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3" r:id="rId4"/>
  </p:sldMasterIdLst>
  <p:notesMasterIdLst>
    <p:notesMasterId r:id="rId18"/>
  </p:notesMasterIdLst>
  <p:handoutMasterIdLst>
    <p:handoutMasterId r:id="rId19"/>
  </p:handoutMasterIdLst>
  <p:sldIdLst>
    <p:sldId id="453" r:id="rId5"/>
    <p:sldId id="484" r:id="rId6"/>
    <p:sldId id="417" r:id="rId7"/>
    <p:sldId id="421" r:id="rId8"/>
    <p:sldId id="481" r:id="rId9"/>
    <p:sldId id="469" r:id="rId10"/>
    <p:sldId id="470" r:id="rId11"/>
    <p:sldId id="471" r:id="rId12"/>
    <p:sldId id="407" r:id="rId13"/>
    <p:sldId id="464" r:id="rId14"/>
    <p:sldId id="413" r:id="rId15"/>
    <p:sldId id="414" r:id="rId16"/>
    <p:sldId id="415" r:id="rId17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760">
          <p15:clr>
            <a:srgbClr val="A4A3A4"/>
          </p15:clr>
        </p15:guide>
        <p15:guide id="2" orient="horz" pos="1618">
          <p15:clr>
            <a:srgbClr val="A4A3A4"/>
          </p15:clr>
        </p15:guide>
        <p15:guide id="3" orient="horz" pos="3177">
          <p15:clr>
            <a:srgbClr val="A4A3A4"/>
          </p15:clr>
        </p15:guide>
        <p15:guide id="4" orient="horz" pos="323">
          <p15:clr>
            <a:srgbClr val="A4A3A4"/>
          </p15:clr>
        </p15:guide>
        <p15:guide id="5" orient="horz" pos="3037">
          <p15:clr>
            <a:srgbClr val="A4A3A4"/>
          </p15:clr>
        </p15:guide>
        <p15:guide id="6" pos="5498">
          <p15:clr>
            <a:srgbClr val="A4A3A4"/>
          </p15:clr>
        </p15:guide>
        <p15:guide id="7" pos="28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Weisblum, Yossi" initials="WY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A3A3"/>
    <a:srgbClr val="CB39AC"/>
    <a:srgbClr val="66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0293" autoAdjust="0"/>
  </p:normalViewPr>
  <p:slideViewPr>
    <p:cSldViewPr snapToGrid="0">
      <p:cViewPr varScale="1">
        <p:scale>
          <a:sx n="157" d="100"/>
          <a:sy n="157" d="100"/>
        </p:scale>
        <p:origin x="156" y="438"/>
      </p:cViewPr>
      <p:guideLst>
        <p:guide orient="horz" pos="760"/>
        <p:guide orient="horz" pos="1618"/>
        <p:guide orient="horz" pos="3177"/>
        <p:guide orient="horz" pos="323"/>
        <p:guide orient="horz" pos="3037"/>
        <p:guide pos="5498"/>
        <p:guide pos="28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01" d="100"/>
          <a:sy n="101" d="100"/>
        </p:scale>
        <p:origin x="3552" y="22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commentAuthors" Target="comment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09691F-0FF6-4520-B9D8-72B947EE3C88}" type="datetimeFigureOut">
              <a:rPr lang="en-US" smtClean="0"/>
              <a:t>9/12/2019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F06F6C-5398-4C00-90A3-16A86BCF0F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79688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dirty="0" err="1" smtClean="0"/>
              <a:t>qwqw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B52416-05F4-4745-8F72-A18AC655CE50}" type="datetimeFigureOut">
              <a:rPr lang="en-US" smtClean="0"/>
              <a:t>9/12/2019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dirty="0" smtClean="0"/>
              <a:t>foo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88A8A0-3F50-469E-A92C-A12372574A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15970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>
            <a:extLst>
              <a:ext uri="{FF2B5EF4-FFF2-40B4-BE49-F238E27FC236}">
                <a16:creationId xmlns:a16="http://schemas.microsoft.com/office/drawing/2014/main" xmlns="" id="{F360D31C-0BCD-4994-837B-7A36503701B9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July 2013</a:t>
            </a:r>
            <a:endParaRPr lang="en-GB" altLang="en-US" sz="1400"/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xmlns="" id="{49943552-E89A-4A9E-AAEF-4B47750FB3F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5513388" y="120650"/>
            <a:ext cx="641350" cy="212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802.11-12/0866r0</a:t>
            </a:r>
          </a:p>
        </p:txBody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xmlns="" id="{6389D189-BBDC-4D3B-87C2-07BBB8BCAA06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/>
              <a:t>September 2012</a:t>
            </a:r>
          </a:p>
        </p:txBody>
      </p:sp>
      <p:sp>
        <p:nvSpPr>
          <p:cNvPr id="16389" name="Rectangle 6">
            <a:extLst>
              <a:ext uri="{FF2B5EF4-FFF2-40B4-BE49-F238E27FC236}">
                <a16:creationId xmlns:a16="http://schemas.microsoft.com/office/drawing/2014/main" xmlns="" id="{44F662B7-7009-4912-B6F1-2566616E04F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5230813" y="9615488"/>
            <a:ext cx="9239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Clint Chaplin, Chair (Samsung)</a:t>
            </a:r>
          </a:p>
        </p:txBody>
      </p:sp>
      <p:sp>
        <p:nvSpPr>
          <p:cNvPr id="16390" name="Rectangle 7">
            <a:extLst>
              <a:ext uri="{FF2B5EF4-FFF2-40B4-BE49-F238E27FC236}">
                <a16:creationId xmlns:a16="http://schemas.microsoft.com/office/drawing/2014/main" xmlns="" id="{B391E2D3-A1E1-4C5E-92B9-D1E2EC5F3D3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5BBD4055-202F-46DB-9486-BD49C6FC6D52}" type="slidenum">
              <a:rPr lang="en-GB" altLang="en-US" smtClean="0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16391" name="Rectangle 2">
            <a:extLst>
              <a:ext uri="{FF2B5EF4-FFF2-40B4-BE49-F238E27FC236}">
                <a16:creationId xmlns:a16="http://schemas.microsoft.com/office/drawing/2014/main" xmlns="" id="{580814C7-1F51-4760-8C05-47A916B4AC3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8425" y="750888"/>
            <a:ext cx="6597650" cy="3711575"/>
          </a:xfrm>
          <a:ln/>
        </p:spPr>
      </p:sp>
      <p:sp>
        <p:nvSpPr>
          <p:cNvPr id="16392" name="Rectangle 3">
            <a:extLst>
              <a:ext uri="{FF2B5EF4-FFF2-40B4-BE49-F238E27FC236}">
                <a16:creationId xmlns:a16="http://schemas.microsoft.com/office/drawing/2014/main" xmlns="" id="{BE9BB772-6625-4649-81F5-E381AB6E634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9402142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88A8A0-3F50-469E-A92C-A12372574A0C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489507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88A8A0-3F50-469E-A92C-A12372574A0C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552019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88A8A0-3F50-469E-A92C-A12372574A0C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806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88A8A0-3F50-469E-A92C-A12372574A0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7002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88A8A0-3F50-469E-A92C-A12372574A0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65068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88A8A0-3F50-469E-A92C-A12372574A0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1085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88A8A0-3F50-469E-A92C-A12372574A0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474106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88A8A0-3F50-469E-A92C-A12372574A0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161330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88A8A0-3F50-469E-A92C-A12372574A0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96306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88A8A0-3F50-469E-A92C-A12372574A0C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553945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88A8A0-3F50-469E-A92C-A12372574A0C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48919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342900" indent="0" algn="ctr">
              <a:buNone/>
              <a:defRPr/>
            </a:lvl2pPr>
            <a:lvl3pPr marL="685800" indent="0" algn="ctr">
              <a:buNone/>
              <a:defRPr/>
            </a:lvl3pPr>
            <a:lvl4pPr marL="1028700" indent="0" algn="ctr">
              <a:buNone/>
              <a:defRPr/>
            </a:lvl4pPr>
            <a:lvl5pPr marL="1371600" indent="0" algn="ctr">
              <a:buNone/>
              <a:defRPr/>
            </a:lvl5pPr>
            <a:lvl6pPr marL="1714500" indent="0" algn="ctr">
              <a:buNone/>
              <a:defRPr/>
            </a:lvl6pPr>
            <a:lvl7pPr marL="2057400" indent="0" algn="ctr">
              <a:buNone/>
              <a:defRPr/>
            </a:lvl7pPr>
            <a:lvl8pPr marL="2400300" indent="0" algn="ctr">
              <a:buNone/>
              <a:defRPr/>
            </a:lvl8pPr>
            <a:lvl9pPr marL="27432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>
            <a:extLst>
              <a:ext uri="{FF2B5EF4-FFF2-40B4-BE49-F238E27FC236}">
                <a16:creationId xmlns="" xmlns:a16="http://schemas.microsoft.com/office/drawing/2014/main" id="{06CFF25A-AE5D-4878-BC4A-E0F2E0863D1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4" y="249451"/>
            <a:ext cx="886525" cy="207749"/>
          </a:xfrm>
        </p:spPr>
        <p:txBody>
          <a:bodyPr/>
          <a:lstStyle>
            <a:lvl1pPr>
              <a:defRPr/>
            </a:lvl1pPr>
          </a:lstStyle>
          <a:p>
            <a:fld id="{C8B5CA9C-FFAE-734D-8488-685557D6D07F}" type="datetime1">
              <a:rPr lang="en-US" smtClean="0"/>
              <a:pPr/>
              <a:t>9/12/2019</a:t>
            </a:fld>
            <a:endParaRPr 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="" xmlns:a16="http://schemas.microsoft.com/office/drawing/2014/main" id="{23CA8882-3F16-471A-B8DB-2643B3170DF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7181373" y="4856560"/>
            <a:ext cx="1362552" cy="169277"/>
          </a:xfrm>
        </p:spPr>
        <p:txBody>
          <a:bodyPr/>
          <a:lstStyle>
            <a:lvl1pPr>
              <a:defRPr b="0"/>
            </a:lvl1pPr>
          </a:lstStyle>
          <a:p>
            <a:r>
              <a:rPr lang="en-US" dirty="0" smtClean="0"/>
              <a:t>Dmitry Akhmetov, Intel</a:t>
            </a:r>
            <a:endParaRPr lang="en-US" dirty="0"/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C24A0396-1A4E-4409-96DE-494DDD5FDCE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2556C5-CE8C-6547-B838-EA80C61A4AF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0016108"/>
      </p:ext>
    </p:extLst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>
            <a:extLst>
              <a:ext uri="{FF2B5EF4-FFF2-40B4-BE49-F238E27FC236}">
                <a16:creationId xmlns="" xmlns:a16="http://schemas.microsoft.com/office/drawing/2014/main" id="{F62F9BB0-1D78-4E92-8AB5-CCA6C81C81B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4" y="249451"/>
            <a:ext cx="726161" cy="207749"/>
          </a:xfrm>
        </p:spPr>
        <p:txBody>
          <a:bodyPr/>
          <a:lstStyle>
            <a:lvl1pPr>
              <a:defRPr/>
            </a:lvl1pPr>
          </a:lstStyle>
          <a:p>
            <a:fld id="{C8B5CA9C-FFAE-734D-8488-685557D6D07F}" type="datetime1">
              <a:rPr lang="en-US" smtClean="0"/>
              <a:pPr/>
              <a:t>9/12/2019</a:t>
            </a:fld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="" xmlns:a16="http://schemas.microsoft.com/office/drawing/2014/main" id="{45E53EAD-1C78-4110-B6B7-5E5CDC6B791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5778039" y="4856560"/>
            <a:ext cx="2765886" cy="276999"/>
          </a:xfr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93A629FD-4ED0-4725-8B45-82D2B3BFEFF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2556C5-CE8C-6547-B838-EA80C61A4AF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9449376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514350"/>
            <a:ext cx="1943100" cy="40576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514350"/>
            <a:ext cx="5676900" cy="40576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>
            <a:extLst>
              <a:ext uri="{FF2B5EF4-FFF2-40B4-BE49-F238E27FC236}">
                <a16:creationId xmlns="" xmlns:a16="http://schemas.microsoft.com/office/drawing/2014/main" id="{ADC25286-F119-41CC-B936-A99D615BEBF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4" y="249451"/>
            <a:ext cx="726161" cy="207749"/>
          </a:xfrm>
        </p:spPr>
        <p:txBody>
          <a:bodyPr/>
          <a:lstStyle>
            <a:lvl1pPr>
              <a:defRPr/>
            </a:lvl1pPr>
          </a:lstStyle>
          <a:p>
            <a:fld id="{C8B5CA9C-FFAE-734D-8488-685557D6D07F}" type="datetime1">
              <a:rPr lang="en-US" smtClean="0"/>
              <a:pPr/>
              <a:t>9/12/2019</a:t>
            </a:fld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="" xmlns:a16="http://schemas.microsoft.com/office/drawing/2014/main" id="{10AE9D73-7428-4ADB-9D8D-FB2ECC5BA0E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5778039" y="4856560"/>
            <a:ext cx="2765886" cy="276999"/>
          </a:xfr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BFE0F447-7DAF-4F40-945E-510B714F88B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2556C5-CE8C-6547-B838-EA80C61A4AF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307863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57200" y="157222"/>
            <a:ext cx="8229600" cy="864000"/>
          </a:xfrm>
        </p:spPr>
        <p:txBody>
          <a:bodyPr/>
          <a:lstStyle>
            <a:lvl1pPr>
              <a:defRPr>
                <a:latin typeface="Intel Clear Light" panose="020B0404020203020204" pitchFamily="34" charset="0"/>
              </a:defRPr>
            </a:lvl1pPr>
          </a:lstStyle>
          <a:p>
            <a:r>
              <a:rPr lang="de-DE" dirty="0" smtClean="0"/>
              <a:t>28pt Headline</a:t>
            </a:r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>
          <a:xfrm>
            <a:off x="696914" y="249451"/>
            <a:ext cx="968214" cy="207749"/>
          </a:xfrm>
        </p:spPr>
        <p:txBody>
          <a:bodyPr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>
                <a:latin typeface="Intel Clear" panose="020B0604020203020204" pitchFamily="34" charset="0"/>
              </a:defRPr>
            </a:lvl1pPr>
          </a:lstStyle>
          <a:p>
            <a:r>
              <a:rPr lang="en-US" dirty="0" smtClean="0"/>
              <a:t>10/17/2017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6934510" y="4856560"/>
            <a:ext cx="1609415" cy="184666"/>
          </a:xfrm>
        </p:spPr>
        <p:txBody>
          <a:bodyPr/>
          <a:lstStyle>
            <a:lvl1pPr>
              <a:defRPr sz="1200">
                <a:latin typeface="Intel Clear" panose="020B0604020203020204" pitchFamily="34" charset="0"/>
              </a:defRPr>
            </a:lvl1pPr>
          </a:lstStyle>
          <a:p>
            <a:r>
              <a:rPr lang="en-US" dirty="0" smtClean="0"/>
              <a:t>Dmitry Akhmetov, Intel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>
          <a:xfrm>
            <a:off x="4498693" y="4856560"/>
            <a:ext cx="222818" cy="215444"/>
          </a:xfrm>
        </p:spPr>
        <p:txBody>
          <a:bodyPr/>
          <a:lstStyle>
            <a:lvl1pPr>
              <a:defRPr sz="1400">
                <a:latin typeface="Intel Clear" panose="020B0604020203020204" pitchFamily="34" charset="0"/>
              </a:defRPr>
            </a:lvl1pPr>
          </a:lstStyle>
          <a:p>
            <a:fld id="{EE2556C5-CE8C-6547-B838-EA80C61A4AF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3"/>
          </p:nvPr>
        </p:nvSpPr>
        <p:spPr>
          <a:xfrm>
            <a:off x="455613" y="1198800"/>
            <a:ext cx="8229600" cy="3394800"/>
          </a:xfrm>
        </p:spPr>
        <p:txBody>
          <a:bodyPr/>
          <a:lstStyle>
            <a:lvl1pPr>
              <a:defRPr>
                <a:latin typeface="Intel Clear" panose="020B0604020203020204" pitchFamily="34" charset="0"/>
              </a:defRPr>
            </a:lvl1pPr>
            <a:lvl2pPr>
              <a:defRPr>
                <a:latin typeface="Intel Clear" panose="020B0604020203020204" pitchFamily="34" charset="0"/>
              </a:defRPr>
            </a:lvl2pPr>
            <a:lvl3pPr>
              <a:defRPr>
                <a:latin typeface="Intel Clear" panose="020B0604020203020204" pitchFamily="34" charset="0"/>
              </a:defRPr>
            </a:lvl3pPr>
            <a:lvl4pPr>
              <a:defRPr>
                <a:latin typeface="Intel Clear" panose="020B0604020203020204" pitchFamily="34" charset="0"/>
              </a:defRPr>
            </a:lvl4pPr>
            <a:lvl5pPr marL="900000" indent="-180000">
              <a:spcBef>
                <a:spcPts val="300"/>
              </a:spcBef>
              <a:defRPr sz="1200">
                <a:latin typeface="Intel Clear" panose="020B0604020203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941396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5CA9C-FFAE-734D-8488-685557D6D07F}" type="datetime1">
              <a:rPr lang="en-US" smtClean="0"/>
              <a:pPr/>
              <a:t>9/12/2019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7181373" y="4856560"/>
            <a:ext cx="1362552" cy="169277"/>
          </a:xfrm>
        </p:spPr>
        <p:txBody>
          <a:bodyPr/>
          <a:lstStyle>
            <a:lvl1pPr>
              <a:defRPr sz="1100"/>
            </a:lvl1pPr>
          </a:lstStyle>
          <a:p>
            <a:r>
              <a:rPr lang="en-US" dirty="0" smtClean="0"/>
              <a:t>Dmitry Akhmetov, Intel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>
          <a:xfrm>
            <a:off x="4505907" y="4856560"/>
            <a:ext cx="208390" cy="215444"/>
          </a:xfrm>
        </p:spPr>
        <p:txBody>
          <a:bodyPr/>
          <a:lstStyle>
            <a:lvl1pPr>
              <a:defRPr sz="1400"/>
            </a:lvl1pPr>
          </a:lstStyle>
          <a:p>
            <a:fld id="{EE2556C5-CE8C-6547-B838-EA80C61A4AF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8588944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="" xmlns:a16="http://schemas.microsoft.com/office/drawing/2014/main" id="{42C5AA8A-721E-4701-979E-BF5C4138F95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4" y="249451"/>
            <a:ext cx="726161" cy="207749"/>
          </a:xfrm>
        </p:spPr>
        <p:txBody>
          <a:bodyPr/>
          <a:lstStyle>
            <a:lvl1pPr>
              <a:defRPr/>
            </a:lvl1pPr>
          </a:lstStyle>
          <a:p>
            <a:fld id="{C8B5CA9C-FFAE-734D-8488-685557D6D07F}" type="datetime1">
              <a:rPr lang="en-US" smtClean="0"/>
              <a:pPr/>
              <a:t>9/12/2019</a:t>
            </a:fld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="" xmlns:a16="http://schemas.microsoft.com/office/drawing/2014/main" id="{FB6A99CE-AF1B-49DE-AF80-A702BAA04D6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7066789" y="4856560"/>
            <a:ext cx="1477136" cy="184666"/>
          </a:xfrm>
        </p:spPr>
        <p:txBody>
          <a:bodyPr/>
          <a:lstStyle>
            <a:lvl1pPr>
              <a:defRPr sz="1200"/>
            </a:lvl1pPr>
          </a:lstStyle>
          <a:p>
            <a:r>
              <a:rPr lang="en-US" dirty="0" smtClean="0"/>
              <a:t>Dmitry Akhmetov, Intel</a:t>
            </a:r>
            <a:endParaRPr lang="en-US" dirty="0"/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875855FF-BF19-459E-A397-045CECD5D68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4505907" y="4856560"/>
            <a:ext cx="208390" cy="215444"/>
          </a:xfrm>
        </p:spPr>
        <p:txBody>
          <a:bodyPr/>
          <a:lstStyle>
            <a:lvl1pPr>
              <a:defRPr sz="1400"/>
            </a:lvl1pPr>
          </a:lstStyle>
          <a:p>
            <a:fld id="{EE2556C5-CE8C-6547-B838-EA80C61A4AF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2822961"/>
      </p:ext>
    </p:extLst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485900"/>
            <a:ext cx="3810000" cy="30861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5900"/>
            <a:ext cx="3810000" cy="30861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347B849B-93E3-4CC8-9DB0-6FACE6085CC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4" y="249451"/>
            <a:ext cx="726161" cy="207749"/>
          </a:xfrm>
        </p:spPr>
        <p:txBody>
          <a:bodyPr/>
          <a:lstStyle>
            <a:lvl1pPr>
              <a:defRPr/>
            </a:lvl1pPr>
          </a:lstStyle>
          <a:p>
            <a:fld id="{C8B5CA9C-FFAE-734D-8488-685557D6D07F}" type="datetime1">
              <a:rPr lang="en-US" smtClean="0"/>
              <a:pPr/>
              <a:t>9/12/2019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C09D8205-394C-426D-8FC1-81C9ED9A72F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7066790" y="4856560"/>
            <a:ext cx="1477135" cy="184666"/>
          </a:xfrm>
        </p:spPr>
        <p:txBody>
          <a:bodyPr/>
          <a:lstStyle>
            <a:lvl1pPr>
              <a:defRPr sz="1200"/>
            </a:lvl1pPr>
          </a:lstStyle>
          <a:p>
            <a:r>
              <a:rPr lang="en-US" dirty="0" smtClean="0"/>
              <a:t>Dmitry Akhmetov, Intel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956F7E5C-8145-4D78-8DFD-A73CB80D81A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4505907" y="4856560"/>
            <a:ext cx="208390" cy="215444"/>
          </a:xfrm>
        </p:spPr>
        <p:txBody>
          <a:bodyPr/>
          <a:lstStyle>
            <a:lvl1pPr>
              <a:defRPr sz="1400"/>
            </a:lvl1pPr>
          </a:lstStyle>
          <a:p>
            <a:fld id="{EE2556C5-CE8C-6547-B838-EA80C61A4AF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2922770"/>
      </p:ext>
    </p:extLst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>
            <a:extLst>
              <a:ext uri="{FF2B5EF4-FFF2-40B4-BE49-F238E27FC236}">
                <a16:creationId xmlns="" xmlns:a16="http://schemas.microsoft.com/office/drawing/2014/main" id="{07747953-910E-41D0-B426-83211257758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4" y="249451"/>
            <a:ext cx="726161" cy="207749"/>
          </a:xfrm>
        </p:spPr>
        <p:txBody>
          <a:bodyPr/>
          <a:lstStyle>
            <a:lvl1pPr>
              <a:defRPr/>
            </a:lvl1pPr>
          </a:lstStyle>
          <a:p>
            <a:fld id="{C8B5CA9C-FFAE-734D-8488-685557D6D07F}" type="datetime1">
              <a:rPr lang="en-US" smtClean="0"/>
              <a:pPr/>
              <a:t>9/12/2019</a:t>
            </a:fld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="" xmlns:a16="http://schemas.microsoft.com/office/drawing/2014/main" id="{7A8A164E-69A0-4853-A527-D828C50BA87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7066790" y="4856560"/>
            <a:ext cx="1477135" cy="184666"/>
          </a:xfrm>
        </p:spPr>
        <p:txBody>
          <a:bodyPr/>
          <a:lstStyle>
            <a:lvl1pPr>
              <a:defRPr sz="1200"/>
            </a:lvl1pPr>
          </a:lstStyle>
          <a:p>
            <a:r>
              <a:rPr lang="en-US" dirty="0" smtClean="0"/>
              <a:t>Dmitry Akhmetov, Intel</a:t>
            </a:r>
            <a:endParaRPr lang="en-US" dirty="0"/>
          </a:p>
        </p:txBody>
      </p:sp>
      <p:sp>
        <p:nvSpPr>
          <p:cNvPr id="9" name="Rectangle 6">
            <a:extLst>
              <a:ext uri="{FF2B5EF4-FFF2-40B4-BE49-F238E27FC236}">
                <a16:creationId xmlns="" xmlns:a16="http://schemas.microsoft.com/office/drawing/2014/main" id="{AC392964-DCA8-4B8C-A88B-DD33598E9DC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4505907" y="4856560"/>
            <a:ext cx="208390" cy="215444"/>
          </a:xfrm>
        </p:spPr>
        <p:txBody>
          <a:bodyPr/>
          <a:lstStyle>
            <a:lvl1pPr>
              <a:defRPr sz="1400"/>
            </a:lvl1pPr>
          </a:lstStyle>
          <a:p>
            <a:fld id="{EE2556C5-CE8C-6547-B838-EA80C61A4AF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5992103"/>
      </p:ext>
    </p:extLst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>
            <a:extLst>
              <a:ext uri="{FF2B5EF4-FFF2-40B4-BE49-F238E27FC236}">
                <a16:creationId xmlns="" xmlns:a16="http://schemas.microsoft.com/office/drawing/2014/main" id="{14D0DD47-63E1-499C-8731-3DDE6710EC4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4" y="249451"/>
            <a:ext cx="726161" cy="20774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10/17/2017</a:t>
            </a:r>
            <a:endParaRPr lang="en-US" dirty="0"/>
          </a:p>
        </p:txBody>
      </p:sp>
      <p:sp>
        <p:nvSpPr>
          <p:cNvPr id="4" name="Rectangle 5">
            <a:extLst>
              <a:ext uri="{FF2B5EF4-FFF2-40B4-BE49-F238E27FC236}">
                <a16:creationId xmlns="" xmlns:a16="http://schemas.microsoft.com/office/drawing/2014/main" id="{14C39687-C892-4869-B452-F4F727B58AB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7066790" y="4856560"/>
            <a:ext cx="1477135" cy="184666"/>
          </a:xfrm>
        </p:spPr>
        <p:txBody>
          <a:bodyPr/>
          <a:lstStyle>
            <a:lvl1pPr>
              <a:defRPr sz="1200"/>
            </a:lvl1pPr>
          </a:lstStyle>
          <a:p>
            <a:r>
              <a:rPr lang="en-US" dirty="0" smtClean="0"/>
              <a:t>Dmitry Akhmetov, Intel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="" xmlns:a16="http://schemas.microsoft.com/office/drawing/2014/main" id="{3FEC452D-85C8-46D2-93FA-90CCD7DE0B0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4505907" y="4856560"/>
            <a:ext cx="208390" cy="215444"/>
          </a:xfrm>
        </p:spPr>
        <p:txBody>
          <a:bodyPr/>
          <a:lstStyle>
            <a:lvl1pPr>
              <a:defRPr sz="1400"/>
            </a:lvl1pPr>
          </a:lstStyle>
          <a:p>
            <a:fld id="{EE2556C5-CE8C-6547-B838-EA80C61A4AF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59685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="" xmlns:a16="http://schemas.microsoft.com/office/drawing/2014/main" id="{E3C34B0A-1C2A-4887-9294-5C1D0A38A82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4" y="249451"/>
            <a:ext cx="726161" cy="207749"/>
          </a:xfrm>
        </p:spPr>
        <p:txBody>
          <a:bodyPr/>
          <a:lstStyle>
            <a:lvl1pPr>
              <a:defRPr/>
            </a:lvl1pPr>
          </a:lstStyle>
          <a:p>
            <a:fld id="{C8B5CA9C-FFAE-734D-8488-685557D6D07F}" type="datetime1">
              <a:rPr lang="en-US" smtClean="0"/>
              <a:pPr/>
              <a:t>9/12/2019</a:t>
            </a:fld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="" xmlns:a16="http://schemas.microsoft.com/office/drawing/2014/main" id="{E2FFC688-9613-4E32-80B7-218FD81F5AD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7066790" y="4856560"/>
            <a:ext cx="1477135" cy="184666"/>
          </a:xfrm>
        </p:spPr>
        <p:txBody>
          <a:bodyPr/>
          <a:lstStyle>
            <a:lvl1pPr>
              <a:defRPr sz="1200"/>
            </a:lvl1pPr>
          </a:lstStyle>
          <a:p>
            <a:r>
              <a:rPr lang="en-US" dirty="0" smtClean="0"/>
              <a:t>Dmitry Akhmetov, Intel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="" xmlns:a16="http://schemas.microsoft.com/office/drawing/2014/main" id="{3933CA27-7287-4786-B3D2-342F4ACB5C7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4505908" y="4856560"/>
            <a:ext cx="208390" cy="215444"/>
          </a:xfrm>
        </p:spPr>
        <p:txBody>
          <a:bodyPr/>
          <a:lstStyle>
            <a:lvl1pPr>
              <a:defRPr sz="1400"/>
            </a:lvl1pPr>
          </a:lstStyle>
          <a:p>
            <a:fld id="{EE2556C5-CE8C-6547-B838-EA80C61A4AF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8311538"/>
      </p:ext>
    </p:extLst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32FA0C2D-5E95-4491-9BC6-02C2914C903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4" y="249451"/>
            <a:ext cx="726161" cy="207749"/>
          </a:xfrm>
        </p:spPr>
        <p:txBody>
          <a:bodyPr/>
          <a:lstStyle>
            <a:lvl1pPr>
              <a:defRPr/>
            </a:lvl1pPr>
          </a:lstStyle>
          <a:p>
            <a:fld id="{C8B5CA9C-FFAE-734D-8488-685557D6D07F}" type="datetime1">
              <a:rPr lang="en-US" smtClean="0"/>
              <a:pPr/>
              <a:t>9/12/2019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94CF86C1-D1B0-41E8-8B66-737E10ACF6E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7181373" y="4856560"/>
            <a:ext cx="1362552" cy="169277"/>
          </a:xfrm>
        </p:spPr>
        <p:txBody>
          <a:bodyPr/>
          <a:lstStyle>
            <a:lvl1pPr>
              <a:defRPr sz="1100"/>
            </a:lvl1pPr>
          </a:lstStyle>
          <a:p>
            <a:r>
              <a:rPr lang="en-US" dirty="0" smtClean="0"/>
              <a:t>Dmitry Akhmetov, Intel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88D30F5B-BAFC-419E-8586-A86CFFD6A7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4520334" y="4856560"/>
            <a:ext cx="179536" cy="184666"/>
          </a:xfrm>
        </p:spPr>
        <p:txBody>
          <a:bodyPr/>
          <a:lstStyle>
            <a:lvl1pPr>
              <a:defRPr sz="1200"/>
            </a:lvl1pPr>
          </a:lstStyle>
          <a:p>
            <a:fld id="{EE2556C5-CE8C-6547-B838-EA80C61A4AF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9699456"/>
      </p:ext>
    </p:extLst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24EF4FFA-7CBB-4BED-8002-05D415428ED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4" y="249451"/>
            <a:ext cx="726161" cy="207749"/>
          </a:xfrm>
        </p:spPr>
        <p:txBody>
          <a:bodyPr/>
          <a:lstStyle>
            <a:lvl1pPr>
              <a:defRPr/>
            </a:lvl1pPr>
          </a:lstStyle>
          <a:p>
            <a:fld id="{C8B5CA9C-FFAE-734D-8488-685557D6D07F}" type="datetime1">
              <a:rPr lang="en-US" smtClean="0"/>
              <a:pPr/>
              <a:t>9/12/2019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EE9ED55F-DE47-4B7D-B013-E46C4750922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7066790" y="4856560"/>
            <a:ext cx="1477135" cy="184666"/>
          </a:xfrm>
        </p:spPr>
        <p:txBody>
          <a:bodyPr/>
          <a:lstStyle>
            <a:lvl1pPr>
              <a:defRPr sz="1200"/>
            </a:lvl1pPr>
          </a:lstStyle>
          <a:p>
            <a:r>
              <a:rPr lang="en-US" dirty="0" smtClean="0"/>
              <a:t>Dmitry Akhmetov, Intel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64228FD3-0ADC-4BF3-9A41-2994D88922A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4520334" y="4856560"/>
            <a:ext cx="179536" cy="184666"/>
          </a:xfrm>
        </p:spPr>
        <p:txBody>
          <a:bodyPr/>
          <a:lstStyle>
            <a:lvl1pPr>
              <a:defRPr sz="1200"/>
            </a:lvl1pPr>
          </a:lstStyle>
          <a:p>
            <a:fld id="{EE2556C5-CE8C-6547-B838-EA80C61A4AF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2168322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="" xmlns:a16="http://schemas.microsoft.com/office/drawing/2014/main" id="{CB4A7A8C-72DF-41BA-8169-B042054B5E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514350"/>
            <a:ext cx="7772400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title style</a:t>
            </a:r>
            <a:endParaRPr lang="en-GB" altLang="en-US" dirty="0"/>
          </a:p>
        </p:txBody>
      </p:sp>
      <p:sp>
        <p:nvSpPr>
          <p:cNvPr id="1027" name="Rectangle 3">
            <a:extLst>
              <a:ext uri="{FF2B5EF4-FFF2-40B4-BE49-F238E27FC236}">
                <a16:creationId xmlns="" xmlns:a16="http://schemas.microsoft.com/office/drawing/2014/main" id="{58C2B0C1-6B28-42F7-BBBE-C47739494A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1491854"/>
            <a:ext cx="7772400" cy="308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/>
          </a:p>
        </p:txBody>
      </p:sp>
      <p:sp>
        <p:nvSpPr>
          <p:cNvPr id="1028" name="Rectangle 4">
            <a:extLst>
              <a:ext uri="{FF2B5EF4-FFF2-40B4-BE49-F238E27FC236}">
                <a16:creationId xmlns="" xmlns:a16="http://schemas.microsoft.com/office/drawing/2014/main" id="{1CADB04A-8BC5-4077-AD64-B68ADEED303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4" y="249451"/>
            <a:ext cx="886525" cy="2077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350" b="1"/>
            </a:lvl1pPr>
          </a:lstStyle>
          <a:p>
            <a:fld id="{C8B5CA9C-FFAE-734D-8488-685557D6D07F}" type="datetime1">
              <a:rPr lang="en-US" smtClean="0"/>
              <a:pPr/>
              <a:t>9/12/2019</a:t>
            </a:fld>
            <a:endParaRPr lang="en-US" dirty="0"/>
          </a:p>
        </p:txBody>
      </p:sp>
      <p:sp>
        <p:nvSpPr>
          <p:cNvPr id="1029" name="Rectangle 5">
            <a:extLst>
              <a:ext uri="{FF2B5EF4-FFF2-40B4-BE49-F238E27FC236}">
                <a16:creationId xmlns="" xmlns:a16="http://schemas.microsoft.com/office/drawing/2014/main" id="{38AB3E98-49DA-464A-B03C-7E5902DC0D5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181373" y="4856560"/>
            <a:ext cx="1362552" cy="16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100"/>
            </a:lvl1pPr>
          </a:lstStyle>
          <a:p>
            <a:r>
              <a:rPr lang="en-US" dirty="0" smtClean="0"/>
              <a:t>Dmitry Akhmetov, Intel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="" xmlns:a16="http://schemas.microsoft.com/office/drawing/2014/main" id="{DEC7A05B-326C-4C35-B0D7-96B86EFC799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520334" y="4856560"/>
            <a:ext cx="17953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200"/>
            </a:lvl1pPr>
          </a:lstStyle>
          <a:p>
            <a:fld id="{EE2556C5-CE8C-6547-B838-EA80C61A4AF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31" name="Rectangle 7">
            <a:extLst>
              <a:ext uri="{FF2B5EF4-FFF2-40B4-BE49-F238E27FC236}">
                <a16:creationId xmlns="" xmlns:a16="http://schemas.microsoft.com/office/drawing/2014/main" id="{F47EBAF5-52AC-49CF-A3FD-31E596F2D8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34470" y="248261"/>
            <a:ext cx="2577693" cy="2077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GB" altLang="en-US" sz="1350" b="1" dirty="0"/>
              <a:t>doc.: IEEE </a:t>
            </a:r>
            <a:r>
              <a:rPr lang="en-GB" altLang="en-US" sz="1350" b="1" dirty="0" smtClean="0"/>
              <a:t>802.11-19/1541r0</a:t>
            </a:r>
            <a:endParaRPr lang="en-GB" altLang="en-US" sz="1350" b="1" dirty="0"/>
          </a:p>
        </p:txBody>
      </p:sp>
      <p:sp>
        <p:nvSpPr>
          <p:cNvPr id="1032" name="Line 8">
            <a:extLst>
              <a:ext uri="{FF2B5EF4-FFF2-40B4-BE49-F238E27FC236}">
                <a16:creationId xmlns="" xmlns:a16="http://schemas.microsoft.com/office/drawing/2014/main" id="{FDC60003-D664-41D3-9C89-AA78BAF9E527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4572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1350"/>
          </a:p>
        </p:txBody>
      </p:sp>
      <p:sp>
        <p:nvSpPr>
          <p:cNvPr id="1033" name="Rectangle 9">
            <a:extLst>
              <a:ext uri="{FF2B5EF4-FFF2-40B4-BE49-F238E27FC236}">
                <a16:creationId xmlns="" xmlns:a16="http://schemas.microsoft.com/office/drawing/2014/main" id="{8031D55B-1F73-4D59-B8F1-227F435EA8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1" y="4856560"/>
            <a:ext cx="538609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 sz="900" dirty="0"/>
              <a:t>Submission</a:t>
            </a:r>
          </a:p>
        </p:txBody>
      </p:sp>
      <p:sp>
        <p:nvSpPr>
          <p:cNvPr id="1034" name="Line 10">
            <a:extLst>
              <a:ext uri="{FF2B5EF4-FFF2-40B4-BE49-F238E27FC236}">
                <a16:creationId xmlns="" xmlns:a16="http://schemas.microsoft.com/office/drawing/2014/main" id="{A5E172D9-FA67-45B8-9FE7-7DF4FC3AC9D3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485775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7849672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6" r:id="rId12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Times New Roman" pitchFamily="18" charset="0"/>
        </a:defRPr>
      </a:lvl5pPr>
      <a:lvl6pPr marL="3429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Times New Roman" pitchFamily="18" charset="0"/>
        </a:defRPr>
      </a:lvl6pPr>
      <a:lvl7pPr marL="6858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Times New Roman" pitchFamily="18" charset="0"/>
        </a:defRPr>
      </a:lvl7pPr>
      <a:lvl8pPr marL="10287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Times New Roman" pitchFamily="18" charset="0"/>
        </a:defRPr>
      </a:lvl8pPr>
      <a:lvl9pPr marL="13716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Times New Roman" pitchFamily="18" charset="0"/>
        </a:defRPr>
      </a:lvl9pPr>
    </p:titleStyle>
    <p:bodyStyle>
      <a:lvl1pPr marL="257175" indent="-257175" algn="l" rtl="0" eaLnBrk="1" fontAlgn="base" hangingPunct="1">
        <a:spcBef>
          <a:spcPct val="20000"/>
        </a:spcBef>
        <a:spcAft>
          <a:spcPct val="0"/>
        </a:spcAft>
        <a:buChar char="•"/>
        <a:defRPr sz="1800" b="1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1" fontAlgn="base" hangingPunct="1">
        <a:spcBef>
          <a:spcPct val="20000"/>
        </a:spcBef>
        <a:spcAft>
          <a:spcPct val="0"/>
        </a:spcAft>
        <a:buChar char="–"/>
        <a:defRPr sz="1500">
          <a:solidFill>
            <a:schemeClr val="tx1"/>
          </a:solidFill>
          <a:latin typeface="+mn-lt"/>
        </a:defRPr>
      </a:lvl2pPr>
      <a:lvl3pPr marL="814388" indent="-17145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071563" indent="-171450" algn="l" rtl="0" eaLnBrk="1" fontAlgn="base" hangingPunct="1">
        <a:spcBef>
          <a:spcPct val="20000"/>
        </a:spcBef>
        <a:spcAft>
          <a:spcPct val="0"/>
        </a:spcAft>
        <a:buChar char="–"/>
        <a:defRPr sz="1200">
          <a:solidFill>
            <a:schemeClr val="tx1"/>
          </a:solidFill>
          <a:latin typeface="+mn-lt"/>
        </a:defRPr>
      </a:lvl4pPr>
      <a:lvl5pPr marL="1328738" indent="-171450" algn="l" rtl="0" eaLnBrk="1" fontAlgn="base" hangingPunct="1">
        <a:spcBef>
          <a:spcPct val="20000"/>
        </a:spcBef>
        <a:spcAft>
          <a:spcPct val="0"/>
        </a:spcAft>
        <a:buChar char="•"/>
        <a:defRPr sz="1200">
          <a:solidFill>
            <a:schemeClr val="tx1"/>
          </a:solidFill>
          <a:latin typeface="+mn-lt"/>
        </a:defRPr>
      </a:lvl5pPr>
      <a:lvl6pPr marL="1671638" indent="-171450" algn="l" rtl="0" eaLnBrk="1" fontAlgn="base" hangingPunct="1">
        <a:spcBef>
          <a:spcPct val="20000"/>
        </a:spcBef>
        <a:spcAft>
          <a:spcPct val="0"/>
        </a:spcAft>
        <a:buChar char="•"/>
        <a:defRPr sz="1200">
          <a:solidFill>
            <a:schemeClr val="tx1"/>
          </a:solidFill>
          <a:latin typeface="+mn-lt"/>
        </a:defRPr>
      </a:lvl6pPr>
      <a:lvl7pPr marL="2014538" indent="-171450" algn="l" rtl="0" eaLnBrk="1" fontAlgn="base" hangingPunct="1">
        <a:spcBef>
          <a:spcPct val="20000"/>
        </a:spcBef>
        <a:spcAft>
          <a:spcPct val="0"/>
        </a:spcAft>
        <a:buChar char="•"/>
        <a:defRPr sz="1200">
          <a:solidFill>
            <a:schemeClr val="tx1"/>
          </a:solidFill>
          <a:latin typeface="+mn-lt"/>
        </a:defRPr>
      </a:lvl7pPr>
      <a:lvl8pPr marL="2357438" indent="-171450" algn="l" rtl="0" eaLnBrk="1" fontAlgn="base" hangingPunct="1">
        <a:spcBef>
          <a:spcPct val="20000"/>
        </a:spcBef>
        <a:spcAft>
          <a:spcPct val="0"/>
        </a:spcAft>
        <a:buChar char="•"/>
        <a:defRPr sz="1200">
          <a:solidFill>
            <a:schemeClr val="tx1"/>
          </a:solidFill>
          <a:latin typeface="+mn-lt"/>
        </a:defRPr>
      </a:lvl8pPr>
      <a:lvl9pPr marL="2700338" indent="-171450" algn="l" rtl="0" eaLnBrk="1" fontAlgn="base" hangingPunct="1">
        <a:spcBef>
          <a:spcPct val="20000"/>
        </a:spcBef>
        <a:spcAft>
          <a:spcPct val="0"/>
        </a:spcAft>
        <a:buChar char="•"/>
        <a:defRPr sz="1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2">
            <a:extLst>
              <a:ext uri="{FF2B5EF4-FFF2-40B4-BE49-F238E27FC236}">
                <a16:creationId xmlns:a16="http://schemas.microsoft.com/office/drawing/2014/main" xmlns="" id="{5EB80220-6DDA-46D8-A532-4F8294B75F3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514350"/>
            <a:ext cx="7772400" cy="800100"/>
          </a:xfrm>
          <a:noFill/>
        </p:spPr>
        <p:txBody>
          <a:bodyPr/>
          <a:lstStyle/>
          <a:p>
            <a:r>
              <a:rPr lang="en-US" dirty="0" smtClean="0"/>
              <a:t>Performance aspects of Multi-link operations</a:t>
            </a:r>
            <a:br>
              <a:rPr lang="en-US" dirty="0" smtClean="0"/>
            </a:br>
            <a:r>
              <a:rPr lang="en-US" dirty="0" smtClean="0"/>
              <a:t>with constraints</a:t>
            </a:r>
            <a:endParaRPr lang="en-GB" altLang="en-US" dirty="0"/>
          </a:p>
        </p:txBody>
      </p:sp>
      <p:sp>
        <p:nvSpPr>
          <p:cNvPr id="15366" name="Rectangle 4">
            <a:extLst>
              <a:ext uri="{FF2B5EF4-FFF2-40B4-BE49-F238E27FC236}">
                <a16:creationId xmlns:a16="http://schemas.microsoft.com/office/drawing/2014/main" xmlns="" id="{AAB4AADD-B9F4-45B4-B9D2-5B5E3506EF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721644" y="1379021"/>
            <a:ext cx="5829300" cy="28575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1500" dirty="0" smtClean="0"/>
              <a:t>Date:</a:t>
            </a:r>
            <a:r>
              <a:rPr lang="en-GB" altLang="en-US" sz="1500" b="0" dirty="0" smtClean="0"/>
              <a:t> 2019-09-10</a:t>
            </a:r>
            <a:endParaRPr lang="en-GB" altLang="en-US" sz="1500" b="0" dirty="0"/>
          </a:p>
        </p:txBody>
      </p:sp>
      <p:sp>
        <p:nvSpPr>
          <p:cNvPr id="15368" name="Rectangle 6">
            <a:extLst>
              <a:ext uri="{FF2B5EF4-FFF2-40B4-BE49-F238E27FC236}">
                <a16:creationId xmlns:a16="http://schemas.microsoft.com/office/drawing/2014/main" xmlns="" id="{1F254AD5-AF47-4227-BA6A-AD2DFF84AC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14475" y="1764277"/>
            <a:ext cx="1085850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9056" tIns="34529" rIns="69056" bIns="34529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en-US" sz="1500" dirty="0"/>
              <a:t>Authors:</a:t>
            </a:r>
            <a:endParaRPr lang="en-GB" altLang="en-US" sz="1500" b="0" dirty="0"/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xmlns="" id="{1EEAD0EE-0DFD-4F81-B0C3-618EF9CBFB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3391598"/>
              </p:ext>
            </p:extLst>
          </p:nvPr>
        </p:nvGraphicFramePr>
        <p:xfrm>
          <a:off x="2007394" y="2249040"/>
          <a:ext cx="5543550" cy="1134369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08585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4295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54305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65735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333422"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solidFill>
                            <a:schemeClr val="tx1"/>
                          </a:solidFill>
                        </a:rPr>
                        <a:t>Affiliations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18017">
                <a:tc>
                  <a:txBody>
                    <a:bodyPr/>
                    <a:lstStyle/>
                    <a:p>
                      <a:pPr algn="ctr"/>
                      <a:r>
                        <a:rPr 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Dmitry Akhmetov</a:t>
                      </a:r>
                      <a:endParaRPr lang="en-US" sz="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4"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  <a:p>
                      <a:pPr algn="ctr"/>
                      <a:endParaRPr lang="en-US" sz="800" dirty="0" smtClean="0"/>
                    </a:p>
                    <a:p>
                      <a:pPr algn="ctr"/>
                      <a:endParaRPr lang="en-US" sz="800" dirty="0" smtClean="0"/>
                    </a:p>
                    <a:p>
                      <a:pPr algn="ctr"/>
                      <a:r>
                        <a:rPr lang="en-US" sz="800" dirty="0" smtClean="0"/>
                        <a:t>Intel</a:t>
                      </a:r>
                      <a:endParaRPr lang="en-US" sz="8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9431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Laurent Cariou</a:t>
                      </a:r>
                      <a:endParaRPr lang="en-US" sz="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94310">
                <a:tc>
                  <a:txBody>
                    <a:bodyPr/>
                    <a:lstStyle/>
                    <a:p>
                      <a:pPr algn="ctr"/>
                      <a:endParaRPr lang="en-US" sz="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431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2373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69900"/>
            <a:ext cx="8229600" cy="551322"/>
          </a:xfrm>
        </p:spPr>
        <p:txBody>
          <a:bodyPr/>
          <a:lstStyle/>
          <a:p>
            <a:r>
              <a:rPr lang="en-US" dirty="0" smtClean="0">
                <a:latin typeface="+mn-lt"/>
              </a:rPr>
              <a:t>Appendix</a:t>
            </a:r>
            <a:endParaRPr lang="en-US" dirty="0">
              <a:latin typeface="+mn-lt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4494686" y="4856560"/>
            <a:ext cx="230832" cy="276999"/>
          </a:xfrm>
        </p:spPr>
        <p:txBody>
          <a:bodyPr/>
          <a:lstStyle/>
          <a:p>
            <a:fld id="{EE2556C5-CE8C-6547-B838-EA80C61A4AF7}" type="slidenum">
              <a:rPr lang="en-US" smtClean="0">
                <a:latin typeface="+mn-lt"/>
              </a:rPr>
              <a:pPr/>
              <a:t>10</a:t>
            </a:fld>
            <a:endParaRPr lang="en-US" dirty="0">
              <a:latin typeface="+mn-lt"/>
            </a:endParaRPr>
          </a:p>
        </p:txBody>
      </p:sp>
      <p:sp>
        <p:nvSpPr>
          <p:cNvPr id="4" name="Content Placeholder 3"/>
          <p:cNvSpPr txBox="1">
            <a:spLocks/>
          </p:cNvSpPr>
          <p:nvPr/>
        </p:nvSpPr>
        <p:spPr>
          <a:xfrm>
            <a:off x="679450" y="935026"/>
            <a:ext cx="7753350" cy="3706824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180000" marR="0" indent="-180000" algn="l" defTabSz="4572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1800" b="0" kern="1200">
                <a:solidFill>
                  <a:schemeClr val="tx2"/>
                </a:solidFill>
                <a:latin typeface="Intel Clear" panose="020B0604020203020204" pitchFamily="34" charset="0"/>
                <a:ea typeface="Verdana" pitchFamily="34" charset="0"/>
                <a:cs typeface="Verdana" pitchFamily="34" charset="0"/>
              </a:defRPr>
            </a:lvl1pPr>
            <a:lvl2pPr marL="360000" marR="0" indent="-180000" algn="l" defTabSz="457200" rtl="0" eaLnBrk="1" fontAlgn="auto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Tx/>
              <a:buSzTx/>
              <a:buFont typeface="Intel Clear" panose="020B0604020203020204" pitchFamily="34" charset="0"/>
              <a:buChar char="‐"/>
              <a:tabLst/>
              <a:defRPr sz="1600" kern="1200" baseline="0">
                <a:solidFill>
                  <a:schemeClr val="tx2"/>
                </a:solidFill>
                <a:latin typeface="Intel Clear" panose="020B0604020203020204" pitchFamily="34" charset="0"/>
                <a:ea typeface="Verdana" pitchFamily="34" charset="0"/>
                <a:cs typeface="Verdana" pitchFamily="34" charset="0"/>
              </a:defRPr>
            </a:lvl2pPr>
            <a:lvl3pPr marL="541338" marR="0" indent="-180000" algn="l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 sz="1400" kern="1200">
                <a:solidFill>
                  <a:schemeClr val="tx2"/>
                </a:solidFill>
                <a:latin typeface="Intel Clear" panose="020B0604020203020204" pitchFamily="34" charset="0"/>
                <a:ea typeface="Verdana" pitchFamily="34" charset="0"/>
                <a:cs typeface="Verdana" pitchFamily="34" charset="0"/>
              </a:defRPr>
            </a:lvl3pPr>
            <a:lvl4pPr marL="720725" marR="0" indent="-180000" algn="l" defTabSz="4572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4280"/>
              </a:buClr>
              <a:buSzTx/>
              <a:buFont typeface="Courier New" panose="02070309020205020404" pitchFamily="49" charset="0"/>
              <a:buChar char="o"/>
              <a:tabLst/>
              <a:defRPr sz="1200" kern="1200">
                <a:solidFill>
                  <a:schemeClr val="tx2"/>
                </a:solidFill>
                <a:latin typeface="Intel Clear" panose="020B0604020203020204" pitchFamily="34" charset="0"/>
                <a:ea typeface="Verdana" pitchFamily="34" charset="0"/>
                <a:cs typeface="Verdana" pitchFamily="34" charset="0"/>
              </a:defRPr>
            </a:lvl4pPr>
            <a:lvl5pPr marL="900000" marR="0" indent="-180000" algn="l" defTabSz="4572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Arial"/>
              <a:buChar char="»"/>
              <a:tabLst/>
              <a:defRPr sz="1200" kern="1200">
                <a:solidFill>
                  <a:schemeClr val="tx2"/>
                </a:solidFill>
                <a:latin typeface="Intel Clear" panose="020B0604020203020204" pitchFamily="34" charset="0"/>
                <a:ea typeface="Verdana" pitchFamily="34" charset="0"/>
                <a:cs typeface="Verdana" pitchFamily="34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45750" lvl="1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+mn-lt"/>
              </a:rPr>
              <a:t>[1] Performance aspects of Multi-link operations, 11-19-1291/02</a:t>
            </a:r>
            <a:endParaRPr lang="en-US" dirty="0">
              <a:latin typeface="+mn-lt"/>
            </a:endParaRPr>
          </a:p>
          <a:p>
            <a:pPr marL="827088" lvl="2" indent="-285750">
              <a:buFont typeface="Arial" panose="020B0604020202020204" pitchFamily="34" charset="0"/>
              <a:buChar char="•"/>
            </a:pPr>
            <a:endParaRPr lang="en-US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981993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3" y="457200"/>
            <a:ext cx="8229600" cy="824523"/>
          </a:xfrm>
        </p:spPr>
        <p:txBody>
          <a:bodyPr/>
          <a:lstStyle/>
          <a:p>
            <a:r>
              <a:rPr lang="en-US" dirty="0">
                <a:latin typeface="+mn-lt"/>
              </a:rPr>
              <a:t>Classification: Completely synchronous</a:t>
            </a:r>
            <a:br>
              <a:rPr lang="en-US" dirty="0">
                <a:latin typeface="+mn-lt"/>
              </a:rPr>
            </a:br>
            <a:r>
              <a:rPr lang="en-US" dirty="0">
                <a:latin typeface="+mn-lt"/>
              </a:rPr>
              <a:t>(S)ingle (P)</a:t>
            </a:r>
            <a:r>
              <a:rPr lang="en-US" dirty="0" err="1">
                <a:latin typeface="+mn-lt"/>
              </a:rPr>
              <a:t>rimary</a:t>
            </a:r>
            <a:r>
              <a:rPr lang="en-US" dirty="0">
                <a:latin typeface="+mn-lt"/>
              </a:rPr>
              <a:t> (C)</a:t>
            </a:r>
            <a:r>
              <a:rPr lang="en-US" dirty="0" err="1">
                <a:latin typeface="+mn-lt"/>
              </a:rPr>
              <a:t>hannel</a:t>
            </a:r>
            <a:r>
              <a:rPr lang="en-US" dirty="0">
                <a:latin typeface="+mn-lt"/>
              </a:rPr>
              <a:t>, </a:t>
            </a:r>
            <a:r>
              <a:rPr lang="en-US" dirty="0" smtClean="0">
                <a:latin typeface="+mn-lt"/>
              </a:rPr>
              <a:t>SPC</a:t>
            </a:r>
            <a:endParaRPr lang="en-US" sz="2400" dirty="0">
              <a:latin typeface="+mn-lt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4571631" y="4856560"/>
            <a:ext cx="76944" cy="184666"/>
          </a:xfrm>
        </p:spPr>
        <p:txBody>
          <a:bodyPr/>
          <a:lstStyle/>
          <a:p>
            <a:fld id="{EE2556C5-CE8C-6547-B838-EA80C61A4AF7}" type="slidenum">
              <a:rPr lang="en-US" sz="1200" smtClean="0">
                <a:latin typeface="+mn-lt"/>
              </a:rPr>
              <a:pPr/>
              <a:t>11</a:t>
            </a:fld>
            <a:endParaRPr lang="en-US" sz="1200" dirty="0">
              <a:latin typeface="+mn-lt"/>
            </a:endParaRPr>
          </a:p>
        </p:txBody>
      </p:sp>
      <p:sp>
        <p:nvSpPr>
          <p:cNvPr id="369" name="Text Placeholder 3"/>
          <p:cNvSpPr txBox="1">
            <a:spLocks/>
          </p:cNvSpPr>
          <p:nvPr/>
        </p:nvSpPr>
        <p:spPr>
          <a:xfrm>
            <a:off x="458031" y="3154672"/>
            <a:ext cx="8231187" cy="1601119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180000" marR="0" indent="-180000" algn="l" defTabSz="4572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1800" b="0" kern="1200">
                <a:solidFill>
                  <a:schemeClr val="tx2"/>
                </a:solidFill>
                <a:latin typeface="Intel Clear" panose="020B0604020203020204" pitchFamily="34" charset="0"/>
                <a:ea typeface="Verdana" pitchFamily="34" charset="0"/>
                <a:cs typeface="Verdana" pitchFamily="34" charset="0"/>
              </a:defRPr>
            </a:lvl1pPr>
            <a:lvl2pPr marL="360000" marR="0" indent="-180000" algn="l" defTabSz="457200" rtl="0" eaLnBrk="1" fontAlgn="auto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Tx/>
              <a:buSzTx/>
              <a:buFont typeface="Intel Clear" panose="020B0604020203020204" pitchFamily="34" charset="0"/>
              <a:buChar char="‐"/>
              <a:tabLst/>
              <a:defRPr sz="1600" kern="1200" baseline="0">
                <a:solidFill>
                  <a:schemeClr val="tx2"/>
                </a:solidFill>
                <a:latin typeface="Intel Clear" panose="020B0604020203020204" pitchFamily="34" charset="0"/>
                <a:ea typeface="Verdana" pitchFamily="34" charset="0"/>
                <a:cs typeface="Verdana" pitchFamily="34" charset="0"/>
              </a:defRPr>
            </a:lvl2pPr>
            <a:lvl3pPr marL="541338" marR="0" indent="-180000" algn="l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 sz="1400" kern="1200">
                <a:solidFill>
                  <a:schemeClr val="tx2"/>
                </a:solidFill>
                <a:latin typeface="Intel Clear" panose="020B0604020203020204" pitchFamily="34" charset="0"/>
                <a:ea typeface="Verdana" pitchFamily="34" charset="0"/>
                <a:cs typeface="Verdana" pitchFamily="34" charset="0"/>
              </a:defRPr>
            </a:lvl3pPr>
            <a:lvl4pPr marL="720725" marR="0" indent="-180000" algn="l" defTabSz="4572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4280"/>
              </a:buClr>
              <a:buSzTx/>
              <a:buFont typeface="Courier New" panose="02070309020205020404" pitchFamily="49" charset="0"/>
              <a:buChar char="o"/>
              <a:tabLst/>
              <a:defRPr sz="1200" kern="1200">
                <a:solidFill>
                  <a:schemeClr val="tx2"/>
                </a:solidFill>
                <a:latin typeface="Intel Clear" panose="020B0604020203020204" pitchFamily="34" charset="0"/>
                <a:ea typeface="Verdana" pitchFamily="34" charset="0"/>
                <a:cs typeface="Verdana" pitchFamily="34" charset="0"/>
              </a:defRPr>
            </a:lvl4pPr>
            <a:lvl5pPr marL="900000" marR="0" indent="-180000" algn="l" defTabSz="4572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Arial"/>
              <a:buChar char="»"/>
              <a:tabLst/>
              <a:defRPr sz="1200" kern="1200">
                <a:solidFill>
                  <a:schemeClr val="tx2"/>
                </a:solidFill>
                <a:latin typeface="Intel Clear" panose="020B0604020203020204" pitchFamily="34" charset="0"/>
                <a:ea typeface="Verdana" pitchFamily="34" charset="0"/>
                <a:cs typeface="Verdana" pitchFamily="34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 smtClean="0">
                <a:latin typeface="+mn-lt"/>
              </a:rPr>
              <a:t>Perform contention on primary channel</a:t>
            </a:r>
          </a:p>
          <a:p>
            <a:r>
              <a:rPr lang="en-US" sz="1400" dirty="0" smtClean="0">
                <a:latin typeface="+mn-lt"/>
              </a:rPr>
              <a:t>Do energy detect for PIFS on a secondary channel</a:t>
            </a:r>
          </a:p>
          <a:p>
            <a:pPr lvl="1"/>
            <a:r>
              <a:rPr lang="en-US" sz="1200" dirty="0" smtClean="0">
                <a:latin typeface="+mn-lt"/>
              </a:rPr>
              <a:t>If IDLE – transmit over two channels</a:t>
            </a:r>
          </a:p>
          <a:p>
            <a:pPr lvl="1"/>
            <a:r>
              <a:rPr lang="en-US" sz="1200" dirty="0" smtClean="0">
                <a:latin typeface="+mn-lt"/>
              </a:rPr>
              <a:t>If BUSY – transmit on primary </a:t>
            </a:r>
            <a:r>
              <a:rPr lang="en-US" sz="1200" b="1" dirty="0" smtClean="0">
                <a:solidFill>
                  <a:srgbClr val="FF0000"/>
                </a:solidFill>
                <a:latin typeface="+mn-lt"/>
              </a:rPr>
              <a:t>only</a:t>
            </a:r>
          </a:p>
          <a:p>
            <a:pPr marL="0" indent="0">
              <a:buNone/>
            </a:pPr>
            <a:endParaRPr lang="en-US" sz="1400" dirty="0">
              <a:latin typeface="+mn-lt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495303" y="1382492"/>
            <a:ext cx="7990444" cy="1695847"/>
            <a:chOff x="284088" y="1280359"/>
            <a:chExt cx="8451907" cy="1122556"/>
          </a:xfrm>
        </p:grpSpPr>
        <p:sp>
          <p:nvSpPr>
            <p:cNvPr id="267" name="Rectangle 13"/>
            <p:cNvSpPr>
              <a:spLocks noChangeArrowheads="1"/>
            </p:cNvSpPr>
            <p:nvPr/>
          </p:nvSpPr>
          <p:spPr bwMode="auto">
            <a:xfrm>
              <a:off x="284088" y="1280359"/>
              <a:ext cx="932656" cy="1122556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400"/>
            </a:p>
          </p:txBody>
        </p:sp>
        <p:sp>
          <p:nvSpPr>
            <p:cNvPr id="10" name="Line 9"/>
            <p:cNvSpPr>
              <a:spLocks noChangeShapeType="1"/>
            </p:cNvSpPr>
            <p:nvPr/>
          </p:nvSpPr>
          <p:spPr bwMode="auto">
            <a:xfrm>
              <a:off x="1038208" y="1599285"/>
              <a:ext cx="7697787" cy="0"/>
            </a:xfrm>
            <a:prstGeom prst="line">
              <a:avLst/>
            </a:prstGeom>
            <a:noFill/>
            <a:ln w="12700" cap="rnd">
              <a:solidFill>
                <a:srgbClr val="5B9BD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400"/>
            </a:p>
          </p:txBody>
        </p:sp>
        <p:sp>
          <p:nvSpPr>
            <p:cNvPr id="11" name="Line 10"/>
            <p:cNvSpPr>
              <a:spLocks noChangeShapeType="1"/>
            </p:cNvSpPr>
            <p:nvPr/>
          </p:nvSpPr>
          <p:spPr bwMode="auto">
            <a:xfrm>
              <a:off x="1038208" y="2055964"/>
              <a:ext cx="7697787" cy="0"/>
            </a:xfrm>
            <a:prstGeom prst="line">
              <a:avLst/>
            </a:prstGeom>
            <a:noFill/>
            <a:ln w="12700" cap="rnd">
              <a:solidFill>
                <a:srgbClr val="5B9BD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400"/>
            </a:p>
          </p:txBody>
        </p:sp>
        <p:sp>
          <p:nvSpPr>
            <p:cNvPr id="1116" name="TextBox 1115"/>
            <p:cNvSpPr txBox="1"/>
            <p:nvPr/>
          </p:nvSpPr>
          <p:spPr>
            <a:xfrm>
              <a:off x="1367557" y="1392394"/>
              <a:ext cx="585052" cy="10695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050" dirty="0" smtClean="0">
                  <a:solidFill>
                    <a:schemeClr val="tx2"/>
                  </a:solidFill>
                  <a:cs typeface="Neo Sans Intel"/>
                </a:rPr>
                <a:t>band 1</a:t>
              </a:r>
            </a:p>
          </p:txBody>
        </p:sp>
        <p:sp>
          <p:nvSpPr>
            <p:cNvPr id="266" name="TextBox 265"/>
            <p:cNvSpPr txBox="1"/>
            <p:nvPr/>
          </p:nvSpPr>
          <p:spPr>
            <a:xfrm>
              <a:off x="1361865" y="1841636"/>
              <a:ext cx="590742" cy="10695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050" dirty="0" smtClean="0">
                  <a:solidFill>
                    <a:schemeClr val="tx2"/>
                  </a:solidFill>
                  <a:cs typeface="Neo Sans Intel"/>
                </a:rPr>
                <a:t>band 2</a:t>
              </a:r>
            </a:p>
          </p:txBody>
        </p:sp>
        <p:sp>
          <p:nvSpPr>
            <p:cNvPr id="1117" name="Flowchart: Alternate Process 1116"/>
            <p:cNvSpPr/>
            <p:nvPr/>
          </p:nvSpPr>
          <p:spPr>
            <a:xfrm>
              <a:off x="486704" y="1446528"/>
              <a:ext cx="510285" cy="300813"/>
            </a:xfrm>
            <a:prstGeom prst="flowChartAlternateProcess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00" dirty="0" smtClean="0"/>
                <a:t>AP1</a:t>
              </a:r>
            </a:p>
          </p:txBody>
        </p:sp>
        <p:sp>
          <p:nvSpPr>
            <p:cNvPr id="269" name="Flowchart: Alternate Process 268"/>
            <p:cNvSpPr/>
            <p:nvPr/>
          </p:nvSpPr>
          <p:spPr>
            <a:xfrm>
              <a:off x="500857" y="1906858"/>
              <a:ext cx="510285" cy="300813"/>
            </a:xfrm>
            <a:prstGeom prst="flowChartAlternateProcess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00" dirty="0" smtClean="0"/>
                <a:t>AP2</a:t>
              </a:r>
            </a:p>
          </p:txBody>
        </p:sp>
        <p:sp>
          <p:nvSpPr>
            <p:cNvPr id="1118" name="Rectangle 1117"/>
            <p:cNvSpPr/>
            <p:nvPr/>
          </p:nvSpPr>
          <p:spPr>
            <a:xfrm>
              <a:off x="2060558" y="1446302"/>
              <a:ext cx="198438" cy="146704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>
                  <a:solidFill>
                    <a:schemeClr val="tx1"/>
                  </a:solidFill>
                </a:rPr>
                <a:t>3</a:t>
              </a:r>
              <a:endParaRPr lang="en-US" sz="9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272" name="Rectangle 271"/>
            <p:cNvSpPr/>
            <p:nvPr/>
          </p:nvSpPr>
          <p:spPr>
            <a:xfrm>
              <a:off x="2256615" y="1446302"/>
              <a:ext cx="198438" cy="146704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273" name="Rectangle 272"/>
            <p:cNvSpPr/>
            <p:nvPr/>
          </p:nvSpPr>
          <p:spPr>
            <a:xfrm>
              <a:off x="2454260" y="1446447"/>
              <a:ext cx="198438" cy="146704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274" name="Rectangle 273"/>
            <p:cNvSpPr/>
            <p:nvPr/>
          </p:nvSpPr>
          <p:spPr>
            <a:xfrm>
              <a:off x="2652834" y="1443988"/>
              <a:ext cx="198379" cy="14902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</a:rPr>
                <a:t>0</a:t>
              </a:r>
            </a:p>
          </p:txBody>
        </p:sp>
        <p:sp>
          <p:nvSpPr>
            <p:cNvPr id="280" name="Rectangle 13"/>
            <p:cNvSpPr>
              <a:spLocks noChangeArrowheads="1"/>
            </p:cNvSpPr>
            <p:nvPr/>
          </p:nvSpPr>
          <p:spPr bwMode="auto">
            <a:xfrm>
              <a:off x="2853230" y="1299252"/>
              <a:ext cx="1304922" cy="302494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400" dirty="0" smtClean="0"/>
                <a:t>TXOP</a:t>
              </a:r>
              <a:endParaRPr lang="en-US" sz="1400" dirty="0"/>
            </a:p>
          </p:txBody>
        </p:sp>
        <p:sp>
          <p:nvSpPr>
            <p:cNvPr id="281" name="Rectangle 280"/>
            <p:cNvSpPr/>
            <p:nvPr/>
          </p:nvSpPr>
          <p:spPr>
            <a:xfrm>
              <a:off x="4151255" y="1448293"/>
              <a:ext cx="198438" cy="146704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>
                  <a:solidFill>
                    <a:schemeClr val="tx1"/>
                  </a:solidFill>
                </a:rPr>
                <a:t>2</a:t>
              </a:r>
              <a:endParaRPr lang="en-US" sz="9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282" name="Rectangle 281"/>
            <p:cNvSpPr/>
            <p:nvPr/>
          </p:nvSpPr>
          <p:spPr>
            <a:xfrm>
              <a:off x="4349830" y="1448291"/>
              <a:ext cx="198438" cy="146704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>
                  <a:solidFill>
                    <a:schemeClr val="tx1"/>
                  </a:solidFill>
                </a:rPr>
                <a:t>1</a:t>
              </a:r>
              <a:endParaRPr lang="en-US" sz="9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283" name="Rectangle 282"/>
            <p:cNvSpPr/>
            <p:nvPr/>
          </p:nvSpPr>
          <p:spPr>
            <a:xfrm>
              <a:off x="4547474" y="1448436"/>
              <a:ext cx="198438" cy="146704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</a:rPr>
                <a:t>0</a:t>
              </a:r>
            </a:p>
          </p:txBody>
        </p:sp>
        <p:sp>
          <p:nvSpPr>
            <p:cNvPr id="298" name="Rectangle 13"/>
            <p:cNvSpPr>
              <a:spLocks noChangeArrowheads="1"/>
            </p:cNvSpPr>
            <p:nvPr/>
          </p:nvSpPr>
          <p:spPr bwMode="auto">
            <a:xfrm>
              <a:off x="6425657" y="1293765"/>
              <a:ext cx="1304922" cy="302494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400" dirty="0" smtClean="0"/>
                <a:t>TXOP</a:t>
              </a:r>
              <a:endParaRPr lang="en-US" sz="1400" dirty="0"/>
            </a:p>
          </p:txBody>
        </p:sp>
        <p:sp>
          <p:nvSpPr>
            <p:cNvPr id="80" name="Rectangle 13"/>
            <p:cNvSpPr>
              <a:spLocks noChangeArrowheads="1"/>
            </p:cNvSpPr>
            <p:nvPr/>
          </p:nvSpPr>
          <p:spPr bwMode="auto">
            <a:xfrm>
              <a:off x="2195501" y="1747361"/>
              <a:ext cx="1304922" cy="302494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400" dirty="0" smtClean="0"/>
                <a:t>busy</a:t>
              </a:r>
              <a:endParaRPr lang="en-US" sz="1400" dirty="0"/>
            </a:p>
          </p:txBody>
        </p:sp>
        <p:sp>
          <p:nvSpPr>
            <p:cNvPr id="81" name="Rectangle 13"/>
            <p:cNvSpPr>
              <a:spLocks noChangeArrowheads="1"/>
            </p:cNvSpPr>
            <p:nvPr/>
          </p:nvSpPr>
          <p:spPr bwMode="auto">
            <a:xfrm>
              <a:off x="3581533" y="1748737"/>
              <a:ext cx="1016407" cy="302494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400" dirty="0" smtClean="0"/>
                <a:t>busy</a:t>
              </a:r>
              <a:endParaRPr lang="en-US" sz="1400" dirty="0"/>
            </a:p>
          </p:txBody>
        </p:sp>
        <p:sp>
          <p:nvSpPr>
            <p:cNvPr id="82" name="Rectangle 13"/>
            <p:cNvSpPr>
              <a:spLocks noChangeArrowheads="1"/>
            </p:cNvSpPr>
            <p:nvPr/>
          </p:nvSpPr>
          <p:spPr bwMode="auto">
            <a:xfrm>
              <a:off x="4747929" y="1296350"/>
              <a:ext cx="890011" cy="302494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400" dirty="0" smtClean="0"/>
                <a:t>TXOP</a:t>
              </a:r>
              <a:endParaRPr lang="en-US" sz="1400" dirty="0"/>
            </a:p>
          </p:txBody>
        </p:sp>
        <p:sp>
          <p:nvSpPr>
            <p:cNvPr id="83" name="Rectangle 13"/>
            <p:cNvSpPr>
              <a:spLocks noChangeArrowheads="1"/>
            </p:cNvSpPr>
            <p:nvPr/>
          </p:nvSpPr>
          <p:spPr bwMode="auto">
            <a:xfrm>
              <a:off x="4734697" y="1750021"/>
              <a:ext cx="888200" cy="302494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400" dirty="0" smtClean="0"/>
                <a:t>TXOP</a:t>
              </a:r>
              <a:endParaRPr lang="en-US" sz="1400" dirty="0"/>
            </a:p>
          </p:txBody>
        </p:sp>
        <p:sp>
          <p:nvSpPr>
            <p:cNvPr id="90" name="Rectangle 89"/>
            <p:cNvSpPr/>
            <p:nvPr/>
          </p:nvSpPr>
          <p:spPr>
            <a:xfrm>
              <a:off x="5632925" y="1448316"/>
              <a:ext cx="198438" cy="146704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>
                  <a:solidFill>
                    <a:schemeClr val="tx1"/>
                  </a:solidFill>
                </a:rPr>
                <a:t>3</a:t>
              </a:r>
              <a:endParaRPr lang="en-US" sz="9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91" name="Rectangle 90"/>
            <p:cNvSpPr/>
            <p:nvPr/>
          </p:nvSpPr>
          <p:spPr>
            <a:xfrm>
              <a:off x="5828983" y="1448315"/>
              <a:ext cx="198438" cy="146704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92" name="Rectangle 91"/>
            <p:cNvSpPr/>
            <p:nvPr/>
          </p:nvSpPr>
          <p:spPr>
            <a:xfrm>
              <a:off x="6026627" y="1447964"/>
              <a:ext cx="198438" cy="146704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93" name="Rectangle 92"/>
            <p:cNvSpPr/>
            <p:nvPr/>
          </p:nvSpPr>
          <p:spPr>
            <a:xfrm>
              <a:off x="6221892" y="1448824"/>
              <a:ext cx="198438" cy="146704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</a:rPr>
                <a:t>0</a:t>
              </a:r>
            </a:p>
          </p:txBody>
        </p:sp>
        <p:sp>
          <p:nvSpPr>
            <p:cNvPr id="94" name="Rectangle 13"/>
            <p:cNvSpPr>
              <a:spLocks noChangeArrowheads="1"/>
            </p:cNvSpPr>
            <p:nvPr/>
          </p:nvSpPr>
          <p:spPr bwMode="auto">
            <a:xfrm>
              <a:off x="5698665" y="1746403"/>
              <a:ext cx="1016408" cy="302494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400" dirty="0" smtClean="0"/>
                <a:t>busy</a:t>
              </a:r>
              <a:endParaRPr lang="en-US" sz="1400" dirty="0"/>
            </a:p>
          </p:txBody>
        </p:sp>
      </p:grpSp>
    </p:spTree>
    <p:extLst>
      <p:ext uri="{BB962C8B-B14F-4D97-AF65-F5344CB8AC3E}">
        <p14:creationId xmlns:p14="http://schemas.microsoft.com/office/powerpoint/2010/main" val="2120813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63549"/>
            <a:ext cx="8229600" cy="831134"/>
          </a:xfrm>
        </p:spPr>
        <p:txBody>
          <a:bodyPr/>
          <a:lstStyle/>
          <a:p>
            <a:r>
              <a:rPr lang="en-US" sz="2400" dirty="0" smtClean="0">
                <a:latin typeface="+mn-lt"/>
              </a:rPr>
              <a:t>Classification: Completely asynchronous,</a:t>
            </a:r>
            <a:br>
              <a:rPr lang="en-US" sz="2400" dirty="0" smtClean="0">
                <a:latin typeface="+mn-lt"/>
              </a:rPr>
            </a:br>
            <a:r>
              <a:rPr lang="en-US" dirty="0" smtClean="0">
                <a:latin typeface="+mn-lt"/>
              </a:rPr>
              <a:t>(M)</a:t>
            </a:r>
            <a:r>
              <a:rPr lang="en-US" dirty="0" err="1" smtClean="0">
                <a:latin typeface="+mn-lt"/>
              </a:rPr>
              <a:t>ultiple</a:t>
            </a:r>
            <a:r>
              <a:rPr lang="en-US" dirty="0" smtClean="0">
                <a:latin typeface="+mn-lt"/>
              </a:rPr>
              <a:t> (P)</a:t>
            </a:r>
            <a:r>
              <a:rPr lang="en-US" dirty="0" err="1" smtClean="0">
                <a:latin typeface="+mn-lt"/>
              </a:rPr>
              <a:t>rimary</a:t>
            </a:r>
            <a:r>
              <a:rPr lang="en-US" dirty="0" smtClean="0">
                <a:latin typeface="+mn-lt"/>
              </a:rPr>
              <a:t> (C)</a:t>
            </a:r>
            <a:r>
              <a:rPr lang="en-US" dirty="0" err="1" smtClean="0">
                <a:latin typeface="+mn-lt"/>
              </a:rPr>
              <a:t>hannels</a:t>
            </a:r>
            <a:r>
              <a:rPr lang="en-US" dirty="0" smtClean="0">
                <a:latin typeface="+mn-lt"/>
              </a:rPr>
              <a:t>, MPC</a:t>
            </a:r>
            <a:endParaRPr lang="en-US" sz="2400" dirty="0">
              <a:latin typeface="+mn-lt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4571631" y="4856560"/>
            <a:ext cx="76944" cy="184666"/>
          </a:xfrm>
        </p:spPr>
        <p:txBody>
          <a:bodyPr/>
          <a:lstStyle/>
          <a:p>
            <a:fld id="{EE2556C5-CE8C-6547-B838-EA80C61A4AF7}" type="slidenum">
              <a:rPr lang="en-US" sz="1200" smtClean="0">
                <a:latin typeface="+mn-lt"/>
              </a:rPr>
              <a:pPr/>
              <a:t>12</a:t>
            </a:fld>
            <a:endParaRPr lang="en-US" sz="1200" dirty="0">
              <a:latin typeface="+mn-lt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3775" y="3098318"/>
            <a:ext cx="8229600" cy="1430053"/>
          </a:xfrm>
        </p:spPr>
        <p:txBody>
          <a:bodyPr>
            <a:normAutofit/>
          </a:bodyPr>
          <a:lstStyle/>
          <a:p>
            <a:r>
              <a:rPr lang="en-US" sz="1400" b="0" dirty="0" smtClean="0">
                <a:latin typeface="+mn-lt"/>
              </a:rPr>
              <a:t>Perform contention independently on both links</a:t>
            </a:r>
          </a:p>
          <a:p>
            <a:r>
              <a:rPr lang="en-US" sz="1400" b="0" dirty="0" smtClean="0">
                <a:latin typeface="+mn-lt"/>
              </a:rPr>
              <a:t>Transmit/receive independently on both links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533775" y="1540342"/>
            <a:ext cx="7761467" cy="1229787"/>
            <a:chOff x="284088" y="3346459"/>
            <a:chExt cx="8778136" cy="1122556"/>
          </a:xfrm>
        </p:grpSpPr>
        <p:sp>
          <p:nvSpPr>
            <p:cNvPr id="329" name="Rectangle 13"/>
            <p:cNvSpPr>
              <a:spLocks noChangeArrowheads="1"/>
            </p:cNvSpPr>
            <p:nvPr/>
          </p:nvSpPr>
          <p:spPr bwMode="auto">
            <a:xfrm>
              <a:off x="284088" y="3346459"/>
              <a:ext cx="932656" cy="1122556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/>
            </a:p>
          </p:txBody>
        </p:sp>
        <p:sp>
          <p:nvSpPr>
            <p:cNvPr id="330" name="Line 9"/>
            <p:cNvSpPr>
              <a:spLocks noChangeShapeType="1"/>
            </p:cNvSpPr>
            <p:nvPr/>
          </p:nvSpPr>
          <p:spPr bwMode="auto">
            <a:xfrm flipV="1">
              <a:off x="1038208" y="3671251"/>
              <a:ext cx="7905070" cy="19611"/>
            </a:xfrm>
            <a:prstGeom prst="line">
              <a:avLst/>
            </a:prstGeom>
            <a:noFill/>
            <a:ln w="12700" cap="rnd">
              <a:solidFill>
                <a:srgbClr val="5B9BD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/>
            </a:p>
          </p:txBody>
        </p:sp>
        <p:sp>
          <p:nvSpPr>
            <p:cNvPr id="331" name="Line 10"/>
            <p:cNvSpPr>
              <a:spLocks noChangeShapeType="1"/>
            </p:cNvSpPr>
            <p:nvPr/>
          </p:nvSpPr>
          <p:spPr bwMode="auto">
            <a:xfrm flipV="1">
              <a:off x="1038208" y="4141459"/>
              <a:ext cx="8024016" cy="10341"/>
            </a:xfrm>
            <a:prstGeom prst="line">
              <a:avLst/>
            </a:prstGeom>
            <a:noFill/>
            <a:ln w="12700" cap="rnd">
              <a:solidFill>
                <a:srgbClr val="5B9BD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/>
            </a:p>
          </p:txBody>
        </p:sp>
        <p:sp>
          <p:nvSpPr>
            <p:cNvPr id="332" name="TextBox 331"/>
            <p:cNvSpPr txBox="1"/>
            <p:nvPr/>
          </p:nvSpPr>
          <p:spPr>
            <a:xfrm>
              <a:off x="1367557" y="3480797"/>
              <a:ext cx="585052" cy="140470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000" dirty="0" smtClean="0">
                  <a:solidFill>
                    <a:schemeClr val="tx2"/>
                  </a:solidFill>
                  <a:cs typeface="Neo Sans Intel"/>
                </a:rPr>
                <a:t>band 1</a:t>
              </a:r>
            </a:p>
          </p:txBody>
        </p:sp>
        <p:sp>
          <p:nvSpPr>
            <p:cNvPr id="333" name="TextBox 332"/>
            <p:cNvSpPr txBox="1"/>
            <p:nvPr/>
          </p:nvSpPr>
          <p:spPr>
            <a:xfrm>
              <a:off x="1361865" y="3930038"/>
              <a:ext cx="590743" cy="140470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000" dirty="0" smtClean="0">
                  <a:solidFill>
                    <a:schemeClr val="tx2"/>
                  </a:solidFill>
                  <a:cs typeface="Neo Sans Intel"/>
                </a:rPr>
                <a:t>band 2</a:t>
              </a:r>
            </a:p>
          </p:txBody>
        </p:sp>
        <p:sp>
          <p:nvSpPr>
            <p:cNvPr id="334" name="Flowchart: Alternate Process 333"/>
            <p:cNvSpPr/>
            <p:nvPr/>
          </p:nvSpPr>
          <p:spPr>
            <a:xfrm>
              <a:off x="486704" y="3534930"/>
              <a:ext cx="510285" cy="300813"/>
            </a:xfrm>
            <a:prstGeom prst="flowChartAlternateProcess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/>
                <a:t>AP1</a:t>
              </a:r>
            </a:p>
          </p:txBody>
        </p:sp>
        <p:sp>
          <p:nvSpPr>
            <p:cNvPr id="335" name="Flowchart: Alternate Process 334"/>
            <p:cNvSpPr/>
            <p:nvPr/>
          </p:nvSpPr>
          <p:spPr>
            <a:xfrm>
              <a:off x="500857" y="3995260"/>
              <a:ext cx="510285" cy="300813"/>
            </a:xfrm>
            <a:prstGeom prst="flowChartAlternateProcess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/>
                <a:t>AP2</a:t>
              </a:r>
            </a:p>
          </p:txBody>
        </p:sp>
        <p:sp>
          <p:nvSpPr>
            <p:cNvPr id="336" name="Rectangle 335"/>
            <p:cNvSpPr/>
            <p:nvPr/>
          </p:nvSpPr>
          <p:spPr>
            <a:xfrm>
              <a:off x="2060558" y="3540983"/>
              <a:ext cx="198438" cy="146704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>
                  <a:solidFill>
                    <a:schemeClr val="tx1"/>
                  </a:solidFill>
                </a:rPr>
                <a:t>3</a:t>
              </a:r>
              <a:endParaRPr lang="en-US" sz="8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337" name="Rectangle 336"/>
            <p:cNvSpPr/>
            <p:nvPr/>
          </p:nvSpPr>
          <p:spPr>
            <a:xfrm>
              <a:off x="2256615" y="3540982"/>
              <a:ext cx="198438" cy="146704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 smtClean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338" name="Rectangle 337"/>
            <p:cNvSpPr/>
            <p:nvPr/>
          </p:nvSpPr>
          <p:spPr>
            <a:xfrm>
              <a:off x="2454259" y="3539309"/>
              <a:ext cx="198438" cy="146704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 smtClean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339" name="Rectangle 338"/>
            <p:cNvSpPr/>
            <p:nvPr/>
          </p:nvSpPr>
          <p:spPr>
            <a:xfrm>
              <a:off x="2649524" y="3539672"/>
              <a:ext cx="198438" cy="146704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 smtClean="0">
                  <a:solidFill>
                    <a:schemeClr val="tx1"/>
                  </a:solidFill>
                </a:rPr>
                <a:t>0</a:t>
              </a:r>
            </a:p>
          </p:txBody>
        </p:sp>
        <p:sp>
          <p:nvSpPr>
            <p:cNvPr id="345" name="Rectangle 13"/>
            <p:cNvSpPr>
              <a:spLocks noChangeArrowheads="1"/>
            </p:cNvSpPr>
            <p:nvPr/>
          </p:nvSpPr>
          <p:spPr bwMode="auto">
            <a:xfrm>
              <a:off x="2843200" y="3376154"/>
              <a:ext cx="1304922" cy="302494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200" dirty="0" smtClean="0"/>
                <a:t>TXOP</a:t>
              </a:r>
              <a:endParaRPr lang="en-US" sz="1200" dirty="0"/>
            </a:p>
          </p:txBody>
        </p:sp>
        <p:sp>
          <p:nvSpPr>
            <p:cNvPr id="346" name="Rectangle 345"/>
            <p:cNvSpPr/>
            <p:nvPr/>
          </p:nvSpPr>
          <p:spPr>
            <a:xfrm>
              <a:off x="4136210" y="3527734"/>
              <a:ext cx="198438" cy="146704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 smtClean="0">
                  <a:solidFill>
                    <a:schemeClr val="tx1"/>
                  </a:solidFill>
                </a:rPr>
                <a:t>9</a:t>
              </a:r>
            </a:p>
          </p:txBody>
        </p:sp>
        <p:sp>
          <p:nvSpPr>
            <p:cNvPr id="347" name="Rectangle 346"/>
            <p:cNvSpPr/>
            <p:nvPr/>
          </p:nvSpPr>
          <p:spPr>
            <a:xfrm>
              <a:off x="4332267" y="3527733"/>
              <a:ext cx="198438" cy="146704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>
                  <a:solidFill>
                    <a:schemeClr val="tx1"/>
                  </a:solidFill>
                </a:rPr>
                <a:t>8</a:t>
              </a:r>
              <a:endParaRPr lang="en-US" sz="8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348" name="Rectangle 347"/>
            <p:cNvSpPr/>
            <p:nvPr/>
          </p:nvSpPr>
          <p:spPr>
            <a:xfrm>
              <a:off x="4529911" y="3528958"/>
              <a:ext cx="198438" cy="146704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 smtClean="0">
                  <a:solidFill>
                    <a:schemeClr val="tx1"/>
                  </a:solidFill>
                </a:rPr>
                <a:t>7</a:t>
              </a:r>
            </a:p>
          </p:txBody>
        </p:sp>
        <p:sp>
          <p:nvSpPr>
            <p:cNvPr id="349" name="Rectangle 348"/>
            <p:cNvSpPr/>
            <p:nvPr/>
          </p:nvSpPr>
          <p:spPr>
            <a:xfrm>
              <a:off x="3242474" y="4005096"/>
              <a:ext cx="198438" cy="146704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 smtClean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350" name="Rectangle 349"/>
            <p:cNvSpPr/>
            <p:nvPr/>
          </p:nvSpPr>
          <p:spPr>
            <a:xfrm>
              <a:off x="3438531" y="4005095"/>
              <a:ext cx="198438" cy="146704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>
                  <a:solidFill>
                    <a:schemeClr val="tx1"/>
                  </a:solidFill>
                </a:rPr>
                <a:t>1</a:t>
              </a:r>
              <a:endParaRPr lang="en-US" sz="8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351" name="Rectangle 350"/>
            <p:cNvSpPr/>
            <p:nvPr/>
          </p:nvSpPr>
          <p:spPr>
            <a:xfrm>
              <a:off x="3636176" y="4006179"/>
              <a:ext cx="198438" cy="146704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 smtClean="0">
                  <a:solidFill>
                    <a:schemeClr val="tx1"/>
                  </a:solidFill>
                </a:rPr>
                <a:t>0</a:t>
              </a:r>
            </a:p>
          </p:txBody>
        </p:sp>
        <p:sp>
          <p:nvSpPr>
            <p:cNvPr id="352" name="Rectangle 13"/>
            <p:cNvSpPr>
              <a:spLocks noChangeArrowheads="1"/>
            </p:cNvSpPr>
            <p:nvPr/>
          </p:nvSpPr>
          <p:spPr bwMode="auto">
            <a:xfrm>
              <a:off x="4723587" y="3379668"/>
              <a:ext cx="1304922" cy="302494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200" dirty="0" smtClean="0"/>
                <a:t>busy</a:t>
              </a:r>
              <a:endParaRPr lang="en-US" sz="1200" dirty="0"/>
            </a:p>
          </p:txBody>
        </p:sp>
        <p:sp>
          <p:nvSpPr>
            <p:cNvPr id="353" name="Rectangle 352"/>
            <p:cNvSpPr/>
            <p:nvPr/>
          </p:nvSpPr>
          <p:spPr>
            <a:xfrm>
              <a:off x="6025702" y="3524019"/>
              <a:ext cx="198438" cy="146704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>
                  <a:solidFill>
                    <a:schemeClr val="tx1"/>
                  </a:solidFill>
                </a:rPr>
                <a:t>6</a:t>
              </a:r>
              <a:endParaRPr lang="en-US" sz="8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357" name="Rectangle 13"/>
            <p:cNvSpPr>
              <a:spLocks noChangeArrowheads="1"/>
            </p:cNvSpPr>
            <p:nvPr/>
          </p:nvSpPr>
          <p:spPr bwMode="auto">
            <a:xfrm>
              <a:off x="3835383" y="3850389"/>
              <a:ext cx="1304921" cy="302494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200" dirty="0" smtClean="0"/>
                <a:t>TXOP</a:t>
              </a:r>
              <a:endParaRPr lang="en-US" sz="1200" dirty="0"/>
            </a:p>
          </p:txBody>
        </p:sp>
        <p:sp>
          <p:nvSpPr>
            <p:cNvPr id="358" name="Rectangle 13"/>
            <p:cNvSpPr>
              <a:spLocks noChangeArrowheads="1"/>
            </p:cNvSpPr>
            <p:nvPr/>
          </p:nvSpPr>
          <p:spPr bwMode="auto">
            <a:xfrm>
              <a:off x="5935060" y="3832340"/>
              <a:ext cx="911792" cy="302494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200" dirty="0" smtClean="0"/>
                <a:t>TXOP</a:t>
              </a:r>
              <a:endParaRPr lang="en-US" sz="1200" dirty="0"/>
            </a:p>
          </p:txBody>
        </p:sp>
        <p:sp>
          <p:nvSpPr>
            <p:cNvPr id="359" name="Rectangle 13"/>
            <p:cNvSpPr>
              <a:spLocks noChangeArrowheads="1"/>
            </p:cNvSpPr>
            <p:nvPr/>
          </p:nvSpPr>
          <p:spPr bwMode="auto">
            <a:xfrm>
              <a:off x="1938215" y="3843197"/>
              <a:ext cx="1304922" cy="302494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200" dirty="0" smtClean="0"/>
                <a:t>busy</a:t>
              </a:r>
              <a:endParaRPr lang="en-US" sz="1200" dirty="0"/>
            </a:p>
          </p:txBody>
        </p:sp>
        <p:sp>
          <p:nvSpPr>
            <p:cNvPr id="365" name="Rectangle 364"/>
            <p:cNvSpPr/>
            <p:nvPr/>
          </p:nvSpPr>
          <p:spPr>
            <a:xfrm>
              <a:off x="5143584" y="3993672"/>
              <a:ext cx="198438" cy="146704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>
                  <a:solidFill>
                    <a:schemeClr val="tx1"/>
                  </a:solidFill>
                </a:rPr>
                <a:t>3</a:t>
              </a:r>
              <a:endParaRPr lang="en-US" sz="8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366" name="Rectangle 365"/>
            <p:cNvSpPr/>
            <p:nvPr/>
          </p:nvSpPr>
          <p:spPr>
            <a:xfrm>
              <a:off x="5339641" y="3993671"/>
              <a:ext cx="198438" cy="146704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 smtClean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367" name="Rectangle 366"/>
            <p:cNvSpPr/>
            <p:nvPr/>
          </p:nvSpPr>
          <p:spPr>
            <a:xfrm>
              <a:off x="5537285" y="3994896"/>
              <a:ext cx="198438" cy="146704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 smtClean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368" name="Rectangle 367"/>
            <p:cNvSpPr/>
            <p:nvPr/>
          </p:nvSpPr>
          <p:spPr>
            <a:xfrm>
              <a:off x="5732550" y="3995260"/>
              <a:ext cx="198438" cy="146704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 smtClean="0">
                  <a:solidFill>
                    <a:schemeClr val="tx1"/>
                  </a:solidFill>
                </a:rPr>
                <a:t>0</a:t>
              </a:r>
            </a:p>
          </p:txBody>
        </p:sp>
        <p:sp>
          <p:nvSpPr>
            <p:cNvPr id="65" name="Rectangle 64"/>
            <p:cNvSpPr/>
            <p:nvPr/>
          </p:nvSpPr>
          <p:spPr>
            <a:xfrm>
              <a:off x="6219643" y="3519287"/>
              <a:ext cx="198438" cy="146704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 smtClean="0">
                  <a:solidFill>
                    <a:schemeClr val="tx1"/>
                  </a:solidFill>
                </a:rPr>
                <a:t>5</a:t>
              </a:r>
            </a:p>
          </p:txBody>
        </p:sp>
        <p:sp>
          <p:nvSpPr>
            <p:cNvPr id="66" name="Rectangle 65"/>
            <p:cNvSpPr/>
            <p:nvPr/>
          </p:nvSpPr>
          <p:spPr>
            <a:xfrm>
              <a:off x="6415700" y="3519286"/>
              <a:ext cx="198438" cy="146704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 smtClean="0">
                  <a:solidFill>
                    <a:schemeClr val="tx1"/>
                  </a:solidFill>
                </a:rPr>
                <a:t>4</a:t>
              </a:r>
            </a:p>
          </p:txBody>
        </p:sp>
        <p:sp>
          <p:nvSpPr>
            <p:cNvPr id="67" name="Rectangle 66"/>
            <p:cNvSpPr/>
            <p:nvPr/>
          </p:nvSpPr>
          <p:spPr>
            <a:xfrm>
              <a:off x="6850132" y="3996492"/>
              <a:ext cx="198438" cy="146704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 smtClean="0">
                  <a:solidFill>
                    <a:schemeClr val="tx1"/>
                  </a:solidFill>
                </a:rPr>
                <a:t>4</a:t>
              </a:r>
            </a:p>
          </p:txBody>
        </p:sp>
        <p:sp>
          <p:nvSpPr>
            <p:cNvPr id="68" name="Rectangle 67"/>
            <p:cNvSpPr/>
            <p:nvPr/>
          </p:nvSpPr>
          <p:spPr>
            <a:xfrm>
              <a:off x="7046189" y="3996491"/>
              <a:ext cx="198438" cy="146704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 smtClean="0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71" name="Rectangle 70"/>
            <p:cNvSpPr/>
            <p:nvPr/>
          </p:nvSpPr>
          <p:spPr>
            <a:xfrm>
              <a:off x="7256912" y="3996146"/>
              <a:ext cx="198438" cy="146704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 smtClean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72" name="Rectangle 71"/>
            <p:cNvSpPr/>
            <p:nvPr/>
          </p:nvSpPr>
          <p:spPr>
            <a:xfrm>
              <a:off x="7452969" y="3996145"/>
              <a:ext cx="198438" cy="146704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 smtClean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73" name="Rectangle 72"/>
            <p:cNvSpPr/>
            <p:nvPr/>
          </p:nvSpPr>
          <p:spPr>
            <a:xfrm>
              <a:off x="6612704" y="3519676"/>
              <a:ext cx="198438" cy="146704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 smtClean="0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74" name="Rectangle 73"/>
            <p:cNvSpPr/>
            <p:nvPr/>
          </p:nvSpPr>
          <p:spPr>
            <a:xfrm>
              <a:off x="7655357" y="3994666"/>
              <a:ext cx="198438" cy="146704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>
                  <a:solidFill>
                    <a:schemeClr val="tx1"/>
                  </a:solidFill>
                </a:rPr>
                <a:t>0</a:t>
              </a:r>
              <a:endParaRPr lang="en-US" sz="8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75" name="Rectangle 13"/>
            <p:cNvSpPr>
              <a:spLocks noChangeArrowheads="1"/>
            </p:cNvSpPr>
            <p:nvPr/>
          </p:nvSpPr>
          <p:spPr bwMode="auto">
            <a:xfrm>
              <a:off x="7405022" y="3374167"/>
              <a:ext cx="911792" cy="302494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200" dirty="0" smtClean="0"/>
                <a:t>TXOP</a:t>
              </a:r>
              <a:endParaRPr lang="en-US" sz="1200" dirty="0"/>
            </a:p>
          </p:txBody>
        </p:sp>
        <p:sp>
          <p:nvSpPr>
            <p:cNvPr id="76" name="Rectangle 13"/>
            <p:cNvSpPr>
              <a:spLocks noChangeArrowheads="1"/>
            </p:cNvSpPr>
            <p:nvPr/>
          </p:nvSpPr>
          <p:spPr bwMode="auto">
            <a:xfrm>
              <a:off x="7846762" y="3850389"/>
              <a:ext cx="911792" cy="302494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200" dirty="0" smtClean="0"/>
                <a:t>TXOP</a:t>
              </a:r>
              <a:endParaRPr lang="en-US" sz="1200" dirty="0"/>
            </a:p>
          </p:txBody>
        </p:sp>
        <p:sp>
          <p:nvSpPr>
            <p:cNvPr id="77" name="Rectangle 76"/>
            <p:cNvSpPr/>
            <p:nvPr/>
          </p:nvSpPr>
          <p:spPr>
            <a:xfrm>
              <a:off x="6811142" y="3518176"/>
              <a:ext cx="198438" cy="146704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 smtClean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78" name="Rectangle 77"/>
            <p:cNvSpPr/>
            <p:nvPr/>
          </p:nvSpPr>
          <p:spPr>
            <a:xfrm>
              <a:off x="7008146" y="3519144"/>
              <a:ext cx="198438" cy="146704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 smtClean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79" name="Rectangle 78"/>
            <p:cNvSpPr/>
            <p:nvPr/>
          </p:nvSpPr>
          <p:spPr>
            <a:xfrm>
              <a:off x="7206584" y="3518437"/>
              <a:ext cx="198438" cy="152355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>
                  <a:solidFill>
                    <a:schemeClr val="tx1"/>
                  </a:solidFill>
                </a:rPr>
                <a:t>0</a:t>
              </a:r>
              <a:endParaRPr lang="en-US" sz="800" dirty="0" smtClean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48325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6538"/>
            <a:ext cx="8229600" cy="820970"/>
          </a:xfrm>
        </p:spPr>
        <p:txBody>
          <a:bodyPr/>
          <a:lstStyle/>
          <a:p>
            <a:r>
              <a:rPr lang="en-US" sz="2400" dirty="0">
                <a:latin typeface="+mn-lt"/>
              </a:rPr>
              <a:t>Classification: </a:t>
            </a:r>
            <a:r>
              <a:rPr lang="en-US" sz="2400" dirty="0" smtClean="0">
                <a:latin typeface="+mn-lt"/>
              </a:rPr>
              <a:t>Semi-asynchronous</a:t>
            </a:r>
            <a:br>
              <a:rPr lang="en-US" sz="2400" dirty="0" smtClean="0">
                <a:latin typeface="+mn-lt"/>
              </a:rPr>
            </a:br>
            <a:r>
              <a:rPr lang="en-US" dirty="0" smtClean="0">
                <a:latin typeface="+mn-lt"/>
              </a:rPr>
              <a:t>(J)</a:t>
            </a:r>
            <a:r>
              <a:rPr lang="en-US" dirty="0" err="1" smtClean="0">
                <a:latin typeface="+mn-lt"/>
              </a:rPr>
              <a:t>oin</a:t>
            </a:r>
            <a:r>
              <a:rPr lang="en-US" dirty="0" smtClean="0">
                <a:latin typeface="+mn-lt"/>
              </a:rPr>
              <a:t> (M)</a:t>
            </a:r>
            <a:r>
              <a:rPr lang="en-US" dirty="0" err="1" smtClean="0">
                <a:latin typeface="+mn-lt"/>
              </a:rPr>
              <a:t>ultiple</a:t>
            </a:r>
            <a:r>
              <a:rPr lang="en-US" dirty="0" smtClean="0">
                <a:latin typeface="+mn-lt"/>
              </a:rPr>
              <a:t> (P)</a:t>
            </a:r>
            <a:r>
              <a:rPr lang="en-US" dirty="0" err="1" smtClean="0">
                <a:latin typeface="+mn-lt"/>
              </a:rPr>
              <a:t>rimary</a:t>
            </a:r>
            <a:r>
              <a:rPr lang="en-US" dirty="0" smtClean="0">
                <a:latin typeface="+mn-lt"/>
              </a:rPr>
              <a:t> (C)</a:t>
            </a:r>
            <a:r>
              <a:rPr lang="en-US" dirty="0" err="1" smtClean="0">
                <a:latin typeface="+mn-lt"/>
              </a:rPr>
              <a:t>hannels</a:t>
            </a:r>
            <a:r>
              <a:rPr lang="en-US" dirty="0" smtClean="0">
                <a:latin typeface="+mn-lt"/>
              </a:rPr>
              <a:t>, JMPC</a:t>
            </a:r>
            <a:endParaRPr lang="en-US" sz="2400" dirty="0">
              <a:latin typeface="+mn-lt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4571631" y="4856560"/>
            <a:ext cx="76944" cy="184666"/>
          </a:xfrm>
        </p:spPr>
        <p:txBody>
          <a:bodyPr/>
          <a:lstStyle/>
          <a:p>
            <a:fld id="{EE2556C5-CE8C-6547-B838-EA80C61A4AF7}" type="slidenum">
              <a:rPr lang="en-US" sz="1200" smtClean="0">
                <a:latin typeface="+mn-lt"/>
              </a:rPr>
              <a:pPr/>
              <a:t>13</a:t>
            </a:fld>
            <a:endParaRPr lang="en-US" sz="1200" dirty="0">
              <a:latin typeface="+mn-lt"/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456831" y="2751149"/>
            <a:ext cx="8229600" cy="2290077"/>
          </a:xfrm>
        </p:spPr>
        <p:txBody>
          <a:bodyPr>
            <a:normAutofit/>
          </a:bodyPr>
          <a:lstStyle/>
          <a:p>
            <a:r>
              <a:rPr lang="en-US" sz="1400" b="0" dirty="0" smtClean="0">
                <a:latin typeface="+mn-lt"/>
              </a:rPr>
              <a:t>Perform contention independently on each link</a:t>
            </a:r>
          </a:p>
          <a:p>
            <a:r>
              <a:rPr lang="en-US" sz="1400" b="0" dirty="0" smtClean="0">
                <a:latin typeface="+mn-lt"/>
              </a:rPr>
              <a:t>If one channel/link won contention  - verify status of a another channel/link</a:t>
            </a:r>
          </a:p>
          <a:p>
            <a:pPr lvl="1"/>
            <a:r>
              <a:rPr lang="en-US" sz="1200" dirty="0" smtClean="0">
                <a:latin typeface="+mn-lt"/>
              </a:rPr>
              <a:t>If another link is in IDLE/Contention state – transmit jointly</a:t>
            </a:r>
          </a:p>
          <a:p>
            <a:pPr lvl="1"/>
            <a:r>
              <a:rPr lang="en-US" sz="1200" dirty="0" smtClean="0">
                <a:latin typeface="+mn-lt"/>
              </a:rPr>
              <a:t>Otherwise transmit using on available link only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456831" y="1536339"/>
            <a:ext cx="7993000" cy="1009658"/>
            <a:chOff x="541400" y="3468780"/>
            <a:chExt cx="7057052" cy="712929"/>
          </a:xfrm>
        </p:grpSpPr>
        <p:sp>
          <p:nvSpPr>
            <p:cNvPr id="98" name="Rectangle 13"/>
            <p:cNvSpPr>
              <a:spLocks noChangeArrowheads="1"/>
            </p:cNvSpPr>
            <p:nvPr/>
          </p:nvSpPr>
          <p:spPr bwMode="auto">
            <a:xfrm>
              <a:off x="541400" y="3468780"/>
              <a:ext cx="749795" cy="712929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400"/>
            </a:p>
          </p:txBody>
        </p:sp>
        <p:sp>
          <p:nvSpPr>
            <p:cNvPr id="99" name="Line 9"/>
            <p:cNvSpPr>
              <a:spLocks noChangeShapeType="1"/>
            </p:cNvSpPr>
            <p:nvPr/>
          </p:nvSpPr>
          <p:spPr bwMode="auto">
            <a:xfrm flipV="1">
              <a:off x="1147664" y="3675054"/>
              <a:ext cx="6355164" cy="12455"/>
            </a:xfrm>
            <a:prstGeom prst="line">
              <a:avLst/>
            </a:prstGeom>
            <a:noFill/>
            <a:ln w="12700" cap="rnd">
              <a:solidFill>
                <a:srgbClr val="5B9BD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400"/>
            </a:p>
          </p:txBody>
        </p:sp>
        <p:sp>
          <p:nvSpPr>
            <p:cNvPr id="100" name="Line 10"/>
            <p:cNvSpPr>
              <a:spLocks noChangeShapeType="1"/>
            </p:cNvSpPr>
            <p:nvPr/>
          </p:nvSpPr>
          <p:spPr bwMode="auto">
            <a:xfrm flipV="1">
              <a:off x="1147664" y="3973680"/>
              <a:ext cx="6450788" cy="6568"/>
            </a:xfrm>
            <a:prstGeom prst="line">
              <a:avLst/>
            </a:prstGeom>
            <a:noFill/>
            <a:ln w="12700" cap="rnd">
              <a:solidFill>
                <a:srgbClr val="5B9BD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400"/>
            </a:p>
          </p:txBody>
        </p:sp>
        <p:sp>
          <p:nvSpPr>
            <p:cNvPr id="101" name="TextBox 100"/>
            <p:cNvSpPr txBox="1"/>
            <p:nvPr/>
          </p:nvSpPr>
          <p:spPr>
            <a:xfrm>
              <a:off x="1412439" y="3554097"/>
              <a:ext cx="470344" cy="11409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050" dirty="0" smtClean="0">
                  <a:solidFill>
                    <a:schemeClr val="tx2"/>
                  </a:solidFill>
                  <a:cs typeface="Neo Sans Intel"/>
                </a:rPr>
                <a:t>band 1</a:t>
              </a:r>
            </a:p>
          </p:txBody>
        </p:sp>
        <p:sp>
          <p:nvSpPr>
            <p:cNvPr id="102" name="TextBox 101"/>
            <p:cNvSpPr txBox="1"/>
            <p:nvPr/>
          </p:nvSpPr>
          <p:spPr>
            <a:xfrm>
              <a:off x="1407863" y="3839408"/>
              <a:ext cx="474919" cy="11409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050" dirty="0" smtClean="0">
                  <a:solidFill>
                    <a:schemeClr val="tx2"/>
                  </a:solidFill>
                  <a:cs typeface="Neo Sans Intel"/>
                </a:rPr>
                <a:t>band 2</a:t>
              </a:r>
            </a:p>
          </p:txBody>
        </p:sp>
        <p:sp>
          <p:nvSpPr>
            <p:cNvPr id="103" name="Flowchart: Alternate Process 102"/>
            <p:cNvSpPr/>
            <p:nvPr/>
          </p:nvSpPr>
          <p:spPr>
            <a:xfrm>
              <a:off x="704290" y="3588477"/>
              <a:ext cx="410236" cy="191045"/>
            </a:xfrm>
            <a:prstGeom prst="flowChartAlternateProcess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00" dirty="0" smtClean="0"/>
                <a:t>AP1</a:t>
              </a:r>
            </a:p>
          </p:txBody>
        </p:sp>
        <p:sp>
          <p:nvSpPr>
            <p:cNvPr id="104" name="Flowchart: Alternate Process 103"/>
            <p:cNvSpPr/>
            <p:nvPr/>
          </p:nvSpPr>
          <p:spPr>
            <a:xfrm>
              <a:off x="715668" y="3880830"/>
              <a:ext cx="410236" cy="191045"/>
            </a:xfrm>
            <a:prstGeom prst="flowChartAlternateProcess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00" dirty="0" smtClean="0"/>
                <a:t>AP2</a:t>
              </a:r>
            </a:p>
          </p:txBody>
        </p:sp>
        <p:sp>
          <p:nvSpPr>
            <p:cNvPr id="105" name="Rectangle 104"/>
            <p:cNvSpPr/>
            <p:nvPr/>
          </p:nvSpPr>
          <p:spPr>
            <a:xfrm>
              <a:off x="1969567" y="3592321"/>
              <a:ext cx="159531" cy="93171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>
                  <a:solidFill>
                    <a:schemeClr val="tx1"/>
                  </a:solidFill>
                </a:rPr>
                <a:t>3</a:t>
              </a:r>
              <a:endParaRPr lang="en-US" sz="9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106" name="Rectangle 105"/>
            <p:cNvSpPr/>
            <p:nvPr/>
          </p:nvSpPr>
          <p:spPr>
            <a:xfrm>
              <a:off x="2127184" y="3592320"/>
              <a:ext cx="159531" cy="93171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107" name="Rectangle 106"/>
            <p:cNvSpPr/>
            <p:nvPr/>
          </p:nvSpPr>
          <p:spPr>
            <a:xfrm>
              <a:off x="2286077" y="3593098"/>
              <a:ext cx="159531" cy="93171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108" name="Rectangle 107"/>
            <p:cNvSpPr/>
            <p:nvPr/>
          </p:nvSpPr>
          <p:spPr>
            <a:xfrm>
              <a:off x="2443057" y="3593330"/>
              <a:ext cx="159531" cy="93171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</a:rPr>
                <a:t>0</a:t>
              </a:r>
            </a:p>
          </p:txBody>
        </p:sp>
        <p:sp>
          <p:nvSpPr>
            <p:cNvPr id="109" name="Rectangle 13"/>
            <p:cNvSpPr>
              <a:spLocks noChangeArrowheads="1"/>
            </p:cNvSpPr>
            <p:nvPr/>
          </p:nvSpPr>
          <p:spPr bwMode="auto">
            <a:xfrm>
              <a:off x="2598761" y="3487639"/>
              <a:ext cx="639647" cy="192112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400" dirty="0" smtClean="0"/>
                <a:t>TXOP</a:t>
              </a:r>
              <a:endParaRPr lang="en-US" sz="1400" dirty="0"/>
            </a:p>
          </p:txBody>
        </p:sp>
        <p:sp>
          <p:nvSpPr>
            <p:cNvPr id="110" name="Rectangle 109"/>
            <p:cNvSpPr/>
            <p:nvPr/>
          </p:nvSpPr>
          <p:spPr>
            <a:xfrm>
              <a:off x="3235214" y="3585995"/>
              <a:ext cx="159531" cy="93171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</a:rPr>
                <a:t>9</a:t>
              </a:r>
            </a:p>
          </p:txBody>
        </p:sp>
        <p:sp>
          <p:nvSpPr>
            <p:cNvPr id="113" name="Rectangle 112"/>
            <p:cNvSpPr/>
            <p:nvPr/>
          </p:nvSpPr>
          <p:spPr>
            <a:xfrm>
              <a:off x="2919750" y="3882624"/>
              <a:ext cx="159531" cy="93171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114" name="Rectangle 113"/>
            <p:cNvSpPr/>
            <p:nvPr/>
          </p:nvSpPr>
          <p:spPr>
            <a:xfrm>
              <a:off x="3077368" y="3882623"/>
              <a:ext cx="159531" cy="93171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>
                  <a:solidFill>
                    <a:schemeClr val="tx1"/>
                  </a:solidFill>
                </a:rPr>
                <a:t>1</a:t>
              </a:r>
              <a:endParaRPr lang="en-US" sz="9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115" name="Rectangle 114"/>
            <p:cNvSpPr/>
            <p:nvPr/>
          </p:nvSpPr>
          <p:spPr>
            <a:xfrm>
              <a:off x="3236261" y="3883311"/>
              <a:ext cx="159531" cy="93171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</a:rPr>
                <a:t>0</a:t>
              </a:r>
            </a:p>
          </p:txBody>
        </p:sp>
        <p:sp>
          <p:nvSpPr>
            <p:cNvPr id="116" name="Rectangle 13"/>
            <p:cNvSpPr>
              <a:spLocks noChangeArrowheads="1"/>
            </p:cNvSpPr>
            <p:nvPr/>
          </p:nvSpPr>
          <p:spPr bwMode="auto">
            <a:xfrm>
              <a:off x="6135947" y="3776103"/>
              <a:ext cx="1049073" cy="192112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400" dirty="0" smtClean="0"/>
                <a:t>busy</a:t>
              </a:r>
              <a:endParaRPr lang="en-US" sz="1400" dirty="0"/>
            </a:p>
          </p:txBody>
        </p:sp>
        <p:sp>
          <p:nvSpPr>
            <p:cNvPr id="117" name="Rectangle 116"/>
            <p:cNvSpPr/>
            <p:nvPr/>
          </p:nvSpPr>
          <p:spPr>
            <a:xfrm>
              <a:off x="4444062" y="3585116"/>
              <a:ext cx="159531" cy="93171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</a:rPr>
                <a:t>8</a:t>
              </a:r>
            </a:p>
          </p:txBody>
        </p:sp>
        <p:sp>
          <p:nvSpPr>
            <p:cNvPr id="118" name="Rectangle 13"/>
            <p:cNvSpPr>
              <a:spLocks noChangeArrowheads="1"/>
            </p:cNvSpPr>
            <p:nvPr/>
          </p:nvSpPr>
          <p:spPr bwMode="auto">
            <a:xfrm>
              <a:off x="3396411" y="3788823"/>
              <a:ext cx="890178" cy="192112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400" dirty="0" smtClean="0"/>
                <a:t>TXOP</a:t>
              </a:r>
              <a:endParaRPr lang="en-US" sz="1400" dirty="0"/>
            </a:p>
          </p:txBody>
        </p:sp>
        <p:sp>
          <p:nvSpPr>
            <p:cNvPr id="119" name="Rectangle 13"/>
            <p:cNvSpPr>
              <a:spLocks noChangeArrowheads="1"/>
            </p:cNvSpPr>
            <p:nvPr/>
          </p:nvSpPr>
          <p:spPr bwMode="auto">
            <a:xfrm>
              <a:off x="5084415" y="3781812"/>
              <a:ext cx="733022" cy="192112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400" dirty="0" smtClean="0"/>
                <a:t>TXOP</a:t>
              </a:r>
              <a:endParaRPr lang="en-US" sz="1400" dirty="0"/>
            </a:p>
          </p:txBody>
        </p:sp>
        <p:sp>
          <p:nvSpPr>
            <p:cNvPr id="120" name="Rectangle 13"/>
            <p:cNvSpPr>
              <a:spLocks noChangeArrowheads="1"/>
            </p:cNvSpPr>
            <p:nvPr/>
          </p:nvSpPr>
          <p:spPr bwMode="auto">
            <a:xfrm>
              <a:off x="1871211" y="3784256"/>
              <a:ext cx="1049073" cy="192112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400" dirty="0" smtClean="0"/>
                <a:t>busy</a:t>
              </a:r>
              <a:endParaRPr lang="en-US" sz="1400" dirty="0"/>
            </a:p>
          </p:txBody>
        </p:sp>
        <p:sp>
          <p:nvSpPr>
            <p:cNvPr id="121" name="Rectangle 120"/>
            <p:cNvSpPr/>
            <p:nvPr/>
          </p:nvSpPr>
          <p:spPr>
            <a:xfrm>
              <a:off x="4448120" y="3879821"/>
              <a:ext cx="159531" cy="93171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>
                  <a:solidFill>
                    <a:schemeClr val="tx1"/>
                  </a:solidFill>
                </a:rPr>
                <a:t>3</a:t>
              </a:r>
              <a:endParaRPr lang="en-US" sz="9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122" name="Rectangle 121"/>
            <p:cNvSpPr/>
            <p:nvPr/>
          </p:nvSpPr>
          <p:spPr>
            <a:xfrm>
              <a:off x="4605737" y="3879821"/>
              <a:ext cx="159531" cy="93171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123" name="Rectangle 122"/>
            <p:cNvSpPr/>
            <p:nvPr/>
          </p:nvSpPr>
          <p:spPr>
            <a:xfrm>
              <a:off x="4764630" y="3880599"/>
              <a:ext cx="159531" cy="93171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124" name="Rectangle 123"/>
            <p:cNvSpPr/>
            <p:nvPr/>
          </p:nvSpPr>
          <p:spPr>
            <a:xfrm>
              <a:off x="4921610" y="3880830"/>
              <a:ext cx="159531" cy="93171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</a:rPr>
                <a:t>0</a:t>
              </a:r>
            </a:p>
          </p:txBody>
        </p:sp>
        <p:sp>
          <p:nvSpPr>
            <p:cNvPr id="125" name="Rectangle 124"/>
            <p:cNvSpPr/>
            <p:nvPr/>
          </p:nvSpPr>
          <p:spPr>
            <a:xfrm>
              <a:off x="4602359" y="3584492"/>
              <a:ext cx="159531" cy="93171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</a:rPr>
                <a:t>7</a:t>
              </a:r>
            </a:p>
          </p:txBody>
        </p:sp>
        <p:sp>
          <p:nvSpPr>
            <p:cNvPr id="126" name="Rectangle 125"/>
            <p:cNvSpPr/>
            <p:nvPr/>
          </p:nvSpPr>
          <p:spPr>
            <a:xfrm>
              <a:off x="4759976" y="3584491"/>
              <a:ext cx="159531" cy="93171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</a:rPr>
                <a:t>6</a:t>
              </a:r>
            </a:p>
          </p:txBody>
        </p:sp>
        <p:sp>
          <p:nvSpPr>
            <p:cNvPr id="127" name="Rectangle 126"/>
            <p:cNvSpPr/>
            <p:nvPr/>
          </p:nvSpPr>
          <p:spPr>
            <a:xfrm>
              <a:off x="5820074" y="3881612"/>
              <a:ext cx="159531" cy="93171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>
                  <a:solidFill>
                    <a:schemeClr val="tx1"/>
                  </a:solidFill>
                </a:rPr>
                <a:t>7</a:t>
              </a:r>
              <a:endParaRPr lang="en-US" sz="9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128" name="Rectangle 127"/>
            <p:cNvSpPr/>
            <p:nvPr/>
          </p:nvSpPr>
          <p:spPr>
            <a:xfrm>
              <a:off x="5977691" y="3881612"/>
              <a:ext cx="159531" cy="93171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</a:rPr>
                <a:t>6</a:t>
              </a:r>
            </a:p>
          </p:txBody>
        </p:sp>
        <p:sp>
          <p:nvSpPr>
            <p:cNvPr id="131" name="Rectangle 130"/>
            <p:cNvSpPr/>
            <p:nvPr/>
          </p:nvSpPr>
          <p:spPr>
            <a:xfrm>
              <a:off x="4918355" y="3584739"/>
              <a:ext cx="159531" cy="93171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</a:rPr>
                <a:t>5</a:t>
              </a:r>
            </a:p>
          </p:txBody>
        </p:sp>
        <p:sp>
          <p:nvSpPr>
            <p:cNvPr id="133" name="Rectangle 13"/>
            <p:cNvSpPr>
              <a:spLocks noChangeArrowheads="1"/>
            </p:cNvSpPr>
            <p:nvPr/>
          </p:nvSpPr>
          <p:spPr bwMode="auto">
            <a:xfrm>
              <a:off x="5079529" y="3481818"/>
              <a:ext cx="733022" cy="192112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400" dirty="0" smtClean="0"/>
                <a:t>TXOP</a:t>
              </a:r>
              <a:endParaRPr lang="en-US" sz="1400" dirty="0"/>
            </a:p>
          </p:txBody>
        </p:sp>
        <p:sp>
          <p:nvSpPr>
            <p:cNvPr id="134" name="Rectangle 13"/>
            <p:cNvSpPr>
              <a:spLocks noChangeArrowheads="1"/>
            </p:cNvSpPr>
            <p:nvPr/>
          </p:nvSpPr>
          <p:spPr bwMode="auto">
            <a:xfrm>
              <a:off x="6612913" y="3484167"/>
              <a:ext cx="733022" cy="192112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400" dirty="0" smtClean="0"/>
                <a:t>TXOP</a:t>
              </a:r>
              <a:endParaRPr lang="en-US" sz="1400" dirty="0"/>
            </a:p>
          </p:txBody>
        </p:sp>
        <p:sp>
          <p:nvSpPr>
            <p:cNvPr id="138" name="Rectangle 13"/>
            <p:cNvSpPr>
              <a:spLocks noChangeArrowheads="1"/>
            </p:cNvSpPr>
            <p:nvPr/>
          </p:nvSpPr>
          <p:spPr bwMode="auto">
            <a:xfrm>
              <a:off x="3395143" y="3487639"/>
              <a:ext cx="1049072" cy="192112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400" dirty="0" smtClean="0"/>
                <a:t>TXOP</a:t>
              </a:r>
              <a:endParaRPr lang="en-US" sz="1400" dirty="0"/>
            </a:p>
          </p:txBody>
        </p:sp>
        <p:sp>
          <p:nvSpPr>
            <p:cNvPr id="139" name="Rectangle 138"/>
            <p:cNvSpPr/>
            <p:nvPr/>
          </p:nvSpPr>
          <p:spPr>
            <a:xfrm>
              <a:off x="5813042" y="3584239"/>
              <a:ext cx="159531" cy="93171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</a:rPr>
                <a:t>4</a:t>
              </a:r>
            </a:p>
          </p:txBody>
        </p:sp>
        <p:sp>
          <p:nvSpPr>
            <p:cNvPr id="140" name="Rectangle 139"/>
            <p:cNvSpPr/>
            <p:nvPr/>
          </p:nvSpPr>
          <p:spPr>
            <a:xfrm>
              <a:off x="5970659" y="3584239"/>
              <a:ext cx="159531" cy="93171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141" name="Rectangle 140"/>
            <p:cNvSpPr/>
            <p:nvPr/>
          </p:nvSpPr>
          <p:spPr>
            <a:xfrm>
              <a:off x="6128161" y="3584020"/>
              <a:ext cx="159531" cy="93171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142" name="Rectangle 141"/>
            <p:cNvSpPr/>
            <p:nvPr/>
          </p:nvSpPr>
          <p:spPr>
            <a:xfrm>
              <a:off x="6285778" y="3584019"/>
              <a:ext cx="159531" cy="93171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143" name="Rectangle 142"/>
            <p:cNvSpPr/>
            <p:nvPr/>
          </p:nvSpPr>
          <p:spPr>
            <a:xfrm>
              <a:off x="6448485" y="3583080"/>
              <a:ext cx="159531" cy="93171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>
                  <a:solidFill>
                    <a:schemeClr val="tx1"/>
                  </a:solidFill>
                </a:rPr>
                <a:t>0</a:t>
              </a:r>
              <a:endParaRPr lang="en-US" sz="900" dirty="0" smtClean="0">
                <a:solidFill>
                  <a:schemeClr val="tx1"/>
                </a:solidFill>
              </a:endParaRPr>
            </a:p>
          </p:txBody>
        </p:sp>
      </p:grpSp>
      <p:sp>
        <p:nvSpPr>
          <p:cNvPr id="129" name="Rectangle 128"/>
          <p:cNvSpPr/>
          <p:nvPr/>
        </p:nvSpPr>
        <p:spPr>
          <a:xfrm>
            <a:off x="4695117" y="2118460"/>
            <a:ext cx="180689" cy="131950"/>
          </a:xfrm>
          <a:prstGeom prst="rect">
            <a:avLst/>
          </a:prstGeom>
          <a:noFill/>
          <a:ln w="31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4</a:t>
            </a:r>
            <a:endParaRPr lang="en-US" sz="9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1902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4944" y="469900"/>
            <a:ext cx="7772856" cy="551322"/>
          </a:xfrm>
        </p:spPr>
        <p:txBody>
          <a:bodyPr/>
          <a:lstStyle/>
          <a:p>
            <a:r>
              <a:rPr lang="en-US" dirty="0" smtClean="0">
                <a:latin typeface="+mj-lt"/>
              </a:rPr>
              <a:t>Recap:</a:t>
            </a:r>
            <a:endParaRPr lang="en-US" dirty="0">
              <a:latin typeface="+mj-lt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4571630" y="4856560"/>
            <a:ext cx="76944" cy="184666"/>
          </a:xfrm>
        </p:spPr>
        <p:txBody>
          <a:bodyPr/>
          <a:lstStyle/>
          <a:p>
            <a:fld id="{EE2556C5-CE8C-6547-B838-EA80C61A4AF7}" type="slidenum">
              <a:rPr lang="en-US" sz="1200" smtClean="0">
                <a:latin typeface="+mj-lt"/>
              </a:rPr>
              <a:pPr/>
              <a:t>2</a:t>
            </a:fld>
            <a:endParaRPr lang="en-US" sz="1200" dirty="0">
              <a:latin typeface="+mj-lt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455613" y="1247622"/>
            <a:ext cx="6390720" cy="3382537"/>
          </a:xfrm>
        </p:spPr>
        <p:txBody>
          <a:bodyPr>
            <a:normAutofit/>
          </a:bodyPr>
          <a:lstStyle/>
          <a:p>
            <a:r>
              <a:rPr lang="en-US" sz="1400" dirty="0" smtClean="0">
                <a:latin typeface="+mn-lt"/>
              </a:rPr>
              <a:t>In [1] </a:t>
            </a:r>
            <a:r>
              <a:rPr lang="en-US" sz="1400" dirty="0">
                <a:latin typeface="+mn-lt"/>
              </a:rPr>
              <a:t>we proposed </a:t>
            </a:r>
            <a:r>
              <a:rPr lang="en-US" sz="1400" dirty="0" smtClean="0">
                <a:latin typeface="+mn-lt"/>
              </a:rPr>
              <a:t>classification of multi-link device operations based on channel access capabilities</a:t>
            </a:r>
          </a:p>
          <a:p>
            <a:pPr lvl="1"/>
            <a:r>
              <a:rPr lang="en-US" sz="1100" dirty="0" smtClean="0">
                <a:latin typeface="+mn-lt"/>
              </a:rPr>
              <a:t>SPC – single primary channel operation </a:t>
            </a:r>
          </a:p>
          <a:p>
            <a:pPr lvl="1"/>
            <a:r>
              <a:rPr lang="en-US" sz="1100" dirty="0" smtClean="0">
                <a:latin typeface="+mn-lt"/>
              </a:rPr>
              <a:t>MPC – multiple primary channel operation</a:t>
            </a:r>
          </a:p>
          <a:p>
            <a:pPr lvl="1"/>
            <a:r>
              <a:rPr lang="en-US" sz="1100" dirty="0" smtClean="0">
                <a:latin typeface="+mn-lt"/>
              </a:rPr>
              <a:t>JMPC – join multiple primary channel operation</a:t>
            </a:r>
          </a:p>
          <a:p>
            <a:r>
              <a:rPr lang="en-US" sz="1400" dirty="0" smtClean="0">
                <a:latin typeface="+mn-lt"/>
              </a:rPr>
              <a:t>We discussed performance aspects of a device with multi-link capabilities in comparison to a single link operation with a conclusion that MPC is a preferable mode of operation</a:t>
            </a:r>
          </a:p>
          <a:p>
            <a:pPr lvl="1"/>
            <a:r>
              <a:rPr lang="en-US" sz="1100" dirty="0" smtClean="0">
                <a:latin typeface="+mn-lt"/>
              </a:rPr>
              <a:t>~1.27x gain for </a:t>
            </a:r>
            <a:r>
              <a:rPr lang="en-US" sz="1100" dirty="0">
                <a:latin typeface="+mn-lt"/>
              </a:rPr>
              <a:t>SPC mode of </a:t>
            </a:r>
            <a:r>
              <a:rPr lang="en-US" sz="1100" dirty="0" smtClean="0">
                <a:latin typeface="+mn-lt"/>
              </a:rPr>
              <a:t>operation</a:t>
            </a:r>
          </a:p>
          <a:p>
            <a:pPr lvl="1"/>
            <a:r>
              <a:rPr lang="en-US" sz="1100" dirty="0">
                <a:latin typeface="+mn-lt"/>
              </a:rPr>
              <a:t>~</a:t>
            </a:r>
            <a:r>
              <a:rPr lang="ru-RU" sz="1100" dirty="0" smtClean="0">
                <a:latin typeface="+mn-lt"/>
              </a:rPr>
              <a:t>2</a:t>
            </a:r>
            <a:r>
              <a:rPr lang="en-US" sz="1100" dirty="0" smtClean="0">
                <a:latin typeface="+mn-lt"/>
              </a:rPr>
              <a:t>.09x gain for MPC mode of operation</a:t>
            </a:r>
          </a:p>
          <a:p>
            <a:pPr lvl="1"/>
            <a:r>
              <a:rPr lang="en-US" sz="1100" dirty="0" smtClean="0">
                <a:latin typeface="+mn-lt"/>
              </a:rPr>
              <a:t>~2.22x  gain for JMPC mode of operation</a:t>
            </a:r>
          </a:p>
          <a:p>
            <a:r>
              <a:rPr lang="en-US" sz="1400" dirty="0" smtClean="0">
                <a:latin typeface="+mn-lt"/>
              </a:rPr>
              <a:t>In this presentation we will focus on modes of operation with constraints arising from physical limitations of co-located radios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6953610" y="1191669"/>
            <a:ext cx="1688740" cy="3438490"/>
            <a:chOff x="6947260" y="750849"/>
            <a:chExt cx="1688740" cy="3438490"/>
          </a:xfrm>
        </p:grpSpPr>
        <p:sp>
          <p:nvSpPr>
            <p:cNvPr id="5" name="Flowchart: Alternate Process 4"/>
            <p:cNvSpPr/>
            <p:nvPr/>
          </p:nvSpPr>
          <p:spPr>
            <a:xfrm>
              <a:off x="6959600" y="750849"/>
              <a:ext cx="1676400" cy="788019"/>
            </a:xfrm>
            <a:prstGeom prst="flowChartAlternateProcess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solidFill>
                <a:schemeClr val="tx1"/>
              </a:solidFill>
              <a:prstDash val="dash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  <a:latin typeface="+mj-lt"/>
                </a:rPr>
                <a:t>EHT MLLE 1</a:t>
              </a:r>
            </a:p>
          </p:txBody>
        </p:sp>
        <p:sp>
          <p:nvSpPr>
            <p:cNvPr id="8" name="Up-Down Arrow 7"/>
            <p:cNvSpPr/>
            <p:nvPr/>
          </p:nvSpPr>
          <p:spPr>
            <a:xfrm>
              <a:off x="7315904" y="1519892"/>
              <a:ext cx="215591" cy="1869688"/>
            </a:xfrm>
            <a:prstGeom prst="upDownArrow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 err="1" smtClean="0">
                <a:latin typeface="+mj-lt"/>
              </a:endParaRPr>
            </a:p>
          </p:txBody>
        </p:sp>
        <p:sp>
          <p:nvSpPr>
            <p:cNvPr id="10" name="Up-Down Arrow 9"/>
            <p:cNvSpPr/>
            <p:nvPr/>
          </p:nvSpPr>
          <p:spPr>
            <a:xfrm>
              <a:off x="8071210" y="1531632"/>
              <a:ext cx="215591" cy="1869688"/>
            </a:xfrm>
            <a:prstGeom prst="upDownArrow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 err="1" smtClean="0">
                <a:latin typeface="+mj-lt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7079526" y="1903489"/>
              <a:ext cx="246221" cy="854926"/>
            </a:xfrm>
            <a:prstGeom prst="rect">
              <a:avLst/>
            </a:prstGeom>
            <a:noFill/>
          </p:spPr>
          <p:txBody>
            <a:bodyPr vert="vert270" wrap="square" lIns="0" tIns="0" rIns="0" bIns="0" rtlCol="0">
              <a:spAutoFit/>
            </a:bodyPr>
            <a:lstStyle/>
            <a:p>
              <a:r>
                <a:rPr lang="en-US" sz="1600" dirty="0" smtClean="0">
                  <a:solidFill>
                    <a:schemeClr val="tx2"/>
                  </a:solidFill>
                  <a:latin typeface="+mj-lt"/>
                  <a:cs typeface="Neo Sans Intel"/>
                </a:rPr>
                <a:t>Link 1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8286801" y="2214911"/>
              <a:ext cx="246221" cy="854926"/>
            </a:xfrm>
            <a:prstGeom prst="rect">
              <a:avLst/>
            </a:prstGeom>
            <a:noFill/>
          </p:spPr>
          <p:txBody>
            <a:bodyPr vert="vert" wrap="square" lIns="0" tIns="0" rIns="0" bIns="0" rtlCol="0">
              <a:spAutoFit/>
            </a:bodyPr>
            <a:lstStyle/>
            <a:p>
              <a:r>
                <a:rPr lang="en-US" sz="1600" smtClean="0">
                  <a:solidFill>
                    <a:schemeClr val="tx2"/>
                  </a:solidFill>
                  <a:latin typeface="+mj-lt"/>
                  <a:cs typeface="Neo Sans Intel"/>
                </a:rPr>
                <a:t>Link 2</a:t>
              </a:r>
              <a:endParaRPr lang="en-US" sz="1600" dirty="0" err="1" smtClean="0">
                <a:solidFill>
                  <a:schemeClr val="tx2"/>
                </a:solidFill>
                <a:latin typeface="+mj-lt"/>
                <a:cs typeface="Neo Sans Intel"/>
              </a:endParaRPr>
            </a:p>
          </p:txBody>
        </p:sp>
        <p:sp>
          <p:nvSpPr>
            <p:cNvPr id="6" name="Rectangle 5"/>
            <p:cNvSpPr/>
            <p:nvPr/>
          </p:nvSpPr>
          <p:spPr bwMode="auto">
            <a:xfrm>
              <a:off x="7886390" y="1175592"/>
              <a:ext cx="585233" cy="254000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STA</a:t>
              </a:r>
            </a:p>
          </p:txBody>
        </p:sp>
        <p:sp>
          <p:nvSpPr>
            <p:cNvPr id="13" name="Rectangle 12"/>
            <p:cNvSpPr/>
            <p:nvPr/>
          </p:nvSpPr>
          <p:spPr bwMode="auto">
            <a:xfrm>
              <a:off x="7136780" y="1175171"/>
              <a:ext cx="585233" cy="254000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STA</a:t>
              </a:r>
            </a:p>
          </p:txBody>
        </p:sp>
        <p:sp>
          <p:nvSpPr>
            <p:cNvPr id="16" name="Flowchart: Alternate Process 15"/>
            <p:cNvSpPr/>
            <p:nvPr/>
          </p:nvSpPr>
          <p:spPr>
            <a:xfrm>
              <a:off x="6947260" y="3401320"/>
              <a:ext cx="1676400" cy="788019"/>
            </a:xfrm>
            <a:prstGeom prst="flowChartAlternateProcess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solidFill>
                <a:schemeClr val="tx1"/>
              </a:solidFill>
              <a:prstDash val="dash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b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  <a:latin typeface="+mj-lt"/>
                </a:rPr>
                <a:t>EHT MLLE 2</a:t>
              </a:r>
            </a:p>
          </p:txBody>
        </p:sp>
        <p:sp>
          <p:nvSpPr>
            <p:cNvPr id="17" name="Rectangle 16"/>
            <p:cNvSpPr/>
            <p:nvPr/>
          </p:nvSpPr>
          <p:spPr bwMode="auto">
            <a:xfrm>
              <a:off x="7876217" y="3549605"/>
              <a:ext cx="585233" cy="254000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STA</a:t>
              </a:r>
            </a:p>
          </p:txBody>
        </p:sp>
        <p:sp>
          <p:nvSpPr>
            <p:cNvPr id="18" name="Rectangle 17"/>
            <p:cNvSpPr/>
            <p:nvPr/>
          </p:nvSpPr>
          <p:spPr bwMode="auto">
            <a:xfrm>
              <a:off x="7166155" y="3549605"/>
              <a:ext cx="585233" cy="254000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STA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846722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Rectangle 13"/>
          <p:cNvSpPr>
            <a:spLocks noChangeArrowheads="1"/>
          </p:cNvSpPr>
          <p:nvPr/>
        </p:nvSpPr>
        <p:spPr bwMode="auto">
          <a:xfrm>
            <a:off x="381020" y="2389643"/>
            <a:ext cx="932656" cy="121715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1560"/>
            <a:ext cx="8229600" cy="529661"/>
          </a:xfrm>
        </p:spPr>
        <p:txBody>
          <a:bodyPr/>
          <a:lstStyle/>
          <a:p>
            <a:r>
              <a:rPr lang="en-US" dirty="0" smtClean="0">
                <a:latin typeface="+mn-lt"/>
              </a:rPr>
              <a:t>Complicated life of a device with co-located radios</a:t>
            </a:r>
            <a:endParaRPr lang="en-US" dirty="0">
              <a:latin typeface="+mn-lt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4533158" y="4856560"/>
            <a:ext cx="153888" cy="184666"/>
          </a:xfrm>
        </p:spPr>
        <p:txBody>
          <a:bodyPr/>
          <a:lstStyle/>
          <a:p>
            <a:fld id="{EE2556C5-CE8C-6547-B838-EA80C61A4AF7}" type="slidenum">
              <a:rPr lang="en-US" sz="1200" smtClean="0">
                <a:latin typeface="+mn-lt"/>
              </a:rPr>
              <a:pPr/>
              <a:t>3</a:t>
            </a:fld>
            <a:endParaRPr lang="en-US" sz="1200" dirty="0">
              <a:latin typeface="+mn-lt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607425" y="1082340"/>
            <a:ext cx="8240722" cy="3686509"/>
          </a:xfrm>
        </p:spPr>
        <p:txBody>
          <a:bodyPr>
            <a:noAutofit/>
          </a:bodyPr>
          <a:lstStyle/>
          <a:p>
            <a:r>
              <a:rPr lang="en-US" sz="1400" dirty="0" smtClean="0">
                <a:latin typeface="+mn-lt"/>
              </a:rPr>
              <a:t>Multi-link device may </a:t>
            </a:r>
            <a:r>
              <a:rPr lang="en-US" sz="1400" dirty="0">
                <a:latin typeface="+mn-lt"/>
              </a:rPr>
              <a:t>need to impose constraints on </a:t>
            </a:r>
            <a:r>
              <a:rPr lang="en-US" sz="1400" dirty="0" smtClean="0">
                <a:latin typeface="+mn-lt"/>
              </a:rPr>
              <a:t>concurrent TX/RX </a:t>
            </a:r>
            <a:r>
              <a:rPr lang="en-US" sz="1400" dirty="0">
                <a:latin typeface="+mn-lt"/>
              </a:rPr>
              <a:t>operations </a:t>
            </a:r>
            <a:r>
              <a:rPr lang="en-US" sz="1400" dirty="0" smtClean="0">
                <a:latin typeface="+mn-lt"/>
              </a:rPr>
              <a:t>on different bands</a:t>
            </a:r>
          </a:p>
          <a:p>
            <a:pPr lvl="1"/>
            <a:r>
              <a:rPr lang="en-US" sz="1200" dirty="0" smtClean="0">
                <a:latin typeface="+mn-lt"/>
              </a:rPr>
              <a:t>For example, interference across links/radios</a:t>
            </a:r>
            <a:r>
              <a:rPr lang="en-US" sz="1200" dirty="0">
                <a:latin typeface="+mn-lt"/>
              </a:rPr>
              <a:t> </a:t>
            </a:r>
            <a:r>
              <a:rPr lang="en-US" sz="1200" dirty="0" smtClean="0">
                <a:latin typeface="+mn-lt"/>
              </a:rPr>
              <a:t>- TX on band 1 can impact radio on band 2 (and vice versa). </a:t>
            </a:r>
          </a:p>
          <a:p>
            <a:pPr lvl="2"/>
            <a:r>
              <a:rPr lang="en-US" sz="1100" dirty="0" smtClean="0">
                <a:latin typeface="+mn-lt"/>
              </a:rPr>
              <a:t>Levels of interference/leakage across links vary depending on device capabilities and link/channel location in a frequency domain</a:t>
            </a:r>
            <a:endParaRPr lang="en-US" sz="1200" dirty="0" smtClean="0">
              <a:latin typeface="+mn-lt"/>
            </a:endParaRPr>
          </a:p>
          <a:p>
            <a:pPr lvl="1"/>
            <a:r>
              <a:rPr lang="en-US" sz="1200" dirty="0" smtClean="0">
                <a:latin typeface="+mn-lt"/>
              </a:rPr>
              <a:t>Devices radio capabilities / implementation may not allow for concurrent operation</a:t>
            </a:r>
          </a:p>
          <a:p>
            <a:r>
              <a:rPr lang="en-US" sz="1400" dirty="0" smtClean="0">
                <a:latin typeface="+mn-lt"/>
              </a:rPr>
              <a:t>No TX operation is possible on band1 if band 2 is busy with RX operation and vice versa</a:t>
            </a:r>
          </a:p>
          <a:p>
            <a:endParaRPr lang="en-US" sz="1400" dirty="0">
              <a:latin typeface="+mn-lt"/>
            </a:endParaRPr>
          </a:p>
          <a:p>
            <a:endParaRPr lang="en-US" sz="1400" dirty="0" smtClean="0">
              <a:latin typeface="+mn-lt"/>
            </a:endParaRPr>
          </a:p>
          <a:p>
            <a:endParaRPr lang="en-US" sz="1400" dirty="0">
              <a:latin typeface="+mn-lt"/>
            </a:endParaRPr>
          </a:p>
          <a:p>
            <a:endParaRPr lang="en-US" sz="1400" dirty="0" smtClean="0">
              <a:latin typeface="+mn-lt"/>
            </a:endParaRPr>
          </a:p>
          <a:p>
            <a:endParaRPr lang="en-US" sz="1400" dirty="0">
              <a:latin typeface="+mn-lt"/>
            </a:endParaRPr>
          </a:p>
          <a:p>
            <a:endParaRPr lang="en-US" sz="1400" dirty="0" smtClean="0">
              <a:latin typeface="+mn-lt"/>
            </a:endParaRPr>
          </a:p>
          <a:p>
            <a:r>
              <a:rPr lang="en-US" sz="1400" dirty="0" smtClean="0">
                <a:latin typeface="+mn-lt"/>
              </a:rPr>
              <a:t>Introducing 2 new modes of operation with restrictions</a:t>
            </a:r>
          </a:p>
          <a:p>
            <a:pPr lvl="1"/>
            <a:r>
              <a:rPr lang="en-US" sz="1100" dirty="0" smtClean="0">
                <a:latin typeface="+mn-lt"/>
              </a:rPr>
              <a:t>isolated (R)</a:t>
            </a:r>
            <a:r>
              <a:rPr lang="en-US" sz="1100" dirty="0" err="1" smtClean="0">
                <a:latin typeface="+mn-lt"/>
              </a:rPr>
              <a:t>estricted</a:t>
            </a:r>
            <a:r>
              <a:rPr lang="en-US" sz="1100" dirty="0" smtClean="0">
                <a:latin typeface="+mn-lt"/>
              </a:rPr>
              <a:t> MPC</a:t>
            </a:r>
          </a:p>
          <a:p>
            <a:pPr lvl="1"/>
            <a:r>
              <a:rPr lang="en-US" sz="1100" dirty="0" smtClean="0">
                <a:latin typeface="+mn-lt"/>
              </a:rPr>
              <a:t>Non-isolated (R)</a:t>
            </a:r>
            <a:r>
              <a:rPr lang="en-US" sz="1100" dirty="0" err="1" smtClean="0">
                <a:latin typeface="+mn-lt"/>
              </a:rPr>
              <a:t>estricted</a:t>
            </a:r>
            <a:r>
              <a:rPr lang="en-US" sz="1100" dirty="0" smtClean="0">
                <a:latin typeface="+mn-lt"/>
              </a:rPr>
              <a:t> MPC</a:t>
            </a:r>
          </a:p>
          <a:p>
            <a:pPr lvl="1"/>
            <a:endParaRPr lang="en-US" sz="1200" dirty="0" smtClean="0">
              <a:latin typeface="+mn-lt"/>
            </a:endParaRPr>
          </a:p>
        </p:txBody>
      </p:sp>
      <p:sp>
        <p:nvSpPr>
          <p:cNvPr id="10" name="Line 9"/>
          <p:cNvSpPr>
            <a:spLocks noChangeShapeType="1"/>
          </p:cNvSpPr>
          <p:nvPr/>
        </p:nvSpPr>
        <p:spPr bwMode="auto">
          <a:xfrm>
            <a:off x="1150360" y="2825368"/>
            <a:ext cx="7697787" cy="0"/>
          </a:xfrm>
          <a:prstGeom prst="line">
            <a:avLst/>
          </a:prstGeom>
          <a:noFill/>
          <a:ln w="12700" cap="rnd">
            <a:solidFill>
              <a:srgbClr val="5B9BD5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Line 10"/>
          <p:cNvSpPr>
            <a:spLocks noChangeShapeType="1"/>
          </p:cNvSpPr>
          <p:nvPr/>
        </p:nvSpPr>
        <p:spPr bwMode="auto">
          <a:xfrm>
            <a:off x="1178049" y="3434743"/>
            <a:ext cx="7697787" cy="0"/>
          </a:xfrm>
          <a:prstGeom prst="line">
            <a:avLst/>
          </a:prstGeom>
          <a:noFill/>
          <a:ln w="12700" cap="rnd">
            <a:solidFill>
              <a:srgbClr val="5B9BD5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16" name="TextBox 1115"/>
          <p:cNvSpPr txBox="1"/>
          <p:nvPr/>
        </p:nvSpPr>
        <p:spPr>
          <a:xfrm>
            <a:off x="1324862" y="2632949"/>
            <a:ext cx="585052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200" dirty="0" smtClean="0">
                <a:solidFill>
                  <a:schemeClr val="tx2"/>
                </a:solidFill>
                <a:cs typeface="Neo Sans Intel"/>
              </a:rPr>
              <a:t>band 1</a:t>
            </a:r>
          </a:p>
        </p:txBody>
      </p:sp>
      <p:sp>
        <p:nvSpPr>
          <p:cNvPr id="266" name="TextBox 265"/>
          <p:cNvSpPr txBox="1"/>
          <p:nvPr/>
        </p:nvSpPr>
        <p:spPr>
          <a:xfrm>
            <a:off x="1352551" y="3220416"/>
            <a:ext cx="590743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200" dirty="0" smtClean="0">
                <a:solidFill>
                  <a:schemeClr val="tx2"/>
                </a:solidFill>
                <a:cs typeface="Neo Sans Intel"/>
              </a:rPr>
              <a:t>band 2</a:t>
            </a:r>
          </a:p>
        </p:txBody>
      </p:sp>
      <p:sp>
        <p:nvSpPr>
          <p:cNvPr id="1117" name="Flowchart: Alternate Process 1116"/>
          <p:cNvSpPr/>
          <p:nvPr/>
        </p:nvSpPr>
        <p:spPr>
          <a:xfrm>
            <a:off x="652533" y="2558131"/>
            <a:ext cx="510285" cy="300813"/>
          </a:xfrm>
          <a:prstGeom prst="flowChartAlternateProcess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/>
              <a:t>STA1</a:t>
            </a:r>
          </a:p>
        </p:txBody>
      </p:sp>
      <p:sp>
        <p:nvSpPr>
          <p:cNvPr id="269" name="Flowchart: Alternate Process 268"/>
          <p:cNvSpPr/>
          <p:nvPr/>
        </p:nvSpPr>
        <p:spPr>
          <a:xfrm>
            <a:off x="679522" y="3152927"/>
            <a:ext cx="510285" cy="300813"/>
          </a:xfrm>
          <a:prstGeom prst="flowChartAlternateProcess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smtClean="0"/>
              <a:t>STA 2</a:t>
            </a:r>
          </a:p>
        </p:txBody>
      </p:sp>
      <p:sp>
        <p:nvSpPr>
          <p:cNvPr id="1118" name="Rectangle 1117"/>
          <p:cNvSpPr/>
          <p:nvPr/>
        </p:nvSpPr>
        <p:spPr>
          <a:xfrm>
            <a:off x="2167018" y="2670834"/>
            <a:ext cx="198438" cy="146704"/>
          </a:xfrm>
          <a:prstGeom prst="rect">
            <a:avLst/>
          </a:prstGeom>
          <a:noFill/>
          <a:ln w="31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tx1"/>
                </a:solidFill>
              </a:rPr>
              <a:t>3</a:t>
            </a:r>
            <a:endParaRPr lang="en-US" sz="1050" dirty="0" smtClean="0">
              <a:solidFill>
                <a:schemeClr val="tx1"/>
              </a:solidFill>
            </a:endParaRPr>
          </a:p>
        </p:txBody>
      </p:sp>
      <p:sp>
        <p:nvSpPr>
          <p:cNvPr id="272" name="Rectangle 271"/>
          <p:cNvSpPr/>
          <p:nvPr/>
        </p:nvSpPr>
        <p:spPr>
          <a:xfrm>
            <a:off x="2363075" y="2670833"/>
            <a:ext cx="198438" cy="146704"/>
          </a:xfrm>
          <a:prstGeom prst="rect">
            <a:avLst/>
          </a:prstGeom>
          <a:noFill/>
          <a:ln w="31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280" name="Rectangle 13"/>
          <p:cNvSpPr>
            <a:spLocks noChangeArrowheads="1"/>
          </p:cNvSpPr>
          <p:nvPr/>
        </p:nvSpPr>
        <p:spPr bwMode="auto">
          <a:xfrm>
            <a:off x="2959183" y="2313459"/>
            <a:ext cx="1445115" cy="50305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endParaRPr lang="en-US" dirty="0"/>
          </a:p>
        </p:txBody>
      </p:sp>
      <p:sp>
        <p:nvSpPr>
          <p:cNvPr id="370" name="Rectangle 369"/>
          <p:cNvSpPr/>
          <p:nvPr/>
        </p:nvSpPr>
        <p:spPr>
          <a:xfrm>
            <a:off x="2560353" y="2670833"/>
            <a:ext cx="198438" cy="146704"/>
          </a:xfrm>
          <a:prstGeom prst="rect">
            <a:avLst/>
          </a:prstGeom>
          <a:noFill/>
          <a:ln w="31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tx1"/>
                </a:solidFill>
              </a:rPr>
              <a:t>1</a:t>
            </a:r>
            <a:endParaRPr lang="en-US" sz="1050" dirty="0" smtClean="0">
              <a:solidFill>
                <a:schemeClr val="tx1"/>
              </a:solidFill>
            </a:endParaRPr>
          </a:p>
        </p:txBody>
      </p:sp>
      <p:sp>
        <p:nvSpPr>
          <p:cNvPr id="371" name="Rectangle 370"/>
          <p:cNvSpPr/>
          <p:nvPr/>
        </p:nvSpPr>
        <p:spPr>
          <a:xfrm>
            <a:off x="2757631" y="2670833"/>
            <a:ext cx="198438" cy="146704"/>
          </a:xfrm>
          <a:prstGeom prst="rect">
            <a:avLst/>
          </a:prstGeom>
          <a:noFill/>
          <a:ln w="31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tx1"/>
                </a:solidFill>
              </a:rPr>
              <a:t>0</a:t>
            </a:r>
            <a:endParaRPr lang="en-US" sz="1050" dirty="0" smtClean="0">
              <a:solidFill>
                <a:schemeClr val="tx1"/>
              </a:solidFill>
            </a:endParaRPr>
          </a:p>
        </p:txBody>
      </p:sp>
      <p:sp>
        <p:nvSpPr>
          <p:cNvPr id="372" name="Rectangle 371"/>
          <p:cNvSpPr/>
          <p:nvPr/>
        </p:nvSpPr>
        <p:spPr>
          <a:xfrm>
            <a:off x="4807430" y="2674978"/>
            <a:ext cx="198438" cy="146704"/>
          </a:xfrm>
          <a:prstGeom prst="rect">
            <a:avLst/>
          </a:prstGeom>
          <a:noFill/>
          <a:ln w="31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tx1"/>
                </a:solidFill>
              </a:rPr>
              <a:t>3</a:t>
            </a:r>
            <a:endParaRPr lang="en-US" sz="1050" dirty="0" smtClean="0">
              <a:solidFill>
                <a:schemeClr val="tx1"/>
              </a:solidFill>
            </a:endParaRPr>
          </a:p>
        </p:txBody>
      </p:sp>
      <p:sp>
        <p:nvSpPr>
          <p:cNvPr id="373" name="Rectangle 372"/>
          <p:cNvSpPr/>
          <p:nvPr/>
        </p:nvSpPr>
        <p:spPr>
          <a:xfrm>
            <a:off x="5003487" y="2674977"/>
            <a:ext cx="198438" cy="146704"/>
          </a:xfrm>
          <a:prstGeom prst="rect">
            <a:avLst/>
          </a:prstGeom>
          <a:noFill/>
          <a:ln w="31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374" name="Rectangle 373"/>
          <p:cNvSpPr/>
          <p:nvPr/>
        </p:nvSpPr>
        <p:spPr>
          <a:xfrm>
            <a:off x="5200765" y="2674977"/>
            <a:ext cx="198438" cy="146704"/>
          </a:xfrm>
          <a:prstGeom prst="rect">
            <a:avLst/>
          </a:prstGeom>
          <a:noFill/>
          <a:ln w="31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tx1"/>
                </a:solidFill>
              </a:rPr>
              <a:t>1</a:t>
            </a:r>
            <a:endParaRPr lang="en-US" sz="1050" dirty="0" smtClean="0">
              <a:solidFill>
                <a:schemeClr val="tx1"/>
              </a:solidFill>
            </a:endParaRPr>
          </a:p>
        </p:txBody>
      </p:sp>
      <p:sp>
        <p:nvSpPr>
          <p:cNvPr id="375" name="Rectangle 374"/>
          <p:cNvSpPr/>
          <p:nvPr/>
        </p:nvSpPr>
        <p:spPr>
          <a:xfrm>
            <a:off x="5398043" y="2674977"/>
            <a:ext cx="198438" cy="146704"/>
          </a:xfrm>
          <a:prstGeom prst="rect">
            <a:avLst/>
          </a:prstGeom>
          <a:noFill/>
          <a:ln w="31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tx1"/>
                </a:solidFill>
              </a:rPr>
              <a:t>0</a:t>
            </a:r>
            <a:endParaRPr lang="en-US" sz="1050" dirty="0" smtClean="0">
              <a:solidFill>
                <a:schemeClr val="tx1"/>
              </a:solidFill>
            </a:endParaRPr>
          </a:p>
        </p:txBody>
      </p:sp>
      <p:sp>
        <p:nvSpPr>
          <p:cNvPr id="1119" name="Rectangle 1118"/>
          <p:cNvSpPr/>
          <p:nvPr/>
        </p:nvSpPr>
        <p:spPr>
          <a:xfrm>
            <a:off x="2960343" y="2558131"/>
            <a:ext cx="698562" cy="25734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  <a:prstDash val="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err="1" smtClean="0">
                <a:solidFill>
                  <a:schemeClr val="tx1"/>
                </a:solidFill>
              </a:rPr>
              <a:t>Tx</a:t>
            </a:r>
            <a:r>
              <a:rPr lang="en-US" sz="1050" dirty="0" smtClean="0">
                <a:solidFill>
                  <a:schemeClr val="tx1"/>
                </a:solidFill>
              </a:rPr>
              <a:t> data</a:t>
            </a:r>
          </a:p>
        </p:txBody>
      </p:sp>
      <p:sp>
        <p:nvSpPr>
          <p:cNvPr id="377" name="Rectangle 376"/>
          <p:cNvSpPr/>
          <p:nvPr/>
        </p:nvSpPr>
        <p:spPr>
          <a:xfrm>
            <a:off x="3842695" y="2559514"/>
            <a:ext cx="561603" cy="257345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  <a:prstDash val="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smtClean="0">
                <a:solidFill>
                  <a:schemeClr val="tx1"/>
                </a:solidFill>
              </a:rPr>
              <a:t>Rx </a:t>
            </a:r>
            <a:r>
              <a:rPr lang="en-US" sz="800" dirty="0" err="1" smtClean="0">
                <a:solidFill>
                  <a:schemeClr val="tx1"/>
                </a:solidFill>
              </a:rPr>
              <a:t>ack</a:t>
            </a:r>
            <a:endParaRPr lang="en-US" sz="800" dirty="0" smtClean="0">
              <a:solidFill>
                <a:schemeClr val="tx1"/>
              </a:solidFill>
            </a:endParaRPr>
          </a:p>
        </p:txBody>
      </p:sp>
      <p:sp>
        <p:nvSpPr>
          <p:cNvPr id="378" name="Rectangle 13"/>
          <p:cNvSpPr>
            <a:spLocks noChangeArrowheads="1"/>
          </p:cNvSpPr>
          <p:nvPr/>
        </p:nvSpPr>
        <p:spPr bwMode="auto">
          <a:xfrm>
            <a:off x="1954480" y="2959886"/>
            <a:ext cx="3246285" cy="46788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endParaRPr lang="en-US" dirty="0"/>
          </a:p>
        </p:txBody>
      </p:sp>
      <p:sp>
        <p:nvSpPr>
          <p:cNvPr id="380" name="Rectangle 379"/>
          <p:cNvSpPr/>
          <p:nvPr/>
        </p:nvSpPr>
        <p:spPr>
          <a:xfrm>
            <a:off x="3264580" y="3171983"/>
            <a:ext cx="735069" cy="25734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  <a:prstDash val="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>
                <a:solidFill>
                  <a:schemeClr val="tx1"/>
                </a:solidFill>
              </a:rPr>
              <a:t>Rx data</a:t>
            </a:r>
          </a:p>
        </p:txBody>
      </p:sp>
      <p:cxnSp>
        <p:nvCxnSpPr>
          <p:cNvPr id="161" name="Straight Connector 160"/>
          <p:cNvCxnSpPr/>
          <p:nvPr/>
        </p:nvCxnSpPr>
        <p:spPr>
          <a:xfrm>
            <a:off x="3652067" y="2389644"/>
            <a:ext cx="6838" cy="1123430"/>
          </a:xfrm>
          <a:prstGeom prst="line">
            <a:avLst/>
          </a:prstGeom>
          <a:ln w="9525">
            <a:solidFill>
              <a:schemeClr val="tx2"/>
            </a:solidFill>
            <a:prstDash val="dash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85" name="TextBox 384"/>
          <p:cNvSpPr txBox="1"/>
          <p:nvPr/>
        </p:nvSpPr>
        <p:spPr>
          <a:xfrm>
            <a:off x="3012907" y="2325734"/>
            <a:ext cx="585052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200" dirty="0" smtClean="0">
                <a:solidFill>
                  <a:schemeClr val="tx2"/>
                </a:solidFill>
                <a:cs typeface="Neo Sans Intel"/>
              </a:rPr>
              <a:t>TXOP</a:t>
            </a:r>
          </a:p>
        </p:txBody>
      </p:sp>
      <p:sp>
        <p:nvSpPr>
          <p:cNvPr id="386" name="TextBox 385"/>
          <p:cNvSpPr txBox="1"/>
          <p:nvPr/>
        </p:nvSpPr>
        <p:spPr>
          <a:xfrm>
            <a:off x="2064703" y="2970339"/>
            <a:ext cx="585052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200" dirty="0" smtClean="0">
                <a:solidFill>
                  <a:schemeClr val="tx2"/>
                </a:solidFill>
                <a:cs typeface="Neo Sans Intel"/>
              </a:rPr>
              <a:t>TXOP</a:t>
            </a:r>
          </a:p>
        </p:txBody>
      </p:sp>
      <p:sp>
        <p:nvSpPr>
          <p:cNvPr id="387" name="Rectangle 386"/>
          <p:cNvSpPr/>
          <p:nvPr/>
        </p:nvSpPr>
        <p:spPr>
          <a:xfrm>
            <a:off x="5204476" y="3277210"/>
            <a:ext cx="198438" cy="146704"/>
          </a:xfrm>
          <a:prstGeom prst="rect">
            <a:avLst/>
          </a:prstGeom>
          <a:noFill/>
          <a:ln w="31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388" name="Rectangle 387"/>
          <p:cNvSpPr/>
          <p:nvPr/>
        </p:nvSpPr>
        <p:spPr>
          <a:xfrm>
            <a:off x="5400533" y="3277209"/>
            <a:ext cx="198438" cy="146704"/>
          </a:xfrm>
          <a:prstGeom prst="rect">
            <a:avLst/>
          </a:prstGeom>
          <a:noFill/>
          <a:ln w="31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392" name="Rectangle 391"/>
          <p:cNvSpPr/>
          <p:nvPr/>
        </p:nvSpPr>
        <p:spPr>
          <a:xfrm>
            <a:off x="4898484" y="3178781"/>
            <a:ext cx="296063" cy="257345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  <a:prstDash val="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smtClean="0">
                <a:solidFill>
                  <a:schemeClr val="tx1"/>
                </a:solidFill>
              </a:rPr>
              <a:t>Rx</a:t>
            </a:r>
          </a:p>
        </p:txBody>
      </p:sp>
      <p:sp>
        <p:nvSpPr>
          <p:cNvPr id="393" name="Rectangle 392"/>
          <p:cNvSpPr/>
          <p:nvPr/>
        </p:nvSpPr>
        <p:spPr>
          <a:xfrm>
            <a:off x="4608205" y="2674977"/>
            <a:ext cx="198438" cy="146704"/>
          </a:xfrm>
          <a:prstGeom prst="rect">
            <a:avLst/>
          </a:prstGeom>
          <a:noFill/>
          <a:ln w="31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394" name="Rectangle 13"/>
          <p:cNvSpPr>
            <a:spLocks noChangeArrowheads="1"/>
          </p:cNvSpPr>
          <p:nvPr/>
        </p:nvSpPr>
        <p:spPr bwMode="auto">
          <a:xfrm>
            <a:off x="5603592" y="2313459"/>
            <a:ext cx="3244555" cy="50722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endParaRPr lang="en-US" dirty="0"/>
          </a:p>
        </p:txBody>
      </p:sp>
      <p:sp>
        <p:nvSpPr>
          <p:cNvPr id="395" name="Rectangle 13"/>
          <p:cNvSpPr>
            <a:spLocks noChangeArrowheads="1"/>
          </p:cNvSpPr>
          <p:nvPr/>
        </p:nvSpPr>
        <p:spPr bwMode="auto">
          <a:xfrm>
            <a:off x="5598971" y="2970810"/>
            <a:ext cx="3276865" cy="4569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endParaRPr lang="en-US" dirty="0"/>
          </a:p>
        </p:txBody>
      </p:sp>
      <p:sp>
        <p:nvSpPr>
          <p:cNvPr id="396" name="Rectangle 395"/>
          <p:cNvSpPr/>
          <p:nvPr/>
        </p:nvSpPr>
        <p:spPr>
          <a:xfrm>
            <a:off x="4408095" y="2676703"/>
            <a:ext cx="198438" cy="146704"/>
          </a:xfrm>
          <a:prstGeom prst="rect">
            <a:avLst/>
          </a:prstGeom>
          <a:noFill/>
          <a:ln w="31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tx1"/>
                </a:solidFill>
              </a:rPr>
              <a:t>5</a:t>
            </a:r>
            <a:endParaRPr lang="en-US" sz="1050" dirty="0" smtClean="0">
              <a:solidFill>
                <a:schemeClr val="tx1"/>
              </a:solidFill>
            </a:endParaRPr>
          </a:p>
        </p:txBody>
      </p:sp>
      <p:sp>
        <p:nvSpPr>
          <p:cNvPr id="397" name="Rectangle 396"/>
          <p:cNvSpPr/>
          <p:nvPr/>
        </p:nvSpPr>
        <p:spPr>
          <a:xfrm>
            <a:off x="5598971" y="3172431"/>
            <a:ext cx="698562" cy="25734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  <a:prstDash val="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err="1" smtClean="0">
                <a:solidFill>
                  <a:schemeClr val="tx1"/>
                </a:solidFill>
              </a:rPr>
              <a:t>Tx</a:t>
            </a:r>
            <a:r>
              <a:rPr lang="en-US" sz="1050" dirty="0" smtClean="0">
                <a:solidFill>
                  <a:schemeClr val="tx1"/>
                </a:solidFill>
              </a:rPr>
              <a:t> data</a:t>
            </a:r>
          </a:p>
        </p:txBody>
      </p:sp>
      <p:sp>
        <p:nvSpPr>
          <p:cNvPr id="398" name="Rectangle 397"/>
          <p:cNvSpPr/>
          <p:nvPr/>
        </p:nvSpPr>
        <p:spPr>
          <a:xfrm>
            <a:off x="6369813" y="3173814"/>
            <a:ext cx="561603" cy="257345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  <a:prstDash val="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smtClean="0">
                <a:solidFill>
                  <a:schemeClr val="tx1"/>
                </a:solidFill>
              </a:rPr>
              <a:t>Rx </a:t>
            </a:r>
            <a:r>
              <a:rPr lang="en-US" sz="800" dirty="0" err="1" smtClean="0">
                <a:solidFill>
                  <a:schemeClr val="tx1"/>
                </a:solidFill>
              </a:rPr>
              <a:t>ack</a:t>
            </a:r>
            <a:endParaRPr lang="en-US" sz="800" dirty="0" smtClean="0">
              <a:solidFill>
                <a:schemeClr val="tx1"/>
              </a:solidFill>
            </a:endParaRPr>
          </a:p>
        </p:txBody>
      </p:sp>
      <p:sp>
        <p:nvSpPr>
          <p:cNvPr id="399" name="Rectangle 398"/>
          <p:cNvSpPr/>
          <p:nvPr/>
        </p:nvSpPr>
        <p:spPr>
          <a:xfrm>
            <a:off x="7095641" y="3177398"/>
            <a:ext cx="698562" cy="25734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  <a:prstDash val="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err="1" smtClean="0">
                <a:solidFill>
                  <a:schemeClr val="tx1"/>
                </a:solidFill>
              </a:rPr>
              <a:t>Tx</a:t>
            </a:r>
            <a:r>
              <a:rPr lang="en-US" sz="1050" dirty="0" smtClean="0">
                <a:solidFill>
                  <a:schemeClr val="tx1"/>
                </a:solidFill>
              </a:rPr>
              <a:t> data</a:t>
            </a:r>
          </a:p>
        </p:txBody>
      </p:sp>
      <p:sp>
        <p:nvSpPr>
          <p:cNvPr id="400" name="Rectangle 399"/>
          <p:cNvSpPr/>
          <p:nvPr/>
        </p:nvSpPr>
        <p:spPr>
          <a:xfrm>
            <a:off x="7859049" y="3178781"/>
            <a:ext cx="561603" cy="257345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  <a:prstDash val="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smtClean="0">
                <a:solidFill>
                  <a:schemeClr val="tx1"/>
                </a:solidFill>
              </a:rPr>
              <a:t>Rx </a:t>
            </a:r>
            <a:r>
              <a:rPr lang="en-US" sz="800" dirty="0" err="1" smtClean="0">
                <a:solidFill>
                  <a:schemeClr val="tx1"/>
                </a:solidFill>
              </a:rPr>
              <a:t>ack</a:t>
            </a:r>
            <a:endParaRPr lang="en-US" sz="800" dirty="0" smtClean="0">
              <a:solidFill>
                <a:schemeClr val="tx1"/>
              </a:solidFill>
            </a:endParaRPr>
          </a:p>
        </p:txBody>
      </p:sp>
      <p:sp>
        <p:nvSpPr>
          <p:cNvPr id="401" name="Rectangle 400"/>
          <p:cNvSpPr/>
          <p:nvPr/>
        </p:nvSpPr>
        <p:spPr>
          <a:xfrm>
            <a:off x="5609280" y="2545050"/>
            <a:ext cx="698562" cy="25734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  <a:prstDash val="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err="1" smtClean="0">
                <a:solidFill>
                  <a:schemeClr val="tx1"/>
                </a:solidFill>
              </a:rPr>
              <a:t>Tx</a:t>
            </a:r>
            <a:r>
              <a:rPr lang="en-US" sz="1050" dirty="0" smtClean="0">
                <a:solidFill>
                  <a:schemeClr val="tx1"/>
                </a:solidFill>
              </a:rPr>
              <a:t> data</a:t>
            </a:r>
          </a:p>
        </p:txBody>
      </p:sp>
      <p:sp>
        <p:nvSpPr>
          <p:cNvPr id="402" name="Rectangle 401"/>
          <p:cNvSpPr/>
          <p:nvPr/>
        </p:nvSpPr>
        <p:spPr>
          <a:xfrm>
            <a:off x="6380122" y="2546433"/>
            <a:ext cx="561603" cy="257345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  <a:prstDash val="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smtClean="0">
                <a:solidFill>
                  <a:schemeClr val="tx1"/>
                </a:solidFill>
              </a:rPr>
              <a:t>Rx </a:t>
            </a:r>
            <a:r>
              <a:rPr lang="en-US" sz="800" dirty="0" err="1" smtClean="0">
                <a:solidFill>
                  <a:schemeClr val="tx1"/>
                </a:solidFill>
              </a:rPr>
              <a:t>ack</a:t>
            </a:r>
            <a:endParaRPr lang="en-US" sz="800" dirty="0" smtClean="0">
              <a:solidFill>
                <a:schemeClr val="tx1"/>
              </a:solidFill>
            </a:endParaRPr>
          </a:p>
        </p:txBody>
      </p:sp>
      <p:sp>
        <p:nvSpPr>
          <p:cNvPr id="403" name="Rectangle 402"/>
          <p:cNvSpPr/>
          <p:nvPr/>
        </p:nvSpPr>
        <p:spPr>
          <a:xfrm>
            <a:off x="7105950" y="2550017"/>
            <a:ext cx="698562" cy="25734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  <a:prstDash val="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err="1" smtClean="0">
                <a:solidFill>
                  <a:schemeClr val="tx1"/>
                </a:solidFill>
              </a:rPr>
              <a:t>Tx</a:t>
            </a:r>
            <a:r>
              <a:rPr lang="en-US" sz="1050" dirty="0" smtClean="0">
                <a:solidFill>
                  <a:schemeClr val="tx1"/>
                </a:solidFill>
              </a:rPr>
              <a:t> data</a:t>
            </a:r>
          </a:p>
        </p:txBody>
      </p:sp>
      <p:sp>
        <p:nvSpPr>
          <p:cNvPr id="404" name="Rectangle 403"/>
          <p:cNvSpPr/>
          <p:nvPr/>
        </p:nvSpPr>
        <p:spPr>
          <a:xfrm>
            <a:off x="7869358" y="2551400"/>
            <a:ext cx="561603" cy="257345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  <a:prstDash val="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smtClean="0">
                <a:solidFill>
                  <a:schemeClr val="tx1"/>
                </a:solidFill>
              </a:rPr>
              <a:t>Rx </a:t>
            </a:r>
            <a:r>
              <a:rPr lang="en-US" sz="800" dirty="0" err="1" smtClean="0">
                <a:solidFill>
                  <a:schemeClr val="tx1"/>
                </a:solidFill>
              </a:rPr>
              <a:t>ack</a:t>
            </a:r>
            <a:endParaRPr lang="en-US" sz="800" dirty="0" smtClean="0">
              <a:solidFill>
                <a:schemeClr val="tx1"/>
              </a:solidFill>
            </a:endParaRPr>
          </a:p>
        </p:txBody>
      </p:sp>
      <p:sp>
        <p:nvSpPr>
          <p:cNvPr id="405" name="TextBox 404"/>
          <p:cNvSpPr txBox="1"/>
          <p:nvPr/>
        </p:nvSpPr>
        <p:spPr>
          <a:xfrm>
            <a:off x="5684792" y="2332057"/>
            <a:ext cx="585052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200" dirty="0" smtClean="0">
                <a:solidFill>
                  <a:schemeClr val="tx2"/>
                </a:solidFill>
                <a:cs typeface="Neo Sans Intel"/>
              </a:rPr>
              <a:t>TXOP</a:t>
            </a:r>
          </a:p>
        </p:txBody>
      </p:sp>
      <p:sp>
        <p:nvSpPr>
          <p:cNvPr id="406" name="TextBox 405"/>
          <p:cNvSpPr txBox="1"/>
          <p:nvPr/>
        </p:nvSpPr>
        <p:spPr>
          <a:xfrm>
            <a:off x="5666739" y="2970810"/>
            <a:ext cx="585052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200" dirty="0" smtClean="0">
                <a:solidFill>
                  <a:schemeClr val="tx2"/>
                </a:solidFill>
                <a:cs typeface="Neo Sans Intel"/>
              </a:rPr>
              <a:t>TXOP</a:t>
            </a:r>
          </a:p>
        </p:txBody>
      </p:sp>
      <p:sp>
        <p:nvSpPr>
          <p:cNvPr id="50" name="Rectangle 49"/>
          <p:cNvSpPr/>
          <p:nvPr/>
        </p:nvSpPr>
        <p:spPr>
          <a:xfrm>
            <a:off x="1954557" y="3165457"/>
            <a:ext cx="751728" cy="25734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  <a:prstDash val="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err="1" smtClean="0">
                <a:solidFill>
                  <a:schemeClr val="tx1"/>
                </a:solidFill>
              </a:rPr>
              <a:t>Tx</a:t>
            </a:r>
            <a:r>
              <a:rPr lang="en-US" sz="1050" dirty="0" smtClean="0">
                <a:solidFill>
                  <a:schemeClr val="tx1"/>
                </a:solidFill>
              </a:rPr>
              <a:t> data</a:t>
            </a:r>
          </a:p>
        </p:txBody>
      </p:sp>
      <p:sp>
        <p:nvSpPr>
          <p:cNvPr id="51" name="Rectangle 50"/>
          <p:cNvSpPr/>
          <p:nvPr/>
        </p:nvSpPr>
        <p:spPr>
          <a:xfrm>
            <a:off x="2768791" y="3171983"/>
            <a:ext cx="402869" cy="257345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  <a:prstDash val="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smtClean="0">
                <a:solidFill>
                  <a:schemeClr val="tx1"/>
                </a:solidFill>
              </a:rPr>
              <a:t>Rx </a:t>
            </a:r>
            <a:r>
              <a:rPr lang="en-US" sz="800" dirty="0" err="1" smtClean="0">
                <a:solidFill>
                  <a:schemeClr val="tx1"/>
                </a:solidFill>
              </a:rPr>
              <a:t>ack</a:t>
            </a:r>
            <a:endParaRPr lang="en-US" sz="800" dirty="0" smtClean="0">
              <a:solidFill>
                <a:schemeClr val="tx1"/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4064496" y="3171983"/>
            <a:ext cx="357658" cy="257345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  <a:prstDash val="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err="1" smtClean="0">
                <a:solidFill>
                  <a:schemeClr val="tx1"/>
                </a:solidFill>
              </a:rPr>
              <a:t>Tx</a:t>
            </a:r>
            <a:r>
              <a:rPr lang="en-US" sz="800" dirty="0" smtClean="0">
                <a:solidFill>
                  <a:schemeClr val="tx1"/>
                </a:solidFill>
              </a:rPr>
              <a:t> </a:t>
            </a:r>
            <a:r>
              <a:rPr lang="en-US" sz="800" dirty="0" err="1" smtClean="0">
                <a:solidFill>
                  <a:schemeClr val="tx1"/>
                </a:solidFill>
              </a:rPr>
              <a:t>ack</a:t>
            </a:r>
            <a:endParaRPr lang="en-US" sz="800" dirty="0" smtClean="0">
              <a:solidFill>
                <a:schemeClr val="tx1"/>
              </a:solidFill>
            </a:endParaRPr>
          </a:p>
        </p:txBody>
      </p:sp>
      <p:cxnSp>
        <p:nvCxnSpPr>
          <p:cNvPr id="53" name="Straight Connector 52"/>
          <p:cNvCxnSpPr/>
          <p:nvPr/>
        </p:nvCxnSpPr>
        <p:spPr>
          <a:xfrm flipH="1">
            <a:off x="4063329" y="2398170"/>
            <a:ext cx="4811" cy="1123431"/>
          </a:xfrm>
          <a:prstGeom prst="line">
            <a:avLst/>
          </a:prstGeom>
          <a:ln w="9525">
            <a:solidFill>
              <a:schemeClr val="tx2"/>
            </a:solidFill>
            <a:prstDash val="dash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4411829" y="2389643"/>
            <a:ext cx="14985" cy="1123431"/>
          </a:xfrm>
          <a:prstGeom prst="line">
            <a:avLst/>
          </a:prstGeom>
          <a:ln w="9525">
            <a:solidFill>
              <a:schemeClr val="tx2"/>
            </a:solidFill>
            <a:prstDash val="dash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stCxn id="51" idx="0"/>
            <a:endCxn id="380" idx="2"/>
          </p:cNvCxnSpPr>
          <p:nvPr/>
        </p:nvCxnSpPr>
        <p:spPr>
          <a:xfrm>
            <a:off x="2970226" y="3171983"/>
            <a:ext cx="661889" cy="257345"/>
          </a:xfrm>
          <a:prstGeom prst="line">
            <a:avLst/>
          </a:prstGeom>
          <a:ln w="19050"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V="1">
            <a:off x="2981194" y="3180759"/>
            <a:ext cx="695998" cy="250372"/>
          </a:xfrm>
          <a:prstGeom prst="line">
            <a:avLst/>
          </a:prstGeom>
          <a:ln w="19050"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4" name="Straight Connector 383"/>
          <p:cNvCxnSpPr/>
          <p:nvPr/>
        </p:nvCxnSpPr>
        <p:spPr>
          <a:xfrm flipH="1">
            <a:off x="2956069" y="2376196"/>
            <a:ext cx="4872" cy="1136878"/>
          </a:xfrm>
          <a:prstGeom prst="line">
            <a:avLst/>
          </a:prstGeom>
          <a:ln w="9525">
            <a:solidFill>
              <a:schemeClr val="tx2"/>
            </a:solidFill>
            <a:prstDash val="dash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>
            <a:stCxn id="377" idx="0"/>
          </p:cNvCxnSpPr>
          <p:nvPr/>
        </p:nvCxnSpPr>
        <p:spPr>
          <a:xfrm>
            <a:off x="4123497" y="2559514"/>
            <a:ext cx="259969" cy="255962"/>
          </a:xfrm>
          <a:prstGeom prst="line">
            <a:avLst/>
          </a:prstGeom>
          <a:ln w="19050"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>
            <a:stCxn id="377" idx="2"/>
          </p:cNvCxnSpPr>
          <p:nvPr/>
        </p:nvCxnSpPr>
        <p:spPr>
          <a:xfrm flipV="1">
            <a:off x="4123497" y="2551401"/>
            <a:ext cx="260756" cy="265458"/>
          </a:xfrm>
          <a:prstGeom prst="line">
            <a:avLst/>
          </a:prstGeom>
          <a:ln w="19050"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5" name="Rectangle 64"/>
          <p:cNvSpPr/>
          <p:nvPr/>
        </p:nvSpPr>
        <p:spPr>
          <a:xfrm>
            <a:off x="4544351" y="3171982"/>
            <a:ext cx="308107" cy="25734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  <a:prstDash val="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err="1" smtClean="0">
                <a:solidFill>
                  <a:schemeClr val="tx1"/>
                </a:solidFill>
              </a:rPr>
              <a:t>Tx</a:t>
            </a:r>
            <a:endParaRPr lang="en-US" sz="800" dirty="0" smtClean="0">
              <a:solidFill>
                <a:schemeClr val="tx1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24889" y="2510400"/>
            <a:ext cx="353943" cy="850899"/>
          </a:xfrm>
          <a:prstGeom prst="rect">
            <a:avLst/>
          </a:prstGeom>
          <a:noFill/>
        </p:spPr>
        <p:txBody>
          <a:bodyPr vert="vert270" wrap="square" rtlCol="0" anchor="ctr">
            <a:spAutoFit/>
          </a:bodyPr>
          <a:lstStyle/>
          <a:p>
            <a:r>
              <a:rPr lang="en-US" sz="1100" dirty="0" smtClean="0"/>
              <a:t>MLLE STA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3424241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69900"/>
            <a:ext cx="8229600" cy="451934"/>
          </a:xfrm>
        </p:spPr>
        <p:txBody>
          <a:bodyPr/>
          <a:lstStyle/>
          <a:p>
            <a:r>
              <a:rPr lang="en-US" dirty="0" smtClean="0">
                <a:latin typeface="+mn-lt"/>
              </a:rPr>
              <a:t>Restricted operation mode assumptions</a:t>
            </a:r>
            <a:endParaRPr lang="en-US" dirty="0">
              <a:latin typeface="+mn-lt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4533158" y="4856560"/>
            <a:ext cx="153888" cy="184666"/>
          </a:xfrm>
        </p:spPr>
        <p:txBody>
          <a:bodyPr/>
          <a:lstStyle/>
          <a:p>
            <a:fld id="{EE2556C5-CE8C-6547-B838-EA80C61A4AF7}" type="slidenum">
              <a:rPr lang="en-US" sz="1200" smtClean="0">
                <a:latin typeface="+mn-lt"/>
              </a:rPr>
              <a:pPr/>
              <a:t>4</a:t>
            </a:fld>
            <a:endParaRPr lang="en-US" sz="1200" dirty="0">
              <a:latin typeface="+mn-lt"/>
            </a:endParaRPr>
          </a:p>
        </p:txBody>
      </p:sp>
      <p:sp>
        <p:nvSpPr>
          <p:cNvPr id="17" name="Content Placeholder 3"/>
          <p:cNvSpPr txBox="1">
            <a:spLocks/>
          </p:cNvSpPr>
          <p:nvPr/>
        </p:nvSpPr>
        <p:spPr>
          <a:xfrm>
            <a:off x="550015" y="921834"/>
            <a:ext cx="8290303" cy="3821616"/>
          </a:xfrm>
          <a:prstGeom prst="rect">
            <a:avLst/>
          </a:prstGeom>
        </p:spPr>
        <p:txBody>
          <a:bodyPr vert="horz" lIns="0" tIns="0" rIns="0" bIns="0" rtlCol="0">
            <a:normAutofit fontScale="77500" lnSpcReduction="20000"/>
          </a:bodyPr>
          <a:lstStyle>
            <a:lvl1pPr marL="180000" marR="0" indent="-180000" algn="l" defTabSz="4572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1800" b="0" kern="1200">
                <a:solidFill>
                  <a:schemeClr val="tx2"/>
                </a:solidFill>
                <a:latin typeface="Intel Clear" panose="020B0604020203020204" pitchFamily="34" charset="0"/>
                <a:ea typeface="Verdana" pitchFamily="34" charset="0"/>
                <a:cs typeface="Verdana" pitchFamily="34" charset="0"/>
              </a:defRPr>
            </a:lvl1pPr>
            <a:lvl2pPr marL="360000" marR="0" indent="-180000" algn="l" defTabSz="457200" rtl="0" eaLnBrk="1" fontAlgn="auto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Tx/>
              <a:buSzTx/>
              <a:buFont typeface="Intel Clear" panose="020B0604020203020204" pitchFamily="34" charset="0"/>
              <a:buChar char="‐"/>
              <a:tabLst/>
              <a:defRPr sz="1600" kern="1200" baseline="0">
                <a:solidFill>
                  <a:schemeClr val="tx2"/>
                </a:solidFill>
                <a:latin typeface="Intel Clear" panose="020B0604020203020204" pitchFamily="34" charset="0"/>
                <a:ea typeface="Verdana" pitchFamily="34" charset="0"/>
                <a:cs typeface="Verdana" pitchFamily="34" charset="0"/>
              </a:defRPr>
            </a:lvl2pPr>
            <a:lvl3pPr marL="541338" marR="0" indent="-180000" algn="l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 sz="1400" kern="1200">
                <a:solidFill>
                  <a:schemeClr val="tx2"/>
                </a:solidFill>
                <a:latin typeface="Intel Clear" panose="020B0604020203020204" pitchFamily="34" charset="0"/>
                <a:ea typeface="Verdana" pitchFamily="34" charset="0"/>
                <a:cs typeface="Verdana" pitchFamily="34" charset="0"/>
              </a:defRPr>
            </a:lvl3pPr>
            <a:lvl4pPr marL="720725" marR="0" indent="-180000" algn="l" defTabSz="4572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4280"/>
              </a:buClr>
              <a:buSzTx/>
              <a:buFont typeface="Courier New" panose="02070309020205020404" pitchFamily="49" charset="0"/>
              <a:buChar char="o"/>
              <a:tabLst/>
              <a:defRPr sz="1200" kern="1200">
                <a:solidFill>
                  <a:schemeClr val="tx2"/>
                </a:solidFill>
                <a:latin typeface="Intel Clear" panose="020B0604020203020204" pitchFamily="34" charset="0"/>
                <a:ea typeface="Verdana" pitchFamily="34" charset="0"/>
                <a:cs typeface="Verdana" pitchFamily="34" charset="0"/>
              </a:defRPr>
            </a:lvl4pPr>
            <a:lvl5pPr marL="900000" marR="0" indent="-180000" algn="l" defTabSz="4572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Arial"/>
              <a:buChar char="»"/>
              <a:tabLst/>
              <a:defRPr sz="1200" kern="1200">
                <a:solidFill>
                  <a:schemeClr val="tx2"/>
                </a:solidFill>
                <a:latin typeface="Intel Clear" panose="020B0604020203020204" pitchFamily="34" charset="0"/>
                <a:ea typeface="Verdana" pitchFamily="34" charset="0"/>
                <a:cs typeface="Verdana" pitchFamily="34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/>
            <a:r>
              <a:rPr lang="en-US" sz="1300" dirty="0" smtClean="0">
                <a:latin typeface="+mj-lt"/>
              </a:rPr>
              <a:t>isolated RMPC </a:t>
            </a:r>
          </a:p>
          <a:p>
            <a:pPr marL="465750" lvl="1" indent="-285750"/>
            <a:r>
              <a:rPr lang="en-US" sz="1000" dirty="0" smtClean="0">
                <a:latin typeface="+mj-lt"/>
              </a:rPr>
              <a:t>Leakage/interference from TX on link1 </a:t>
            </a:r>
            <a:r>
              <a:rPr lang="en-US" sz="1000" b="1" dirty="0" smtClean="0">
                <a:solidFill>
                  <a:srgbClr val="FF0000"/>
                </a:solidFill>
                <a:latin typeface="+mj-lt"/>
              </a:rPr>
              <a:t>is not</a:t>
            </a:r>
            <a:r>
              <a:rPr lang="en-US" sz="1000" dirty="0" smtClean="0">
                <a:latin typeface="+mj-lt"/>
              </a:rPr>
              <a:t> sufficient to cross ED threshold on link2</a:t>
            </a:r>
          </a:p>
          <a:p>
            <a:pPr marL="465750" lvl="1" indent="-285750"/>
            <a:r>
              <a:rPr lang="en-US" sz="1000" dirty="0" smtClean="0">
                <a:latin typeface="+mj-lt"/>
              </a:rPr>
              <a:t>Leakage </a:t>
            </a:r>
            <a:r>
              <a:rPr lang="en-US" sz="1000" dirty="0" smtClean="0">
                <a:latin typeface="+mj-lt"/>
              </a:rPr>
              <a:t>still add </a:t>
            </a:r>
            <a:r>
              <a:rPr lang="en-US" sz="1000" dirty="0" smtClean="0">
                <a:latin typeface="+mj-lt"/>
              </a:rPr>
              <a:t>interference noise </a:t>
            </a:r>
            <a:endParaRPr lang="en-US" sz="1000" dirty="0" smtClean="0">
              <a:latin typeface="+mj-lt"/>
            </a:endParaRPr>
          </a:p>
          <a:p>
            <a:pPr marL="647088" lvl="2" indent="-285750"/>
            <a:r>
              <a:rPr lang="en-US" sz="800" dirty="0" smtClean="0">
                <a:latin typeface="+mj-lt"/>
              </a:rPr>
              <a:t>sufficient </a:t>
            </a:r>
            <a:r>
              <a:rPr lang="en-US" sz="800" dirty="0" smtClean="0">
                <a:latin typeface="+mj-lt"/>
              </a:rPr>
              <a:t>to harm data frame receptions on a high </a:t>
            </a:r>
            <a:r>
              <a:rPr lang="en-US" sz="800" dirty="0" err="1" smtClean="0">
                <a:latin typeface="+mj-lt"/>
              </a:rPr>
              <a:t>MCSes</a:t>
            </a:r>
            <a:r>
              <a:rPr lang="en-US" sz="800" dirty="0">
                <a:latin typeface="+mj-lt"/>
              </a:rPr>
              <a:t> </a:t>
            </a:r>
            <a:r>
              <a:rPr lang="en-US" sz="800" dirty="0" smtClean="0">
                <a:latin typeface="+mj-lt"/>
              </a:rPr>
              <a:t>but not enough to damage RX of control </a:t>
            </a:r>
            <a:r>
              <a:rPr lang="en-US" sz="800" dirty="0" smtClean="0">
                <a:latin typeface="+mj-lt"/>
              </a:rPr>
              <a:t>frames</a:t>
            </a:r>
          </a:p>
          <a:p>
            <a:pPr marL="647088" lvl="2" indent="-285750"/>
            <a:r>
              <a:rPr lang="en-US" sz="800" dirty="0" smtClean="0">
                <a:latin typeface="+mj-lt"/>
              </a:rPr>
              <a:t>A better study of how exactly leakage can affect performance of a link 2 is required </a:t>
            </a:r>
            <a:endParaRPr lang="en-US" sz="800" dirty="0" smtClean="0">
              <a:latin typeface="+mj-lt"/>
            </a:endParaRPr>
          </a:p>
          <a:p>
            <a:pPr marL="285750" indent="-285750"/>
            <a:r>
              <a:rPr lang="en-US" sz="1300" dirty="0" smtClean="0">
                <a:latin typeface="+mj-lt"/>
              </a:rPr>
              <a:t>non-isolated RMPC</a:t>
            </a:r>
            <a:endParaRPr lang="en-US" sz="1300" dirty="0">
              <a:latin typeface="+mj-lt"/>
            </a:endParaRPr>
          </a:p>
          <a:p>
            <a:pPr marL="465750" lvl="1" indent="-285750"/>
            <a:r>
              <a:rPr lang="en-US" sz="1000" dirty="0" smtClean="0">
                <a:latin typeface="+mj-lt"/>
              </a:rPr>
              <a:t>Leakage </a:t>
            </a:r>
            <a:r>
              <a:rPr lang="en-US" sz="1000" dirty="0">
                <a:latin typeface="+mj-lt"/>
              </a:rPr>
              <a:t>from TX on link1 </a:t>
            </a:r>
            <a:r>
              <a:rPr lang="en-US" sz="1000" dirty="0" smtClean="0">
                <a:latin typeface="+mj-lt"/>
              </a:rPr>
              <a:t>is </a:t>
            </a:r>
            <a:r>
              <a:rPr lang="en-US" sz="1000" b="1" dirty="0" smtClean="0">
                <a:solidFill>
                  <a:srgbClr val="FF0000"/>
                </a:solidFill>
                <a:latin typeface="+mj-lt"/>
              </a:rPr>
              <a:t>sufficient</a:t>
            </a:r>
            <a:r>
              <a:rPr lang="en-US" sz="1000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en-US" sz="1000" dirty="0">
                <a:latin typeface="+mj-lt"/>
              </a:rPr>
              <a:t>to </a:t>
            </a:r>
            <a:r>
              <a:rPr lang="en-US" sz="1000" dirty="0" smtClean="0">
                <a:latin typeface="+mj-lt"/>
              </a:rPr>
              <a:t>cross ED threshold </a:t>
            </a:r>
            <a:r>
              <a:rPr lang="en-US" sz="1000" dirty="0">
                <a:latin typeface="+mj-lt"/>
              </a:rPr>
              <a:t>on </a:t>
            </a:r>
            <a:r>
              <a:rPr lang="en-US" sz="1000" dirty="0" smtClean="0">
                <a:latin typeface="+mj-lt"/>
              </a:rPr>
              <a:t>link2</a:t>
            </a:r>
          </a:p>
          <a:p>
            <a:pPr marL="465750" lvl="1" indent="-285750"/>
            <a:r>
              <a:rPr lang="en-US" sz="1000" dirty="0" smtClean="0">
                <a:latin typeface="+mj-lt"/>
              </a:rPr>
              <a:t>Leaking power rise CCA Busy signal on link 2 stopping it from contention and destroying all ongoing RX events/processes </a:t>
            </a:r>
            <a:endParaRPr lang="en-US" sz="1000" dirty="0">
              <a:latin typeface="+mj-lt"/>
            </a:endParaRPr>
          </a:p>
          <a:p>
            <a:pPr marL="285750" indent="-285750"/>
            <a:r>
              <a:rPr lang="en-US" sz="1300" dirty="0">
                <a:latin typeface="+mj-lt"/>
              </a:rPr>
              <a:t> Channel access </a:t>
            </a:r>
            <a:r>
              <a:rPr lang="en-US" sz="1300" dirty="0" smtClean="0">
                <a:latin typeface="+mj-lt"/>
              </a:rPr>
              <a:t>rules to accommodate restrictions:</a:t>
            </a:r>
            <a:endParaRPr lang="en-US" sz="1300" dirty="0">
              <a:latin typeface="+mj-lt"/>
            </a:endParaRPr>
          </a:p>
          <a:p>
            <a:pPr marL="465750" lvl="1" indent="-285750"/>
            <a:r>
              <a:rPr lang="en-US" sz="1000" dirty="0" smtClean="0">
                <a:latin typeface="+mj-lt"/>
              </a:rPr>
              <a:t>Before initiating TXOP on a link1 MLLE STA need to verify status of a link 2</a:t>
            </a:r>
          </a:p>
          <a:p>
            <a:pPr marL="647088" lvl="2" indent="-285750"/>
            <a:r>
              <a:rPr lang="en-US" sz="900" dirty="0" smtClean="0">
                <a:latin typeface="+mj-lt"/>
              </a:rPr>
              <a:t>do </a:t>
            </a:r>
            <a:r>
              <a:rPr lang="en-US" sz="900" dirty="0">
                <a:latin typeface="+mj-lt"/>
              </a:rPr>
              <a:t>not initiate TX operation if other link/radio is in RX state </a:t>
            </a:r>
            <a:endParaRPr lang="en-US" sz="900" dirty="0" smtClean="0">
              <a:latin typeface="+mj-lt"/>
            </a:endParaRPr>
          </a:p>
          <a:p>
            <a:pPr marL="647088" lvl="2" indent="-285750"/>
            <a:r>
              <a:rPr lang="en-US" sz="900" dirty="0" smtClean="0">
                <a:latin typeface="+mj-lt"/>
              </a:rPr>
              <a:t>do not initiate TXOP if a response is expected on link 2</a:t>
            </a:r>
          </a:p>
          <a:p>
            <a:pPr marL="647088" lvl="2" indent="-285750"/>
            <a:r>
              <a:rPr lang="en-US" sz="900" dirty="0">
                <a:latin typeface="+mj-lt"/>
              </a:rPr>
              <a:t>d</a:t>
            </a:r>
            <a:r>
              <a:rPr lang="en-US" sz="900" dirty="0" smtClean="0">
                <a:latin typeface="+mj-lt"/>
              </a:rPr>
              <a:t>o not initiate TXOP is STA on link 2 is going to send a response frame on link 2</a:t>
            </a:r>
          </a:p>
          <a:p>
            <a:pPr marL="647088" lvl="2" indent="-285750"/>
            <a:r>
              <a:rPr lang="en-US" sz="900" dirty="0" smtClean="0">
                <a:latin typeface="+mj-lt"/>
              </a:rPr>
              <a:t>if </a:t>
            </a:r>
            <a:r>
              <a:rPr lang="en-US" sz="900" dirty="0">
                <a:latin typeface="+mj-lt"/>
              </a:rPr>
              <a:t>the other link/radio is in TX state, limit own TX duration to match end of the other </a:t>
            </a:r>
            <a:r>
              <a:rPr lang="en-US" sz="900" dirty="0" smtClean="0">
                <a:latin typeface="+mj-lt"/>
              </a:rPr>
              <a:t>transmission</a:t>
            </a:r>
          </a:p>
          <a:p>
            <a:pPr marL="647088" lvl="2" indent="-285750"/>
            <a:r>
              <a:rPr lang="en-US" sz="900" dirty="0" smtClean="0">
                <a:latin typeface="+mj-lt"/>
              </a:rPr>
              <a:t>If status of link 2 does not allow MLLE STA to initiate TXOP, restart </a:t>
            </a:r>
            <a:r>
              <a:rPr lang="en-US" sz="900" dirty="0" err="1" smtClean="0">
                <a:latin typeface="+mj-lt"/>
              </a:rPr>
              <a:t>backoff</a:t>
            </a:r>
            <a:r>
              <a:rPr lang="en-US" sz="900" dirty="0" smtClean="0">
                <a:latin typeface="+mj-lt"/>
              </a:rPr>
              <a:t> counter on link 1</a:t>
            </a:r>
          </a:p>
          <a:p>
            <a:pPr marL="285750" indent="-285750"/>
            <a:r>
              <a:rPr lang="en-US" sz="1300" dirty="0" smtClean="0">
                <a:latin typeface="+mj-lt"/>
              </a:rPr>
              <a:t>AP is considered a “better” device and can operate under “isolated RMPC” while STA operates under “non-isolated RMPC” rules</a:t>
            </a:r>
          </a:p>
          <a:p>
            <a:pPr marL="465750" lvl="1" indent="-285750"/>
            <a:r>
              <a:rPr lang="en-US" sz="1000" dirty="0" smtClean="0">
                <a:latin typeface="+mj-lt"/>
              </a:rPr>
              <a:t>AP initialize TXOP operations in a way to avoid interfering with RX activity of a STA operating under non-isolated RMPC on another link.</a:t>
            </a:r>
          </a:p>
          <a:p>
            <a:pPr marL="465750" lvl="1" indent="-285750"/>
            <a:r>
              <a:rPr lang="en-US" sz="1000" dirty="0" smtClean="0">
                <a:latin typeface="+mj-lt"/>
              </a:rPr>
              <a:t>AP does not initiate TXOP on link 1 if it detect UL transmission from a STA operating under non-isolated RMPC on another link</a:t>
            </a:r>
          </a:p>
          <a:p>
            <a:pPr marL="465750" lvl="1" indent="-285750"/>
            <a:r>
              <a:rPr lang="en-US" sz="1000" b="1" dirty="0" smtClean="0">
                <a:latin typeface="+mj-lt"/>
              </a:rPr>
              <a:t>Synchronization</a:t>
            </a:r>
            <a:r>
              <a:rPr lang="en-US" sz="1000" dirty="0" smtClean="0">
                <a:latin typeface="+mj-lt"/>
              </a:rPr>
              <a:t> of TX/TX and RX/Rx operations,  i.e. packet level/PHY level synchronization across links is desirable</a:t>
            </a:r>
            <a:endParaRPr lang="en-US" sz="1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39268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 bwMode="auto">
          <a:xfrm>
            <a:off x="4064000" y="1424455"/>
            <a:ext cx="4152693" cy="381632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bg2">
                <a:lumMod val="75000"/>
              </a:schemeClr>
            </a:solidFill>
            <a:prstDash val="lg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1" name="Right Arrow 30"/>
          <p:cNvSpPr/>
          <p:nvPr/>
        </p:nvSpPr>
        <p:spPr bwMode="auto">
          <a:xfrm>
            <a:off x="5031736" y="1626689"/>
            <a:ext cx="2253703" cy="108725"/>
          </a:xfrm>
          <a:prstGeom prst="rightArrow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4068894" y="2252239"/>
            <a:ext cx="4152693" cy="382046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bg2">
                <a:lumMod val="75000"/>
              </a:schemeClr>
            </a:solidFill>
            <a:prstDash val="lg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2" name="Right Arrow 31"/>
          <p:cNvSpPr/>
          <p:nvPr/>
        </p:nvSpPr>
        <p:spPr bwMode="auto">
          <a:xfrm>
            <a:off x="5031737" y="2343828"/>
            <a:ext cx="2253703" cy="108725"/>
          </a:xfrm>
          <a:prstGeom prst="rightArrow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69900"/>
            <a:ext cx="8229600" cy="451934"/>
          </a:xfrm>
        </p:spPr>
        <p:txBody>
          <a:bodyPr/>
          <a:lstStyle/>
          <a:p>
            <a:r>
              <a:rPr lang="en-US" dirty="0" smtClean="0">
                <a:latin typeface="+mj-lt"/>
              </a:rPr>
              <a:t>Simulation setup. DL case </a:t>
            </a:r>
            <a:endParaRPr lang="en-US" dirty="0">
              <a:latin typeface="+mj-lt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4571630" y="4856560"/>
            <a:ext cx="76944" cy="184666"/>
          </a:xfrm>
        </p:spPr>
        <p:txBody>
          <a:bodyPr/>
          <a:lstStyle/>
          <a:p>
            <a:fld id="{EE2556C5-CE8C-6547-B838-EA80C61A4AF7}" type="slidenum">
              <a:rPr lang="en-US" sz="1200" smtClean="0">
                <a:latin typeface="+mj-lt"/>
              </a:rPr>
              <a:pPr/>
              <a:t>5</a:t>
            </a:fld>
            <a:endParaRPr lang="en-US" sz="1200" dirty="0">
              <a:latin typeface="+mj-lt"/>
            </a:endParaRPr>
          </a:p>
        </p:txBody>
      </p:sp>
      <p:sp>
        <p:nvSpPr>
          <p:cNvPr id="26" name="Content Placeholder 3"/>
          <p:cNvSpPr txBox="1">
            <a:spLocks/>
          </p:cNvSpPr>
          <p:nvPr/>
        </p:nvSpPr>
        <p:spPr>
          <a:xfrm>
            <a:off x="625104" y="2814046"/>
            <a:ext cx="7266946" cy="198412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180000" marR="0" indent="-180000" algn="l" defTabSz="4572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1800" b="0" kern="1200">
                <a:solidFill>
                  <a:schemeClr val="tx2"/>
                </a:solidFill>
                <a:latin typeface="Intel Clear" panose="020B0604020203020204" pitchFamily="34" charset="0"/>
                <a:ea typeface="Verdana" pitchFamily="34" charset="0"/>
                <a:cs typeface="Verdana" pitchFamily="34" charset="0"/>
              </a:defRPr>
            </a:lvl1pPr>
            <a:lvl2pPr marL="360000" marR="0" indent="-180000" algn="l" defTabSz="457200" rtl="0" eaLnBrk="1" fontAlgn="auto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Tx/>
              <a:buSzTx/>
              <a:buFont typeface="Intel Clear" panose="020B0604020203020204" pitchFamily="34" charset="0"/>
              <a:buChar char="‐"/>
              <a:tabLst/>
              <a:defRPr sz="1600" kern="1200" baseline="0">
                <a:solidFill>
                  <a:schemeClr val="tx2"/>
                </a:solidFill>
                <a:latin typeface="Intel Clear" panose="020B0604020203020204" pitchFamily="34" charset="0"/>
                <a:ea typeface="Verdana" pitchFamily="34" charset="0"/>
                <a:cs typeface="Verdana" pitchFamily="34" charset="0"/>
              </a:defRPr>
            </a:lvl2pPr>
            <a:lvl3pPr marL="541338" marR="0" indent="-180000" algn="l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 sz="1400" kern="1200">
                <a:solidFill>
                  <a:schemeClr val="tx2"/>
                </a:solidFill>
                <a:latin typeface="Intel Clear" panose="020B0604020203020204" pitchFamily="34" charset="0"/>
                <a:ea typeface="Verdana" pitchFamily="34" charset="0"/>
                <a:cs typeface="Verdana" pitchFamily="34" charset="0"/>
              </a:defRPr>
            </a:lvl3pPr>
            <a:lvl4pPr marL="720725" marR="0" indent="-180000" algn="l" defTabSz="4572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4280"/>
              </a:buClr>
              <a:buSzTx/>
              <a:buFont typeface="Courier New" panose="02070309020205020404" pitchFamily="49" charset="0"/>
              <a:buChar char="o"/>
              <a:tabLst/>
              <a:defRPr sz="1200" kern="1200">
                <a:solidFill>
                  <a:schemeClr val="tx2"/>
                </a:solidFill>
                <a:latin typeface="Intel Clear" panose="020B0604020203020204" pitchFamily="34" charset="0"/>
                <a:ea typeface="Verdana" pitchFamily="34" charset="0"/>
                <a:cs typeface="Verdana" pitchFamily="34" charset="0"/>
              </a:defRPr>
            </a:lvl4pPr>
            <a:lvl5pPr marL="900000" marR="0" indent="-180000" algn="l" defTabSz="4572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Arial"/>
              <a:buChar char="»"/>
              <a:tabLst/>
              <a:defRPr sz="1200" kern="1200">
                <a:solidFill>
                  <a:schemeClr val="tx2"/>
                </a:solidFill>
                <a:latin typeface="Intel Clear" panose="020B0604020203020204" pitchFamily="34" charset="0"/>
                <a:ea typeface="Verdana" pitchFamily="34" charset="0"/>
                <a:cs typeface="Verdana" pitchFamily="34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spcBef>
                <a:spcPts val="600"/>
              </a:spcBef>
            </a:pPr>
            <a:r>
              <a:rPr lang="en-US" sz="1100" dirty="0" smtClean="0">
                <a:latin typeface="+mj-lt"/>
              </a:rPr>
              <a:t>BSS load: UDP traffic in DL direction with load of </a:t>
            </a:r>
          </a:p>
          <a:p>
            <a:pPr marL="465750" lvl="1" indent="-285750">
              <a:spcBef>
                <a:spcPts val="600"/>
              </a:spcBef>
            </a:pPr>
            <a:r>
              <a:rPr lang="en-US" sz="900" dirty="0" smtClean="0">
                <a:latin typeface="+mj-lt"/>
              </a:rPr>
              <a:t>Case 1: 300Mbps, e.g. 25% of MCS11 rate; Case 2: 600Mbps, e.g. 50% of MCS11 rate; Case 3: 1200Mbps, e.g. 100% of MCS11 rate</a:t>
            </a:r>
          </a:p>
          <a:p>
            <a:pPr marL="285750" indent="-285750">
              <a:spcBef>
                <a:spcPts val="600"/>
              </a:spcBef>
            </a:pPr>
            <a:r>
              <a:rPr lang="en-US" sz="1100" dirty="0" smtClean="0">
                <a:latin typeface="+mj-lt"/>
              </a:rPr>
              <a:t>For each case vary number of </a:t>
            </a:r>
            <a:r>
              <a:rPr lang="en-US" sz="1100" dirty="0" err="1" smtClean="0">
                <a:latin typeface="+mj-lt"/>
              </a:rPr>
              <a:t>OBSSes</a:t>
            </a:r>
            <a:r>
              <a:rPr lang="en-US" sz="1100" dirty="0" smtClean="0">
                <a:latin typeface="+mj-lt"/>
              </a:rPr>
              <a:t> from  0 to </a:t>
            </a:r>
            <a:r>
              <a:rPr lang="en-US" sz="1100" dirty="0">
                <a:latin typeface="+mn-lt"/>
              </a:rPr>
              <a:t>10 </a:t>
            </a:r>
            <a:endParaRPr lang="en-US" sz="1100" dirty="0" smtClean="0">
              <a:latin typeface="+mn-lt"/>
            </a:endParaRPr>
          </a:p>
          <a:p>
            <a:pPr marL="465750" lvl="1" indent="-285750">
              <a:spcBef>
                <a:spcPts val="600"/>
              </a:spcBef>
            </a:pPr>
            <a:r>
              <a:rPr lang="en-US" sz="1000" dirty="0" smtClean="0">
                <a:latin typeface="+mn-lt"/>
              </a:rPr>
              <a:t>Each OBSS has bidirectional </a:t>
            </a:r>
            <a:r>
              <a:rPr lang="en-US" sz="1000" dirty="0" smtClean="0">
                <a:latin typeface="+mj-lt"/>
              </a:rPr>
              <a:t>UDP traffic with total load 120Mbps ( e.g.10% MCS11 rate)</a:t>
            </a:r>
          </a:p>
          <a:p>
            <a:pPr marL="285750" indent="-285750">
              <a:spcBef>
                <a:spcPts val="600"/>
              </a:spcBef>
            </a:pPr>
            <a:r>
              <a:rPr lang="en-US" sz="1200" dirty="0" smtClean="0">
                <a:latin typeface="+mj-lt"/>
              </a:rPr>
              <a:t>All </a:t>
            </a:r>
            <a:r>
              <a:rPr lang="en-US" sz="1200" dirty="0" err="1" smtClean="0">
                <a:latin typeface="+mj-lt"/>
              </a:rPr>
              <a:t>BSSes</a:t>
            </a:r>
            <a:r>
              <a:rPr lang="en-US" sz="1200" dirty="0" smtClean="0">
                <a:latin typeface="+mj-lt"/>
              </a:rPr>
              <a:t> are in ED/PD range of each other  </a:t>
            </a:r>
          </a:p>
          <a:p>
            <a:pPr marL="285750" indent="-285750">
              <a:spcBef>
                <a:spcPts val="600"/>
              </a:spcBef>
            </a:pPr>
            <a:r>
              <a:rPr lang="en-US" sz="1100" dirty="0" smtClean="0">
                <a:latin typeface="+mj-lt"/>
              </a:rPr>
              <a:t>Metrics of interest</a:t>
            </a:r>
          </a:p>
          <a:p>
            <a:pPr marL="465750" lvl="1" indent="-285750">
              <a:spcBef>
                <a:spcPts val="600"/>
              </a:spcBef>
            </a:pPr>
            <a:r>
              <a:rPr lang="en-US" sz="1050" dirty="0" smtClean="0">
                <a:latin typeface="+mj-lt"/>
              </a:rPr>
              <a:t>Throughput</a:t>
            </a:r>
          </a:p>
          <a:p>
            <a:pPr marL="465750" lvl="1" indent="-285750">
              <a:spcBef>
                <a:spcPts val="600"/>
              </a:spcBef>
            </a:pPr>
            <a:r>
              <a:rPr lang="en-US" sz="1050" dirty="0" smtClean="0">
                <a:latin typeface="+mj-lt"/>
              </a:rPr>
              <a:t># of synchronous/asynchronous  operations  ( simultaneous TXOP start)</a:t>
            </a:r>
          </a:p>
        </p:txBody>
      </p:sp>
      <p:sp>
        <p:nvSpPr>
          <p:cNvPr id="27" name="Content Placeholder 3"/>
          <p:cNvSpPr txBox="1">
            <a:spLocks/>
          </p:cNvSpPr>
          <p:nvPr/>
        </p:nvSpPr>
        <p:spPr>
          <a:xfrm>
            <a:off x="625104" y="1013367"/>
            <a:ext cx="3133096" cy="2242098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180000" marR="0" indent="-180000" algn="l" defTabSz="4572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1800" b="0" kern="1200">
                <a:solidFill>
                  <a:schemeClr val="tx2"/>
                </a:solidFill>
                <a:latin typeface="Intel Clear" panose="020B0604020203020204" pitchFamily="34" charset="0"/>
                <a:ea typeface="Verdana" pitchFamily="34" charset="0"/>
                <a:cs typeface="Verdana" pitchFamily="34" charset="0"/>
              </a:defRPr>
            </a:lvl1pPr>
            <a:lvl2pPr marL="360000" marR="0" indent="-180000" algn="l" defTabSz="457200" rtl="0" eaLnBrk="1" fontAlgn="auto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Tx/>
              <a:buSzTx/>
              <a:buFont typeface="Intel Clear" panose="020B0604020203020204" pitchFamily="34" charset="0"/>
              <a:buChar char="‐"/>
              <a:tabLst/>
              <a:defRPr sz="1600" kern="1200" baseline="0">
                <a:solidFill>
                  <a:schemeClr val="tx2"/>
                </a:solidFill>
                <a:latin typeface="Intel Clear" panose="020B0604020203020204" pitchFamily="34" charset="0"/>
                <a:ea typeface="Verdana" pitchFamily="34" charset="0"/>
                <a:cs typeface="Verdana" pitchFamily="34" charset="0"/>
              </a:defRPr>
            </a:lvl2pPr>
            <a:lvl3pPr marL="541338" marR="0" indent="-180000" algn="l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 sz="1400" kern="1200">
                <a:solidFill>
                  <a:schemeClr val="tx2"/>
                </a:solidFill>
                <a:latin typeface="Intel Clear" panose="020B0604020203020204" pitchFamily="34" charset="0"/>
                <a:ea typeface="Verdana" pitchFamily="34" charset="0"/>
                <a:cs typeface="Verdana" pitchFamily="34" charset="0"/>
              </a:defRPr>
            </a:lvl3pPr>
            <a:lvl4pPr marL="720725" marR="0" indent="-180000" algn="l" defTabSz="4572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4280"/>
              </a:buClr>
              <a:buSzTx/>
              <a:buFont typeface="Courier New" panose="02070309020205020404" pitchFamily="49" charset="0"/>
              <a:buChar char="o"/>
              <a:tabLst/>
              <a:defRPr sz="1200" kern="1200">
                <a:solidFill>
                  <a:schemeClr val="tx2"/>
                </a:solidFill>
                <a:latin typeface="Intel Clear" panose="020B0604020203020204" pitchFamily="34" charset="0"/>
                <a:ea typeface="Verdana" pitchFamily="34" charset="0"/>
                <a:cs typeface="Verdana" pitchFamily="34" charset="0"/>
              </a:defRPr>
            </a:lvl4pPr>
            <a:lvl5pPr marL="900000" marR="0" indent="-180000" algn="l" defTabSz="4572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Arial"/>
              <a:buChar char="»"/>
              <a:tabLst/>
              <a:defRPr sz="1200" kern="1200">
                <a:solidFill>
                  <a:schemeClr val="tx2"/>
                </a:solidFill>
                <a:latin typeface="Intel Clear" panose="020B0604020203020204" pitchFamily="34" charset="0"/>
                <a:ea typeface="Verdana" pitchFamily="34" charset="0"/>
                <a:cs typeface="Verdana" pitchFamily="34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spcBef>
                <a:spcPts val="600"/>
              </a:spcBef>
            </a:pPr>
            <a:r>
              <a:rPr lang="en-US" sz="1200" dirty="0" smtClean="0">
                <a:latin typeface="+mj-lt"/>
              </a:rPr>
              <a:t>SU HE, 2x2x80, MCS11</a:t>
            </a:r>
          </a:p>
          <a:p>
            <a:pPr marL="285750" indent="-285750">
              <a:spcBef>
                <a:spcPts val="600"/>
              </a:spcBef>
            </a:pPr>
            <a:r>
              <a:rPr lang="en-US" sz="1200" dirty="0" smtClean="0">
                <a:latin typeface="+mj-lt"/>
              </a:rPr>
              <a:t>BSS TXOP limit 5.4ms</a:t>
            </a:r>
          </a:p>
          <a:p>
            <a:pPr marL="285750" indent="-285750">
              <a:spcBef>
                <a:spcPts val="600"/>
              </a:spcBef>
            </a:pPr>
            <a:r>
              <a:rPr lang="en-US" sz="1200" dirty="0" smtClean="0">
                <a:latin typeface="+mj-lt"/>
              </a:rPr>
              <a:t>OBSS TXOP limit: uniformly distributed for each TXOP between 1 and 5.4ms</a:t>
            </a:r>
          </a:p>
          <a:p>
            <a:pPr marL="285750" indent="-285750">
              <a:spcBef>
                <a:spcPts val="600"/>
              </a:spcBef>
            </a:pPr>
            <a:r>
              <a:rPr lang="en-US" sz="1200" dirty="0" smtClean="0">
                <a:latin typeface="+mj-lt"/>
              </a:rPr>
              <a:t>No TXOP bursting</a:t>
            </a:r>
          </a:p>
          <a:p>
            <a:pPr marL="285750" indent="-285750">
              <a:spcBef>
                <a:spcPts val="600"/>
              </a:spcBef>
            </a:pPr>
            <a:r>
              <a:rPr lang="en-US" sz="1200" dirty="0" smtClean="0">
                <a:latin typeface="+mj-lt"/>
              </a:rPr>
              <a:t>RTS/CTS on</a:t>
            </a:r>
          </a:p>
          <a:p>
            <a:pPr marL="285750" indent="-285750">
              <a:spcBef>
                <a:spcPts val="600"/>
              </a:spcBef>
            </a:pPr>
            <a:r>
              <a:rPr lang="en-US" sz="1200" dirty="0" smtClean="0">
                <a:latin typeface="+mj-lt"/>
              </a:rPr>
              <a:t>A-MPDU size: 256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4425370" y="1013367"/>
            <a:ext cx="704365" cy="1983833"/>
            <a:chOff x="831850" y="1060450"/>
            <a:chExt cx="730250" cy="1117600"/>
          </a:xfrm>
        </p:grpSpPr>
        <p:sp>
          <p:nvSpPr>
            <p:cNvPr id="4" name="Rectangle 3"/>
            <p:cNvSpPr/>
            <p:nvPr/>
          </p:nvSpPr>
          <p:spPr bwMode="auto">
            <a:xfrm>
              <a:off x="958850" y="1123641"/>
              <a:ext cx="501650" cy="438923"/>
            </a:xfrm>
            <a:prstGeom prst="rect">
              <a:avLst/>
            </a:prstGeom>
            <a:solidFill>
              <a:srgbClr val="FFA3A3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AP1</a:t>
              </a:r>
            </a:p>
          </p:txBody>
        </p:sp>
        <p:sp>
          <p:nvSpPr>
            <p:cNvPr id="7" name="Rectangle 6"/>
            <p:cNvSpPr/>
            <p:nvPr/>
          </p:nvSpPr>
          <p:spPr bwMode="auto">
            <a:xfrm>
              <a:off x="958850" y="1714112"/>
              <a:ext cx="501650" cy="382811"/>
            </a:xfrm>
            <a:prstGeom prst="rect">
              <a:avLst/>
            </a:prstGeom>
            <a:solidFill>
              <a:srgbClr val="FFA3A3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AP2</a:t>
              </a:r>
            </a:p>
          </p:txBody>
        </p:sp>
        <p:sp>
          <p:nvSpPr>
            <p:cNvPr id="5" name="Rectangle 4"/>
            <p:cNvSpPr/>
            <p:nvPr/>
          </p:nvSpPr>
          <p:spPr bwMode="auto">
            <a:xfrm>
              <a:off x="831850" y="1060450"/>
              <a:ext cx="730250" cy="1117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</a:rPr>
                <a:t>EHT AP</a:t>
              </a: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7144833" y="1013367"/>
            <a:ext cx="808489" cy="1983833"/>
            <a:chOff x="831850" y="1060450"/>
            <a:chExt cx="730250" cy="1117600"/>
          </a:xfrm>
        </p:grpSpPr>
        <p:sp>
          <p:nvSpPr>
            <p:cNvPr id="11" name="Rectangle 10"/>
            <p:cNvSpPr/>
            <p:nvPr/>
          </p:nvSpPr>
          <p:spPr bwMode="auto">
            <a:xfrm>
              <a:off x="958850" y="1117852"/>
              <a:ext cx="501650" cy="444713"/>
            </a:xfrm>
            <a:prstGeom prst="rect">
              <a:avLst/>
            </a:prstGeom>
            <a:solidFill>
              <a:srgbClr val="FFA3A3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200" dirty="0" smtClean="0">
                  <a:latin typeface="Times New Roman" pitchFamily="18" charset="0"/>
                </a:rPr>
                <a:t>STA</a:t>
              </a: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12" name="Rectangle 11"/>
            <p:cNvSpPr/>
            <p:nvPr/>
          </p:nvSpPr>
          <p:spPr bwMode="auto">
            <a:xfrm>
              <a:off x="958850" y="1714112"/>
              <a:ext cx="501650" cy="382811"/>
            </a:xfrm>
            <a:prstGeom prst="rect">
              <a:avLst/>
            </a:prstGeom>
            <a:solidFill>
              <a:srgbClr val="FFA3A3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200" dirty="0" smtClean="0">
                  <a:latin typeface="Times New Roman" pitchFamily="18" charset="0"/>
                </a:rPr>
                <a:t>STA</a:t>
              </a: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2</a:t>
              </a:r>
            </a:p>
          </p:txBody>
        </p:sp>
        <p:sp>
          <p:nvSpPr>
            <p:cNvPr id="13" name="Rectangle 12"/>
            <p:cNvSpPr/>
            <p:nvPr/>
          </p:nvSpPr>
          <p:spPr bwMode="auto">
            <a:xfrm>
              <a:off x="831850" y="1060450"/>
              <a:ext cx="730250" cy="1117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</a:rPr>
                <a:t>EHT STA</a:t>
              </a:r>
            </a:p>
          </p:txBody>
        </p:sp>
      </p:grpSp>
      <p:sp>
        <p:nvSpPr>
          <p:cNvPr id="15" name="TextBox 32"/>
          <p:cNvSpPr txBox="1"/>
          <p:nvPr/>
        </p:nvSpPr>
        <p:spPr>
          <a:xfrm>
            <a:off x="8185802" y="1537334"/>
            <a:ext cx="570851" cy="2687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r>
              <a:rPr lang="en-US" dirty="0" smtClean="0"/>
              <a:t>Link 1</a:t>
            </a:r>
            <a:endParaRPr lang="en-US" dirty="0"/>
          </a:p>
        </p:txBody>
      </p:sp>
      <p:sp>
        <p:nvSpPr>
          <p:cNvPr id="18" name="TextBox 32"/>
          <p:cNvSpPr txBox="1"/>
          <p:nvPr/>
        </p:nvSpPr>
        <p:spPr>
          <a:xfrm>
            <a:off x="8185802" y="2240967"/>
            <a:ext cx="570851" cy="2687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r>
              <a:rPr lang="en-US" dirty="0" smtClean="0"/>
              <a:t>Link 2</a:t>
            </a:r>
            <a:endParaRPr lang="en-US" dirty="0"/>
          </a:p>
        </p:txBody>
      </p:sp>
      <p:sp>
        <p:nvSpPr>
          <p:cNvPr id="20" name="Rectangle 19"/>
          <p:cNvSpPr/>
          <p:nvPr/>
        </p:nvSpPr>
        <p:spPr bwMode="auto">
          <a:xfrm>
            <a:off x="5224473" y="1259830"/>
            <a:ext cx="187680" cy="67733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vert270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OBSS AP1</a:t>
            </a:r>
          </a:p>
        </p:txBody>
      </p:sp>
      <p:sp>
        <p:nvSpPr>
          <p:cNvPr id="23" name="Rectangle 22"/>
          <p:cNvSpPr/>
          <p:nvPr/>
        </p:nvSpPr>
        <p:spPr bwMode="auto">
          <a:xfrm>
            <a:off x="6825181" y="1280670"/>
            <a:ext cx="174342" cy="68761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vert270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OBSS STA n</a:t>
            </a:r>
          </a:p>
        </p:txBody>
      </p:sp>
      <p:sp>
        <p:nvSpPr>
          <p:cNvPr id="24" name="Rectangle 23"/>
          <p:cNvSpPr/>
          <p:nvPr/>
        </p:nvSpPr>
        <p:spPr bwMode="auto">
          <a:xfrm>
            <a:off x="5224473" y="2025974"/>
            <a:ext cx="187680" cy="6336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vert270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OBSS AP 2</a:t>
            </a:r>
          </a:p>
        </p:txBody>
      </p:sp>
      <p:sp>
        <p:nvSpPr>
          <p:cNvPr id="25" name="Rectangle 24"/>
          <p:cNvSpPr/>
          <p:nvPr/>
        </p:nvSpPr>
        <p:spPr bwMode="auto">
          <a:xfrm>
            <a:off x="6825181" y="2021248"/>
            <a:ext cx="174342" cy="65919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vert270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OBSS STA 2n</a:t>
            </a:r>
          </a:p>
        </p:txBody>
      </p:sp>
      <p:sp>
        <p:nvSpPr>
          <p:cNvPr id="33" name="Rectangle 32"/>
          <p:cNvSpPr/>
          <p:nvPr/>
        </p:nvSpPr>
        <p:spPr bwMode="auto">
          <a:xfrm>
            <a:off x="5647391" y="1249553"/>
            <a:ext cx="174342" cy="68761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vert270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OBSS STA 1</a:t>
            </a:r>
          </a:p>
        </p:txBody>
      </p:sp>
      <p:sp>
        <p:nvSpPr>
          <p:cNvPr id="34" name="Rectangle 33"/>
          <p:cNvSpPr/>
          <p:nvPr/>
        </p:nvSpPr>
        <p:spPr bwMode="auto">
          <a:xfrm>
            <a:off x="5647391" y="2024094"/>
            <a:ext cx="174342" cy="63551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vert270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OBSS STA2</a:t>
            </a:r>
          </a:p>
        </p:txBody>
      </p:sp>
      <p:sp>
        <p:nvSpPr>
          <p:cNvPr id="35" name="Rectangle 34"/>
          <p:cNvSpPr/>
          <p:nvPr/>
        </p:nvSpPr>
        <p:spPr bwMode="auto">
          <a:xfrm>
            <a:off x="6383981" y="1269412"/>
            <a:ext cx="187680" cy="67733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vert270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OBSS AP n</a:t>
            </a:r>
          </a:p>
        </p:txBody>
      </p:sp>
      <p:sp>
        <p:nvSpPr>
          <p:cNvPr id="36" name="Rectangle 35"/>
          <p:cNvSpPr/>
          <p:nvPr/>
        </p:nvSpPr>
        <p:spPr bwMode="auto">
          <a:xfrm>
            <a:off x="6383981" y="2035556"/>
            <a:ext cx="187680" cy="6336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vert270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OBSS AP 2n</a:t>
            </a:r>
          </a:p>
        </p:txBody>
      </p:sp>
      <p:sp>
        <p:nvSpPr>
          <p:cNvPr id="37" name="Left-Right Arrow 36"/>
          <p:cNvSpPr/>
          <p:nvPr/>
        </p:nvSpPr>
        <p:spPr bwMode="auto">
          <a:xfrm>
            <a:off x="6571661" y="2528577"/>
            <a:ext cx="232481" cy="61895"/>
          </a:xfrm>
          <a:prstGeom prst="leftRightArrow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8" name="Left-Right Arrow 37"/>
          <p:cNvSpPr/>
          <p:nvPr/>
        </p:nvSpPr>
        <p:spPr bwMode="auto">
          <a:xfrm>
            <a:off x="6571661" y="1468338"/>
            <a:ext cx="232481" cy="61895"/>
          </a:xfrm>
          <a:prstGeom prst="leftRightArrow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1" name="Left-Right Arrow 40"/>
          <p:cNvSpPr/>
          <p:nvPr/>
        </p:nvSpPr>
        <p:spPr bwMode="auto">
          <a:xfrm>
            <a:off x="5414910" y="2535770"/>
            <a:ext cx="232481" cy="61895"/>
          </a:xfrm>
          <a:prstGeom prst="leftRightArrow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2" name="Left-Right Arrow 41"/>
          <p:cNvSpPr/>
          <p:nvPr/>
        </p:nvSpPr>
        <p:spPr bwMode="auto">
          <a:xfrm>
            <a:off x="5414910" y="1488231"/>
            <a:ext cx="232481" cy="61895"/>
          </a:xfrm>
          <a:prstGeom prst="leftRightArrow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1720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981" y="444499"/>
            <a:ext cx="8229600" cy="497379"/>
          </a:xfrm>
        </p:spPr>
        <p:txBody>
          <a:bodyPr/>
          <a:lstStyle/>
          <a:p>
            <a:r>
              <a:rPr lang="en-US" dirty="0" smtClean="0">
                <a:latin typeface="+mn-lt"/>
              </a:rPr>
              <a:t>Restricted vs Unrestricted. </a:t>
            </a:r>
            <a:r>
              <a:rPr lang="en-US" dirty="0">
                <a:latin typeface="+mn-lt"/>
              </a:rPr>
              <a:t>DL case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4494686" y="4856560"/>
            <a:ext cx="230832" cy="276999"/>
          </a:xfrm>
        </p:spPr>
        <p:txBody>
          <a:bodyPr/>
          <a:lstStyle/>
          <a:p>
            <a:fld id="{EE2556C5-CE8C-6547-B838-EA80C61A4AF7}" type="slidenum">
              <a:rPr lang="en-US" smtClean="0">
                <a:latin typeface="+mn-lt"/>
              </a:rPr>
              <a:pPr/>
              <a:t>6</a:t>
            </a:fld>
            <a:endParaRPr lang="en-US" dirty="0">
              <a:latin typeface="+mn-lt"/>
            </a:endParaRPr>
          </a:p>
        </p:txBody>
      </p:sp>
      <p:sp>
        <p:nvSpPr>
          <p:cNvPr id="7" name="Content Placeholder 3"/>
          <p:cNvSpPr txBox="1">
            <a:spLocks/>
          </p:cNvSpPr>
          <p:nvPr/>
        </p:nvSpPr>
        <p:spPr>
          <a:xfrm>
            <a:off x="6052458" y="1021222"/>
            <a:ext cx="2890820" cy="33948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180000" marR="0" indent="-180000" algn="l" defTabSz="4572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1800" b="0" kern="1200">
                <a:solidFill>
                  <a:schemeClr val="tx2"/>
                </a:solidFill>
                <a:latin typeface="Intel Clear" panose="020B0604020203020204" pitchFamily="34" charset="0"/>
                <a:ea typeface="Verdana" pitchFamily="34" charset="0"/>
                <a:cs typeface="Verdana" pitchFamily="34" charset="0"/>
              </a:defRPr>
            </a:lvl1pPr>
            <a:lvl2pPr marL="360000" marR="0" indent="-180000" algn="l" defTabSz="457200" rtl="0" eaLnBrk="1" fontAlgn="auto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Tx/>
              <a:buSzTx/>
              <a:buFont typeface="Intel Clear" panose="020B0604020203020204" pitchFamily="34" charset="0"/>
              <a:buChar char="‐"/>
              <a:tabLst/>
              <a:defRPr sz="1600" kern="1200" baseline="0">
                <a:solidFill>
                  <a:schemeClr val="tx2"/>
                </a:solidFill>
                <a:latin typeface="Intel Clear" panose="020B0604020203020204" pitchFamily="34" charset="0"/>
                <a:ea typeface="Verdana" pitchFamily="34" charset="0"/>
                <a:cs typeface="Verdana" pitchFamily="34" charset="0"/>
              </a:defRPr>
            </a:lvl2pPr>
            <a:lvl3pPr marL="541338" marR="0" indent="-180000" algn="l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 sz="1400" kern="1200">
                <a:solidFill>
                  <a:schemeClr val="tx2"/>
                </a:solidFill>
                <a:latin typeface="Intel Clear" panose="020B0604020203020204" pitchFamily="34" charset="0"/>
                <a:ea typeface="Verdana" pitchFamily="34" charset="0"/>
                <a:cs typeface="Verdana" pitchFamily="34" charset="0"/>
              </a:defRPr>
            </a:lvl3pPr>
            <a:lvl4pPr marL="720725" marR="0" indent="-180000" algn="l" defTabSz="4572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4280"/>
              </a:buClr>
              <a:buSzTx/>
              <a:buFont typeface="Courier New" panose="02070309020205020404" pitchFamily="49" charset="0"/>
              <a:buChar char="o"/>
              <a:tabLst/>
              <a:defRPr sz="1200" kern="1200">
                <a:solidFill>
                  <a:schemeClr val="tx2"/>
                </a:solidFill>
                <a:latin typeface="Intel Clear" panose="020B0604020203020204" pitchFamily="34" charset="0"/>
                <a:ea typeface="Verdana" pitchFamily="34" charset="0"/>
                <a:cs typeface="Verdana" pitchFamily="34" charset="0"/>
              </a:defRPr>
            </a:lvl4pPr>
            <a:lvl5pPr marL="900000" marR="0" indent="-180000" algn="l" defTabSz="4572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Arial"/>
              <a:buChar char="»"/>
              <a:tabLst/>
              <a:defRPr sz="1200" kern="1200">
                <a:solidFill>
                  <a:schemeClr val="tx2"/>
                </a:solidFill>
                <a:latin typeface="Intel Clear" panose="020B0604020203020204" pitchFamily="34" charset="0"/>
                <a:ea typeface="Verdana" pitchFamily="34" charset="0"/>
                <a:cs typeface="Verdana" pitchFamily="34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/>
            <a:endParaRPr lang="en-US" sz="1400" dirty="0" smtClean="0">
              <a:latin typeface="+mn-lt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90383" y="1039812"/>
            <a:ext cx="6106796" cy="38167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4099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981" y="444499"/>
            <a:ext cx="8229600" cy="497379"/>
          </a:xfrm>
        </p:spPr>
        <p:txBody>
          <a:bodyPr/>
          <a:lstStyle/>
          <a:p>
            <a:r>
              <a:rPr lang="en-US" dirty="0" smtClean="0">
                <a:latin typeface="+mn-lt"/>
              </a:rPr>
              <a:t>Restricted vs Unrestricted. </a:t>
            </a:r>
            <a:r>
              <a:rPr lang="en-US" dirty="0">
                <a:latin typeface="+mn-lt"/>
              </a:rPr>
              <a:t>DL case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4494686" y="4856560"/>
            <a:ext cx="230832" cy="276999"/>
          </a:xfrm>
        </p:spPr>
        <p:txBody>
          <a:bodyPr/>
          <a:lstStyle/>
          <a:p>
            <a:fld id="{EE2556C5-CE8C-6547-B838-EA80C61A4AF7}" type="slidenum">
              <a:rPr lang="en-US" smtClean="0">
                <a:latin typeface="+mn-lt"/>
              </a:rPr>
              <a:pPr/>
              <a:t>7</a:t>
            </a:fld>
            <a:endParaRPr lang="en-US" dirty="0">
              <a:latin typeface="+mn-lt"/>
            </a:endParaRPr>
          </a:p>
        </p:txBody>
      </p:sp>
      <p:sp>
        <p:nvSpPr>
          <p:cNvPr id="7" name="Content Placeholder 3"/>
          <p:cNvSpPr txBox="1">
            <a:spLocks/>
          </p:cNvSpPr>
          <p:nvPr/>
        </p:nvSpPr>
        <p:spPr>
          <a:xfrm>
            <a:off x="6052458" y="1021222"/>
            <a:ext cx="2890820" cy="33948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180000" marR="0" indent="-180000" algn="l" defTabSz="4572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1800" b="0" kern="1200">
                <a:solidFill>
                  <a:schemeClr val="tx2"/>
                </a:solidFill>
                <a:latin typeface="Intel Clear" panose="020B0604020203020204" pitchFamily="34" charset="0"/>
                <a:ea typeface="Verdana" pitchFamily="34" charset="0"/>
                <a:cs typeface="Verdana" pitchFamily="34" charset="0"/>
              </a:defRPr>
            </a:lvl1pPr>
            <a:lvl2pPr marL="360000" marR="0" indent="-180000" algn="l" defTabSz="457200" rtl="0" eaLnBrk="1" fontAlgn="auto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Tx/>
              <a:buSzTx/>
              <a:buFont typeface="Intel Clear" panose="020B0604020203020204" pitchFamily="34" charset="0"/>
              <a:buChar char="‐"/>
              <a:tabLst/>
              <a:defRPr sz="1600" kern="1200" baseline="0">
                <a:solidFill>
                  <a:schemeClr val="tx2"/>
                </a:solidFill>
                <a:latin typeface="Intel Clear" panose="020B0604020203020204" pitchFamily="34" charset="0"/>
                <a:ea typeface="Verdana" pitchFamily="34" charset="0"/>
                <a:cs typeface="Verdana" pitchFamily="34" charset="0"/>
              </a:defRPr>
            </a:lvl2pPr>
            <a:lvl3pPr marL="541338" marR="0" indent="-180000" algn="l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 sz="1400" kern="1200">
                <a:solidFill>
                  <a:schemeClr val="tx2"/>
                </a:solidFill>
                <a:latin typeface="Intel Clear" panose="020B0604020203020204" pitchFamily="34" charset="0"/>
                <a:ea typeface="Verdana" pitchFamily="34" charset="0"/>
                <a:cs typeface="Verdana" pitchFamily="34" charset="0"/>
              </a:defRPr>
            </a:lvl3pPr>
            <a:lvl4pPr marL="720725" marR="0" indent="-180000" algn="l" defTabSz="4572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4280"/>
              </a:buClr>
              <a:buSzTx/>
              <a:buFont typeface="Courier New" panose="02070309020205020404" pitchFamily="49" charset="0"/>
              <a:buChar char="o"/>
              <a:tabLst/>
              <a:defRPr sz="1200" kern="1200">
                <a:solidFill>
                  <a:schemeClr val="tx2"/>
                </a:solidFill>
                <a:latin typeface="Intel Clear" panose="020B0604020203020204" pitchFamily="34" charset="0"/>
                <a:ea typeface="Verdana" pitchFamily="34" charset="0"/>
                <a:cs typeface="Verdana" pitchFamily="34" charset="0"/>
              </a:defRPr>
            </a:lvl4pPr>
            <a:lvl5pPr marL="900000" marR="0" indent="-180000" algn="l" defTabSz="4572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Arial"/>
              <a:buChar char="»"/>
              <a:tabLst/>
              <a:defRPr sz="1200" kern="1200">
                <a:solidFill>
                  <a:schemeClr val="tx2"/>
                </a:solidFill>
                <a:latin typeface="Intel Clear" panose="020B0604020203020204" pitchFamily="34" charset="0"/>
                <a:ea typeface="Verdana" pitchFamily="34" charset="0"/>
                <a:cs typeface="Verdana" pitchFamily="34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/>
            <a:endParaRPr lang="en-US" sz="1400" dirty="0" smtClean="0">
              <a:latin typeface="+mn-lt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69357" y="1008756"/>
            <a:ext cx="6112322" cy="38478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7395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981" y="444499"/>
            <a:ext cx="8229600" cy="497379"/>
          </a:xfrm>
        </p:spPr>
        <p:txBody>
          <a:bodyPr/>
          <a:lstStyle/>
          <a:p>
            <a:r>
              <a:rPr lang="en-US" dirty="0" smtClean="0">
                <a:latin typeface="+mn-lt"/>
              </a:rPr>
              <a:t>Restricted vs Unrestricted. </a:t>
            </a:r>
            <a:r>
              <a:rPr lang="en-US" dirty="0">
                <a:latin typeface="+mn-lt"/>
              </a:rPr>
              <a:t>DL case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4494686" y="4856560"/>
            <a:ext cx="230832" cy="276999"/>
          </a:xfrm>
        </p:spPr>
        <p:txBody>
          <a:bodyPr/>
          <a:lstStyle/>
          <a:p>
            <a:fld id="{EE2556C5-CE8C-6547-B838-EA80C61A4AF7}" type="slidenum">
              <a:rPr lang="en-US" smtClean="0">
                <a:latin typeface="+mn-lt"/>
              </a:rPr>
              <a:pPr/>
              <a:t>8</a:t>
            </a:fld>
            <a:endParaRPr lang="en-US" dirty="0">
              <a:latin typeface="+mn-lt"/>
            </a:endParaRPr>
          </a:p>
        </p:txBody>
      </p:sp>
      <p:sp>
        <p:nvSpPr>
          <p:cNvPr id="7" name="Content Placeholder 3"/>
          <p:cNvSpPr txBox="1">
            <a:spLocks/>
          </p:cNvSpPr>
          <p:nvPr/>
        </p:nvSpPr>
        <p:spPr>
          <a:xfrm>
            <a:off x="6052458" y="1021222"/>
            <a:ext cx="2890820" cy="33948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180000" marR="0" indent="-180000" algn="l" defTabSz="4572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1800" b="0" kern="1200">
                <a:solidFill>
                  <a:schemeClr val="tx2"/>
                </a:solidFill>
                <a:latin typeface="Intel Clear" panose="020B0604020203020204" pitchFamily="34" charset="0"/>
                <a:ea typeface="Verdana" pitchFamily="34" charset="0"/>
                <a:cs typeface="Verdana" pitchFamily="34" charset="0"/>
              </a:defRPr>
            </a:lvl1pPr>
            <a:lvl2pPr marL="360000" marR="0" indent="-180000" algn="l" defTabSz="457200" rtl="0" eaLnBrk="1" fontAlgn="auto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Tx/>
              <a:buSzTx/>
              <a:buFont typeface="Intel Clear" panose="020B0604020203020204" pitchFamily="34" charset="0"/>
              <a:buChar char="‐"/>
              <a:tabLst/>
              <a:defRPr sz="1600" kern="1200" baseline="0">
                <a:solidFill>
                  <a:schemeClr val="tx2"/>
                </a:solidFill>
                <a:latin typeface="Intel Clear" panose="020B0604020203020204" pitchFamily="34" charset="0"/>
                <a:ea typeface="Verdana" pitchFamily="34" charset="0"/>
                <a:cs typeface="Verdana" pitchFamily="34" charset="0"/>
              </a:defRPr>
            </a:lvl2pPr>
            <a:lvl3pPr marL="541338" marR="0" indent="-180000" algn="l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 sz="1400" kern="1200">
                <a:solidFill>
                  <a:schemeClr val="tx2"/>
                </a:solidFill>
                <a:latin typeface="Intel Clear" panose="020B0604020203020204" pitchFamily="34" charset="0"/>
                <a:ea typeface="Verdana" pitchFamily="34" charset="0"/>
                <a:cs typeface="Verdana" pitchFamily="34" charset="0"/>
              </a:defRPr>
            </a:lvl3pPr>
            <a:lvl4pPr marL="720725" marR="0" indent="-180000" algn="l" defTabSz="4572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4280"/>
              </a:buClr>
              <a:buSzTx/>
              <a:buFont typeface="Courier New" panose="02070309020205020404" pitchFamily="49" charset="0"/>
              <a:buChar char="o"/>
              <a:tabLst/>
              <a:defRPr sz="1200" kern="1200">
                <a:solidFill>
                  <a:schemeClr val="tx2"/>
                </a:solidFill>
                <a:latin typeface="Intel Clear" panose="020B0604020203020204" pitchFamily="34" charset="0"/>
                <a:ea typeface="Verdana" pitchFamily="34" charset="0"/>
                <a:cs typeface="Verdana" pitchFamily="34" charset="0"/>
              </a:defRPr>
            </a:lvl4pPr>
            <a:lvl5pPr marL="900000" marR="0" indent="-180000" algn="l" defTabSz="4572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Arial"/>
              <a:buChar char="»"/>
              <a:tabLst/>
              <a:defRPr sz="1200" kern="1200">
                <a:solidFill>
                  <a:schemeClr val="tx2"/>
                </a:solidFill>
                <a:latin typeface="Intel Clear" panose="020B0604020203020204" pitchFamily="34" charset="0"/>
                <a:ea typeface="Verdana" pitchFamily="34" charset="0"/>
                <a:cs typeface="Verdana" pitchFamily="34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/>
            <a:endParaRPr lang="en-US" sz="1400" dirty="0" smtClean="0">
              <a:latin typeface="+mn-lt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63303" y="1040570"/>
            <a:ext cx="6124429" cy="3815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7480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69900"/>
            <a:ext cx="8229600" cy="551322"/>
          </a:xfrm>
        </p:spPr>
        <p:txBody>
          <a:bodyPr/>
          <a:lstStyle/>
          <a:p>
            <a:r>
              <a:rPr lang="en-US" dirty="0" smtClean="0">
                <a:latin typeface="+mn-lt"/>
              </a:rPr>
              <a:t>Conclusion</a:t>
            </a:r>
            <a:endParaRPr lang="en-US" dirty="0">
              <a:latin typeface="+mn-lt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4494686" y="4856560"/>
            <a:ext cx="230832" cy="276999"/>
          </a:xfrm>
        </p:spPr>
        <p:txBody>
          <a:bodyPr/>
          <a:lstStyle/>
          <a:p>
            <a:fld id="{EE2556C5-CE8C-6547-B838-EA80C61A4AF7}" type="slidenum">
              <a:rPr lang="en-US" smtClean="0">
                <a:latin typeface="+mn-lt"/>
              </a:rPr>
              <a:pPr/>
              <a:t>9</a:t>
            </a:fld>
            <a:endParaRPr lang="en-US" dirty="0">
              <a:latin typeface="+mn-lt"/>
            </a:endParaRPr>
          </a:p>
        </p:txBody>
      </p:sp>
      <p:sp>
        <p:nvSpPr>
          <p:cNvPr id="17" name="Content Placeholder 3"/>
          <p:cNvSpPr txBox="1">
            <a:spLocks/>
          </p:cNvSpPr>
          <p:nvPr/>
        </p:nvSpPr>
        <p:spPr>
          <a:xfrm>
            <a:off x="679450" y="935026"/>
            <a:ext cx="7753350" cy="3706824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180000" marR="0" indent="-180000" algn="l" defTabSz="4572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1800" b="0" kern="1200">
                <a:solidFill>
                  <a:schemeClr val="tx2"/>
                </a:solidFill>
                <a:latin typeface="Intel Clear" panose="020B0604020203020204" pitchFamily="34" charset="0"/>
                <a:ea typeface="Verdana" pitchFamily="34" charset="0"/>
                <a:cs typeface="Verdana" pitchFamily="34" charset="0"/>
              </a:defRPr>
            </a:lvl1pPr>
            <a:lvl2pPr marL="360000" marR="0" indent="-180000" algn="l" defTabSz="457200" rtl="0" eaLnBrk="1" fontAlgn="auto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Tx/>
              <a:buSzTx/>
              <a:buFont typeface="Intel Clear" panose="020B0604020203020204" pitchFamily="34" charset="0"/>
              <a:buChar char="‐"/>
              <a:tabLst/>
              <a:defRPr sz="1600" kern="1200" baseline="0">
                <a:solidFill>
                  <a:schemeClr val="tx2"/>
                </a:solidFill>
                <a:latin typeface="Intel Clear" panose="020B0604020203020204" pitchFamily="34" charset="0"/>
                <a:ea typeface="Verdana" pitchFamily="34" charset="0"/>
                <a:cs typeface="Verdana" pitchFamily="34" charset="0"/>
              </a:defRPr>
            </a:lvl2pPr>
            <a:lvl3pPr marL="541338" marR="0" indent="-180000" algn="l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 sz="1400" kern="1200">
                <a:solidFill>
                  <a:schemeClr val="tx2"/>
                </a:solidFill>
                <a:latin typeface="Intel Clear" panose="020B0604020203020204" pitchFamily="34" charset="0"/>
                <a:ea typeface="Verdana" pitchFamily="34" charset="0"/>
                <a:cs typeface="Verdana" pitchFamily="34" charset="0"/>
              </a:defRPr>
            </a:lvl3pPr>
            <a:lvl4pPr marL="720725" marR="0" indent="-180000" algn="l" defTabSz="4572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4280"/>
              </a:buClr>
              <a:buSzTx/>
              <a:buFont typeface="Courier New" panose="02070309020205020404" pitchFamily="49" charset="0"/>
              <a:buChar char="o"/>
              <a:tabLst/>
              <a:defRPr sz="1200" kern="1200">
                <a:solidFill>
                  <a:schemeClr val="tx2"/>
                </a:solidFill>
                <a:latin typeface="Intel Clear" panose="020B0604020203020204" pitchFamily="34" charset="0"/>
                <a:ea typeface="Verdana" pitchFamily="34" charset="0"/>
                <a:cs typeface="Verdana" pitchFamily="34" charset="0"/>
              </a:defRPr>
            </a:lvl4pPr>
            <a:lvl5pPr marL="900000" marR="0" indent="-180000" algn="l" defTabSz="4572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Arial"/>
              <a:buChar char="»"/>
              <a:tabLst/>
              <a:defRPr sz="1200" kern="1200">
                <a:solidFill>
                  <a:schemeClr val="tx2"/>
                </a:solidFill>
                <a:latin typeface="Intel Clear" panose="020B0604020203020204" pitchFamily="34" charset="0"/>
                <a:ea typeface="Verdana" pitchFamily="34" charset="0"/>
                <a:cs typeface="Verdana" pitchFamily="34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45750" lvl="1" indent="-285750">
              <a:buFont typeface="Arial" panose="020B0604020202020204" pitchFamily="34" charset="0"/>
              <a:buChar char="•"/>
            </a:pPr>
            <a:r>
              <a:rPr lang="en-US" dirty="0">
                <a:latin typeface="+mn-lt"/>
              </a:rPr>
              <a:t>For STAs </a:t>
            </a:r>
            <a:r>
              <a:rPr lang="en-US" dirty="0" smtClean="0">
                <a:latin typeface="+mn-lt"/>
              </a:rPr>
              <a:t>without </a:t>
            </a:r>
            <a:r>
              <a:rPr lang="en-US" dirty="0" err="1" smtClean="0">
                <a:latin typeface="+mn-lt"/>
              </a:rPr>
              <a:t>Tx</a:t>
            </a:r>
            <a:r>
              <a:rPr lang="en-US" dirty="0" smtClean="0">
                <a:latin typeface="+mn-lt"/>
              </a:rPr>
              <a:t>/Rx </a:t>
            </a:r>
            <a:r>
              <a:rPr lang="en-US" dirty="0">
                <a:latin typeface="+mn-lt"/>
              </a:rPr>
              <a:t>constraints, </a:t>
            </a:r>
            <a:r>
              <a:rPr lang="en-US" dirty="0" smtClean="0">
                <a:latin typeface="+mn-lt"/>
              </a:rPr>
              <a:t>MPC mode of operation performs very well</a:t>
            </a:r>
          </a:p>
          <a:p>
            <a:pPr marL="645750" lvl="1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+mn-lt"/>
              </a:rPr>
              <a:t>For STAs that have </a:t>
            </a:r>
            <a:r>
              <a:rPr lang="en-US" dirty="0" err="1" smtClean="0">
                <a:latin typeface="+mn-lt"/>
              </a:rPr>
              <a:t>Tx</a:t>
            </a:r>
            <a:r>
              <a:rPr lang="en-US" dirty="0" smtClean="0">
                <a:latin typeface="+mn-lt"/>
              </a:rPr>
              <a:t>/Rx constraints, both isolated and non isolated RMPC mode of operations preform much better than fully synchronized access</a:t>
            </a:r>
          </a:p>
          <a:p>
            <a:pPr marL="827088" lvl="2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+mn-lt"/>
              </a:rPr>
              <a:t>Operational modes with constraints, including non-isolated cases, require additional study/simulations</a:t>
            </a:r>
          </a:p>
          <a:p>
            <a:pPr marL="645750" lvl="1" indent="-285750">
              <a:buFont typeface="Arial" panose="020B0604020202020204" pitchFamily="34" charset="0"/>
              <a:buChar char="•"/>
            </a:pPr>
            <a:endParaRPr lang="en-US" dirty="0" smtClean="0">
              <a:latin typeface="+mn-lt"/>
            </a:endParaRPr>
          </a:p>
          <a:p>
            <a:pPr marL="645750" lvl="1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+mn-lt"/>
              </a:rPr>
              <a:t>Average performance gain from multi-link operation over a single link operation</a:t>
            </a:r>
          </a:p>
          <a:p>
            <a:pPr marL="827088" lvl="2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+mn-lt"/>
              </a:rPr>
              <a:t>MPC mode of operation: 			DL case: 2.07x;</a:t>
            </a:r>
          </a:p>
          <a:p>
            <a:pPr marL="827088" lvl="2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+mn-lt"/>
              </a:rPr>
              <a:t>isolated RMPC mode of operation: 	DL </a:t>
            </a:r>
            <a:r>
              <a:rPr lang="en-US" dirty="0">
                <a:latin typeface="+mn-lt"/>
              </a:rPr>
              <a:t>case: </a:t>
            </a:r>
            <a:r>
              <a:rPr lang="en-US" dirty="0" smtClean="0">
                <a:latin typeface="+mn-lt"/>
              </a:rPr>
              <a:t>1.91x;</a:t>
            </a:r>
            <a:endParaRPr lang="en-US" dirty="0">
              <a:latin typeface="+mn-lt"/>
            </a:endParaRPr>
          </a:p>
          <a:p>
            <a:pPr marL="827088" lvl="2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+mn-lt"/>
              </a:rPr>
              <a:t>non-isolated RMPC:			DL </a:t>
            </a:r>
            <a:r>
              <a:rPr lang="en-US" dirty="0">
                <a:latin typeface="+mn-lt"/>
              </a:rPr>
              <a:t>case: </a:t>
            </a:r>
            <a:r>
              <a:rPr lang="en-US" b="1" dirty="0" smtClean="0">
                <a:latin typeface="+mn-lt"/>
              </a:rPr>
              <a:t>1.6x ;	</a:t>
            </a:r>
            <a:endParaRPr lang="en-US" dirty="0" smtClean="0">
              <a:latin typeface="+mn-lt"/>
            </a:endParaRPr>
          </a:p>
          <a:p>
            <a:pPr marL="827088" lvl="2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+mn-lt"/>
              </a:rPr>
              <a:t>SPC mode of operation:	</a:t>
            </a:r>
            <a:r>
              <a:rPr lang="en-US" dirty="0">
                <a:latin typeface="+mn-lt"/>
              </a:rPr>
              <a:t>		DL case: 1.27x</a:t>
            </a:r>
            <a:r>
              <a:rPr lang="en-US" dirty="0" smtClean="0">
                <a:latin typeface="+mn-lt"/>
              </a:rPr>
              <a:t>;</a:t>
            </a:r>
            <a:endParaRPr lang="en-US" b="1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724893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5FE8CCFE3FE554390E1ACF39AFF333B" ma:contentTypeVersion="3" ma:contentTypeDescription="Create a new document." ma:contentTypeScope="" ma:versionID="5e7dc557c41a3a005459d582944133c9">
  <xsd:schema xmlns:xsd="http://www.w3.org/2001/XMLSchema" xmlns:xs="http://www.w3.org/2001/XMLSchema" xmlns:p="http://schemas.microsoft.com/office/2006/metadata/properties" xmlns:ns2="3e05245e-0532-4e83-b7fc-5d37e8c447e4" xmlns:ns3="http://schemas.microsoft.com/sharepoint/v4" targetNamespace="http://schemas.microsoft.com/office/2006/metadata/properties" ma:root="true" ma:fieldsID="1d1df043d25333886a008f266de52216" ns2:_="" ns3:_="">
    <xsd:import namespace="3e05245e-0532-4e83-b7fc-5d37e8c447e4"/>
    <xsd:import namespace="http://schemas.microsoft.com/sharepoint/v4"/>
    <xsd:element name="properties">
      <xsd:complexType>
        <xsd:sequence>
          <xsd:element name="documentManagement">
            <xsd:complexType>
              <xsd:all>
                <xsd:element ref="ns2:WW"/>
                <xsd:element ref="ns3:IconOverla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e05245e-0532-4e83-b7fc-5d37e8c447e4" elementFormDefault="qualified">
    <xsd:import namespace="http://schemas.microsoft.com/office/2006/documentManagement/types"/>
    <xsd:import namespace="http://schemas.microsoft.com/office/infopath/2007/PartnerControls"/>
    <xsd:element name="WW" ma:index="8" ma:displayName="WW" ma:format="Dropdown" ma:internalName="WW">
      <xsd:simpleType>
        <xsd:restriction base="dms:Choice">
          <xsd:enumeration value="ww2016_04"/>
          <xsd:enumeration value="ww2016_05"/>
          <xsd:enumeration value="ww2016_06"/>
          <xsd:enumeration value="ww2016_07"/>
          <xsd:enumeration value="ww2016_08"/>
          <xsd:enumeration value="ww2016_09"/>
          <xsd:enumeration value="ww2016_10"/>
          <xsd:enumeration value="ww2016_11"/>
          <xsd:enumeration value="ww2016_12"/>
          <xsd:enumeration value="ww2016_13"/>
          <xsd:enumeration value="ww2016_14"/>
          <xsd:enumeration value="ww2016_15"/>
          <xsd:enumeration value="ww2016_16"/>
          <xsd:enumeration value="ww2016_17"/>
          <xsd:enumeration value="ww2016_18"/>
          <xsd:enumeration value="ww2016_19"/>
          <xsd:enumeration value="ww2016_20"/>
          <xsd:enumeration value="ww2016_21"/>
          <xsd:enumeration value="ww2016_22"/>
          <xsd:enumeration value="ww2016_23"/>
          <xsd:enumeration value="ww2016_24"/>
          <xsd:enumeration value="ww2016_25"/>
          <xsd:enumeration value="ww2016_26"/>
          <xsd:enumeration value="ww2016_27"/>
          <xsd:enumeration value="ww2016_28"/>
          <xsd:enumeration value="ww2016_29"/>
          <xsd:enumeration value="ww2016_30"/>
          <xsd:enumeration value="ww2016_31"/>
          <xsd:enumeration value="ww2016_32"/>
          <xsd:enumeration value="ww2016_33"/>
          <xsd:enumeration value="ww2016_34"/>
          <xsd:enumeration value="ww2016_35"/>
          <xsd:enumeration value="ww2016_36"/>
          <xsd:enumeration value="ww2016_37"/>
          <xsd:enumeration value="ww2016_38"/>
          <xsd:enumeration value="ww2016_39"/>
          <xsd:enumeration value="ww2016_40"/>
          <xsd:enumeration value="ww2016_41"/>
          <xsd:enumeration value="ww2016_42"/>
          <xsd:enumeration value="ww2016_43"/>
          <xsd:enumeration value="ww2016_44"/>
          <xsd:enumeration value="ww2016_45"/>
          <xsd:enumeration value="ww2016_46"/>
          <xsd:enumeration value="ww2016_47"/>
          <xsd:enumeration value="ww2016_48"/>
          <xsd:enumeration value="ww2016_49"/>
          <xsd:enumeration value="ww2016_50"/>
          <xsd:enumeration value="ww2016_51"/>
          <xsd:enumeration value="ww2016_52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4" elementFormDefault="qualified">
    <xsd:import namespace="http://schemas.microsoft.com/office/2006/documentManagement/types"/>
    <xsd:import namespace="http://schemas.microsoft.com/office/infopath/2007/PartnerControls"/>
    <xsd:element name="IconOverlay" ma:index="9" nillable="true" ma:displayName="IconOverlay" ma:hidden="true" ma:internalName="IconOverlay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conOverlay xmlns="http://schemas.microsoft.com/sharepoint/v4" xsi:nil="true"/>
    <WW xmlns="3e05245e-0532-4e83-b7fc-5d37e8c447e4">ww2015_23</WW>
  </documentManagement>
</p:properties>
</file>

<file path=customXml/itemProps1.xml><?xml version="1.0" encoding="utf-8"?>
<ds:datastoreItem xmlns:ds="http://schemas.openxmlformats.org/officeDocument/2006/customXml" ds:itemID="{597D11D2-1D5E-404D-8705-355B3AC4222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e05245e-0532-4e83-b7fc-5d37e8c447e4"/>
    <ds:schemaRef ds:uri="http://schemas.microsoft.com/sharepoint/v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E903781-2D59-41BB-A0D1-2C864C3447A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22479DE-E745-40A4-B85A-2F7933CD79A3}">
  <ds:schemaRefs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schemas.microsoft.com/office/2006/metadata/properties"/>
    <ds:schemaRef ds:uri="3e05245e-0532-4e83-b7fc-5d37e8c447e4"/>
    <ds:schemaRef ds:uri="http://purl.org/dc/terms/"/>
    <ds:schemaRef ds:uri="http://schemas.microsoft.com/office/infopath/2007/PartnerControls"/>
    <ds:schemaRef ds:uri="http://schemas.microsoft.com/sharepoint/v4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11-19-xxxx-00-00eht-multi-link-operation_follow_up_r1</Template>
  <TotalTime>72992</TotalTime>
  <Words>1084</Words>
  <Application>Microsoft Office PowerPoint</Application>
  <PresentationFormat>On-screen Show (16:9)</PresentationFormat>
  <Paragraphs>286</Paragraphs>
  <Slides>13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2" baseType="lpstr">
      <vt:lpstr>Arial</vt:lpstr>
      <vt:lpstr>Calibri</vt:lpstr>
      <vt:lpstr>Intel Clear</vt:lpstr>
      <vt:lpstr>Intel Clear Light</vt:lpstr>
      <vt:lpstr>Neo Sans Intel</vt:lpstr>
      <vt:lpstr>Times New Roman</vt:lpstr>
      <vt:lpstr>Verdana</vt:lpstr>
      <vt:lpstr>Wingdings</vt:lpstr>
      <vt:lpstr>802-11-Submission</vt:lpstr>
      <vt:lpstr>Performance aspects of Multi-link operations with constraints</vt:lpstr>
      <vt:lpstr>Recap:</vt:lpstr>
      <vt:lpstr>Complicated life of a device with co-located radios</vt:lpstr>
      <vt:lpstr>Restricted operation mode assumptions</vt:lpstr>
      <vt:lpstr>Simulation setup. DL case </vt:lpstr>
      <vt:lpstr>Restricted vs Unrestricted. DL case </vt:lpstr>
      <vt:lpstr>Restricted vs Unrestricted. DL case </vt:lpstr>
      <vt:lpstr>Restricted vs Unrestricted. DL case </vt:lpstr>
      <vt:lpstr>Conclusion</vt:lpstr>
      <vt:lpstr>Appendix</vt:lpstr>
      <vt:lpstr>Classification: Completely synchronous (S)ingle (P)rimary (C)hannel, SPC</vt:lpstr>
      <vt:lpstr>Classification: Completely asynchronous, (M)ultiple (P)rimary (C)hannels, MPC</vt:lpstr>
      <vt:lpstr>Classification: Semi-asynchronous (J)oin (M)ultiple (P)rimary (C)hannels, JMPC</vt:lpstr>
    </vt:vector>
  </TitlesOfParts>
  <Company>Intel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Performance aspects of multi-link operations</dc:title>
  <dc:subject>qwqwqwqw</dc:subject>
  <dc:creator>Dmitry.Akhmetov@intel.com</dc:creator>
  <cp:keywords>CTPClassification=CTP_IC:VisualMarkings=, CTPClassification=CTP_IC, CTPClassification=CTP_NT</cp:keywords>
  <cp:lastModifiedBy>Akhmetov, Dmitry</cp:lastModifiedBy>
  <cp:revision>1189</cp:revision>
  <dcterms:created xsi:type="dcterms:W3CDTF">2015-04-26T08:45:29Z</dcterms:created>
  <dcterms:modified xsi:type="dcterms:W3CDTF">2019-09-12T21:35:32Z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0x01010045FE8CCFE3FE554390E1ACF39AFF333B</vt:lpwstr>
  </property>
  <property fmtid="{D5CDD505-2E9C-101B-9397-08002B2CF9AE}" pid="3" name="TitusGUID">
    <vt:lpwstr>edcb7b97-9f44-4ca1-9427-974bac8afc6d</vt:lpwstr>
  </property>
  <property fmtid="{D5CDD505-2E9C-101B-9397-08002B2CF9AE}" pid="4" name="CTP_BU">
    <vt:lpwstr>NA</vt:lpwstr>
  </property>
  <property fmtid="{D5CDD505-2E9C-101B-9397-08002B2CF9AE}" pid="5" name="CTP_TimeStamp">
    <vt:lpwstr>2019-09-12 21:35:32Z</vt:lpwstr>
  </property>
  <property fmtid="{D5CDD505-2E9C-101B-9397-08002B2CF9AE}" pid="6" name="CTPClassification">
    <vt:lpwstr>CTP_NT</vt:lpwstr>
  </property>
  <property fmtid="{D5CDD505-2E9C-101B-9397-08002B2CF9AE}" pid="7" name="CTP_IDSID">
    <vt:lpwstr>NA</vt:lpwstr>
  </property>
  <property fmtid="{D5CDD505-2E9C-101B-9397-08002B2CF9AE}" pid="8" name="CTP_WWID">
    <vt:lpwstr>NA</vt:lpwstr>
  </property>
</Properties>
</file>