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453" r:id="rId5"/>
    <p:sldId id="484" r:id="rId6"/>
    <p:sldId id="417" r:id="rId7"/>
    <p:sldId id="421" r:id="rId8"/>
    <p:sldId id="481" r:id="rId9"/>
    <p:sldId id="469" r:id="rId10"/>
    <p:sldId id="470" r:id="rId11"/>
    <p:sldId id="471" r:id="rId12"/>
    <p:sldId id="407" r:id="rId13"/>
    <p:sldId id="464" r:id="rId14"/>
    <p:sldId id="413" r:id="rId15"/>
    <p:sldId id="414" r:id="rId16"/>
    <p:sldId id="415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293" autoAdjust="0"/>
  </p:normalViewPr>
  <p:slideViewPr>
    <p:cSldViewPr snapToGrid="0">
      <p:cViewPr varScale="1">
        <p:scale>
          <a:sx n="157" d="100"/>
          <a:sy n="157" d="100"/>
        </p:scale>
        <p:origin x="156" y="438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22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5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06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08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13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39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9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 smtClean="0"/>
              <a:t>28pt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10/17/2017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</a:t>
            </a:r>
            <a:r>
              <a:rPr lang="en-GB" altLang="en-US" sz="1350" b="1" dirty="0" smtClean="0"/>
              <a:t>802.11-19/1541r0</a:t>
            </a:r>
            <a:endParaRPr lang="en-GB" altLang="en-US" sz="135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dirty="0" smtClean="0"/>
              <a:t>Performance aspects of Multi-link operations</a:t>
            </a:r>
            <a:br>
              <a:rPr lang="en-US" dirty="0" smtClean="0"/>
            </a:br>
            <a:r>
              <a:rPr lang="en-US" dirty="0" smtClean="0"/>
              <a:t>with constraints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1644" y="1379021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 smtClean="0"/>
              <a:t>Date:</a:t>
            </a:r>
            <a:r>
              <a:rPr lang="en-GB" altLang="en-US" sz="1500" b="0" dirty="0" smtClean="0"/>
              <a:t> 2019-09-10</a:t>
            </a:r>
            <a:endParaRPr lang="en-GB" altLang="en-US" sz="15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91598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Intel</a:t>
                      </a: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Appendix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10</a:t>
            </a:fld>
            <a:endParaRPr lang="en-US" dirty="0">
              <a:latin typeface="+mn-lt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9450" y="935026"/>
            <a:ext cx="7753350" cy="37068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[1] Performance aspects of Multi-link operations, 11-19-1291/02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99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457200"/>
            <a:ext cx="8229600" cy="824523"/>
          </a:xfrm>
        </p:spPr>
        <p:txBody>
          <a:bodyPr/>
          <a:lstStyle/>
          <a:p>
            <a:r>
              <a:rPr lang="en-US" dirty="0">
                <a:latin typeface="+mn-lt"/>
              </a:rPr>
              <a:t>Classification: Completely synchronous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(S)ingle (P)</a:t>
            </a:r>
            <a:r>
              <a:rPr lang="en-US" dirty="0" err="1">
                <a:latin typeface="+mn-lt"/>
              </a:rPr>
              <a:t>rimary</a:t>
            </a:r>
            <a:r>
              <a:rPr lang="en-US" dirty="0">
                <a:latin typeface="+mn-lt"/>
              </a:rPr>
              <a:t> (C)</a:t>
            </a:r>
            <a:r>
              <a:rPr lang="en-US" dirty="0" err="1">
                <a:latin typeface="+mn-lt"/>
              </a:rPr>
              <a:t>hannel</a:t>
            </a:r>
            <a:r>
              <a:rPr lang="en-US" dirty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SPC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11</a:t>
            </a:fld>
            <a:endParaRPr lang="en-US" sz="1200" dirty="0">
              <a:latin typeface="+mn-lt"/>
            </a:endParaRPr>
          </a:p>
        </p:txBody>
      </p:sp>
      <p:sp>
        <p:nvSpPr>
          <p:cNvPr id="369" name="Text Placeholder 3"/>
          <p:cNvSpPr txBox="1">
            <a:spLocks/>
          </p:cNvSpPr>
          <p:nvPr/>
        </p:nvSpPr>
        <p:spPr>
          <a:xfrm>
            <a:off x="458031" y="3154672"/>
            <a:ext cx="8231187" cy="16011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Perform contention on primary channel</a:t>
            </a:r>
          </a:p>
          <a:p>
            <a:r>
              <a:rPr lang="en-US" sz="1400" dirty="0" smtClean="0">
                <a:latin typeface="+mn-lt"/>
              </a:rPr>
              <a:t>Do energy detect for PIFS on a secondary channel</a:t>
            </a:r>
          </a:p>
          <a:p>
            <a:pPr lvl="1"/>
            <a:r>
              <a:rPr lang="en-US" sz="1200" dirty="0" smtClean="0">
                <a:latin typeface="+mn-lt"/>
              </a:rPr>
              <a:t>If IDLE – transmit over two channels</a:t>
            </a:r>
          </a:p>
          <a:p>
            <a:pPr lvl="1"/>
            <a:r>
              <a:rPr lang="en-US" sz="1200" dirty="0" smtClean="0">
                <a:latin typeface="+mn-lt"/>
              </a:rPr>
              <a:t>If BUSY – transmit on primary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only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95303" y="1382492"/>
            <a:ext cx="7990444" cy="1695847"/>
            <a:chOff x="284088" y="1280359"/>
            <a:chExt cx="8451907" cy="1122556"/>
          </a:xfrm>
        </p:grpSpPr>
        <p:sp>
          <p:nvSpPr>
            <p:cNvPr id="267" name="Rectangle 13"/>
            <p:cNvSpPr>
              <a:spLocks noChangeArrowheads="1"/>
            </p:cNvSpPr>
            <p:nvPr/>
          </p:nvSpPr>
          <p:spPr bwMode="auto">
            <a:xfrm>
              <a:off x="284088" y="12803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208" y="1599285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8208" y="2055964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16" name="TextBox 1115"/>
            <p:cNvSpPr txBox="1"/>
            <p:nvPr/>
          </p:nvSpPr>
          <p:spPr>
            <a:xfrm>
              <a:off x="1367557" y="1392394"/>
              <a:ext cx="58505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361865" y="1841636"/>
              <a:ext cx="59074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117" name="Flowchart: Alternate Process 1116"/>
            <p:cNvSpPr/>
            <p:nvPr/>
          </p:nvSpPr>
          <p:spPr>
            <a:xfrm>
              <a:off x="486704" y="144652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269" name="Flowchart: Alternate Process 268"/>
            <p:cNvSpPr/>
            <p:nvPr/>
          </p:nvSpPr>
          <p:spPr>
            <a:xfrm>
              <a:off x="500857" y="190685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2060558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256615" y="144630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54260" y="144644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652834" y="1443988"/>
              <a:ext cx="198379" cy="1490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0" name="Rectangle 13"/>
            <p:cNvSpPr>
              <a:spLocks noChangeArrowheads="1"/>
            </p:cNvSpPr>
            <p:nvPr/>
          </p:nvSpPr>
          <p:spPr bwMode="auto">
            <a:xfrm>
              <a:off x="2853230" y="1299252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151255" y="144829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349830" y="14482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547474" y="144843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8" name="Rectangle 13"/>
            <p:cNvSpPr>
              <a:spLocks noChangeArrowheads="1"/>
            </p:cNvSpPr>
            <p:nvPr/>
          </p:nvSpPr>
          <p:spPr bwMode="auto">
            <a:xfrm>
              <a:off x="6425657" y="1293765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2195501" y="1747361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3581533" y="1748737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4747929" y="1296350"/>
              <a:ext cx="89001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3" name="Rectangle 13"/>
            <p:cNvSpPr>
              <a:spLocks noChangeArrowheads="1"/>
            </p:cNvSpPr>
            <p:nvPr/>
          </p:nvSpPr>
          <p:spPr bwMode="auto">
            <a:xfrm>
              <a:off x="4734697" y="1750021"/>
              <a:ext cx="888200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32925" y="144831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28983" y="144831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26627" y="144796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21892" y="144882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13"/>
            <p:cNvSpPr>
              <a:spLocks noChangeArrowheads="1"/>
            </p:cNvSpPr>
            <p:nvPr/>
          </p:nvSpPr>
          <p:spPr bwMode="auto">
            <a:xfrm>
              <a:off x="5698665" y="1746403"/>
              <a:ext cx="1016408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0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49"/>
            <a:ext cx="8229600" cy="831134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asynchronous,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775" y="3098318"/>
            <a:ext cx="8229600" cy="1430053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both links</a:t>
            </a:r>
          </a:p>
          <a:p>
            <a:r>
              <a:rPr lang="en-US" sz="1400" b="0" dirty="0" smtClean="0">
                <a:latin typeface="+mn-lt"/>
              </a:rPr>
              <a:t>Transmit/receive independently on both links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775" y="1540342"/>
            <a:ext cx="7761467" cy="1229787"/>
            <a:chOff x="284088" y="3346459"/>
            <a:chExt cx="8778136" cy="1122556"/>
          </a:xfrm>
        </p:grpSpPr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284088" y="33464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0" name="Line 9"/>
            <p:cNvSpPr>
              <a:spLocks noChangeShapeType="1"/>
            </p:cNvSpPr>
            <p:nvPr/>
          </p:nvSpPr>
          <p:spPr bwMode="auto">
            <a:xfrm flipV="1">
              <a:off x="1038208" y="3671251"/>
              <a:ext cx="7905070" cy="1961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1" name="Line 10"/>
            <p:cNvSpPr>
              <a:spLocks noChangeShapeType="1"/>
            </p:cNvSpPr>
            <p:nvPr/>
          </p:nvSpPr>
          <p:spPr bwMode="auto">
            <a:xfrm flipV="1">
              <a:off x="1038208" y="4141459"/>
              <a:ext cx="8024016" cy="1034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367557" y="3480797"/>
              <a:ext cx="585052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361865" y="3930038"/>
              <a:ext cx="590743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334" name="Flowchart: Alternate Process 333"/>
            <p:cNvSpPr/>
            <p:nvPr/>
          </p:nvSpPr>
          <p:spPr>
            <a:xfrm>
              <a:off x="486704" y="353493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AP1</a:t>
              </a:r>
            </a:p>
          </p:txBody>
        </p:sp>
        <p:sp>
          <p:nvSpPr>
            <p:cNvPr id="335" name="Flowchart: Alternate Process 334"/>
            <p:cNvSpPr/>
            <p:nvPr/>
          </p:nvSpPr>
          <p:spPr>
            <a:xfrm>
              <a:off x="500857" y="399526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AP2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060558" y="354098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256615" y="354098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454259" y="353930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649524" y="3539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5" name="Rectangle 13"/>
            <p:cNvSpPr>
              <a:spLocks noChangeArrowheads="1"/>
            </p:cNvSpPr>
            <p:nvPr/>
          </p:nvSpPr>
          <p:spPr bwMode="auto">
            <a:xfrm>
              <a:off x="2843200" y="337615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4136210" y="35277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332267" y="35277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8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529911" y="352895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242474" y="40050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38531" y="400509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1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636176" y="400617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2" name="Rectangle 13"/>
            <p:cNvSpPr>
              <a:spLocks noChangeArrowheads="1"/>
            </p:cNvSpPr>
            <p:nvPr/>
          </p:nvSpPr>
          <p:spPr bwMode="auto">
            <a:xfrm>
              <a:off x="4723587" y="3379668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025702" y="352401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6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7" name="Rectangle 13"/>
            <p:cNvSpPr>
              <a:spLocks noChangeArrowheads="1"/>
            </p:cNvSpPr>
            <p:nvPr/>
          </p:nvSpPr>
          <p:spPr bwMode="auto">
            <a:xfrm>
              <a:off x="3835383" y="3850389"/>
              <a:ext cx="130492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8" name="Rectangle 13"/>
            <p:cNvSpPr>
              <a:spLocks noChangeArrowheads="1"/>
            </p:cNvSpPr>
            <p:nvPr/>
          </p:nvSpPr>
          <p:spPr bwMode="auto">
            <a:xfrm>
              <a:off x="5935060" y="3832340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9" name="Rectangle 13"/>
            <p:cNvSpPr>
              <a:spLocks noChangeArrowheads="1"/>
            </p:cNvSpPr>
            <p:nvPr/>
          </p:nvSpPr>
          <p:spPr bwMode="auto">
            <a:xfrm>
              <a:off x="1938215" y="3843197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5143584" y="3993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5339641" y="39936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537285" y="39948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732550" y="39952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19643" y="351928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15700" y="351928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50132" y="399649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46189" y="39964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256912" y="399614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52969" y="399614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12704" y="35196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55357" y="399466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7405022" y="3374167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7846762" y="3850389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11142" y="35181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008146" y="351914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06584" y="3518437"/>
              <a:ext cx="198438" cy="15235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538"/>
            <a:ext cx="8229600" cy="820970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Classification: </a:t>
            </a:r>
            <a:r>
              <a:rPr lang="en-US" sz="2400" dirty="0" smtClean="0">
                <a:latin typeface="+mn-lt"/>
              </a:rPr>
              <a:t>Semi-asynchronous</a:t>
            </a:r>
            <a:br>
              <a:rPr lang="en-US" sz="2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(J)</a:t>
            </a:r>
            <a:r>
              <a:rPr lang="en-US" dirty="0" err="1" smtClean="0">
                <a:latin typeface="+mn-lt"/>
              </a:rPr>
              <a:t>oin</a:t>
            </a:r>
            <a:r>
              <a:rPr lang="en-US" dirty="0" smtClean="0">
                <a:latin typeface="+mn-lt"/>
              </a:rPr>
              <a:t> (M)</a:t>
            </a:r>
            <a:r>
              <a:rPr lang="en-US" dirty="0" err="1" smtClean="0">
                <a:latin typeface="+mn-lt"/>
              </a:rPr>
              <a:t>ultiple</a:t>
            </a:r>
            <a:r>
              <a:rPr lang="en-US" dirty="0" smtClean="0">
                <a:latin typeface="+mn-lt"/>
              </a:rPr>
              <a:t> (P)</a:t>
            </a:r>
            <a:r>
              <a:rPr lang="en-US" dirty="0" err="1" smtClean="0">
                <a:latin typeface="+mn-lt"/>
              </a:rPr>
              <a:t>rimary</a:t>
            </a:r>
            <a:r>
              <a:rPr lang="en-US" dirty="0" smtClean="0">
                <a:latin typeface="+mn-lt"/>
              </a:rPr>
              <a:t> (C)</a:t>
            </a:r>
            <a:r>
              <a:rPr lang="en-US" dirty="0" err="1" smtClean="0">
                <a:latin typeface="+mn-lt"/>
              </a:rPr>
              <a:t>hannels</a:t>
            </a:r>
            <a:r>
              <a:rPr lang="en-US" dirty="0" smtClean="0">
                <a:latin typeface="+mn-lt"/>
              </a:rPr>
              <a:t>, JMPC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13</a:t>
            </a:fld>
            <a:endParaRPr lang="en-US" sz="1200" dirty="0"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6831" y="2751149"/>
            <a:ext cx="8229600" cy="2290077"/>
          </a:xfrm>
        </p:spPr>
        <p:txBody>
          <a:bodyPr>
            <a:normAutofit/>
          </a:bodyPr>
          <a:lstStyle/>
          <a:p>
            <a:r>
              <a:rPr lang="en-US" sz="1400" b="0" dirty="0" smtClean="0">
                <a:latin typeface="+mn-lt"/>
              </a:rPr>
              <a:t>Perform contention independently on each link</a:t>
            </a:r>
          </a:p>
          <a:p>
            <a:r>
              <a:rPr lang="en-US" sz="1400" b="0" dirty="0" smtClean="0">
                <a:latin typeface="+mn-lt"/>
              </a:rPr>
              <a:t>If one channel/link won contention  - verify status of a another channel/link</a:t>
            </a:r>
          </a:p>
          <a:p>
            <a:pPr lvl="1"/>
            <a:r>
              <a:rPr lang="en-US" sz="1200" dirty="0" smtClean="0">
                <a:latin typeface="+mn-lt"/>
              </a:rPr>
              <a:t>If another link is in IDLE/Contention state – transmit jointly</a:t>
            </a:r>
          </a:p>
          <a:p>
            <a:pPr lvl="1"/>
            <a:r>
              <a:rPr lang="en-US" sz="1200" dirty="0" smtClean="0">
                <a:latin typeface="+mn-lt"/>
              </a:rPr>
              <a:t>Otherwise transmit using on available link only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6831" y="1536339"/>
            <a:ext cx="7993000" cy="1009658"/>
            <a:chOff x="541400" y="3468780"/>
            <a:chExt cx="7057052" cy="712929"/>
          </a:xfrm>
        </p:grpSpPr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541400" y="3468780"/>
              <a:ext cx="749795" cy="7129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V="1">
              <a:off x="1147664" y="3675054"/>
              <a:ext cx="6355164" cy="12455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 flipV="1">
              <a:off x="1147664" y="3973680"/>
              <a:ext cx="6450788" cy="6568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2439" y="3554097"/>
              <a:ext cx="470344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07863" y="3839408"/>
              <a:ext cx="474919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03" name="Flowchart: Alternate Process 102"/>
            <p:cNvSpPr/>
            <p:nvPr/>
          </p:nvSpPr>
          <p:spPr>
            <a:xfrm>
              <a:off x="704290" y="3588477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104" name="Flowchart: Alternate Process 103"/>
            <p:cNvSpPr/>
            <p:nvPr/>
          </p:nvSpPr>
          <p:spPr>
            <a:xfrm>
              <a:off x="715668" y="3880830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69567" y="35923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27184" y="35923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86077" y="3593098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3057" y="35933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9" name="Rectangle 13"/>
            <p:cNvSpPr>
              <a:spLocks noChangeArrowheads="1"/>
            </p:cNvSpPr>
            <p:nvPr/>
          </p:nvSpPr>
          <p:spPr bwMode="auto">
            <a:xfrm>
              <a:off x="2598761" y="3487639"/>
              <a:ext cx="639647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35214" y="3585995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19750" y="3882624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077368" y="3882623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36261" y="388331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6" name="Rectangle 13"/>
            <p:cNvSpPr>
              <a:spLocks noChangeArrowheads="1"/>
            </p:cNvSpPr>
            <p:nvPr/>
          </p:nvSpPr>
          <p:spPr bwMode="auto">
            <a:xfrm>
              <a:off x="6135947" y="3776103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44062" y="358511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3396411" y="3788823"/>
              <a:ext cx="890178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9" name="Rectangle 13"/>
            <p:cNvSpPr>
              <a:spLocks noChangeArrowheads="1"/>
            </p:cNvSpPr>
            <p:nvPr/>
          </p:nvSpPr>
          <p:spPr bwMode="auto">
            <a:xfrm>
              <a:off x="5084415" y="3781812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20" name="Rectangle 13"/>
            <p:cNvSpPr>
              <a:spLocks noChangeArrowheads="1"/>
            </p:cNvSpPr>
            <p:nvPr/>
          </p:nvSpPr>
          <p:spPr bwMode="auto">
            <a:xfrm>
              <a:off x="1871211" y="3784256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48120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605737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764630" y="388059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921610" y="38808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602359" y="358449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759976" y="358449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20074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77691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918355" y="35847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5079529" y="3481818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4" name="Rectangle 13"/>
            <p:cNvSpPr>
              <a:spLocks noChangeArrowheads="1"/>
            </p:cNvSpPr>
            <p:nvPr/>
          </p:nvSpPr>
          <p:spPr bwMode="auto">
            <a:xfrm>
              <a:off x="6612913" y="3484167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3395143" y="3487639"/>
              <a:ext cx="104907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813042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970659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28161" y="35840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85778" y="358401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48485" y="358308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4695117" y="2118460"/>
            <a:ext cx="180689" cy="13195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4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Recap: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/>
          </a:bodyPr>
          <a:lstStyle/>
          <a:p>
            <a:r>
              <a:rPr lang="en-US" sz="1400" dirty="0" smtClean="0">
                <a:latin typeface="+mn-lt"/>
              </a:rPr>
              <a:t>In [1] </a:t>
            </a:r>
            <a:r>
              <a:rPr lang="en-US" sz="1400" dirty="0">
                <a:latin typeface="+mn-lt"/>
              </a:rPr>
              <a:t>we proposed </a:t>
            </a:r>
            <a:r>
              <a:rPr lang="en-US" sz="1400" dirty="0" smtClean="0">
                <a:latin typeface="+mn-lt"/>
              </a:rPr>
              <a:t>classification of multi-link device operations based on channel access capabilities</a:t>
            </a:r>
          </a:p>
          <a:p>
            <a:pPr lvl="1"/>
            <a:r>
              <a:rPr lang="en-US" sz="1100" dirty="0" smtClean="0">
                <a:latin typeface="+mn-lt"/>
              </a:rPr>
              <a:t>SPC – single primary channel operation </a:t>
            </a:r>
          </a:p>
          <a:p>
            <a:pPr lvl="1"/>
            <a:r>
              <a:rPr lang="en-US" sz="1100" dirty="0" smtClean="0">
                <a:latin typeface="+mn-lt"/>
              </a:rPr>
              <a:t>MPC – multiple primary channel operation</a:t>
            </a:r>
          </a:p>
          <a:p>
            <a:pPr lvl="1"/>
            <a:r>
              <a:rPr lang="en-US" sz="1100" dirty="0" smtClean="0">
                <a:latin typeface="+mn-lt"/>
              </a:rPr>
              <a:t>JMPC – join multiple primary channel operation</a:t>
            </a:r>
          </a:p>
          <a:p>
            <a:r>
              <a:rPr lang="en-US" sz="1400" dirty="0" smtClean="0">
                <a:latin typeface="+mn-lt"/>
              </a:rPr>
              <a:t>We discussed performance aspects of a device with multi-link capabilities in comparison to a single link operation with a conclusion that MPC is a preferable mode of operation</a:t>
            </a:r>
          </a:p>
          <a:p>
            <a:pPr lvl="1"/>
            <a:r>
              <a:rPr lang="en-US" sz="1100" dirty="0" smtClean="0">
                <a:latin typeface="+mn-lt"/>
              </a:rPr>
              <a:t>~1.27x gain for </a:t>
            </a:r>
            <a:r>
              <a:rPr lang="en-US" sz="1100" dirty="0">
                <a:latin typeface="+mn-lt"/>
              </a:rPr>
              <a:t>SPC mode of </a:t>
            </a:r>
            <a:r>
              <a:rPr lang="en-US" sz="1100" dirty="0" smtClean="0">
                <a:latin typeface="+mn-lt"/>
              </a:rPr>
              <a:t>operation</a:t>
            </a:r>
          </a:p>
          <a:p>
            <a:pPr lvl="1"/>
            <a:r>
              <a:rPr lang="en-US" sz="1100" dirty="0">
                <a:latin typeface="+mn-lt"/>
              </a:rPr>
              <a:t>~</a:t>
            </a:r>
            <a:r>
              <a:rPr lang="ru-RU" sz="1100" dirty="0" smtClean="0">
                <a:latin typeface="+mn-lt"/>
              </a:rPr>
              <a:t>2</a:t>
            </a:r>
            <a:r>
              <a:rPr lang="en-US" sz="1100" dirty="0" smtClean="0">
                <a:latin typeface="+mn-lt"/>
              </a:rPr>
              <a:t>.09x gain for MPC mode of operation</a:t>
            </a:r>
          </a:p>
          <a:p>
            <a:pPr lvl="1"/>
            <a:r>
              <a:rPr lang="en-US" sz="1100" dirty="0" smtClean="0">
                <a:latin typeface="+mn-lt"/>
              </a:rPr>
              <a:t>~2.22x  gain for JMPC mode of operation</a:t>
            </a:r>
          </a:p>
          <a:p>
            <a:r>
              <a:rPr lang="en-US" sz="1400" dirty="0" smtClean="0">
                <a:latin typeface="+mn-lt"/>
              </a:rPr>
              <a:t>In this presentation we will focus on modes of operation with constraints arising from physical limitations of co-located radios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953610" y="1191669"/>
            <a:ext cx="1688740" cy="3438490"/>
            <a:chOff x="6947260" y="750849"/>
            <a:chExt cx="1688740" cy="3438490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6959600" y="750849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1</a:t>
              </a:r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315904" y="151989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8071210" y="153163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79526" y="1903489"/>
              <a:ext cx="246221" cy="854926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  <a:latin typeface="+mj-lt"/>
                  <a:cs typeface="Neo Sans Intel"/>
                </a:rPr>
                <a:t>Link 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6801" y="2214911"/>
              <a:ext cx="246221" cy="854926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r>
                <a:rPr lang="en-US" sz="1600" smtClean="0">
                  <a:solidFill>
                    <a:schemeClr val="tx2"/>
                  </a:solidFill>
                  <a:latin typeface="+mj-lt"/>
                  <a:cs typeface="Neo Sans Intel"/>
                </a:rPr>
                <a:t>Link 2</a:t>
              </a:r>
              <a:endParaRPr lang="en-US" sz="1600" dirty="0" err="1" smtClean="0">
                <a:solidFill>
                  <a:schemeClr val="tx2"/>
                </a:solidFill>
                <a:latin typeface="+mj-lt"/>
                <a:cs typeface="Neo Sans Intel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886390" y="1175592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36780" y="1175171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6947260" y="3401320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EHT MLLE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876217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6155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67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13"/>
          <p:cNvSpPr>
            <a:spLocks noChangeArrowheads="1"/>
          </p:cNvSpPr>
          <p:nvPr/>
        </p:nvSpPr>
        <p:spPr bwMode="auto">
          <a:xfrm>
            <a:off x="381020" y="2389643"/>
            <a:ext cx="932656" cy="12171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560"/>
            <a:ext cx="8229600" cy="52966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Complicated life of a device with co-located radios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3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7425" y="1082340"/>
            <a:ext cx="8240722" cy="3686509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+mn-lt"/>
              </a:rPr>
              <a:t>Multi-link device may </a:t>
            </a:r>
            <a:r>
              <a:rPr lang="en-US" sz="1400" dirty="0">
                <a:latin typeface="+mn-lt"/>
              </a:rPr>
              <a:t>need to impose constraints on </a:t>
            </a:r>
            <a:r>
              <a:rPr lang="en-US" sz="1400" dirty="0" smtClean="0">
                <a:latin typeface="+mn-lt"/>
              </a:rPr>
              <a:t>concurrent TX/RX </a:t>
            </a:r>
            <a:r>
              <a:rPr lang="en-US" sz="1400" dirty="0">
                <a:latin typeface="+mn-lt"/>
              </a:rPr>
              <a:t>operations </a:t>
            </a:r>
            <a:r>
              <a:rPr lang="en-US" sz="1400" dirty="0" smtClean="0">
                <a:latin typeface="+mn-lt"/>
              </a:rPr>
              <a:t>on different bands</a:t>
            </a:r>
          </a:p>
          <a:p>
            <a:pPr lvl="1"/>
            <a:r>
              <a:rPr lang="en-US" sz="1200" dirty="0" smtClean="0">
                <a:latin typeface="+mn-lt"/>
              </a:rPr>
              <a:t>For example, interference across links/radios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- TX on band 1 can impact radio on band 2 (and vice versa). </a:t>
            </a:r>
          </a:p>
          <a:p>
            <a:pPr lvl="2"/>
            <a:r>
              <a:rPr lang="en-US" sz="1100" dirty="0" smtClean="0">
                <a:latin typeface="+mn-lt"/>
              </a:rPr>
              <a:t>Levels of interference/leakage across links vary depending on device capabilities and link/channel location in a frequency domain</a:t>
            </a:r>
            <a:endParaRPr lang="en-US" sz="1200" dirty="0" smtClean="0">
              <a:latin typeface="+mn-lt"/>
            </a:endParaRPr>
          </a:p>
          <a:p>
            <a:pPr lvl="1"/>
            <a:r>
              <a:rPr lang="en-US" sz="1200" dirty="0" smtClean="0">
                <a:latin typeface="+mn-lt"/>
              </a:rPr>
              <a:t>Devices radio capabilities / implementation may not allow for concurrent operation</a:t>
            </a:r>
          </a:p>
          <a:p>
            <a:r>
              <a:rPr lang="en-US" sz="1400" dirty="0" smtClean="0">
                <a:latin typeface="+mn-lt"/>
              </a:rPr>
              <a:t>No TX operation is possible on band1 if band 2 is busy with RX operation and vice versa</a:t>
            </a:r>
          </a:p>
          <a:p>
            <a:endParaRPr lang="en-US" sz="1400" dirty="0">
              <a:latin typeface="+mn-lt"/>
            </a:endParaRPr>
          </a:p>
          <a:p>
            <a:endParaRPr lang="en-US" sz="1400" dirty="0" smtClean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 smtClean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Introducing 2 new modes of operation with restrictions</a:t>
            </a:r>
          </a:p>
          <a:p>
            <a:pPr lvl="1"/>
            <a:r>
              <a:rPr lang="en-US" sz="1100" dirty="0" smtClean="0">
                <a:latin typeface="+mn-lt"/>
              </a:rPr>
              <a:t>isolated (R)</a:t>
            </a:r>
            <a:r>
              <a:rPr lang="en-US" sz="1100" dirty="0" err="1" smtClean="0">
                <a:latin typeface="+mn-lt"/>
              </a:rPr>
              <a:t>estricted</a:t>
            </a:r>
            <a:r>
              <a:rPr lang="en-US" sz="1100" dirty="0" smtClean="0">
                <a:latin typeface="+mn-lt"/>
              </a:rPr>
              <a:t> MPC</a:t>
            </a:r>
          </a:p>
          <a:p>
            <a:pPr lvl="1"/>
            <a:r>
              <a:rPr lang="en-US" sz="1100" dirty="0" smtClean="0">
                <a:latin typeface="+mn-lt"/>
              </a:rPr>
              <a:t>Non-isolated (R)</a:t>
            </a:r>
            <a:r>
              <a:rPr lang="en-US" sz="1100" dirty="0" err="1" smtClean="0">
                <a:latin typeface="+mn-lt"/>
              </a:rPr>
              <a:t>estricted</a:t>
            </a:r>
            <a:r>
              <a:rPr lang="en-US" sz="1100" dirty="0" smtClean="0">
                <a:latin typeface="+mn-lt"/>
              </a:rPr>
              <a:t> MPC</a:t>
            </a:r>
          </a:p>
          <a:p>
            <a:pPr lvl="1"/>
            <a:endParaRPr lang="en-US" sz="1200" dirty="0" smtClean="0">
              <a:latin typeface="+mn-lt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150360" y="2825368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178049" y="3434743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TextBox 1115"/>
          <p:cNvSpPr txBox="1"/>
          <p:nvPr/>
        </p:nvSpPr>
        <p:spPr>
          <a:xfrm>
            <a:off x="1324862" y="263294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1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1352551" y="3220416"/>
            <a:ext cx="59074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2</a:t>
            </a:r>
          </a:p>
        </p:txBody>
      </p:sp>
      <p:sp>
        <p:nvSpPr>
          <p:cNvPr id="1117" name="Flowchart: Alternate Process 1116"/>
          <p:cNvSpPr/>
          <p:nvPr/>
        </p:nvSpPr>
        <p:spPr>
          <a:xfrm>
            <a:off x="652533" y="2558131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STA1</a:t>
            </a:r>
          </a:p>
        </p:txBody>
      </p:sp>
      <p:sp>
        <p:nvSpPr>
          <p:cNvPr id="269" name="Flowchart: Alternate Process 268"/>
          <p:cNvSpPr/>
          <p:nvPr/>
        </p:nvSpPr>
        <p:spPr>
          <a:xfrm>
            <a:off x="679522" y="3152927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STA 2</a:t>
            </a:r>
          </a:p>
        </p:txBody>
      </p:sp>
      <p:sp>
        <p:nvSpPr>
          <p:cNvPr id="1118" name="Rectangle 1117"/>
          <p:cNvSpPr/>
          <p:nvPr/>
        </p:nvSpPr>
        <p:spPr>
          <a:xfrm>
            <a:off x="2167018" y="2670834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2363075" y="267083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0" name="Rectangle 13"/>
          <p:cNvSpPr>
            <a:spLocks noChangeArrowheads="1"/>
          </p:cNvSpPr>
          <p:nvPr/>
        </p:nvSpPr>
        <p:spPr bwMode="auto">
          <a:xfrm>
            <a:off x="2959183" y="2313459"/>
            <a:ext cx="1445115" cy="5030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70" name="Rectangle 369"/>
          <p:cNvSpPr/>
          <p:nvPr/>
        </p:nvSpPr>
        <p:spPr>
          <a:xfrm>
            <a:off x="2560353" y="267083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1" name="Rectangle 370"/>
          <p:cNvSpPr/>
          <p:nvPr/>
        </p:nvSpPr>
        <p:spPr>
          <a:xfrm>
            <a:off x="2757631" y="267083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2" name="Rectangle 371"/>
          <p:cNvSpPr/>
          <p:nvPr/>
        </p:nvSpPr>
        <p:spPr>
          <a:xfrm>
            <a:off x="4807430" y="2674978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3" name="Rectangle 372"/>
          <p:cNvSpPr/>
          <p:nvPr/>
        </p:nvSpPr>
        <p:spPr>
          <a:xfrm>
            <a:off x="5003487" y="267497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5200765" y="267497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5" name="Rectangle 374"/>
          <p:cNvSpPr/>
          <p:nvPr/>
        </p:nvSpPr>
        <p:spPr>
          <a:xfrm>
            <a:off x="5398043" y="267497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1119" name="Rectangle 1118"/>
          <p:cNvSpPr/>
          <p:nvPr/>
        </p:nvSpPr>
        <p:spPr>
          <a:xfrm>
            <a:off x="2960343" y="2558131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842695" y="2559514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78" name="Rectangle 13"/>
          <p:cNvSpPr>
            <a:spLocks noChangeArrowheads="1"/>
          </p:cNvSpPr>
          <p:nvPr/>
        </p:nvSpPr>
        <p:spPr bwMode="auto">
          <a:xfrm>
            <a:off x="1954480" y="2959886"/>
            <a:ext cx="3246285" cy="467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80" name="Rectangle 379"/>
          <p:cNvSpPr/>
          <p:nvPr/>
        </p:nvSpPr>
        <p:spPr>
          <a:xfrm>
            <a:off x="3264580" y="3171983"/>
            <a:ext cx="735069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Rx data</a:t>
            </a:r>
          </a:p>
        </p:txBody>
      </p:sp>
      <p:cxnSp>
        <p:nvCxnSpPr>
          <p:cNvPr id="161" name="Straight Connector 160"/>
          <p:cNvCxnSpPr/>
          <p:nvPr/>
        </p:nvCxnSpPr>
        <p:spPr>
          <a:xfrm>
            <a:off x="3652067" y="2389644"/>
            <a:ext cx="6838" cy="1123430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3012907" y="2325734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6" name="TextBox 385"/>
          <p:cNvSpPr txBox="1"/>
          <p:nvPr/>
        </p:nvSpPr>
        <p:spPr>
          <a:xfrm>
            <a:off x="2064703" y="297033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7" name="Rectangle 386"/>
          <p:cNvSpPr/>
          <p:nvPr/>
        </p:nvSpPr>
        <p:spPr>
          <a:xfrm>
            <a:off x="5204476" y="3277210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8" name="Rectangle 387"/>
          <p:cNvSpPr/>
          <p:nvPr/>
        </p:nvSpPr>
        <p:spPr>
          <a:xfrm>
            <a:off x="5400533" y="3277209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4898484" y="3178781"/>
            <a:ext cx="29606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4608205" y="267497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4" name="Rectangle 13"/>
          <p:cNvSpPr>
            <a:spLocks noChangeArrowheads="1"/>
          </p:cNvSpPr>
          <p:nvPr/>
        </p:nvSpPr>
        <p:spPr bwMode="auto">
          <a:xfrm>
            <a:off x="5603592" y="2313459"/>
            <a:ext cx="3244555" cy="507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5" name="Rectangle 13"/>
          <p:cNvSpPr>
            <a:spLocks noChangeArrowheads="1"/>
          </p:cNvSpPr>
          <p:nvPr/>
        </p:nvSpPr>
        <p:spPr bwMode="auto">
          <a:xfrm>
            <a:off x="5598971" y="2970810"/>
            <a:ext cx="3276865" cy="456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6" name="Rectangle 395"/>
          <p:cNvSpPr/>
          <p:nvPr/>
        </p:nvSpPr>
        <p:spPr>
          <a:xfrm>
            <a:off x="4408095" y="267670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5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97" name="Rectangle 396"/>
          <p:cNvSpPr/>
          <p:nvPr/>
        </p:nvSpPr>
        <p:spPr>
          <a:xfrm>
            <a:off x="5598971" y="3172431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98" name="Rectangle 397"/>
          <p:cNvSpPr/>
          <p:nvPr/>
        </p:nvSpPr>
        <p:spPr>
          <a:xfrm>
            <a:off x="6369813" y="3173814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99" name="Rectangle 398"/>
          <p:cNvSpPr/>
          <p:nvPr/>
        </p:nvSpPr>
        <p:spPr>
          <a:xfrm>
            <a:off x="7095641" y="3177398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0" name="Rectangle 399"/>
          <p:cNvSpPr/>
          <p:nvPr/>
        </p:nvSpPr>
        <p:spPr>
          <a:xfrm>
            <a:off x="7859049" y="3178781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1" name="Rectangle 400"/>
          <p:cNvSpPr/>
          <p:nvPr/>
        </p:nvSpPr>
        <p:spPr>
          <a:xfrm>
            <a:off x="5609280" y="2545050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6380122" y="2546433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7105950" y="2550017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4" name="Rectangle 403"/>
          <p:cNvSpPr/>
          <p:nvPr/>
        </p:nvSpPr>
        <p:spPr>
          <a:xfrm>
            <a:off x="7869358" y="2551400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5" name="TextBox 404"/>
          <p:cNvSpPr txBox="1"/>
          <p:nvPr/>
        </p:nvSpPr>
        <p:spPr>
          <a:xfrm>
            <a:off x="5684792" y="2332057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406" name="TextBox 405"/>
          <p:cNvSpPr txBox="1"/>
          <p:nvPr/>
        </p:nvSpPr>
        <p:spPr>
          <a:xfrm>
            <a:off x="5666739" y="2970810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54557" y="3165457"/>
            <a:ext cx="751728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768791" y="3171983"/>
            <a:ext cx="402869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64496" y="3171983"/>
            <a:ext cx="357658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4063329" y="2398170"/>
            <a:ext cx="4811" cy="1123431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11829" y="2389643"/>
            <a:ext cx="14985" cy="1123431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1" idx="0"/>
            <a:endCxn id="380" idx="2"/>
          </p:cNvCxnSpPr>
          <p:nvPr/>
        </p:nvCxnSpPr>
        <p:spPr>
          <a:xfrm>
            <a:off x="2970226" y="3171983"/>
            <a:ext cx="661889" cy="257345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981194" y="3180759"/>
            <a:ext cx="695998" cy="250372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H="1">
            <a:off x="2956069" y="2376196"/>
            <a:ext cx="4872" cy="1136878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77" idx="0"/>
          </p:cNvCxnSpPr>
          <p:nvPr/>
        </p:nvCxnSpPr>
        <p:spPr>
          <a:xfrm>
            <a:off x="4123497" y="2559514"/>
            <a:ext cx="259969" cy="255962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77" idx="2"/>
          </p:cNvCxnSpPr>
          <p:nvPr/>
        </p:nvCxnSpPr>
        <p:spPr>
          <a:xfrm flipV="1">
            <a:off x="4123497" y="2551401"/>
            <a:ext cx="260756" cy="265458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44351" y="3171982"/>
            <a:ext cx="308107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4889" y="2510400"/>
            <a:ext cx="353943" cy="850899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en-US" sz="1100" dirty="0" smtClean="0"/>
              <a:t>MLLE STA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242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operation mode assumptions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4</a:t>
            </a:fld>
            <a:endParaRPr lang="en-US" sz="1200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550015" y="921834"/>
            <a:ext cx="8290303" cy="3821616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300" dirty="0" smtClean="0">
                <a:latin typeface="+mj-lt"/>
              </a:rPr>
              <a:t>isolated RMPC 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Leakage/interference from TX on link1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</a:rPr>
              <a:t>is not</a:t>
            </a:r>
            <a:r>
              <a:rPr lang="en-US" sz="1000" dirty="0" smtClean="0">
                <a:latin typeface="+mj-lt"/>
              </a:rPr>
              <a:t> sufficient to cross ED threshold on link2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Leakage </a:t>
            </a:r>
            <a:r>
              <a:rPr lang="en-US" sz="1000" dirty="0" smtClean="0">
                <a:latin typeface="+mj-lt"/>
              </a:rPr>
              <a:t>still add </a:t>
            </a:r>
            <a:r>
              <a:rPr lang="en-US" sz="1000" dirty="0" smtClean="0">
                <a:latin typeface="+mj-lt"/>
              </a:rPr>
              <a:t>interference noise </a:t>
            </a:r>
            <a:endParaRPr lang="en-US" sz="1000" dirty="0" smtClean="0">
              <a:latin typeface="+mj-lt"/>
            </a:endParaRPr>
          </a:p>
          <a:p>
            <a:pPr marL="647088" lvl="2" indent="-285750"/>
            <a:r>
              <a:rPr lang="en-US" sz="800" dirty="0" smtClean="0">
                <a:latin typeface="+mj-lt"/>
              </a:rPr>
              <a:t>sufficient </a:t>
            </a:r>
            <a:r>
              <a:rPr lang="en-US" sz="800" dirty="0" smtClean="0">
                <a:latin typeface="+mj-lt"/>
              </a:rPr>
              <a:t>to harm data frame receptions on a high </a:t>
            </a:r>
            <a:r>
              <a:rPr lang="en-US" sz="800" dirty="0" err="1" smtClean="0">
                <a:latin typeface="+mj-lt"/>
              </a:rPr>
              <a:t>MCSes</a:t>
            </a:r>
            <a:r>
              <a:rPr lang="en-US" sz="800" dirty="0">
                <a:latin typeface="+mj-lt"/>
              </a:rPr>
              <a:t> </a:t>
            </a:r>
            <a:r>
              <a:rPr lang="en-US" sz="800" dirty="0" smtClean="0">
                <a:latin typeface="+mj-lt"/>
              </a:rPr>
              <a:t>but not enough to damage RX of control </a:t>
            </a:r>
            <a:r>
              <a:rPr lang="en-US" sz="800" dirty="0" smtClean="0">
                <a:latin typeface="+mj-lt"/>
              </a:rPr>
              <a:t>frames</a:t>
            </a:r>
          </a:p>
          <a:p>
            <a:pPr marL="647088" lvl="2" indent="-285750"/>
            <a:r>
              <a:rPr lang="en-US" sz="800" dirty="0" smtClean="0">
                <a:latin typeface="+mj-lt"/>
              </a:rPr>
              <a:t>A better study of how exactly leakage can affect performance of a link 2 is required </a:t>
            </a:r>
            <a:endParaRPr lang="en-US" sz="800" dirty="0" smtClean="0">
              <a:latin typeface="+mj-lt"/>
            </a:endParaRPr>
          </a:p>
          <a:p>
            <a:pPr marL="285750" indent="-285750"/>
            <a:r>
              <a:rPr lang="en-US" sz="1300" dirty="0" smtClean="0">
                <a:latin typeface="+mj-lt"/>
              </a:rPr>
              <a:t>non-isolated RMPC</a:t>
            </a:r>
            <a:endParaRPr lang="en-US" sz="1300" dirty="0">
              <a:latin typeface="+mj-lt"/>
            </a:endParaRPr>
          </a:p>
          <a:p>
            <a:pPr marL="465750" lvl="1" indent="-285750"/>
            <a:r>
              <a:rPr lang="en-US" sz="1000" dirty="0" smtClean="0">
                <a:latin typeface="+mj-lt"/>
              </a:rPr>
              <a:t>Leakage </a:t>
            </a:r>
            <a:r>
              <a:rPr lang="en-US" sz="1000" dirty="0">
                <a:latin typeface="+mj-lt"/>
              </a:rPr>
              <a:t>from TX on link1 </a:t>
            </a:r>
            <a:r>
              <a:rPr lang="en-US" sz="1000" dirty="0" smtClean="0">
                <a:latin typeface="+mj-lt"/>
              </a:rPr>
              <a:t>is </a:t>
            </a:r>
            <a:r>
              <a:rPr lang="en-US" sz="1000" b="1" dirty="0" smtClean="0">
                <a:solidFill>
                  <a:srgbClr val="FF0000"/>
                </a:solidFill>
                <a:latin typeface="+mj-lt"/>
              </a:rPr>
              <a:t>sufficient</a:t>
            </a:r>
            <a:r>
              <a:rPr lang="en-US" sz="1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000" dirty="0">
                <a:latin typeface="+mj-lt"/>
              </a:rPr>
              <a:t>to </a:t>
            </a:r>
            <a:r>
              <a:rPr lang="en-US" sz="1000" dirty="0" smtClean="0">
                <a:latin typeface="+mj-lt"/>
              </a:rPr>
              <a:t>cross ED threshold </a:t>
            </a:r>
            <a:r>
              <a:rPr lang="en-US" sz="1000" dirty="0">
                <a:latin typeface="+mj-lt"/>
              </a:rPr>
              <a:t>on </a:t>
            </a:r>
            <a:r>
              <a:rPr lang="en-US" sz="1000" dirty="0" smtClean="0">
                <a:latin typeface="+mj-lt"/>
              </a:rPr>
              <a:t>link2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Leaking power rise CCA Busy signal on link 2 stopping it from contention and destroying all ongoing RX events/processes </a:t>
            </a:r>
            <a:endParaRPr lang="en-US" sz="1000" dirty="0">
              <a:latin typeface="+mj-lt"/>
            </a:endParaRPr>
          </a:p>
          <a:p>
            <a:pPr marL="285750" indent="-285750"/>
            <a:r>
              <a:rPr lang="en-US" sz="1300" dirty="0">
                <a:latin typeface="+mj-lt"/>
              </a:rPr>
              <a:t> Channel access </a:t>
            </a:r>
            <a:r>
              <a:rPr lang="en-US" sz="1300" dirty="0" smtClean="0">
                <a:latin typeface="+mj-lt"/>
              </a:rPr>
              <a:t>rules to accommodate restrictions:</a:t>
            </a:r>
            <a:endParaRPr lang="en-US" sz="1300" dirty="0">
              <a:latin typeface="+mj-lt"/>
            </a:endParaRPr>
          </a:p>
          <a:p>
            <a:pPr marL="465750" lvl="1" indent="-285750"/>
            <a:r>
              <a:rPr lang="en-US" sz="1000" dirty="0" smtClean="0">
                <a:latin typeface="+mj-lt"/>
              </a:rPr>
              <a:t>Before initiating TXOP on a link1 MLLE STA need to verify status of a link 2</a:t>
            </a:r>
          </a:p>
          <a:p>
            <a:pPr marL="647088" lvl="2" indent="-285750"/>
            <a:r>
              <a:rPr lang="en-US" sz="900" dirty="0" smtClean="0">
                <a:latin typeface="+mj-lt"/>
              </a:rPr>
              <a:t>do </a:t>
            </a:r>
            <a:r>
              <a:rPr lang="en-US" sz="900" dirty="0">
                <a:latin typeface="+mj-lt"/>
              </a:rPr>
              <a:t>not initiate TX operation if other link/radio is in RX state </a:t>
            </a:r>
            <a:endParaRPr lang="en-US" sz="900" dirty="0" smtClean="0">
              <a:latin typeface="+mj-lt"/>
            </a:endParaRPr>
          </a:p>
          <a:p>
            <a:pPr marL="647088" lvl="2" indent="-285750"/>
            <a:r>
              <a:rPr lang="en-US" sz="900" dirty="0" smtClean="0">
                <a:latin typeface="+mj-lt"/>
              </a:rPr>
              <a:t>do not initiate TXOP if a response is expected on link 2</a:t>
            </a:r>
          </a:p>
          <a:p>
            <a:pPr marL="647088" lvl="2" indent="-285750"/>
            <a:r>
              <a:rPr lang="en-US" sz="900" dirty="0">
                <a:latin typeface="+mj-lt"/>
              </a:rPr>
              <a:t>d</a:t>
            </a:r>
            <a:r>
              <a:rPr lang="en-US" sz="900" dirty="0" smtClean="0">
                <a:latin typeface="+mj-lt"/>
              </a:rPr>
              <a:t>o not initiate TXOP is STA on link 2 is going to send a response frame on link 2</a:t>
            </a:r>
          </a:p>
          <a:p>
            <a:pPr marL="647088" lvl="2" indent="-285750"/>
            <a:r>
              <a:rPr lang="en-US" sz="900" dirty="0" smtClean="0">
                <a:latin typeface="+mj-lt"/>
              </a:rPr>
              <a:t>if </a:t>
            </a:r>
            <a:r>
              <a:rPr lang="en-US" sz="900" dirty="0">
                <a:latin typeface="+mj-lt"/>
              </a:rPr>
              <a:t>the other link/radio is in TX state, limit own TX duration to match end of the other </a:t>
            </a:r>
            <a:r>
              <a:rPr lang="en-US" sz="900" dirty="0" smtClean="0">
                <a:latin typeface="+mj-lt"/>
              </a:rPr>
              <a:t>transmission</a:t>
            </a:r>
          </a:p>
          <a:p>
            <a:pPr marL="647088" lvl="2" indent="-285750"/>
            <a:r>
              <a:rPr lang="en-US" sz="900" dirty="0" smtClean="0">
                <a:latin typeface="+mj-lt"/>
              </a:rPr>
              <a:t>If status of link 2 does not allow MLLE STA to initiate TXOP, restart </a:t>
            </a:r>
            <a:r>
              <a:rPr lang="en-US" sz="900" dirty="0" err="1" smtClean="0">
                <a:latin typeface="+mj-lt"/>
              </a:rPr>
              <a:t>backoff</a:t>
            </a:r>
            <a:r>
              <a:rPr lang="en-US" sz="900" dirty="0" smtClean="0">
                <a:latin typeface="+mj-lt"/>
              </a:rPr>
              <a:t> counter on link 1</a:t>
            </a:r>
          </a:p>
          <a:p>
            <a:pPr marL="285750" indent="-285750"/>
            <a:r>
              <a:rPr lang="en-US" sz="1300" dirty="0" smtClean="0">
                <a:latin typeface="+mj-lt"/>
              </a:rPr>
              <a:t>AP is considered a “better” device and can operate under “isolated RMPC” while STA operates under “non-isolated RMPC” rules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AP initialize TXOP operations in a way to avoid interfering with RX activity of a STA operating under non-isolated RMPC on another link.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AP does not initiate TXOP on link 1 if it detect UL transmission from a STA operating under non-isolated RMPC on another link</a:t>
            </a:r>
          </a:p>
          <a:p>
            <a:pPr marL="465750" lvl="1" indent="-285750"/>
            <a:r>
              <a:rPr lang="en-US" sz="1000" b="1" dirty="0" smtClean="0">
                <a:latin typeface="+mj-lt"/>
              </a:rPr>
              <a:t>Synchronization</a:t>
            </a:r>
            <a:r>
              <a:rPr lang="en-US" sz="1000" dirty="0" smtClean="0">
                <a:latin typeface="+mj-lt"/>
              </a:rPr>
              <a:t> of TX/TX and RX/Rx operations,  i.e. packet level/PHY level synchronization across links is desirable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4064000" y="1424455"/>
            <a:ext cx="4152693" cy="381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5031736" y="1626689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68894" y="2252239"/>
            <a:ext cx="4152693" cy="3820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5031737" y="2343828"/>
            <a:ext cx="2253703" cy="108725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Simulation setup. DL case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5</a:t>
            </a:fld>
            <a:endParaRPr lang="en-US" sz="1200" dirty="0">
              <a:latin typeface="+mj-lt"/>
            </a:endParaRPr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625104" y="2814046"/>
            <a:ext cx="7266946" cy="1984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BSS load: UDP traffic in DL direction with load of 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 smtClean="0">
                <a:latin typeface="+mj-lt"/>
              </a:rPr>
              <a:t>Case 1: 300Mbps, e.g. 25% of MCS11 rate; Case 2: 600Mbps, e.g. 50% of MCS11 rate; Case 3: 1200Mbps, e.g. 100% of MCS11 rate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For each case vary number of </a:t>
            </a:r>
            <a:r>
              <a:rPr lang="en-US" sz="1100" dirty="0" err="1" smtClean="0">
                <a:latin typeface="+mj-lt"/>
              </a:rPr>
              <a:t>OBSSes</a:t>
            </a:r>
            <a:r>
              <a:rPr lang="en-US" sz="1100" dirty="0" smtClean="0">
                <a:latin typeface="+mj-lt"/>
              </a:rPr>
              <a:t> from  0 to </a:t>
            </a:r>
            <a:r>
              <a:rPr lang="en-US" sz="1100" dirty="0">
                <a:latin typeface="+mn-lt"/>
              </a:rPr>
              <a:t>10 </a:t>
            </a:r>
            <a:endParaRPr lang="en-US" sz="1100" dirty="0" smtClean="0">
              <a:latin typeface="+mn-lt"/>
            </a:endParaRPr>
          </a:p>
          <a:p>
            <a:pPr marL="465750" lvl="1" indent="-285750">
              <a:spcBef>
                <a:spcPts val="600"/>
              </a:spcBef>
            </a:pPr>
            <a:r>
              <a:rPr lang="en-US" sz="1000" dirty="0" smtClean="0">
                <a:latin typeface="+mn-lt"/>
              </a:rPr>
              <a:t>Each OBSS has bidirectional </a:t>
            </a:r>
            <a:r>
              <a:rPr lang="en-US" sz="1000" dirty="0" smtClean="0">
                <a:latin typeface="+mj-lt"/>
              </a:rPr>
              <a:t>UDP traffic with total load 120Mbps ( e.g.10% MCS11 rate)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All </a:t>
            </a:r>
            <a:r>
              <a:rPr lang="en-US" sz="1200" dirty="0" err="1" smtClean="0">
                <a:latin typeface="+mj-lt"/>
              </a:rPr>
              <a:t>BSSes</a:t>
            </a:r>
            <a:r>
              <a:rPr lang="en-US" sz="1200" dirty="0" smtClean="0">
                <a:latin typeface="+mj-lt"/>
              </a:rPr>
              <a:t> are in ED/PD range of each other  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 smtClean="0">
                <a:latin typeface="+mj-lt"/>
              </a:rPr>
              <a:t>Metrics of interest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Throughput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1050" dirty="0" smtClean="0">
                <a:latin typeface="+mj-lt"/>
              </a:rPr>
              <a:t># of synchronous/asynchronous  operations  ( simultaneous TXOP start)</a:t>
            </a:r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625104" y="1013367"/>
            <a:ext cx="3133096" cy="22420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BSS TXOP limit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OBSS TXOP limit: uniformly distributed for each TXOP between 1 and 5.4ms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No TXOP bursting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RTS/CTS on</a:t>
            </a:r>
          </a:p>
          <a:p>
            <a:pPr marL="285750" indent="-285750">
              <a:spcBef>
                <a:spcPts val="600"/>
              </a:spcBef>
            </a:pPr>
            <a:r>
              <a:rPr lang="en-US" sz="1200" dirty="0" smtClean="0">
                <a:latin typeface="+mj-lt"/>
              </a:rPr>
              <a:t>A-MPDU size: 256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25370" y="1013367"/>
            <a:ext cx="704365" cy="1983833"/>
            <a:chOff x="831850" y="1060450"/>
            <a:chExt cx="730250" cy="1117600"/>
          </a:xfrm>
        </p:grpSpPr>
        <p:sp>
          <p:nvSpPr>
            <p:cNvPr id="4" name="Rectangle 3"/>
            <p:cNvSpPr/>
            <p:nvPr/>
          </p:nvSpPr>
          <p:spPr bwMode="auto">
            <a:xfrm>
              <a:off x="958850" y="1123641"/>
              <a:ext cx="501650" cy="438923"/>
            </a:xfrm>
            <a:prstGeom prst="rect">
              <a:avLst/>
            </a:prstGeom>
            <a:solidFill>
              <a:srgbClr val="FFA3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958850" y="1714112"/>
              <a:ext cx="501650" cy="382811"/>
            </a:xfrm>
            <a:prstGeom prst="rect">
              <a:avLst/>
            </a:prstGeom>
            <a:solidFill>
              <a:srgbClr val="FFA3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831850" y="1060450"/>
              <a:ext cx="730250" cy="1117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EHT AP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144833" y="1013367"/>
            <a:ext cx="808489" cy="1983833"/>
            <a:chOff x="831850" y="1060450"/>
            <a:chExt cx="730250" cy="11176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958850" y="1117852"/>
              <a:ext cx="501650" cy="444713"/>
            </a:xfrm>
            <a:prstGeom prst="rect">
              <a:avLst/>
            </a:prstGeom>
            <a:solidFill>
              <a:srgbClr val="FFA3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 New Roman" pitchFamily="18" charset="0"/>
                </a:rPr>
                <a:t>STA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58850" y="1714112"/>
              <a:ext cx="501650" cy="382811"/>
            </a:xfrm>
            <a:prstGeom prst="rect">
              <a:avLst/>
            </a:prstGeom>
            <a:solidFill>
              <a:srgbClr val="FFA3A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Times New Roman" pitchFamily="18" charset="0"/>
                </a:rPr>
                <a:t>STA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31850" y="1060450"/>
              <a:ext cx="730250" cy="1117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EHT STA</a:t>
              </a:r>
            </a:p>
          </p:txBody>
        </p:sp>
      </p:grpSp>
      <p:sp>
        <p:nvSpPr>
          <p:cNvPr id="15" name="TextBox 32"/>
          <p:cNvSpPr txBox="1"/>
          <p:nvPr/>
        </p:nvSpPr>
        <p:spPr>
          <a:xfrm>
            <a:off x="8185802" y="1537334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8" name="TextBox 32"/>
          <p:cNvSpPr txBox="1"/>
          <p:nvPr/>
        </p:nvSpPr>
        <p:spPr>
          <a:xfrm>
            <a:off x="8185802" y="2240967"/>
            <a:ext cx="570851" cy="268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224473" y="1259830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AP1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825181" y="1280670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n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224473" y="2025974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825181" y="2021248"/>
            <a:ext cx="174342" cy="659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2n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647391" y="1249553"/>
            <a:ext cx="174342" cy="687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 1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47391" y="2024094"/>
            <a:ext cx="174342" cy="635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STA2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383981" y="1269412"/>
            <a:ext cx="187680" cy="67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83981" y="2035556"/>
            <a:ext cx="187680" cy="633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OBSS AP 2n</a:t>
            </a:r>
          </a:p>
        </p:txBody>
      </p:sp>
      <p:sp>
        <p:nvSpPr>
          <p:cNvPr id="37" name="Left-Right Arrow 36"/>
          <p:cNvSpPr/>
          <p:nvPr/>
        </p:nvSpPr>
        <p:spPr bwMode="auto">
          <a:xfrm>
            <a:off x="6571661" y="2528577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Left-Right Arrow 37"/>
          <p:cNvSpPr/>
          <p:nvPr/>
        </p:nvSpPr>
        <p:spPr bwMode="auto">
          <a:xfrm>
            <a:off x="6571661" y="1468338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-Right Arrow 40"/>
          <p:cNvSpPr/>
          <p:nvPr/>
        </p:nvSpPr>
        <p:spPr bwMode="auto">
          <a:xfrm>
            <a:off x="5414910" y="2535770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Left-Right Arrow 41"/>
          <p:cNvSpPr/>
          <p:nvPr/>
        </p:nvSpPr>
        <p:spPr bwMode="auto">
          <a:xfrm>
            <a:off x="5414910" y="1488231"/>
            <a:ext cx="232481" cy="61895"/>
          </a:xfrm>
          <a:prstGeom prst="left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7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6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383" y="1039812"/>
            <a:ext cx="6106796" cy="381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7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357" y="1008756"/>
            <a:ext cx="6112322" cy="38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8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303" y="1040570"/>
            <a:ext cx="6124429" cy="381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8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9</a:t>
            </a:fld>
            <a:endParaRPr lang="en-US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79450" y="935026"/>
            <a:ext cx="7753350" cy="37068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For STAs </a:t>
            </a:r>
            <a:r>
              <a:rPr lang="en-US" dirty="0" smtClean="0">
                <a:latin typeface="+mn-lt"/>
              </a:rPr>
              <a:t>without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</a:t>
            </a:r>
            <a:r>
              <a:rPr lang="en-US" dirty="0">
                <a:latin typeface="+mn-lt"/>
              </a:rPr>
              <a:t>constraints, </a:t>
            </a:r>
            <a:r>
              <a:rPr lang="en-US" dirty="0" smtClean="0">
                <a:latin typeface="+mn-lt"/>
              </a:rPr>
              <a:t>MPC mode of operation performs very well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For STAs that have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constraints, both isolated and non isolated RMPC mode of operations preform much better than fully synchronized access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Operational modes with constraints, including non-isolated cases, require additional study/simulations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Average performance gain from multi-link operation over a single link operation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MPC mode of operation: 			DL case: 2.07x;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isolated RMPC mode of operation: 	DL </a:t>
            </a:r>
            <a:r>
              <a:rPr lang="en-US" dirty="0">
                <a:latin typeface="+mn-lt"/>
              </a:rPr>
              <a:t>case: </a:t>
            </a:r>
            <a:r>
              <a:rPr lang="en-US" dirty="0" smtClean="0">
                <a:latin typeface="+mn-lt"/>
              </a:rPr>
              <a:t>1.91x;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non-isolated RMPC:			DL </a:t>
            </a:r>
            <a:r>
              <a:rPr lang="en-US" dirty="0">
                <a:latin typeface="+mn-lt"/>
              </a:rPr>
              <a:t>case: </a:t>
            </a:r>
            <a:r>
              <a:rPr lang="en-US" b="1" dirty="0" smtClean="0">
                <a:latin typeface="+mn-lt"/>
              </a:rPr>
              <a:t>1.6x ;	</a:t>
            </a:r>
            <a:endParaRPr lang="en-US" dirty="0" smtClean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SPC mode of operation:	</a:t>
            </a:r>
            <a:r>
              <a:rPr lang="en-US" dirty="0">
                <a:latin typeface="+mn-lt"/>
              </a:rPr>
              <a:t>		DL case: 1.27x</a:t>
            </a:r>
            <a:r>
              <a:rPr lang="en-US" dirty="0" smtClean="0">
                <a:latin typeface="+mn-lt"/>
              </a:rPr>
              <a:t>;</a:t>
            </a:r>
            <a:endParaRPr lang="en-US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48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Props1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2479DE-E745-40A4-B85A-2F7933CD79A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e05245e-0532-4e83-b7fc-5d37e8c447e4"/>
    <ds:schemaRef ds:uri="http://purl.org/dc/terms/"/>
    <ds:schemaRef ds:uri="http://schemas.microsoft.com/office/infopath/2007/PartnerControl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72992</TotalTime>
  <Words>1084</Words>
  <Application>Microsoft Office PowerPoint</Application>
  <PresentationFormat>On-screen Show (16:9)</PresentationFormat>
  <Paragraphs>286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Intel Clear</vt:lpstr>
      <vt:lpstr>Intel Clear Light</vt:lpstr>
      <vt:lpstr>Neo Sans Intel</vt:lpstr>
      <vt:lpstr>Times New Roman</vt:lpstr>
      <vt:lpstr>Verdana</vt:lpstr>
      <vt:lpstr>Wingdings</vt:lpstr>
      <vt:lpstr>802-11-Submission</vt:lpstr>
      <vt:lpstr>Performance aspects of Multi-link operations with constraints</vt:lpstr>
      <vt:lpstr>Recap:</vt:lpstr>
      <vt:lpstr>Complicated life of a device with co-located radios</vt:lpstr>
      <vt:lpstr>Restricted operation mode assumptions</vt:lpstr>
      <vt:lpstr>Simulation setup. DL case </vt:lpstr>
      <vt:lpstr>Restricted vs Unrestricted. DL case </vt:lpstr>
      <vt:lpstr>Restricted vs Unrestricted. DL case </vt:lpstr>
      <vt:lpstr>Restricted vs Unrestricted. DL case </vt:lpstr>
      <vt:lpstr>Conclusion</vt:lpstr>
      <vt:lpstr>Appendix</vt:lpstr>
      <vt:lpstr>Classification: Completely synchronous (S)ingle (P)rimary (C)hannel, SPC</vt:lpstr>
      <vt:lpstr>Classification: Completely asynchronous, (M)ultiple (P)rimary (C)hannels, MPC</vt:lpstr>
      <vt:lpstr>Classification: Semi-asynchronous (J)oin (M)ultiple (P)rimary (C)hannels, JMPC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CTPClassification=CTP_IC, CTPClassification=CTP_NT</cp:keywords>
  <cp:lastModifiedBy>Akhmetov, Dmitry</cp:lastModifiedBy>
  <cp:revision>1189</cp:revision>
  <dcterms:created xsi:type="dcterms:W3CDTF">2015-04-26T08:45:29Z</dcterms:created>
  <dcterms:modified xsi:type="dcterms:W3CDTF">2019-09-12T21:35:32Z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edcb7b97-9f44-4ca1-9427-974bac8afc6d</vt:lpwstr>
  </property>
  <property fmtid="{D5CDD505-2E9C-101B-9397-08002B2CF9AE}" pid="4" name="CTP_BU">
    <vt:lpwstr>NA</vt:lpwstr>
  </property>
  <property fmtid="{D5CDD505-2E9C-101B-9397-08002B2CF9AE}" pid="5" name="CTP_TimeStamp">
    <vt:lpwstr>2019-09-12 21:35:32Z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