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420" r:id="rId3"/>
    <p:sldId id="339" r:id="rId4"/>
    <p:sldId id="345" r:id="rId5"/>
    <p:sldId id="347" r:id="rId6"/>
    <p:sldId id="422" r:id="rId7"/>
    <p:sldId id="419" r:id="rId8"/>
    <p:sldId id="397" r:id="rId9"/>
    <p:sldId id="408" r:id="rId10"/>
    <p:sldId id="398" r:id="rId11"/>
    <p:sldId id="417" r:id="rId12"/>
    <p:sldId id="406" r:id="rId13"/>
    <p:sldId id="414" r:id="rId14"/>
    <p:sldId id="424" r:id="rId15"/>
    <p:sldId id="423" r:id="rId16"/>
    <p:sldId id="407" r:id="rId17"/>
    <p:sldId id="410" r:id="rId18"/>
    <p:sldId id="348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FD03"/>
    <a:srgbClr val="CCFFCC"/>
    <a:srgbClr val="FF0000"/>
    <a:srgbClr val="FF9900"/>
    <a:srgbClr val="FFCC99"/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82" d="100"/>
          <a:sy n="82" d="100"/>
        </p:scale>
        <p:origin x="1382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802.11-19/1540r5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EHT Preamble Design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2019-11-11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3980276"/>
              </p:ext>
            </p:extLst>
          </p:nvPr>
        </p:nvGraphicFramePr>
        <p:xfrm>
          <a:off x="845343" y="3785762"/>
          <a:ext cx="7823995" cy="2870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03" name="Document" r:id="rId4" imgW="8648945" imgH="3312264" progId="Word.Document.8">
                  <p:embed/>
                </p:oleObj>
              </mc:Choice>
              <mc:Fallback>
                <p:oleObj name="Document" r:id="rId4" imgW="8648945" imgH="3312264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A1276305-2313-46F1-A835-24237CCBCD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343" y="3785762"/>
                        <a:ext cx="7823995" cy="287062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CA32D4-DC57-4F30-905A-8A4B26A8A0D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C3C4A-FA22-4671-8A74-372E2FF84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7A63B-361A-484C-8A37-6A6490333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815340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 preamble can be a pivoting generation to support future coexistence.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Define Common SIG </a:t>
            </a:r>
            <a:r>
              <a:rPr lang="en-US" altLang="zh-CN" dirty="0"/>
              <a:t>with Version-independent bits</a:t>
            </a:r>
            <a:r>
              <a:rPr lang="en-US" dirty="0"/>
              <a:t> to coexist with future generations.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Two-step PPDU format classification for EHT and beyond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LENGTH%3 == 0 + RLSIG  + BPSK Common SIG1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PPDU bits in Common SIG.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F44D8A-96E0-4A85-B245-8A30CBA211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73623-4B66-445B-AC30-23350B99B78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A3D160-C371-4EE4-B2D4-9ACB1D5846B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7021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C3C4A-FA22-4671-8A74-372E2FF84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7A63B-361A-484C-8A37-6A6490333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8153400" cy="4724400"/>
          </a:xfrm>
        </p:spPr>
        <p:txBody>
          <a:bodyPr/>
          <a:lstStyle/>
          <a:p>
            <a:pPr marL="0" indent="0"/>
            <a:r>
              <a:rPr lang="en-US" dirty="0"/>
              <a:t>[1] High-level EHT Preamble Structure, IEEE 11-19/1085.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F44D8A-96E0-4A85-B245-8A30CBA211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73623-4B66-445B-AC30-23350B99B78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DE8B5B4-ABE4-41B8-BB67-A0CAA3D9DD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3761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30664-9443-4020-BA47-5144CB957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D3492-1026-4419-B45F-C1E69C9C8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11be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next SIG field following </a:t>
            </a:r>
            <a:r>
              <a:rPr lang="en-US" altLang="zh-CN" dirty="0"/>
              <a:t>RL-SIG</a:t>
            </a:r>
            <a:r>
              <a:rPr lang="en-US" dirty="0"/>
              <a:t>, is modulated on 20MHz basis.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number of symbols is TBD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SIG field name is TBD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content of the SIG field is TBD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424940-B499-4405-9FBF-9FC8D03F6B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AD59D-85D2-43FC-9C29-384F18EEE5D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DABB64C-6F6F-495D-A4BC-9EFD7F6898E0}"/>
              </a:ext>
            </a:extLst>
          </p:cNvPr>
          <p:cNvGrpSpPr/>
          <p:nvPr/>
        </p:nvGrpSpPr>
        <p:grpSpPr>
          <a:xfrm>
            <a:off x="1905000" y="4343400"/>
            <a:ext cx="4315098" cy="1336966"/>
            <a:chOff x="762568" y="1557427"/>
            <a:chExt cx="4315098" cy="1336966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FEAE4E4-3E1D-43BC-AA28-50DC7A4EDDEB}"/>
                </a:ext>
              </a:extLst>
            </p:cNvPr>
            <p:cNvSpPr/>
            <p:nvPr/>
          </p:nvSpPr>
          <p:spPr>
            <a:xfrm>
              <a:off x="3688080" y="2561276"/>
              <a:ext cx="1384547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20MHz SIG</a:t>
              </a:r>
            </a:p>
          </p:txBody>
        </p:sp>
        <p:sp>
          <p:nvSpPr>
            <p:cNvPr id="8" name="Rectangle 4">
              <a:extLst>
                <a:ext uri="{FF2B5EF4-FFF2-40B4-BE49-F238E27FC236}">
                  <a16:creationId xmlns:a16="http://schemas.microsoft.com/office/drawing/2014/main" id="{427CE003-89B1-4297-B096-C5E8D76855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568" y="2561276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id="{94A80955-F10C-44BD-AB22-FDBEEDA728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568" y="2561276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37ECD255-5C37-42A1-83FE-6A77216AF7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6568" y="2561276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11" name="Rectangle 8">
              <a:extLst>
                <a:ext uri="{FF2B5EF4-FFF2-40B4-BE49-F238E27FC236}">
                  <a16:creationId xmlns:a16="http://schemas.microsoft.com/office/drawing/2014/main" id="{98514993-2845-4092-A198-4A82B42A88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367" y="2561276"/>
              <a:ext cx="723621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RL-SIG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662F867-8E1C-4772-A924-7AE9918F7366}"/>
                </a:ext>
              </a:extLst>
            </p:cNvPr>
            <p:cNvSpPr/>
            <p:nvPr/>
          </p:nvSpPr>
          <p:spPr>
            <a:xfrm>
              <a:off x="3692239" y="2222448"/>
              <a:ext cx="1385427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20MHz SIG</a:t>
              </a:r>
            </a:p>
          </p:txBody>
        </p:sp>
        <p:sp>
          <p:nvSpPr>
            <p:cNvPr id="13" name="Rectangle 4">
              <a:extLst>
                <a:ext uri="{FF2B5EF4-FFF2-40B4-BE49-F238E27FC236}">
                  <a16:creationId xmlns:a16="http://schemas.microsoft.com/office/drawing/2014/main" id="{D311961F-DAAA-46F2-9496-3F66107839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2230881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14" name="Rectangle 6">
              <a:extLst>
                <a:ext uri="{FF2B5EF4-FFF2-40B4-BE49-F238E27FC236}">
                  <a16:creationId xmlns:a16="http://schemas.microsoft.com/office/drawing/2014/main" id="{9482225A-D147-419A-92E7-E67D7DCBB8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2230881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15" name="Rectangle 7">
              <a:extLst>
                <a:ext uri="{FF2B5EF4-FFF2-40B4-BE49-F238E27FC236}">
                  <a16:creationId xmlns:a16="http://schemas.microsoft.com/office/drawing/2014/main" id="{C75D4BEE-3B91-4006-83D6-A3D66A82C0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2230881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16" name="Rectangle 8">
              <a:extLst>
                <a:ext uri="{FF2B5EF4-FFF2-40B4-BE49-F238E27FC236}">
                  <a16:creationId xmlns:a16="http://schemas.microsoft.com/office/drawing/2014/main" id="{B3833D1B-6173-46D7-9684-FEB5FFF0B7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368" y="2228189"/>
              <a:ext cx="722326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RL-SIG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9536C4C-9B7D-4B77-91AB-81F2E5D6A7E2}"/>
                </a:ext>
              </a:extLst>
            </p:cNvPr>
            <p:cNvSpPr/>
            <p:nvPr/>
          </p:nvSpPr>
          <p:spPr>
            <a:xfrm>
              <a:off x="3699165" y="1557427"/>
              <a:ext cx="1371600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20MHz SIG</a:t>
              </a:r>
            </a:p>
          </p:txBody>
        </p:sp>
        <p:sp>
          <p:nvSpPr>
            <p:cNvPr id="19" name="Rectangle 4">
              <a:extLst>
                <a:ext uri="{FF2B5EF4-FFF2-40B4-BE49-F238E27FC236}">
                  <a16:creationId xmlns:a16="http://schemas.microsoft.com/office/drawing/2014/main" id="{C29A505D-EEC6-4BD8-A1AE-BE20B3B64C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155742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20" name="Rectangle 6">
              <a:extLst>
                <a:ext uri="{FF2B5EF4-FFF2-40B4-BE49-F238E27FC236}">
                  <a16:creationId xmlns:a16="http://schemas.microsoft.com/office/drawing/2014/main" id="{476B5DDA-5D83-469F-AC35-CCAB32297A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155742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21" name="Rectangle 7">
              <a:extLst>
                <a:ext uri="{FF2B5EF4-FFF2-40B4-BE49-F238E27FC236}">
                  <a16:creationId xmlns:a16="http://schemas.microsoft.com/office/drawing/2014/main" id="{C916622B-22D2-4C5E-9320-CC085E285F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1557427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22" name="Rectangle 8">
              <a:extLst>
                <a:ext uri="{FF2B5EF4-FFF2-40B4-BE49-F238E27FC236}">
                  <a16:creationId xmlns:a16="http://schemas.microsoft.com/office/drawing/2014/main" id="{25BBF7B3-5469-4DA2-B44F-FFBD2E8859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3661" y="1557427"/>
              <a:ext cx="725503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RL-SIG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9E8D35D-9895-41E9-AE96-3933D48A2164}"/>
                </a:ext>
              </a:extLst>
            </p:cNvPr>
            <p:cNvSpPr/>
            <p:nvPr/>
          </p:nvSpPr>
          <p:spPr>
            <a:xfrm>
              <a:off x="3701027" y="1889362"/>
              <a:ext cx="1371600" cy="34318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…</a:t>
              </a:r>
            </a:p>
          </p:txBody>
        </p:sp>
        <p:sp>
          <p:nvSpPr>
            <p:cNvPr id="25" name="Rectangle 4">
              <a:extLst>
                <a:ext uri="{FF2B5EF4-FFF2-40B4-BE49-F238E27FC236}">
                  <a16:creationId xmlns:a16="http://schemas.microsoft.com/office/drawing/2014/main" id="{981AF2B7-5D9F-449F-AB35-923C90079D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189686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dirty="0">
                  <a:latin typeface="+mj-lt"/>
                </a:rPr>
                <a:t>…</a:t>
              </a:r>
            </a:p>
          </p:txBody>
        </p:sp>
        <p:sp>
          <p:nvSpPr>
            <p:cNvPr id="26" name="Rectangle 6">
              <a:extLst>
                <a:ext uri="{FF2B5EF4-FFF2-40B4-BE49-F238E27FC236}">
                  <a16:creationId xmlns:a16="http://schemas.microsoft.com/office/drawing/2014/main" id="{C8334605-34B8-4068-8408-1B3DABEFD2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189686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…</a:t>
              </a:r>
            </a:p>
          </p:txBody>
        </p:sp>
        <p:sp>
          <p:nvSpPr>
            <p:cNvPr id="27" name="Rectangle 7">
              <a:extLst>
                <a:ext uri="{FF2B5EF4-FFF2-40B4-BE49-F238E27FC236}">
                  <a16:creationId xmlns:a16="http://schemas.microsoft.com/office/drawing/2014/main" id="{69909C3F-AE2B-4C33-9F2F-2308E33DD4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1896867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…</a:t>
              </a:r>
            </a:p>
          </p:txBody>
        </p:sp>
        <p:sp>
          <p:nvSpPr>
            <p:cNvPr id="28" name="Rectangle 8">
              <a:extLst>
                <a:ext uri="{FF2B5EF4-FFF2-40B4-BE49-F238E27FC236}">
                  <a16:creationId xmlns:a16="http://schemas.microsoft.com/office/drawing/2014/main" id="{50EE0050-85C5-4610-90B1-E2A6B74415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3661" y="1896867"/>
              <a:ext cx="72421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 …</a:t>
              </a:r>
              <a:endParaRPr lang="en-US" sz="1400" dirty="0">
                <a:latin typeface="+mj-lt"/>
              </a:endParaRPr>
            </a:p>
          </p:txBody>
        </p:sp>
      </p:grp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98EB56DF-E56B-4A15-82E3-4D63D03FB375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105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EAA75-E778-41DC-9E30-C8A07D9C7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E6E17E-9BC4-4E18-B1AD-5D6C4A9FC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98613"/>
            <a:ext cx="8077200" cy="4724400"/>
          </a:xfrm>
        </p:spPr>
        <p:txBody>
          <a:bodyPr/>
          <a:lstStyle/>
          <a:p>
            <a:pPr marL="0" lvl="1" indent="0">
              <a:spcBef>
                <a:spcPts val="1000"/>
              </a:spcBef>
            </a:pPr>
            <a:r>
              <a:rPr lang="en-US" sz="2400" b="1" dirty="0"/>
              <a:t>Do you agree to add the following to 11be SFD?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EHT and beyond PPDU format is classified by the following combination:</a:t>
            </a:r>
          </a:p>
          <a:p>
            <a:pPr marL="1200150" lvl="2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LENGTH%3 == 0 + RL-SIG  + BPSK on the symbol after RL-SIG</a:t>
            </a:r>
          </a:p>
          <a:p>
            <a:endParaRPr lang="en-US" sz="2000" b="0" dirty="0"/>
          </a:p>
          <a:p>
            <a:r>
              <a:rPr lang="en-US" sz="2000" b="0" dirty="0"/>
              <a:t>Y:</a:t>
            </a:r>
          </a:p>
          <a:p>
            <a:r>
              <a:rPr lang="en-US" sz="2000" b="0" dirty="0"/>
              <a:t>N:</a:t>
            </a:r>
          </a:p>
          <a:p>
            <a:r>
              <a:rPr lang="en-US" sz="2000" b="0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74BAB4-FAB7-48A6-B6BA-E6074C84E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AFAE7F-FAA9-45F5-803A-43338EA7502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E78160-DDC6-48B9-A146-3ABC433E488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126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EAA75-E778-41DC-9E30-C8A07D9C7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E6E17E-9BC4-4E18-B1AD-5D6C4A9FC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98613"/>
            <a:ext cx="8077200" cy="4724400"/>
          </a:xfrm>
        </p:spPr>
        <p:txBody>
          <a:bodyPr/>
          <a:lstStyle/>
          <a:p>
            <a:pPr marL="0" lvl="1" indent="0">
              <a:spcBef>
                <a:spcPts val="1000"/>
              </a:spcBef>
            </a:pPr>
            <a:r>
              <a:rPr lang="en-US" sz="2400" b="1" dirty="0"/>
              <a:t>Do you agree to add the following to 11be SFD?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T</a:t>
            </a:r>
            <a:r>
              <a:rPr lang="en-US" dirty="0"/>
              <a:t>he symbol after RL-SIG is BPSK modulated.</a:t>
            </a:r>
          </a:p>
          <a:p>
            <a:endParaRPr lang="en-US" sz="2000" b="0" dirty="0"/>
          </a:p>
          <a:p>
            <a:r>
              <a:rPr lang="en-US" sz="2000" b="0" dirty="0"/>
              <a:t>Y:</a:t>
            </a:r>
          </a:p>
          <a:p>
            <a:r>
              <a:rPr lang="en-US" sz="2000" b="0" dirty="0"/>
              <a:t>N:</a:t>
            </a:r>
          </a:p>
          <a:p>
            <a:r>
              <a:rPr lang="en-US" sz="2000" b="0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74BAB4-FAB7-48A6-B6BA-E6074C84E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AFAE7F-FAA9-45F5-803A-43338EA7502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E78160-DDC6-48B9-A146-3ABC433E488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370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30664-9443-4020-BA47-5144CB957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D3492-1026-4419-B45F-C1E69C9C8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11be SFD?</a:t>
            </a:r>
          </a:p>
          <a:p>
            <a:pPr marL="746125" indent="-288925">
              <a:buFont typeface="Arial" panose="020B0604020202020204" pitchFamily="34" charset="0"/>
              <a:buChar char="•"/>
            </a:pPr>
            <a:r>
              <a:rPr lang="en-US" sz="2000" b="0" dirty="0"/>
              <a:t>The “20MHz SIG” includes Version-independent bits followed by Version-dependent bits</a:t>
            </a:r>
          </a:p>
          <a:p>
            <a:pPr marL="746125" indent="-288925"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marL="746125" indent="-288925"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marL="1146175" lvl="1" indent="-288925">
              <a:buFont typeface="Arial" panose="020B0604020202020204" pitchFamily="34" charset="0"/>
              <a:buChar char="•"/>
            </a:pPr>
            <a:r>
              <a:rPr lang="en-US" sz="1600" dirty="0"/>
              <a:t>Version-independent bits have static location and bit definition across different generations/PHY versions. </a:t>
            </a:r>
          </a:p>
          <a:p>
            <a:pPr marL="1146175" lvl="1" indent="-288925">
              <a:buFont typeface="Arial" panose="020B0604020202020204" pitchFamily="34" charset="0"/>
              <a:buChar char="•"/>
            </a:pPr>
            <a:r>
              <a:rPr lang="en-US" sz="1600" dirty="0"/>
              <a:t>Version-dependent bits may have variable bit definition in each PHY version.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r>
              <a:rPr lang="en-US" dirty="0"/>
              <a:t>Y:</a:t>
            </a:r>
          </a:p>
          <a:p>
            <a:pPr marL="457200" lvl="1" indent="0"/>
            <a:r>
              <a:rPr lang="en-US" dirty="0"/>
              <a:t>N:</a:t>
            </a:r>
          </a:p>
          <a:p>
            <a:pPr marL="457200" lvl="1" indent="0"/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424940-B499-4405-9FBF-9FC8D03F6B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AD59D-85D2-43FC-9C29-384F18EEE5D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8BC19C2E-0F5F-4ADD-8296-06C347058DE3}"/>
              </a:ext>
            </a:extLst>
          </p:cNvPr>
          <p:cNvGrpSpPr/>
          <p:nvPr/>
        </p:nvGrpSpPr>
        <p:grpSpPr>
          <a:xfrm>
            <a:off x="1371599" y="3276600"/>
            <a:ext cx="6553201" cy="483245"/>
            <a:chOff x="1331623" y="1650355"/>
            <a:chExt cx="6553201" cy="483245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311C8EF-C4DD-449A-ADB8-423B7DEC323D}"/>
                </a:ext>
              </a:extLst>
            </p:cNvPr>
            <p:cNvSpPr/>
            <p:nvPr/>
          </p:nvSpPr>
          <p:spPr>
            <a:xfrm>
              <a:off x="1331624" y="1650355"/>
              <a:ext cx="2820988" cy="33311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Version-independent Bits</a:t>
              </a:r>
            </a:p>
          </p:txBody>
        </p:sp>
        <p:sp>
          <p:nvSpPr>
            <p:cNvPr id="31" name="Rectangle 8">
              <a:extLst>
                <a:ext uri="{FF2B5EF4-FFF2-40B4-BE49-F238E27FC236}">
                  <a16:creationId xmlns:a16="http://schemas.microsoft.com/office/drawing/2014/main" id="{62C121E2-397D-42D5-AD79-679E3F2A44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2612" y="1652261"/>
              <a:ext cx="3732212" cy="33983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Version-dependent Bits</a:t>
              </a:r>
              <a:endParaRPr lang="en-US" sz="1400" dirty="0">
                <a:latin typeface="+mj-lt"/>
              </a:endParaRP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E1643680-E386-4185-8FCD-F6B05C4F1C1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31623" y="2133600"/>
              <a:ext cx="282098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0BAF4061-22AA-4052-81B0-A9941765D1B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152611" y="2133600"/>
              <a:ext cx="373221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2C35C-3AFA-4E1A-8EAE-5C7B63B691B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69419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CA6EB-E7C3-44BF-8ECE-6A37D178B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ECD97-4893-4E2B-822C-69E2D75D0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8031"/>
            <a:ext cx="8077200" cy="3551234"/>
          </a:xfrm>
        </p:spPr>
        <p:txBody>
          <a:bodyPr/>
          <a:lstStyle/>
          <a:p>
            <a:r>
              <a:rPr lang="en-US" dirty="0"/>
              <a:t>Do you agree to add the following to 11be SFD?</a:t>
            </a:r>
          </a:p>
          <a:p>
            <a:pPr marL="801688" indent="-344488">
              <a:buFont typeface="Arial" panose="020B0604020202020204" pitchFamily="34" charset="0"/>
              <a:buChar char="•"/>
            </a:pPr>
            <a:r>
              <a:rPr lang="en-US" sz="2000" b="0" dirty="0"/>
              <a:t>“20MHz SIG” field includes the following bits in Version-independent bits portion: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BSS color, number of bits &gt;=6bits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TXOP duration, number of bits &gt;= 7bits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marL="400050" lvl="1" indent="0"/>
            <a:r>
              <a:rPr lang="en-US" dirty="0"/>
              <a:t>Y:</a:t>
            </a:r>
          </a:p>
          <a:p>
            <a:pPr marL="400050" lvl="1" indent="0"/>
            <a:r>
              <a:rPr lang="en-US" dirty="0"/>
              <a:t>N:</a:t>
            </a:r>
            <a:br>
              <a:rPr lang="en-US" dirty="0"/>
            </a:br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ED2B79-AF0E-49CA-9450-4808C65E8B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465A8A-1BA3-4B0D-82D5-292CC2E2807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684730-139D-4A6B-94E6-6E9E4AB3E4F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68998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169EE-8BD9-4DEE-8BDA-CD5B8789B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6FCD0-5D9B-4286-A638-49A4D2AB8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EHT Preamble Design, Marvell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EF786A-9E9A-4285-837E-D750BF9B8C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9669D-DDDE-4936-B31A-87CFC1305BF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9A407ED-6DEB-41D2-AA91-1063259B503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68330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869" y="533400"/>
            <a:ext cx="8143166" cy="1065213"/>
          </a:xfrm>
        </p:spPr>
        <p:txBody>
          <a:bodyPr/>
          <a:lstStyle/>
          <a:p>
            <a:r>
              <a:rPr lang="en-US" dirty="0"/>
              <a:t>Appendix: Existing PPDU Formats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860" y="4419600"/>
            <a:ext cx="8169340" cy="1898887"/>
          </a:xfrm>
        </p:spPr>
        <p:txBody>
          <a:bodyPr/>
          <a:lstStyle/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HT-GF: Third symbol QBPSK detection can classify.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HT-MM: LENGTH%3 == 0 + SIG1 QBPSK (+ SIG2 QBPSK) can classify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VHT: LENGTH%3 == 0 + SIGA1 BPSK + SIGA2 QBPSK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HE SU/MU: LENGTH%3 ~= 0 + RLSIG + SIGA1 BPSK + SIGA2 BPSK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HE ER SU:  LENGTH%3 ~= 0 + RLSIG + SIGA1 BPSK + SIGA2 QBPSK</a:t>
            </a:r>
          </a:p>
          <a:p>
            <a:pPr>
              <a:spcBef>
                <a:spcPts val="800"/>
              </a:spcBef>
            </a:pP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D12D7B2E-7E19-46CC-A98B-3E7DE029C157}"/>
              </a:ext>
            </a:extLst>
          </p:cNvPr>
          <p:cNvGrpSpPr/>
          <p:nvPr/>
        </p:nvGrpSpPr>
        <p:grpSpPr>
          <a:xfrm>
            <a:off x="76200" y="1641939"/>
            <a:ext cx="8888988" cy="2701461"/>
            <a:chOff x="76200" y="1457134"/>
            <a:chExt cx="8888988" cy="2701461"/>
          </a:xfrm>
        </p:grpSpPr>
        <p:sp>
          <p:nvSpPr>
            <p:cNvPr id="57" name="Rectangle 4">
              <a:extLst>
                <a:ext uri="{FF2B5EF4-FFF2-40B4-BE49-F238E27FC236}">
                  <a16:creationId xmlns:a16="http://schemas.microsoft.com/office/drawing/2014/main" id="{A36B5F71-560B-4C23-B1E8-EFE6DB0AF5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9035" y="3445294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L-STF</a:t>
              </a:r>
            </a:p>
          </p:txBody>
        </p:sp>
        <p:sp>
          <p:nvSpPr>
            <p:cNvPr id="58" name="Rectangle 6">
              <a:extLst>
                <a:ext uri="{FF2B5EF4-FFF2-40B4-BE49-F238E27FC236}">
                  <a16:creationId xmlns:a16="http://schemas.microsoft.com/office/drawing/2014/main" id="{EF55939D-8AFD-4954-A54E-0BB60043A2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1035" y="3445294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L-LTF</a:t>
              </a:r>
            </a:p>
          </p:txBody>
        </p:sp>
        <p:sp>
          <p:nvSpPr>
            <p:cNvPr id="59" name="Rectangle 7">
              <a:extLst>
                <a:ext uri="{FF2B5EF4-FFF2-40B4-BE49-F238E27FC236}">
                  <a16:creationId xmlns:a16="http://schemas.microsoft.com/office/drawing/2014/main" id="{9D9F0751-5DFE-44F0-AF93-6F7989B971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3035" y="3445294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60" name="Rectangle 8">
              <a:extLst>
                <a:ext uri="{FF2B5EF4-FFF2-40B4-BE49-F238E27FC236}">
                  <a16:creationId xmlns:a16="http://schemas.microsoft.com/office/drawing/2014/main" id="{E20A3900-BF93-4783-8207-0FA1D3632D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8835" y="3445294"/>
              <a:ext cx="685800" cy="2286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RLSIG</a:t>
              </a:r>
            </a:p>
          </p:txBody>
        </p:sp>
        <p:sp>
          <p:nvSpPr>
            <p:cNvPr id="61" name="Rectangle 9">
              <a:extLst>
                <a:ext uri="{FF2B5EF4-FFF2-40B4-BE49-F238E27FC236}">
                  <a16:creationId xmlns:a16="http://schemas.microsoft.com/office/drawing/2014/main" id="{F143BEBC-35EB-4132-A2FB-C226265A0E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0435" y="3445294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HE-SIGA2</a:t>
              </a:r>
            </a:p>
          </p:txBody>
        </p:sp>
        <p:sp>
          <p:nvSpPr>
            <p:cNvPr id="62" name="Rectangle 10">
              <a:extLst>
                <a:ext uri="{FF2B5EF4-FFF2-40B4-BE49-F238E27FC236}">
                  <a16:creationId xmlns:a16="http://schemas.microsoft.com/office/drawing/2014/main" id="{D71977F7-2F93-473A-A9AE-651A4AC01F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6235" y="3445294"/>
              <a:ext cx="3733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 HE-SIGA, HE-SIGB, HE-STF, HE-LTF, HE-DATA</a:t>
              </a:r>
            </a:p>
          </p:txBody>
        </p:sp>
        <p:sp>
          <p:nvSpPr>
            <p:cNvPr id="64" name="Rectangle 8">
              <a:extLst>
                <a:ext uri="{FF2B5EF4-FFF2-40B4-BE49-F238E27FC236}">
                  <a16:creationId xmlns:a16="http://schemas.microsoft.com/office/drawing/2014/main" id="{332D53FE-313B-4D8D-82EE-086C270209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4635" y="3445294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  <a:latin typeface="+mj-lt"/>
                </a:rPr>
                <a:t>HE-</a:t>
              </a: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SIGA1</a:t>
              </a:r>
            </a:p>
          </p:txBody>
        </p:sp>
        <p:sp>
          <p:nvSpPr>
            <p:cNvPr id="7" name="Rectangle 26">
              <a:extLst>
                <a:ext uri="{FF2B5EF4-FFF2-40B4-BE49-F238E27FC236}">
                  <a16:creationId xmlns:a16="http://schemas.microsoft.com/office/drawing/2014/main" id="{A88862A3-932F-40E4-98BD-9D58AC806A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1457134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L-STF</a:t>
              </a:r>
            </a:p>
          </p:txBody>
        </p:sp>
        <p:sp>
          <p:nvSpPr>
            <p:cNvPr id="8" name="Rectangle 27">
              <a:extLst>
                <a:ext uri="{FF2B5EF4-FFF2-40B4-BE49-F238E27FC236}">
                  <a16:creationId xmlns:a16="http://schemas.microsoft.com/office/drawing/2014/main" id="{9B698222-F260-4FB7-8423-4E2E19FB36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1457134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L-LTF</a:t>
              </a:r>
            </a:p>
          </p:txBody>
        </p:sp>
        <p:sp>
          <p:nvSpPr>
            <p:cNvPr id="9" name="Rectangle 28">
              <a:extLst>
                <a:ext uri="{FF2B5EF4-FFF2-40B4-BE49-F238E27FC236}">
                  <a16:creationId xmlns:a16="http://schemas.microsoft.com/office/drawing/2014/main" id="{2D1990E7-4133-409C-A3F9-928FB74F8C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1457134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10" name="Rectangle 29">
              <a:extLst>
                <a:ext uri="{FF2B5EF4-FFF2-40B4-BE49-F238E27FC236}">
                  <a16:creationId xmlns:a16="http://schemas.microsoft.com/office/drawing/2014/main" id="{14AE81C9-2CD7-4A68-926A-B002532519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1457134"/>
              <a:ext cx="57912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L-DATA</a:t>
              </a:r>
            </a:p>
          </p:txBody>
        </p:sp>
        <p:sp>
          <p:nvSpPr>
            <p:cNvPr id="11" name="Rectangle 4">
              <a:extLst>
                <a:ext uri="{FF2B5EF4-FFF2-40B4-BE49-F238E27FC236}">
                  <a16:creationId xmlns:a16="http://schemas.microsoft.com/office/drawing/2014/main" id="{A0BA95AC-70E6-4490-9DD6-421092B622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1828800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L-STF</a:t>
              </a:r>
            </a:p>
          </p:txBody>
        </p:sp>
        <p:sp>
          <p:nvSpPr>
            <p:cNvPr id="12" name="Rectangle 6">
              <a:extLst>
                <a:ext uri="{FF2B5EF4-FFF2-40B4-BE49-F238E27FC236}">
                  <a16:creationId xmlns:a16="http://schemas.microsoft.com/office/drawing/2014/main" id="{C7F71A1B-D743-4AAC-83F4-7443F01745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1828800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L-LTF</a:t>
              </a:r>
            </a:p>
          </p:txBody>
        </p:sp>
        <p:sp>
          <p:nvSpPr>
            <p:cNvPr id="13" name="Rectangle 7">
              <a:extLst>
                <a:ext uri="{FF2B5EF4-FFF2-40B4-BE49-F238E27FC236}">
                  <a16:creationId xmlns:a16="http://schemas.microsoft.com/office/drawing/2014/main" id="{EB68254C-9874-419B-88A3-909538CA67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1828800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14" name="Rectangle 8">
              <a:extLst>
                <a:ext uri="{FF2B5EF4-FFF2-40B4-BE49-F238E27FC236}">
                  <a16:creationId xmlns:a16="http://schemas.microsoft.com/office/drawing/2014/main" id="{4023C328-EA3F-46A3-9D6A-04F371F8A8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1828800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HTSIG1</a:t>
              </a:r>
            </a:p>
          </p:txBody>
        </p:sp>
        <p:sp>
          <p:nvSpPr>
            <p:cNvPr id="15" name="Rectangle 9">
              <a:extLst>
                <a:ext uri="{FF2B5EF4-FFF2-40B4-BE49-F238E27FC236}">
                  <a16:creationId xmlns:a16="http://schemas.microsoft.com/office/drawing/2014/main" id="{90B4B6F5-C90D-4E35-BFF2-4810AF4E76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6062" y="1828800"/>
              <a:ext cx="685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HT-STF</a:t>
              </a:r>
            </a:p>
          </p:txBody>
        </p:sp>
        <p:sp>
          <p:nvSpPr>
            <p:cNvPr id="16" name="Rectangle 10">
              <a:extLst>
                <a:ext uri="{FF2B5EF4-FFF2-40B4-BE49-F238E27FC236}">
                  <a16:creationId xmlns:a16="http://schemas.microsoft.com/office/drawing/2014/main" id="{4007FCE2-F56E-48F4-93DF-319887FFC6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1862" y="1818106"/>
              <a:ext cx="1074213" cy="239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HT-LTFs</a:t>
              </a:r>
            </a:p>
          </p:txBody>
        </p:sp>
        <p:sp>
          <p:nvSpPr>
            <p:cNvPr id="17" name="Rectangle 37">
              <a:extLst>
                <a:ext uri="{FF2B5EF4-FFF2-40B4-BE49-F238E27FC236}">
                  <a16:creationId xmlns:a16="http://schemas.microsoft.com/office/drawing/2014/main" id="{7F99A851-653C-4B04-A3FA-A9A5DBFA50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4303" y="1818105"/>
              <a:ext cx="2651359" cy="23929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HT-DATA</a:t>
              </a:r>
            </a:p>
          </p:txBody>
        </p:sp>
        <p:sp>
          <p:nvSpPr>
            <p:cNvPr id="18" name="TextBox 15">
              <a:extLst>
                <a:ext uri="{FF2B5EF4-FFF2-40B4-BE49-F238E27FC236}">
                  <a16:creationId xmlns:a16="http://schemas.microsoft.com/office/drawing/2014/main" id="{BD8248CC-68FA-4B97-A873-184A59285F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811" y="1457134"/>
              <a:ext cx="4017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11a</a:t>
              </a:r>
            </a:p>
          </p:txBody>
        </p:sp>
        <p:sp>
          <p:nvSpPr>
            <p:cNvPr id="19" name="TextBox 16">
              <a:extLst>
                <a:ext uri="{FF2B5EF4-FFF2-40B4-BE49-F238E27FC236}">
                  <a16:creationId xmlns:a16="http://schemas.microsoft.com/office/drawing/2014/main" id="{18F0D130-6BE0-495C-BC61-E12F10182F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782" y="1752600"/>
              <a:ext cx="69955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HT-MM</a:t>
              </a:r>
            </a:p>
          </p:txBody>
        </p:sp>
        <p:sp>
          <p:nvSpPr>
            <p:cNvPr id="21" name="Rectangle 8">
              <a:extLst>
                <a:ext uri="{FF2B5EF4-FFF2-40B4-BE49-F238E27FC236}">
                  <a16:creationId xmlns:a16="http://schemas.microsoft.com/office/drawing/2014/main" id="{505F6751-B1F8-4D8B-9178-83CB46816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0262" y="1828800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HTSIG2</a:t>
              </a:r>
            </a:p>
          </p:txBody>
        </p:sp>
        <p:sp>
          <p:nvSpPr>
            <p:cNvPr id="23" name="Rectangle 10">
              <a:extLst>
                <a:ext uri="{FF2B5EF4-FFF2-40B4-BE49-F238E27FC236}">
                  <a16:creationId xmlns:a16="http://schemas.microsoft.com/office/drawing/2014/main" id="{6F5C1AAC-6D6A-49E7-B761-A4EEBB606E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2209800"/>
              <a:ext cx="7620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HT-GF-STF</a:t>
              </a:r>
            </a:p>
          </p:txBody>
        </p:sp>
        <p:sp>
          <p:nvSpPr>
            <p:cNvPr id="24" name="Rectangle 11">
              <a:extLst>
                <a:ext uri="{FF2B5EF4-FFF2-40B4-BE49-F238E27FC236}">
                  <a16:creationId xmlns:a16="http://schemas.microsoft.com/office/drawing/2014/main" id="{558BDE12-50D6-43FD-BCC3-349D2C8536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2209800"/>
              <a:ext cx="7620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HT-LTF1</a:t>
              </a:r>
            </a:p>
          </p:txBody>
        </p:sp>
        <p:sp>
          <p:nvSpPr>
            <p:cNvPr id="25" name="Rectangle 12">
              <a:extLst>
                <a:ext uri="{FF2B5EF4-FFF2-40B4-BE49-F238E27FC236}">
                  <a16:creationId xmlns:a16="http://schemas.microsoft.com/office/drawing/2014/main" id="{9C1CA367-8933-4795-9305-1FAE0473AA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2209800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HTSIG1</a:t>
              </a:r>
            </a:p>
          </p:txBody>
        </p:sp>
        <p:sp>
          <p:nvSpPr>
            <p:cNvPr id="26" name="Rectangle 28">
              <a:extLst>
                <a:ext uri="{FF2B5EF4-FFF2-40B4-BE49-F238E27FC236}">
                  <a16:creationId xmlns:a16="http://schemas.microsoft.com/office/drawing/2014/main" id="{6B2F84A4-2341-4FD3-8F73-D1CC4F19B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1862" y="2209800"/>
              <a:ext cx="3733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HT-DATA</a:t>
              </a:r>
            </a:p>
          </p:txBody>
        </p:sp>
        <p:sp>
          <p:nvSpPr>
            <p:cNvPr id="27" name="Rectangle 31">
              <a:extLst>
                <a:ext uri="{FF2B5EF4-FFF2-40B4-BE49-F238E27FC236}">
                  <a16:creationId xmlns:a16="http://schemas.microsoft.com/office/drawing/2014/main" id="{758C4F8E-A3E6-4810-9B38-1A4998E8D4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0262" y="2209800"/>
              <a:ext cx="13716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HTLTF2~NLTF</a:t>
              </a:r>
            </a:p>
          </p:txBody>
        </p:sp>
        <p:sp>
          <p:nvSpPr>
            <p:cNvPr id="28" name="Rectangle 12">
              <a:extLst>
                <a:ext uri="{FF2B5EF4-FFF2-40B4-BE49-F238E27FC236}">
                  <a16:creationId xmlns:a16="http://schemas.microsoft.com/office/drawing/2014/main" id="{36DF486B-A624-40A5-90C4-C1537EFB69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2209800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HTSIG2</a:t>
              </a:r>
            </a:p>
          </p:txBody>
        </p:sp>
        <p:sp>
          <p:nvSpPr>
            <p:cNvPr id="31" name="TextBox 28">
              <a:extLst>
                <a:ext uri="{FF2B5EF4-FFF2-40B4-BE49-F238E27FC236}">
                  <a16:creationId xmlns:a16="http://schemas.microsoft.com/office/drawing/2014/main" id="{E7FE864D-E105-46C9-8221-1C88764531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107" y="2133600"/>
              <a:ext cx="62260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HT-GF</a:t>
              </a:r>
            </a:p>
          </p:txBody>
        </p:sp>
        <p:sp>
          <p:nvSpPr>
            <p:cNvPr id="32" name="Rectangle 4">
              <a:extLst>
                <a:ext uri="{FF2B5EF4-FFF2-40B4-BE49-F238E27FC236}">
                  <a16:creationId xmlns:a16="http://schemas.microsoft.com/office/drawing/2014/main" id="{1F2EA50C-30D4-4790-B63D-E3980F9CE5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2638648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L-STF</a:t>
              </a:r>
            </a:p>
          </p:txBody>
        </p:sp>
        <p:sp>
          <p:nvSpPr>
            <p:cNvPr id="33" name="Rectangle 6">
              <a:extLst>
                <a:ext uri="{FF2B5EF4-FFF2-40B4-BE49-F238E27FC236}">
                  <a16:creationId xmlns:a16="http://schemas.microsoft.com/office/drawing/2014/main" id="{891D8CEC-A111-488D-AB46-A17E8669C2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2638648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L-LTF</a:t>
              </a:r>
            </a:p>
          </p:txBody>
        </p:sp>
        <p:sp>
          <p:nvSpPr>
            <p:cNvPr id="34" name="Rectangle 7">
              <a:extLst>
                <a:ext uri="{FF2B5EF4-FFF2-40B4-BE49-F238E27FC236}">
                  <a16:creationId xmlns:a16="http://schemas.microsoft.com/office/drawing/2014/main" id="{D36B3081-D5AC-4F89-8653-D5808A493E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2638648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35" name="Rectangle 8">
              <a:extLst>
                <a:ext uri="{FF2B5EF4-FFF2-40B4-BE49-F238E27FC236}">
                  <a16:creationId xmlns:a16="http://schemas.microsoft.com/office/drawing/2014/main" id="{CD9C0BD5-EC47-46D3-91E0-A468FC1902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2638648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VHTSIGA1</a:t>
              </a:r>
            </a:p>
          </p:txBody>
        </p:sp>
        <p:sp>
          <p:nvSpPr>
            <p:cNvPr id="36" name="Rectangle 9">
              <a:extLst>
                <a:ext uri="{FF2B5EF4-FFF2-40B4-BE49-F238E27FC236}">
                  <a16:creationId xmlns:a16="http://schemas.microsoft.com/office/drawing/2014/main" id="{9C2FDEBD-D9E2-4D36-80FD-C260C88622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6062" y="2638648"/>
              <a:ext cx="685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ysClr val="windowText" lastClr="000000"/>
                  </a:solidFill>
                  <a:latin typeface="+mj-lt"/>
                </a:rPr>
                <a:t>VHTSTF</a:t>
              </a:r>
            </a:p>
          </p:txBody>
        </p:sp>
        <p:sp>
          <p:nvSpPr>
            <p:cNvPr id="37" name="Rectangle 10">
              <a:extLst>
                <a:ext uri="{FF2B5EF4-FFF2-40B4-BE49-F238E27FC236}">
                  <a16:creationId xmlns:a16="http://schemas.microsoft.com/office/drawing/2014/main" id="{FFE283A2-C993-4960-810F-921B2A960D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1862" y="2621069"/>
              <a:ext cx="1082441" cy="24617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VHTLTFs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78C50C92-91CD-4D00-9828-397CE277B9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36388" y="2633885"/>
              <a:ext cx="1828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VHT-DATA</a:t>
              </a:r>
            </a:p>
          </p:txBody>
        </p:sp>
        <p:sp>
          <p:nvSpPr>
            <p:cNvPr id="39" name="TextBox 36">
              <a:extLst>
                <a:ext uri="{FF2B5EF4-FFF2-40B4-BE49-F238E27FC236}">
                  <a16:creationId xmlns:a16="http://schemas.microsoft.com/office/drawing/2014/main" id="{3F3DD7E2-A1D9-4A63-B45C-A2D94BFDA9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182" y="2562448"/>
              <a:ext cx="50045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VHT</a:t>
              </a:r>
            </a:p>
          </p:txBody>
        </p:sp>
        <p:sp>
          <p:nvSpPr>
            <p:cNvPr id="41" name="Rectangle 8">
              <a:extLst>
                <a:ext uri="{FF2B5EF4-FFF2-40B4-BE49-F238E27FC236}">
                  <a16:creationId xmlns:a16="http://schemas.microsoft.com/office/drawing/2014/main" id="{0F4B7501-4C4E-4B2B-9050-A0A6B4F649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0262" y="2638648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VHTSIGA2</a:t>
              </a:r>
            </a:p>
          </p:txBody>
        </p:sp>
        <p:sp>
          <p:nvSpPr>
            <p:cNvPr id="43" name="Rectangle 9">
              <a:extLst>
                <a:ext uri="{FF2B5EF4-FFF2-40B4-BE49-F238E27FC236}">
                  <a16:creationId xmlns:a16="http://schemas.microsoft.com/office/drawing/2014/main" id="{191FDDDE-C686-4E7A-918D-8FEF63C7F5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5602" y="2629121"/>
              <a:ext cx="830782" cy="2317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ysClr val="windowText" lastClr="000000"/>
                  </a:solidFill>
                  <a:latin typeface="+mj-lt"/>
                </a:rPr>
                <a:t>VHTSIGB</a:t>
              </a:r>
            </a:p>
          </p:txBody>
        </p:sp>
        <p:sp>
          <p:nvSpPr>
            <p:cNvPr id="46" name="Rectangle 4">
              <a:extLst>
                <a:ext uri="{FF2B5EF4-FFF2-40B4-BE49-F238E27FC236}">
                  <a16:creationId xmlns:a16="http://schemas.microsoft.com/office/drawing/2014/main" id="{42EE7273-7379-447E-A830-9C5EB2A50D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3035976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L-STF</a:t>
              </a:r>
            </a:p>
          </p:txBody>
        </p:sp>
        <p:sp>
          <p:nvSpPr>
            <p:cNvPr id="47" name="Rectangle 6">
              <a:extLst>
                <a:ext uri="{FF2B5EF4-FFF2-40B4-BE49-F238E27FC236}">
                  <a16:creationId xmlns:a16="http://schemas.microsoft.com/office/drawing/2014/main" id="{01D1E837-2F8F-4B52-AFAF-C86CBCE425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3035976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L-LTF</a:t>
              </a:r>
            </a:p>
          </p:txBody>
        </p:sp>
        <p:sp>
          <p:nvSpPr>
            <p:cNvPr id="48" name="Rectangle 7">
              <a:extLst>
                <a:ext uri="{FF2B5EF4-FFF2-40B4-BE49-F238E27FC236}">
                  <a16:creationId xmlns:a16="http://schemas.microsoft.com/office/drawing/2014/main" id="{C3F06FFF-E7FA-452F-AF7C-0F2756FCDB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3035976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49" name="Rectangle 8">
              <a:extLst>
                <a:ext uri="{FF2B5EF4-FFF2-40B4-BE49-F238E27FC236}">
                  <a16:creationId xmlns:a16="http://schemas.microsoft.com/office/drawing/2014/main" id="{AD05B214-0AEC-4E50-871F-E2E3EC0A8A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3035976"/>
              <a:ext cx="685800" cy="2286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RLSIG</a:t>
              </a:r>
            </a:p>
          </p:txBody>
        </p:sp>
        <p:sp>
          <p:nvSpPr>
            <p:cNvPr id="50" name="Rectangle 9">
              <a:extLst>
                <a:ext uri="{FF2B5EF4-FFF2-40B4-BE49-F238E27FC236}">
                  <a16:creationId xmlns:a16="http://schemas.microsoft.com/office/drawing/2014/main" id="{584FD6B0-2FDC-4A92-A4EF-F384AB54EC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6062" y="3035976"/>
              <a:ext cx="685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HE-SIGA2</a:t>
              </a:r>
            </a:p>
          </p:txBody>
        </p:sp>
        <p:sp>
          <p:nvSpPr>
            <p:cNvPr id="51" name="Rectangle 10">
              <a:extLst>
                <a:ext uri="{FF2B5EF4-FFF2-40B4-BE49-F238E27FC236}">
                  <a16:creationId xmlns:a16="http://schemas.microsoft.com/office/drawing/2014/main" id="{6463374A-9791-4FD8-922D-F500FED969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1862" y="3035976"/>
              <a:ext cx="3733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HE-SIGB, HE-STF, HE-LTF, HE-DATA</a:t>
              </a:r>
            </a:p>
          </p:txBody>
        </p:sp>
        <p:sp>
          <p:nvSpPr>
            <p:cNvPr id="53" name="TextBox 53">
              <a:extLst>
                <a:ext uri="{FF2B5EF4-FFF2-40B4-BE49-F238E27FC236}">
                  <a16:creationId xmlns:a16="http://schemas.microsoft.com/office/drawing/2014/main" id="{3A726228-18AB-49EA-8C3C-867903D9CF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00" y="3047483"/>
              <a:ext cx="91403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HE SU/MU</a:t>
              </a:r>
            </a:p>
          </p:txBody>
        </p:sp>
        <p:sp>
          <p:nvSpPr>
            <p:cNvPr id="55" name="Rectangle 8">
              <a:extLst>
                <a:ext uri="{FF2B5EF4-FFF2-40B4-BE49-F238E27FC236}">
                  <a16:creationId xmlns:a16="http://schemas.microsoft.com/office/drawing/2014/main" id="{31B2816D-EC17-463D-B5DD-348C1FD5C8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0262" y="3035976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  <a:latin typeface="+mj-lt"/>
                </a:rPr>
                <a:t>HE-</a:t>
              </a: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SIGA1</a:t>
              </a: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EF97B333-20E0-4D66-B646-C8EFEB105E3C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5230090" y="2918563"/>
              <a:ext cx="0" cy="891437"/>
            </a:xfrm>
            <a:prstGeom prst="line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53">
              <a:extLst>
                <a:ext uri="{FF2B5EF4-FFF2-40B4-BE49-F238E27FC236}">
                  <a16:creationId xmlns:a16="http://schemas.microsoft.com/office/drawing/2014/main" id="{56F18428-5D56-42D1-A88D-C7A37498A6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4800" y="3456801"/>
              <a:ext cx="66396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HE_ER</a:t>
              </a:r>
            </a:p>
          </p:txBody>
        </p:sp>
        <p:sp>
          <p:nvSpPr>
            <p:cNvPr id="70" name="TextBox 17">
              <a:extLst>
                <a:ext uri="{FF2B5EF4-FFF2-40B4-BE49-F238E27FC236}">
                  <a16:creationId xmlns:a16="http://schemas.microsoft.com/office/drawing/2014/main" id="{54F7DF98-C995-47C2-8359-904DF7AE75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22337" y="3874607"/>
              <a:ext cx="71686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QBPSK </a:t>
              </a:r>
            </a:p>
          </p:txBody>
        </p: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EAAF94B6-42E3-42FE-885A-A835954AC82F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4534685" y="2504110"/>
              <a:ext cx="0" cy="486308"/>
            </a:xfrm>
            <a:prstGeom prst="line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C2A35C57-8C6F-4471-BEC4-7C4BB3A2EC1B}"/>
                </a:ext>
              </a:extLst>
            </p:cNvPr>
            <p:cNvCxnSpPr>
              <a:cxnSpLocks/>
            </p:cNvCxnSpPr>
            <p:nvPr/>
          </p:nvCxnSpPr>
          <p:spPr bwMode="gray">
            <a:xfrm flipH="1">
              <a:off x="3837571" y="1728351"/>
              <a:ext cx="7817" cy="825291"/>
            </a:xfrm>
            <a:prstGeom prst="line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Rectangle 9">
              <a:extLst>
                <a:ext uri="{FF2B5EF4-FFF2-40B4-BE49-F238E27FC236}">
                  <a16:creationId xmlns:a16="http://schemas.microsoft.com/office/drawing/2014/main" id="{19C74726-D656-4E9E-99D4-289ECE0C4F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17177" y="3896168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1200" b="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81" name="TextBox 17">
              <a:extLst>
                <a:ext uri="{FF2B5EF4-FFF2-40B4-BE49-F238E27FC236}">
                  <a16:creationId xmlns:a16="http://schemas.microsoft.com/office/drawing/2014/main" id="{0DE62A43-07CC-450E-BABC-9A75F67017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22137" y="3881596"/>
              <a:ext cx="60625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BPSK </a:t>
              </a:r>
            </a:p>
          </p:txBody>
        </p:sp>
        <p:sp>
          <p:nvSpPr>
            <p:cNvPr id="82" name="Rectangle 9">
              <a:extLst>
                <a:ext uri="{FF2B5EF4-FFF2-40B4-BE49-F238E27FC236}">
                  <a16:creationId xmlns:a16="http://schemas.microsoft.com/office/drawing/2014/main" id="{781EF341-FEFB-4B40-950C-13503997FA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6977" y="3903157"/>
              <a:ext cx="685800" cy="2286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1200" b="0" dirty="0">
                <a:solidFill>
                  <a:schemeClr val="tx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5542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432" y="1598613"/>
            <a:ext cx="8096568" cy="46482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802.11 standards have evolved from 802.11a to 802.11ax over past two decades. 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Preamble design is important in each generation.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Provide backward compatibility with exiting standards.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Enable PPDU format auto-detection.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Signal important information to support various PHY/MAC features.</a:t>
            </a:r>
          </a:p>
          <a:p>
            <a:pPr marL="0" lvl="0" indent="0"/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From EHT,</a:t>
            </a:r>
            <a:r>
              <a:rPr lang="zh-CN" altLang="en-US" dirty="0"/>
              <a:t> </a:t>
            </a:r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propose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advance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preamble design</a:t>
            </a:r>
            <a:r>
              <a:rPr lang="zh-CN" altLang="en-US" dirty="0"/>
              <a:t> </a:t>
            </a:r>
            <a:r>
              <a:rPr lang="en-US" altLang="zh-CN" dirty="0"/>
              <a:t>philosophy to</a:t>
            </a:r>
            <a:r>
              <a:rPr lang="en-US" dirty="0"/>
              <a:t> support an unified structure enabling future coexistence and simple PPDU format detection.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B8FF44-575A-4D45-A490-7812FCEAF36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7818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EHT Preamble Design Philosophy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382000" cy="48006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Till 11ax, the preamble design has piled up features for each PPDU format to support auto-detection.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QBPSK, L-LENGTH%3, RL-SIG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Auto-detection complexity and latency have significantly increased.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Limit complexity in EHT for auto-detection</a:t>
            </a:r>
          </a:p>
          <a:p>
            <a:pPr marL="0" lvl="0" indent="0"/>
            <a:endParaRPr lang="en-US" dirty="0"/>
          </a:p>
          <a:p>
            <a:pPr marL="0" lvl="0" indent="0"/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Across-generation coexistence using preamble.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Mainly L-LENGTH is used across generations for CCA detection.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11ax, more coexistence bits are added, </a:t>
            </a:r>
            <a:r>
              <a:rPr lang="en-US" altLang="zh-CN" dirty="0"/>
              <a:t>e.g.</a:t>
            </a:r>
            <a:r>
              <a:rPr lang="en-US" dirty="0"/>
              <a:t> BSS color, TXOP, etc.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Only understood by 11ax STAs, and different bit definition across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EHT as a switch point to include future coexistence.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B8FF44-575A-4D45-A490-7812FCEAF36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AE8BC33-A42A-4E41-B7AA-80BAC7A3EF3F}"/>
              </a:ext>
            </a:extLst>
          </p:cNvPr>
          <p:cNvGrpSpPr/>
          <p:nvPr/>
        </p:nvGrpSpPr>
        <p:grpSpPr>
          <a:xfrm>
            <a:off x="1081502" y="3509546"/>
            <a:ext cx="7316129" cy="774531"/>
            <a:chOff x="1081502" y="3509546"/>
            <a:chExt cx="7316129" cy="77453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27F3C19-E2A2-405A-BEC6-513801618829}"/>
                </a:ext>
              </a:extLst>
            </p:cNvPr>
            <p:cNvSpPr/>
            <p:nvPr/>
          </p:nvSpPr>
          <p:spPr bwMode="auto">
            <a:xfrm>
              <a:off x="3519902" y="3657600"/>
              <a:ext cx="1447800" cy="4572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Times New Roman" pitchFamily="16" charset="0"/>
                  <a:ea typeface="MS Gothic" charset="-128"/>
                </a:rPr>
                <a:t>EHT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1457EB36-1C2D-42AB-BD32-17367B91C2F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081502" y="3886200"/>
              <a:ext cx="22860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B880B9FA-0918-461D-894F-AE8E246B9BE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116927" y="3862652"/>
              <a:ext cx="3096358" cy="2355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EE75EFC-74D5-4CD1-9851-813E14A53207}"/>
                </a:ext>
              </a:extLst>
            </p:cNvPr>
            <p:cNvSpPr txBox="1"/>
            <p:nvPr/>
          </p:nvSpPr>
          <p:spPr>
            <a:xfrm>
              <a:off x="1609286" y="3945523"/>
              <a:ext cx="12863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2"/>
                  </a:solidFill>
                </a:rPr>
                <a:t>11a/g/n/ac/ax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1E97C01-59AF-423A-B66B-51671FD5E4E3}"/>
                </a:ext>
              </a:extLst>
            </p:cNvPr>
            <p:cNvSpPr txBox="1"/>
            <p:nvPr/>
          </p:nvSpPr>
          <p:spPr>
            <a:xfrm>
              <a:off x="5874120" y="3919145"/>
              <a:ext cx="15819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B050"/>
                  </a:solidFill>
                </a:rPr>
                <a:t>EHT and beyond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F4D6457-6B73-44AE-8498-8266723D13D5}"/>
                </a:ext>
              </a:extLst>
            </p:cNvPr>
            <p:cNvSpPr txBox="1"/>
            <p:nvPr/>
          </p:nvSpPr>
          <p:spPr>
            <a:xfrm>
              <a:off x="1295400" y="3524098"/>
              <a:ext cx="21675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2"/>
                  </a:solidFill>
                </a:rPr>
                <a:t>Backward compatibility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54E25EA-1F66-437D-9576-F646675F585C}"/>
                </a:ext>
              </a:extLst>
            </p:cNvPr>
            <p:cNvSpPr txBox="1"/>
            <p:nvPr/>
          </p:nvSpPr>
          <p:spPr>
            <a:xfrm>
              <a:off x="5165656" y="3509546"/>
              <a:ext cx="323197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B050"/>
                  </a:solidFill>
                </a:rPr>
                <a:t>Future compatibility and coexistence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40" y="604837"/>
            <a:ext cx="8229600" cy="919163"/>
          </a:xfrm>
        </p:spPr>
        <p:txBody>
          <a:bodyPr/>
          <a:lstStyle/>
          <a:p>
            <a:r>
              <a:rPr lang="en-US" dirty="0"/>
              <a:t>EHT Preamble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95600"/>
            <a:ext cx="8229600" cy="32088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Based on this design philosophy, we discussed high-level EHT preamble structure in our previous contribution [1].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Backward compatible: legacy preamble is appended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RLSIG: kept for range extension and PPDU format signaling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Common SIG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Static bits are common across generations, signaling co-existence bits.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Includes </a:t>
            </a:r>
            <a:r>
              <a:rPr lang="en-US" altLang="zh-CN" dirty="0">
                <a:solidFill>
                  <a:srgbClr val="00B050"/>
                </a:solidFill>
              </a:rPr>
              <a:t>b</a:t>
            </a:r>
            <a:r>
              <a:rPr lang="en-US" dirty="0">
                <a:solidFill>
                  <a:srgbClr val="00B050"/>
                </a:solidFill>
              </a:rPr>
              <a:t>its to indicate PPDU formats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EHT-SIG </a:t>
            </a:r>
            <a:r>
              <a:rPr lang="en-US" altLang="zh-CN" dirty="0"/>
              <a:t>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Signal other PPDU decoding related information, MU info, 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D43F7D9-BD9E-431C-BFC4-408BB0BEC986}"/>
              </a:ext>
            </a:extLst>
          </p:cNvPr>
          <p:cNvGrpSpPr/>
          <p:nvPr/>
        </p:nvGrpSpPr>
        <p:grpSpPr>
          <a:xfrm>
            <a:off x="986100" y="1480021"/>
            <a:ext cx="7700700" cy="1339379"/>
            <a:chOff x="762568" y="1556220"/>
            <a:chExt cx="7700700" cy="1339379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441F8DE-8B97-4918-AB29-229A18610B44}"/>
                </a:ext>
              </a:extLst>
            </p:cNvPr>
            <p:cNvSpPr/>
            <p:nvPr/>
          </p:nvSpPr>
          <p:spPr>
            <a:xfrm>
              <a:off x="3688080" y="2561276"/>
              <a:ext cx="1384547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  Common SIG</a:t>
              </a:r>
            </a:p>
          </p:txBody>
        </p:sp>
        <p:sp>
          <p:nvSpPr>
            <p:cNvPr id="29" name="Rectangle 4">
              <a:extLst>
                <a:ext uri="{FF2B5EF4-FFF2-40B4-BE49-F238E27FC236}">
                  <a16:creationId xmlns:a16="http://schemas.microsoft.com/office/drawing/2014/main" id="{437B7A52-513E-4F8F-9DCE-8FF71299B4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568" y="2561276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30" name="Rectangle 6">
              <a:extLst>
                <a:ext uri="{FF2B5EF4-FFF2-40B4-BE49-F238E27FC236}">
                  <a16:creationId xmlns:a16="http://schemas.microsoft.com/office/drawing/2014/main" id="{46469FB6-22C5-44A8-89CD-3982D70B87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568" y="2561276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31" name="Rectangle 7">
              <a:extLst>
                <a:ext uri="{FF2B5EF4-FFF2-40B4-BE49-F238E27FC236}">
                  <a16:creationId xmlns:a16="http://schemas.microsoft.com/office/drawing/2014/main" id="{21FEB5AC-946B-4A20-97C0-458B01237D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6568" y="2561276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32" name="Rectangle 8">
              <a:extLst>
                <a:ext uri="{FF2B5EF4-FFF2-40B4-BE49-F238E27FC236}">
                  <a16:creationId xmlns:a16="http://schemas.microsoft.com/office/drawing/2014/main" id="{9B31AD6A-B244-4A7E-BDE1-7CC7875991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367" y="2561276"/>
              <a:ext cx="723621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BAD99DB-53E3-4690-B072-DE56CFF12C87}"/>
                </a:ext>
              </a:extLst>
            </p:cNvPr>
            <p:cNvSpPr/>
            <p:nvPr/>
          </p:nvSpPr>
          <p:spPr>
            <a:xfrm>
              <a:off x="3692240" y="2222448"/>
              <a:ext cx="1371600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  Common SIG</a:t>
              </a:r>
            </a:p>
          </p:txBody>
        </p:sp>
        <p:sp>
          <p:nvSpPr>
            <p:cNvPr id="37" name="Rectangle 4">
              <a:extLst>
                <a:ext uri="{FF2B5EF4-FFF2-40B4-BE49-F238E27FC236}">
                  <a16:creationId xmlns:a16="http://schemas.microsoft.com/office/drawing/2014/main" id="{BA431134-6067-4DB2-82D2-D166D81A0A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2230881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38" name="Rectangle 6">
              <a:extLst>
                <a:ext uri="{FF2B5EF4-FFF2-40B4-BE49-F238E27FC236}">
                  <a16:creationId xmlns:a16="http://schemas.microsoft.com/office/drawing/2014/main" id="{71F0F18D-3CF8-4BDD-958A-470AF7CA21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2230881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39" name="Rectangle 7">
              <a:extLst>
                <a:ext uri="{FF2B5EF4-FFF2-40B4-BE49-F238E27FC236}">
                  <a16:creationId xmlns:a16="http://schemas.microsoft.com/office/drawing/2014/main" id="{2AF8B965-72A8-4A0D-AB68-45E758077E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2230881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40" name="Rectangle 8">
              <a:extLst>
                <a:ext uri="{FF2B5EF4-FFF2-40B4-BE49-F238E27FC236}">
                  <a16:creationId xmlns:a16="http://schemas.microsoft.com/office/drawing/2014/main" id="{26D46FC1-77E0-4435-B6BC-E100B5FC10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368" y="2228189"/>
              <a:ext cx="722326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5A92DBD2-4DFE-43E0-A4A2-7D84B650A780}"/>
                </a:ext>
              </a:extLst>
            </p:cNvPr>
            <p:cNvSpPr/>
            <p:nvPr/>
          </p:nvSpPr>
          <p:spPr>
            <a:xfrm>
              <a:off x="3699165" y="1557427"/>
              <a:ext cx="1371600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Common SIG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CA60C7BB-E260-47CC-8A16-A0E7E82FFF63}"/>
                </a:ext>
              </a:extLst>
            </p:cNvPr>
            <p:cNvSpPr/>
            <p:nvPr/>
          </p:nvSpPr>
          <p:spPr>
            <a:xfrm>
              <a:off x="5078961" y="1557426"/>
              <a:ext cx="1455494" cy="133817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EHT SIG</a:t>
              </a:r>
            </a:p>
          </p:txBody>
        </p:sp>
        <p:sp>
          <p:nvSpPr>
            <p:cNvPr id="58" name="Rectangle 4">
              <a:extLst>
                <a:ext uri="{FF2B5EF4-FFF2-40B4-BE49-F238E27FC236}">
                  <a16:creationId xmlns:a16="http://schemas.microsoft.com/office/drawing/2014/main" id="{E8BFB8F2-E5A7-4735-9983-DB5C7A9F79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155742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59" name="Rectangle 6">
              <a:extLst>
                <a:ext uri="{FF2B5EF4-FFF2-40B4-BE49-F238E27FC236}">
                  <a16:creationId xmlns:a16="http://schemas.microsoft.com/office/drawing/2014/main" id="{9D0F440F-EA30-48AC-BCDE-4A990D2CB0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155742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60" name="Rectangle 7">
              <a:extLst>
                <a:ext uri="{FF2B5EF4-FFF2-40B4-BE49-F238E27FC236}">
                  <a16:creationId xmlns:a16="http://schemas.microsoft.com/office/drawing/2014/main" id="{0E41FE7C-7C4F-451D-9D5C-9522FA5207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1557427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61" name="Rectangle 8">
              <a:extLst>
                <a:ext uri="{FF2B5EF4-FFF2-40B4-BE49-F238E27FC236}">
                  <a16:creationId xmlns:a16="http://schemas.microsoft.com/office/drawing/2014/main" id="{5BE037BF-2701-4D42-8DEE-DC1E835623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3661" y="1557427"/>
              <a:ext cx="725503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8A0754A5-85C5-4F20-9CEB-EFC23E5C305F}"/>
                </a:ext>
              </a:extLst>
            </p:cNvPr>
            <p:cNvSpPr/>
            <p:nvPr/>
          </p:nvSpPr>
          <p:spPr>
            <a:xfrm>
              <a:off x="6535749" y="1556220"/>
              <a:ext cx="1927519" cy="133817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EHT-STF, EHT-LTF, EHT-DATA</a:t>
              </a: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409F29AC-F49C-473C-8094-A99B162C668A}"/>
                </a:ext>
              </a:extLst>
            </p:cNvPr>
            <p:cNvSpPr/>
            <p:nvPr/>
          </p:nvSpPr>
          <p:spPr>
            <a:xfrm>
              <a:off x="3701027" y="1899432"/>
              <a:ext cx="1371600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…</a:t>
              </a:r>
            </a:p>
          </p:txBody>
        </p:sp>
        <p:sp>
          <p:nvSpPr>
            <p:cNvPr id="65" name="Rectangle 4">
              <a:extLst>
                <a:ext uri="{FF2B5EF4-FFF2-40B4-BE49-F238E27FC236}">
                  <a16:creationId xmlns:a16="http://schemas.microsoft.com/office/drawing/2014/main" id="{3A2AED0B-E3AC-49C5-8876-7630B514A4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189686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dirty="0">
                  <a:latin typeface="+mj-lt"/>
                </a:rPr>
                <a:t>…</a:t>
              </a:r>
            </a:p>
          </p:txBody>
        </p:sp>
        <p:sp>
          <p:nvSpPr>
            <p:cNvPr id="66" name="Rectangle 6">
              <a:extLst>
                <a:ext uri="{FF2B5EF4-FFF2-40B4-BE49-F238E27FC236}">
                  <a16:creationId xmlns:a16="http://schemas.microsoft.com/office/drawing/2014/main" id="{A6C5A7BE-3318-40FE-A6D9-B77B07CCE4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189686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…</a:t>
              </a:r>
            </a:p>
          </p:txBody>
        </p:sp>
        <p:sp>
          <p:nvSpPr>
            <p:cNvPr id="67" name="Rectangle 7">
              <a:extLst>
                <a:ext uri="{FF2B5EF4-FFF2-40B4-BE49-F238E27FC236}">
                  <a16:creationId xmlns:a16="http://schemas.microsoft.com/office/drawing/2014/main" id="{39937668-7B10-4AD7-9125-95EAB667CF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1896867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;;;</a:t>
              </a:r>
            </a:p>
          </p:txBody>
        </p:sp>
        <p:sp>
          <p:nvSpPr>
            <p:cNvPr id="68" name="Rectangle 8">
              <a:extLst>
                <a:ext uri="{FF2B5EF4-FFF2-40B4-BE49-F238E27FC236}">
                  <a16:creationId xmlns:a16="http://schemas.microsoft.com/office/drawing/2014/main" id="{A05B28A5-813B-4821-B132-6A5E96CC71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3661" y="1896867"/>
              <a:ext cx="72421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 …</a:t>
              </a:r>
              <a:endParaRPr lang="en-US" sz="1400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13330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9163"/>
          </a:xfrm>
        </p:spPr>
        <p:txBody>
          <a:bodyPr/>
          <a:lstStyle/>
          <a:p>
            <a:r>
              <a:rPr lang="en-US" dirty="0"/>
              <a:t>Common-SIG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924800" cy="3905888"/>
          </a:xfrm>
        </p:spPr>
        <p:txBody>
          <a:bodyPr/>
          <a:lstStyle/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Common SIG exists in all </a:t>
            </a:r>
            <a:r>
              <a:rPr lang="en-US" dirty="0"/>
              <a:t>EHT and future generations</a:t>
            </a:r>
          </a:p>
          <a:p>
            <a:pPr marL="739775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Defined on 20MHz bandwidth, similar to HE-SIGA. </a:t>
            </a:r>
          </a:p>
          <a:p>
            <a:pPr marL="739775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Modulation: BPSK with BCC-1/2</a:t>
            </a:r>
          </a:p>
          <a:p>
            <a:pPr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Duplicated over entire PPDU bandwidth.</a:t>
            </a:r>
          </a:p>
          <a:p>
            <a:pPr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Resilient to preamble puncturing</a:t>
            </a:r>
          </a:p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Common SIG includes both Version-independent bits and Version-dependent bits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Version-independent bits have static location and bit definition across different generations/PHY versions. </a:t>
            </a:r>
          </a:p>
          <a:p>
            <a:pPr marL="1200150"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Co-existence bits will be included in this field.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Version-dependent bits may have variable bit definition in each PHY version.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3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1037"/>
            <a:ext cx="8229600" cy="919163"/>
          </a:xfrm>
        </p:spPr>
        <p:txBody>
          <a:bodyPr/>
          <a:lstStyle/>
          <a:p>
            <a:r>
              <a:rPr lang="en-US" dirty="0"/>
              <a:t>Common-SIG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09800"/>
            <a:ext cx="7924800" cy="4058293"/>
          </a:xfrm>
        </p:spPr>
        <p:txBody>
          <a:bodyPr/>
          <a:lstStyle/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Version-independent bits: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PHY version identifier field: 3 bits.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BSS color (6 bits), TXOP (7 bits), DL/UL (1).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Others</a:t>
            </a:r>
          </a:p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Version-dependent bits: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PPDU format: 2 bits.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EHT-SIG: MCS (4 bits), Number of symbols (6 bits).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Others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5ADB8D5-A842-4413-BD08-1F8C235B5364}"/>
              </a:ext>
            </a:extLst>
          </p:cNvPr>
          <p:cNvGrpSpPr/>
          <p:nvPr/>
        </p:nvGrpSpPr>
        <p:grpSpPr>
          <a:xfrm>
            <a:off x="1447799" y="1591422"/>
            <a:ext cx="6553201" cy="483245"/>
            <a:chOff x="1331623" y="1650355"/>
            <a:chExt cx="6553201" cy="48324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2C6B5DF-BF12-4AAC-BD70-841EC9F5FC50}"/>
                </a:ext>
              </a:extLst>
            </p:cNvPr>
            <p:cNvSpPr/>
            <p:nvPr/>
          </p:nvSpPr>
          <p:spPr>
            <a:xfrm>
              <a:off x="1331624" y="1650355"/>
              <a:ext cx="4038600" cy="33311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Version-independent Bits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F076109-0FE4-4F53-8384-F6D2D30B0E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0224" y="1652261"/>
              <a:ext cx="2514600" cy="33983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Version-dependent Bits</a:t>
              </a:r>
              <a:endParaRPr lang="en-US" sz="1400" dirty="0">
                <a:latin typeface="+mj-lt"/>
              </a:endParaRP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2E788D5D-E07D-47E7-9A77-103BF884CCD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31623" y="2133600"/>
              <a:ext cx="4038601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4C694A5-CD44-4E33-82D0-3542BB07D4E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70224" y="2133600"/>
              <a:ext cx="251459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774850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325" y="667617"/>
            <a:ext cx="8229600" cy="919163"/>
          </a:xfrm>
        </p:spPr>
        <p:txBody>
          <a:bodyPr/>
          <a:lstStyle/>
          <a:p>
            <a:r>
              <a:rPr lang="en-US" dirty="0"/>
              <a:t>PPDU Format Signaling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82017"/>
            <a:ext cx="8001000" cy="4742583"/>
          </a:xfrm>
        </p:spPr>
        <p:txBody>
          <a:bodyPr/>
          <a:lstStyle/>
          <a:p>
            <a:pPr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Unified two</a:t>
            </a:r>
            <a:r>
              <a:rPr lang="en-US" altLang="zh-CN" dirty="0"/>
              <a:t>-</a:t>
            </a:r>
            <a:r>
              <a:rPr lang="en-US" dirty="0"/>
              <a:t>step PPDU format signaling for EHT and beyond.</a:t>
            </a:r>
          </a:p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Step 1: Implicit signaling of EHT and beyond PPDU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One bit information whether the </a:t>
            </a:r>
            <a:r>
              <a:rPr lang="en-US" altLang="zh-CN" dirty="0"/>
              <a:t>PPDU is EHT and beyond</a:t>
            </a:r>
            <a:endParaRPr lang="en-US" dirty="0"/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E.g. LENGTH%3, RLSIG, QBPSK and etc.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Need to be simple and robust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Auto-detection complexity is limited to design of this part.</a:t>
            </a:r>
          </a:p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Step 2: Explicit signaling of specific PPDU format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Use PHY format bits and PPDU bits in Common SIG symbols to signal PPDU formats.</a:t>
            </a:r>
          </a:p>
          <a:p>
            <a:pPr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516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325" y="667617"/>
            <a:ext cx="8229600" cy="919163"/>
          </a:xfrm>
        </p:spPr>
        <p:txBody>
          <a:bodyPr/>
          <a:lstStyle/>
          <a:p>
            <a:r>
              <a:rPr lang="en-US" dirty="0"/>
              <a:t>EHT and beyond PPDU Identifier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325" y="1524000"/>
            <a:ext cx="8458202" cy="4590183"/>
          </a:xfrm>
        </p:spPr>
        <p:txBody>
          <a:bodyPr/>
          <a:lstStyle/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Design criterion: Limited complexity and latency.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Detect EHT and beyond PPDU format as early as possible.</a:t>
            </a:r>
          </a:p>
          <a:p>
            <a:pPr marL="1200150"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Sufficient</a:t>
            </a:r>
            <a:r>
              <a:rPr lang="en-US" dirty="0"/>
              <a:t> time for AGC, enable power sav</a:t>
            </a:r>
            <a:r>
              <a:rPr lang="en-US" altLang="zh-CN" dirty="0"/>
              <a:t>ing, etc.</a:t>
            </a:r>
            <a:r>
              <a:rPr lang="en-US" dirty="0"/>
              <a:t> 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The minimum amount of change to 11ax to limit complexity.</a:t>
            </a:r>
          </a:p>
          <a:p>
            <a:pPr marL="1200150"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Reduce the amount of hypothesis in the classification state-machine</a:t>
            </a:r>
          </a:p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Proposed design: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LENGTH%3 == 0 + RL-SIG  </a:t>
            </a:r>
            <a:r>
              <a:rPr lang="en-US" dirty="0"/>
              <a:t>+ BPSK Common SIG1</a:t>
            </a:r>
          </a:p>
          <a:p>
            <a:pPr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Same complexity level and detection latency as 11ax.</a:t>
            </a:r>
          </a:p>
          <a:p>
            <a:pPr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Simple modification in the logic to detect EHT PPDU.</a:t>
            </a:r>
          </a:p>
          <a:p>
            <a:pPr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Mature design endorsed by existing </a:t>
            </a:r>
            <a:r>
              <a:rPr lang="en-US" altLang="zh-CN" dirty="0">
                <a:solidFill>
                  <a:schemeClr val="tx1"/>
                </a:solidFill>
              </a:rPr>
              <a:t>11ax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STAs.</a:t>
            </a:r>
          </a:p>
          <a:p>
            <a:pPr marL="12001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295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91CFC-8B26-480C-BF4F-2ADBBB92D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SIG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90FDD-2287-403A-9528-A7052DB1B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 SIG contains all PPDU-dependent signaling bits that are not included in Common SIG field.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simplify EHT SIG design, EHT SIG may use unified structure for SU/MU formats.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The detailed structure of EHT SIG structure is TBD.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349CB6-C4DC-4922-8BD0-B416B6E118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DF0724-3652-49F5-A499-46E2C0CB5491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9E73A4-E938-4CA7-8B92-544070B8648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3349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82840</TotalTime>
  <Words>1327</Words>
  <Application>Microsoft Office PowerPoint</Application>
  <PresentationFormat>On-screen Show (4:3)</PresentationFormat>
  <Paragraphs>297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Times New Roman</vt:lpstr>
      <vt:lpstr>Office Theme</vt:lpstr>
      <vt:lpstr>Document</vt:lpstr>
      <vt:lpstr>EHT Preamble Design</vt:lpstr>
      <vt:lpstr>Introduction</vt:lpstr>
      <vt:lpstr>EHT Preamble Design Philosophy</vt:lpstr>
      <vt:lpstr>EHT Preamble Structure</vt:lpstr>
      <vt:lpstr>Common-SIG Structure</vt:lpstr>
      <vt:lpstr>Common-SIG Content</vt:lpstr>
      <vt:lpstr>PPDU Format Signaling</vt:lpstr>
      <vt:lpstr>EHT and beyond PPDU Identifier</vt:lpstr>
      <vt:lpstr>EHT SIG </vt:lpstr>
      <vt:lpstr>Summary</vt:lpstr>
      <vt:lpstr>Reference</vt:lpstr>
      <vt:lpstr>SP1</vt:lpstr>
      <vt:lpstr>SP2</vt:lpstr>
      <vt:lpstr>SP3</vt:lpstr>
      <vt:lpstr>SP3</vt:lpstr>
      <vt:lpstr>SP4</vt:lpstr>
      <vt:lpstr>Reference</vt:lpstr>
      <vt:lpstr>Appendix: Existing PPDU Formats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1592</cp:revision>
  <cp:lastPrinted>1601-01-01T00:00:00Z</cp:lastPrinted>
  <dcterms:created xsi:type="dcterms:W3CDTF">2015-10-31T00:33:08Z</dcterms:created>
  <dcterms:modified xsi:type="dcterms:W3CDTF">2019-11-13T07:30:35Z</dcterms:modified>
</cp:coreProperties>
</file>