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0" r:id="rId3"/>
    <p:sldId id="337" r:id="rId4"/>
    <p:sldId id="347" r:id="rId5"/>
    <p:sldId id="348" r:id="rId6"/>
    <p:sldId id="349" r:id="rId7"/>
    <p:sldId id="346" r:id="rId8"/>
    <p:sldId id="336" r:id="rId9"/>
    <p:sldId id="312" r:id="rId10"/>
    <p:sldId id="33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:p15="http://schemas.microsoft.com/office/powerpoint/2012/main" xmlns="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85" d="100"/>
          <a:sy n="85" d="100"/>
        </p:scale>
        <p:origin x="-1738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802.11-19/1536r1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Power Consideration for Multi-link Transmissions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2019-09-11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83967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Multi-link non-AP logical entity that has more than one enabled links may only listen to a single link during idle periods?</a:t>
            </a:r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363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381000" y="1524000"/>
            <a:ext cx="8534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Multi-link transmission is being considered as one of the key candidates to achieve the peak throughput target of 802.11be.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Operating multiple radios to enable multi-link transmissions may substantially increase the power consumption of multi-link capable devices which may be a concern for battery powered non-AP devices.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look into the issue of idle listening and suggest a possible solution to reduce power consumption.</a:t>
            </a: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Power Consumption Assumptions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371600"/>
            <a:ext cx="8305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The 802.11ax Simulation Scenarios [4] specifies the following power state parameters: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C0D70C7-6BEE-4494-AAB8-B8079768A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02651"/>
              </p:ext>
            </p:extLst>
          </p:nvPr>
        </p:nvGraphicFramePr>
        <p:xfrm>
          <a:off x="685800" y="2100580"/>
          <a:ext cx="7772400" cy="2928620"/>
        </p:xfrm>
        <a:graphic>
          <a:graphicData uri="http://schemas.openxmlformats.org/drawingml/2006/table">
            <a:tbl>
              <a:tblPr/>
              <a:tblGrid>
                <a:gridCol w="1114785">
                  <a:extLst>
                    <a:ext uri="{9D8B030D-6E8A-4147-A177-3AD203B41FA5}">
                      <a16:colId xmlns:a16="http://schemas.microsoft.com/office/drawing/2014/main" xmlns="" val="4152545336"/>
                    </a:ext>
                  </a:extLst>
                </a:gridCol>
                <a:gridCol w="2414590">
                  <a:extLst>
                    <a:ext uri="{9D8B030D-6E8A-4147-A177-3AD203B41FA5}">
                      <a16:colId xmlns:a16="http://schemas.microsoft.com/office/drawing/2014/main" xmlns="" val="1466996822"/>
                    </a:ext>
                  </a:extLst>
                </a:gridCol>
                <a:gridCol w="2060098">
                  <a:extLst>
                    <a:ext uri="{9D8B030D-6E8A-4147-A177-3AD203B41FA5}">
                      <a16:colId xmlns:a16="http://schemas.microsoft.com/office/drawing/2014/main" xmlns="" val="165167457"/>
                    </a:ext>
                  </a:extLst>
                </a:gridCol>
                <a:gridCol w="2182927">
                  <a:extLst>
                    <a:ext uri="{9D8B030D-6E8A-4147-A177-3AD203B41FA5}">
                      <a16:colId xmlns:a16="http://schemas.microsoft.com/office/drawing/2014/main" xmlns="" val="1220717889"/>
                    </a:ext>
                  </a:extLst>
                </a:gridCol>
              </a:tblGrid>
              <a:tr h="31242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Power State parameters 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1498651"/>
                  </a:ext>
                </a:extLst>
              </a:tr>
              <a:tr h="31242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Average Current Consumption [mA]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Voltage = 1,1V,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 = { 2.4 GHz, 5 GHz }, NSS = { 1 },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of TX/RX antennas = { 1 }, TX power per antenna = { 15 dBm }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485206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Power State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 = { 20 MHz } 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 = { 40 MHz }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 = { 80 MHz }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94744787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Transmit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5685094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Receive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538558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Listen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7756941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Shallow Sleep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36477927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 Sleep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0.09mA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0.09mA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0.09mA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812347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48F3258-82BC-42B5-BEC3-A1A707596BCC}"/>
              </a:ext>
            </a:extLst>
          </p:cNvPr>
          <p:cNvSpPr txBox="1"/>
          <p:nvPr/>
        </p:nvSpPr>
        <p:spPr>
          <a:xfrm>
            <a:off x="152400" y="5105400"/>
            <a:ext cx="883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Power consumption in all active states can be expected to increase multiple folds for multi-link capable devices.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Idle listening on multiple links may constitute significant ratio of a device’s power footprint.</a:t>
            </a:r>
            <a:endParaRPr lang="en-US" sz="24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53D44EB1-CECF-476D-84BA-AF3D8147CC80}"/>
              </a:ext>
            </a:extLst>
          </p:cNvPr>
          <p:cNvGrpSpPr/>
          <p:nvPr/>
        </p:nvGrpSpPr>
        <p:grpSpPr>
          <a:xfrm>
            <a:off x="223576" y="3451086"/>
            <a:ext cx="386024" cy="978153"/>
            <a:chOff x="223576" y="3451086"/>
            <a:chExt cx="386024" cy="978153"/>
          </a:xfrm>
        </p:grpSpPr>
        <p:sp>
          <p:nvSpPr>
            <p:cNvPr id="5" name="Left Brace 4">
              <a:extLst>
                <a:ext uri="{FF2B5EF4-FFF2-40B4-BE49-F238E27FC236}">
                  <a16:creationId xmlns:a16="http://schemas.microsoft.com/office/drawing/2014/main" xmlns="" id="{33270B2E-DE3A-49CE-AE2B-231B8A604147}"/>
                </a:ext>
              </a:extLst>
            </p:cNvPr>
            <p:cNvSpPr/>
            <p:nvPr/>
          </p:nvSpPr>
          <p:spPr bwMode="auto">
            <a:xfrm>
              <a:off x="457200" y="3451086"/>
              <a:ext cx="152400" cy="968514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C603E0B1-F114-4933-9EF3-CD86CE6C05AF}"/>
                </a:ext>
              </a:extLst>
            </p:cNvPr>
            <p:cNvSpPr txBox="1"/>
            <p:nvPr/>
          </p:nvSpPr>
          <p:spPr>
            <a:xfrm rot="16200000">
              <a:off x="-127001" y="3801663"/>
              <a:ext cx="9781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Active states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414358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Discussions 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30579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In light traffic load conditions, a non-AP STA can be expected to be in the idle listen mode for most of the time.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Even though a non-AP STA is capable of multi-link transmissions/receptions, the actual duration of its multi-link communication may be low. 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Only listening on a single link when not engaged in multi-link communication may result in significant power savings.</a:t>
            </a:r>
            <a:endParaRPr lang="en-US" sz="2800" dirty="0"/>
          </a:p>
          <a:p>
            <a:pPr marL="274638"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645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A potential solution: Configuration 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228600" y="1295400"/>
            <a:ext cx="86868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For a multi-link non-AP STA, one supported link is assigned (by the AP) as the </a:t>
            </a:r>
            <a:r>
              <a:rPr lang="en-US" sz="2800" b="1" dirty="0"/>
              <a:t>primary link*</a:t>
            </a:r>
            <a:r>
              <a:rPr lang="en-US" sz="2800" dirty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primary link may be assigned during Association or post-association.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primary link is used as the default link for synchronization (e.g. to receive Beacon frames) as well as non-data frames TX/RX.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primary link may be re-assigned by the AP at any time.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non-AP STA only listens on the primary link during idle periods.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74638" indent="-457200">
              <a:buFont typeface="Wingdings" panose="05000000000000000000" pitchFamily="2" charset="2"/>
              <a:buChar char="q"/>
            </a:pPr>
            <a:r>
              <a:rPr lang="en-US" sz="2800" dirty="0"/>
              <a:t>The other links may be designated as </a:t>
            </a:r>
            <a:r>
              <a:rPr lang="en-US" sz="2800" b="1" dirty="0"/>
              <a:t>secondary links*</a:t>
            </a:r>
            <a:r>
              <a:rPr lang="en-US" sz="2800" dirty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secondary links are used for high throughput TX/RX (e.g. by link aggregation or link transfer) 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secondary links are disabled or in PS doze state during idle periods</a:t>
            </a:r>
            <a:r>
              <a:rPr lang="en-US" sz="2000" dirty="0" smtClean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000" dirty="0"/>
          </a:p>
          <a:p>
            <a:r>
              <a:rPr lang="en-US" sz="1600" i="1" dirty="0"/>
              <a:t>*Note1: A multi-link BSS may have multiple primary links as a deployment choice. Non-AP STAs may be assigned to different primary links for load-sharing.</a:t>
            </a:r>
          </a:p>
          <a:p>
            <a:r>
              <a:rPr lang="en-US" sz="1600" i="1" dirty="0"/>
              <a:t>*Note2: Actual names may be changed.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29687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A potential solution: TX/RX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381000" y="1371600"/>
            <a:ext cx="8534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The AP uses the primary link to indicate an upcoming multi-link transmission (DL/UL).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000" dirty="0"/>
              <a:t>AP may also indicate the involved secondary links and the transmission time.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The non-AP STA activates the indicated secondary link/s.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AP schedules the multi-link transmission at the indicated time.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 The non-AP STA de-activates the secondary link/s after completion of the multi-link transmission or after a certain timeout duration.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5A0E898-478E-43C5-9880-8C429D25B048}"/>
              </a:ext>
            </a:extLst>
          </p:cNvPr>
          <p:cNvGrpSpPr/>
          <p:nvPr/>
        </p:nvGrpSpPr>
        <p:grpSpPr>
          <a:xfrm>
            <a:off x="197773" y="4091882"/>
            <a:ext cx="8336627" cy="2359023"/>
            <a:chOff x="197773" y="4091882"/>
            <a:chExt cx="8336627" cy="2359023"/>
          </a:xfrm>
        </p:grpSpPr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xmlns="" id="{F22770A6-B0D8-4267-97FB-012678EFA1FB}"/>
                </a:ext>
              </a:extLst>
            </p:cNvPr>
            <p:cNvGrpSpPr/>
            <p:nvPr/>
          </p:nvGrpSpPr>
          <p:grpSpPr>
            <a:xfrm>
              <a:off x="253135" y="5943600"/>
              <a:ext cx="8099827" cy="507305"/>
              <a:chOff x="96650" y="6019800"/>
              <a:chExt cx="8099827" cy="507305"/>
            </a:xfrm>
          </p:grpSpPr>
          <p:grpSp>
            <p:nvGrpSpPr>
              <p:cNvPr id="152" name="Group 151">
                <a:extLst>
                  <a:ext uri="{FF2B5EF4-FFF2-40B4-BE49-F238E27FC236}">
                    <a16:creationId xmlns:a16="http://schemas.microsoft.com/office/drawing/2014/main" xmlns="" id="{E6FB821D-194B-43A9-9EAE-0CDBF80AEB8E}"/>
                  </a:ext>
                </a:extLst>
              </p:cNvPr>
              <p:cNvGrpSpPr/>
              <p:nvPr/>
            </p:nvGrpSpPr>
            <p:grpSpPr>
              <a:xfrm>
                <a:off x="1052567" y="6065440"/>
                <a:ext cx="7143910" cy="461665"/>
                <a:chOff x="1052567" y="6065440"/>
                <a:chExt cx="7143910" cy="461665"/>
              </a:xfrm>
            </p:grpSpPr>
            <p:sp>
              <p:nvSpPr>
                <p:cNvPr id="124" name="TextBox 51">
                  <a:extLst>
                    <a:ext uri="{FF2B5EF4-FFF2-40B4-BE49-F238E27FC236}">
                      <a16:creationId xmlns:a16="http://schemas.microsoft.com/office/drawing/2014/main" xmlns="" id="{5884B0D2-B2FD-4CAA-9400-68D9147F6B04}"/>
                    </a:ext>
                  </a:extLst>
                </p:cNvPr>
                <p:cNvSpPr txBox="1"/>
                <p:nvPr/>
              </p:nvSpPr>
              <p:spPr>
                <a:xfrm>
                  <a:off x="1052567" y="6065440"/>
                  <a:ext cx="173746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HGP創英角ｺﾞｼｯｸUB"/>
                      <a:cs typeface="Arial" charset="0"/>
                    </a:rPr>
                    <a:t>Multi-link Announcement frame</a:t>
                  </a:r>
                </a:p>
              </p:txBody>
            </p:sp>
            <p:sp>
              <p:nvSpPr>
                <p:cNvPr id="138" name="TextBox 51">
                  <a:extLst>
                    <a:ext uri="{FF2B5EF4-FFF2-40B4-BE49-F238E27FC236}">
                      <a16:creationId xmlns:a16="http://schemas.microsoft.com/office/drawing/2014/main" xmlns="" id="{25D1AC35-264E-47EA-B12E-BA2351B7C01D}"/>
                    </a:ext>
                  </a:extLst>
                </p:cNvPr>
                <p:cNvSpPr txBox="1"/>
                <p:nvPr/>
              </p:nvSpPr>
              <p:spPr>
                <a:xfrm>
                  <a:off x="7265317" y="6250106"/>
                  <a:ext cx="93116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HGP創英角ｺﾞｼｯｸUB"/>
                      <a:cs typeface="Arial" charset="0"/>
                    </a:rPr>
                    <a:t>OFF/Doze</a:t>
                  </a:r>
                </a:p>
              </p:txBody>
            </p:sp>
          </p:grpSp>
          <p:sp>
            <p:nvSpPr>
              <p:cNvPr id="122" name="TextBox 51">
                <a:extLst>
                  <a:ext uri="{FF2B5EF4-FFF2-40B4-BE49-F238E27FC236}">
                    <a16:creationId xmlns:a16="http://schemas.microsoft.com/office/drawing/2014/main" xmlns="" id="{93EC1EF8-0800-43FC-90EC-3C3EB447ED91}"/>
                  </a:ext>
                </a:extLst>
              </p:cNvPr>
              <p:cNvSpPr txBox="1"/>
              <p:nvPr/>
            </p:nvSpPr>
            <p:spPr>
              <a:xfrm>
                <a:off x="96650" y="6133849"/>
                <a:ext cx="9361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sng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Legend:</a:t>
                </a: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xmlns="" id="{156B4B73-C6EA-46AB-A438-2E9932F95E02}"/>
                  </a:ext>
                </a:extLst>
              </p:cNvPr>
              <p:cNvSpPr/>
              <p:nvPr/>
            </p:nvSpPr>
            <p:spPr bwMode="auto">
              <a:xfrm>
                <a:off x="818541" y="6170405"/>
                <a:ext cx="234026" cy="203886"/>
              </a:xfrm>
              <a:prstGeom prst="rect">
                <a:avLst/>
              </a:prstGeom>
              <a:solidFill>
                <a:srgbClr val="333399">
                  <a:lumMod val="40000"/>
                  <a:lumOff val="60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xmlns="" id="{5DD19AEA-6219-47C6-829A-23015A0F62B9}"/>
                  </a:ext>
                </a:extLst>
              </p:cNvPr>
              <p:cNvSpPr/>
              <p:nvPr/>
            </p:nvSpPr>
            <p:spPr bwMode="auto">
              <a:xfrm>
                <a:off x="2662915" y="6194586"/>
                <a:ext cx="117013" cy="203886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26" name="TextBox 51">
                <a:extLst>
                  <a:ext uri="{FF2B5EF4-FFF2-40B4-BE49-F238E27FC236}">
                    <a16:creationId xmlns:a16="http://schemas.microsoft.com/office/drawing/2014/main" xmlns="" id="{91AE977E-1F0E-4D5D-942E-D6D63309895D}"/>
                  </a:ext>
                </a:extLst>
              </p:cNvPr>
              <p:cNvSpPr txBox="1"/>
              <p:nvPr/>
            </p:nvSpPr>
            <p:spPr>
              <a:xfrm>
                <a:off x="2838679" y="6172200"/>
                <a:ext cx="11893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ACK/BA frame</a:t>
                </a:r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xmlns="" id="{780B7E50-27A7-4A9C-B932-DC788F3E9124}"/>
                  </a:ext>
                </a:extLst>
              </p:cNvPr>
              <p:cNvSpPr/>
              <p:nvPr/>
            </p:nvSpPr>
            <p:spPr bwMode="auto">
              <a:xfrm>
                <a:off x="4066962" y="6170405"/>
                <a:ext cx="117013" cy="203886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30" name="TextBox 51">
                <a:extLst>
                  <a:ext uri="{FF2B5EF4-FFF2-40B4-BE49-F238E27FC236}">
                    <a16:creationId xmlns:a16="http://schemas.microsoft.com/office/drawing/2014/main" xmlns="" id="{1183B487-B028-4AA5-91DF-58AD2E490B4F}"/>
                  </a:ext>
                </a:extLst>
              </p:cNvPr>
              <p:cNvSpPr txBox="1"/>
              <p:nvPr/>
            </p:nvSpPr>
            <p:spPr>
              <a:xfrm>
                <a:off x="4207373" y="6155295"/>
                <a:ext cx="11893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Beacon frame</a:t>
                </a: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xmlns="" id="{AE8DA04C-8665-4F72-8B6F-C44A2B60AFB4}"/>
                  </a:ext>
                </a:extLst>
              </p:cNvPr>
              <p:cNvSpPr/>
              <p:nvPr/>
            </p:nvSpPr>
            <p:spPr bwMode="auto">
              <a:xfrm>
                <a:off x="5367008" y="6190082"/>
                <a:ext cx="182119" cy="203886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32" name="TextBox 51">
                <a:extLst>
                  <a:ext uri="{FF2B5EF4-FFF2-40B4-BE49-F238E27FC236}">
                    <a16:creationId xmlns:a16="http://schemas.microsoft.com/office/drawing/2014/main" xmlns="" id="{2931B86B-48DA-4691-9526-736DF1FD264B}"/>
                  </a:ext>
                </a:extLst>
              </p:cNvPr>
              <p:cNvSpPr txBox="1"/>
              <p:nvPr/>
            </p:nvSpPr>
            <p:spPr>
              <a:xfrm>
                <a:off x="5533260" y="6139624"/>
                <a:ext cx="4839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DL</a:t>
                </a: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xmlns="" id="{EA261D6F-5AD5-4595-9DA3-01006B404E70}"/>
                  </a:ext>
                </a:extLst>
              </p:cNvPr>
              <p:cNvSpPr/>
              <p:nvPr/>
            </p:nvSpPr>
            <p:spPr bwMode="auto">
              <a:xfrm>
                <a:off x="6335713" y="6179918"/>
                <a:ext cx="182119" cy="203886"/>
              </a:xfrm>
              <a:prstGeom prst="rect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34" name="TextBox 51">
                <a:extLst>
                  <a:ext uri="{FF2B5EF4-FFF2-40B4-BE49-F238E27FC236}">
                    <a16:creationId xmlns:a16="http://schemas.microsoft.com/office/drawing/2014/main" xmlns="" id="{01DD82BC-0358-4776-B8DB-DB7D5F90F5DC}"/>
                  </a:ext>
                </a:extLst>
              </p:cNvPr>
              <p:cNvSpPr txBox="1"/>
              <p:nvPr/>
            </p:nvSpPr>
            <p:spPr>
              <a:xfrm>
                <a:off x="6485230" y="6129460"/>
                <a:ext cx="4839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UL</a:t>
                </a:r>
              </a:p>
            </p:txBody>
          </p: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xmlns="" id="{FC7DED59-1BD9-4877-BAE4-1923A729A74A}"/>
                  </a:ext>
                </a:extLst>
              </p:cNvPr>
              <p:cNvCxnSpPr/>
              <p:nvPr/>
            </p:nvCxnSpPr>
            <p:spPr>
              <a:xfrm flipH="1">
                <a:off x="6999729" y="6378585"/>
                <a:ext cx="280761" cy="4504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xmlns="" id="{97E1B7BE-0DAB-4F8D-968C-265B9D967FF2}"/>
                  </a:ext>
                </a:extLst>
              </p:cNvPr>
              <p:cNvCxnSpPr/>
              <p:nvPr/>
            </p:nvCxnSpPr>
            <p:spPr>
              <a:xfrm flipH="1">
                <a:off x="6986551" y="6167065"/>
                <a:ext cx="280761" cy="4504"/>
              </a:xfrm>
              <a:prstGeom prst="line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</a:ln>
              <a:effectLst/>
            </p:spPr>
          </p:cxnSp>
          <p:sp>
            <p:nvSpPr>
              <p:cNvPr id="137" name="TextBox 51">
                <a:extLst>
                  <a:ext uri="{FF2B5EF4-FFF2-40B4-BE49-F238E27FC236}">
                    <a16:creationId xmlns:a16="http://schemas.microsoft.com/office/drawing/2014/main" xmlns="" id="{A85B5EDD-121C-43EF-B9CB-825B7A69324A}"/>
                  </a:ext>
                </a:extLst>
              </p:cNvPr>
              <p:cNvSpPr txBox="1"/>
              <p:nvPr/>
            </p:nvSpPr>
            <p:spPr>
              <a:xfrm>
                <a:off x="7265317" y="6019800"/>
                <a:ext cx="4839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ON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xmlns="" id="{5A86358C-6F97-4A75-8C7C-ADE534A7A312}"/>
                </a:ext>
              </a:extLst>
            </p:cNvPr>
            <p:cNvGrpSpPr/>
            <p:nvPr/>
          </p:nvGrpSpPr>
          <p:grpSpPr>
            <a:xfrm>
              <a:off x="197773" y="4091882"/>
              <a:ext cx="8336627" cy="1937154"/>
              <a:chOff x="197773" y="4091882"/>
              <a:chExt cx="8336627" cy="1937154"/>
            </a:xfrm>
          </p:grpSpPr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xmlns="" id="{39EAC38D-F25B-4298-9074-5583F297F6F3}"/>
                  </a:ext>
                </a:extLst>
              </p:cNvPr>
              <p:cNvCxnSpPr/>
              <p:nvPr/>
            </p:nvCxnSpPr>
            <p:spPr bwMode="auto">
              <a:xfrm flipV="1">
                <a:off x="1875806" y="4347591"/>
                <a:ext cx="0" cy="1440160"/>
              </a:xfrm>
              <a:prstGeom prst="straightConnector1">
                <a:avLst/>
              </a:prstGeom>
              <a:solidFill>
                <a:srgbClr val="00CC99"/>
              </a:solidFill>
              <a:ln w="635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xmlns="" id="{5CB30CE9-9578-416B-AFC9-ABC5359E1A27}"/>
                  </a:ext>
                </a:extLst>
              </p:cNvPr>
              <p:cNvCxnSpPr/>
              <p:nvPr/>
            </p:nvCxnSpPr>
            <p:spPr bwMode="auto">
              <a:xfrm>
                <a:off x="1875806" y="5787751"/>
                <a:ext cx="6480000" cy="0"/>
              </a:xfrm>
              <a:prstGeom prst="straightConnector1">
                <a:avLst/>
              </a:prstGeom>
              <a:solidFill>
                <a:srgbClr val="00CC99"/>
              </a:solidFill>
              <a:ln w="3810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xmlns="" id="{CEF4E064-6714-4768-BC8B-01AAFE144EB0}"/>
                  </a:ext>
                </a:extLst>
              </p:cNvPr>
              <p:cNvCxnSpPr/>
              <p:nvPr/>
            </p:nvCxnSpPr>
            <p:spPr bwMode="auto">
              <a:xfrm>
                <a:off x="1875806" y="4929859"/>
                <a:ext cx="6480000" cy="12846"/>
              </a:xfrm>
              <a:prstGeom prst="line">
                <a:avLst/>
              </a:prstGeom>
              <a:solidFill>
                <a:srgbClr val="00CC99"/>
              </a:solidFill>
              <a:ln w="381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xmlns="" id="{0C9C4E77-8F2E-4ADD-8E23-CEF6623FE696}"/>
                  </a:ext>
                </a:extLst>
              </p:cNvPr>
              <p:cNvCxnSpPr/>
              <p:nvPr/>
            </p:nvCxnSpPr>
            <p:spPr bwMode="auto">
              <a:xfrm>
                <a:off x="1875806" y="5368488"/>
                <a:ext cx="6480000" cy="5817"/>
              </a:xfrm>
              <a:prstGeom prst="line">
                <a:avLst/>
              </a:prstGeom>
              <a:solidFill>
                <a:srgbClr val="00CC99"/>
              </a:solidFill>
              <a:ln w="381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1" name="TextBox 49">
                <a:extLst>
                  <a:ext uri="{FF2B5EF4-FFF2-40B4-BE49-F238E27FC236}">
                    <a16:creationId xmlns:a16="http://schemas.microsoft.com/office/drawing/2014/main" xmlns="" id="{14E4BB95-6001-4B06-B39B-4CF0F73D2C94}"/>
                  </a:ext>
                </a:extLst>
              </p:cNvPr>
              <p:cNvSpPr txBox="1"/>
              <p:nvPr/>
            </p:nvSpPr>
            <p:spPr>
              <a:xfrm>
                <a:off x="997286" y="4633882"/>
                <a:ext cx="8723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6 GHz</a:t>
                </a:r>
              </a:p>
              <a:p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(160 MHz)</a:t>
                </a:r>
              </a:p>
            </p:txBody>
          </p:sp>
          <p:sp>
            <p:nvSpPr>
              <p:cNvPr id="12" name="TextBox 50">
                <a:extLst>
                  <a:ext uri="{FF2B5EF4-FFF2-40B4-BE49-F238E27FC236}">
                    <a16:creationId xmlns:a16="http://schemas.microsoft.com/office/drawing/2014/main" xmlns="" id="{3D20886F-FD03-4E66-BD6E-2E33E13A6AE4}"/>
                  </a:ext>
                </a:extLst>
              </p:cNvPr>
              <p:cNvSpPr txBox="1"/>
              <p:nvPr/>
            </p:nvSpPr>
            <p:spPr>
              <a:xfrm>
                <a:off x="997285" y="5137938"/>
                <a:ext cx="7954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5 GHz</a:t>
                </a:r>
              </a:p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(80 MHz)</a:t>
                </a:r>
              </a:p>
            </p:txBody>
          </p:sp>
          <p:sp>
            <p:nvSpPr>
              <p:cNvPr id="13" name="TextBox 51">
                <a:extLst>
                  <a:ext uri="{FF2B5EF4-FFF2-40B4-BE49-F238E27FC236}">
                    <a16:creationId xmlns:a16="http://schemas.microsoft.com/office/drawing/2014/main" xmlns="" id="{6F866C57-52FC-475B-96FE-3FEBB917389A}"/>
                  </a:ext>
                </a:extLst>
              </p:cNvPr>
              <p:cNvSpPr txBox="1"/>
              <p:nvPr/>
            </p:nvSpPr>
            <p:spPr>
              <a:xfrm>
                <a:off x="1003347" y="5582760"/>
                <a:ext cx="744114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2.4 GHz</a:t>
                </a:r>
              </a:p>
              <a:p>
                <a:pPr>
                  <a:defRPr/>
                </a:pPr>
                <a:r>
                  <a:rPr lang="en-US" sz="1100" dirty="0">
                    <a:solidFill>
                      <a:srgbClr val="000000"/>
                    </a:solidFill>
                    <a:ea typeface="HGP創英角ｺﾞｼｯｸUB"/>
                  </a:rPr>
                  <a:t>(40 MHz)</a:t>
                </a: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xmlns="" id="{1FFF0AA6-51B5-4168-AB62-2632492CD732}"/>
                  </a:ext>
                </a:extLst>
              </p:cNvPr>
              <p:cNvCxnSpPr/>
              <p:nvPr/>
            </p:nvCxnSpPr>
            <p:spPr bwMode="auto">
              <a:xfrm>
                <a:off x="3007775" y="4347591"/>
                <a:ext cx="0" cy="1439416"/>
              </a:xfrm>
              <a:prstGeom prst="line">
                <a:avLst/>
              </a:prstGeom>
              <a:solidFill>
                <a:srgbClr val="00CC99"/>
              </a:solidFill>
              <a:ln w="6350" cap="flat" cmpd="sng" algn="ctr">
                <a:solidFill>
                  <a:srgbClr val="00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95DA83F7-57C9-44C5-9CB8-4384287CDDBC}"/>
                  </a:ext>
                </a:extLst>
              </p:cNvPr>
              <p:cNvSpPr/>
              <p:nvPr/>
            </p:nvSpPr>
            <p:spPr bwMode="auto">
              <a:xfrm>
                <a:off x="3163792" y="4390653"/>
                <a:ext cx="352907" cy="533440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9DA9463C-9253-4AC5-8D52-2C995A228A40}"/>
                  </a:ext>
                </a:extLst>
              </p:cNvPr>
              <p:cNvSpPr/>
              <p:nvPr/>
            </p:nvSpPr>
            <p:spPr bwMode="auto">
              <a:xfrm>
                <a:off x="3302074" y="5583865"/>
                <a:ext cx="563796" cy="203886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D99894E8-769A-4869-954B-C5157D48B07E}"/>
                  </a:ext>
                </a:extLst>
              </p:cNvPr>
              <p:cNvSpPr/>
              <p:nvPr/>
            </p:nvSpPr>
            <p:spPr bwMode="auto">
              <a:xfrm>
                <a:off x="3163792" y="5057959"/>
                <a:ext cx="549962" cy="304800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xmlns="" id="{406A2285-2FA5-44B8-BDD1-891C985706A8}"/>
                  </a:ext>
                </a:extLst>
              </p:cNvPr>
              <p:cNvGrpSpPr/>
              <p:nvPr/>
            </p:nvGrpSpPr>
            <p:grpSpPr>
              <a:xfrm>
                <a:off x="2323432" y="5583865"/>
                <a:ext cx="567330" cy="203886"/>
                <a:chOff x="1780059" y="2220732"/>
                <a:chExt cx="523689" cy="203886"/>
              </a:xfrm>
            </p:grpSpPr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xmlns="" id="{D511EDE1-DCEB-4797-A06F-8FD088DCD657}"/>
                    </a:ext>
                  </a:extLst>
                </p:cNvPr>
                <p:cNvSpPr/>
                <p:nvPr/>
              </p:nvSpPr>
              <p:spPr bwMode="auto">
                <a:xfrm>
                  <a:off x="1907704" y="2220732"/>
                  <a:ext cx="216024" cy="203886"/>
                </a:xfrm>
                <a:prstGeom prst="rect">
                  <a:avLst/>
                </a:prstGeom>
                <a:solidFill>
                  <a:srgbClr val="333399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xmlns="" id="{B04C966F-0141-4882-9AC9-0F4061B665DA}"/>
                    </a:ext>
                  </a:extLst>
                </p:cNvPr>
                <p:cNvSpPr/>
                <p:nvPr/>
              </p:nvSpPr>
              <p:spPr bwMode="auto">
                <a:xfrm>
                  <a:off x="2195736" y="2220732"/>
                  <a:ext cx="108012" cy="203886"/>
                </a:xfrm>
                <a:prstGeom prst="rect">
                  <a:avLst/>
                </a:prstGeom>
                <a:solidFill>
                  <a:srgbClr val="FFFFFF">
                    <a:lumMod val="75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endParaRPr>
                </a:p>
              </p:txBody>
            </p:sp>
            <p:grpSp>
              <p:nvGrpSpPr>
                <p:cNvPr id="22" name="Group 64">
                  <a:extLst>
                    <a:ext uri="{FF2B5EF4-FFF2-40B4-BE49-F238E27FC236}">
                      <a16:creationId xmlns:a16="http://schemas.microsoft.com/office/drawing/2014/main" xmlns="" id="{BBA53747-FB25-4D20-B9D1-F0065390C582}"/>
                    </a:ext>
                  </a:extLst>
                </p:cNvPr>
                <p:cNvGrpSpPr/>
                <p:nvPr/>
              </p:nvGrpSpPr>
              <p:grpSpPr>
                <a:xfrm>
                  <a:off x="1780059" y="2338505"/>
                  <a:ext cx="127645" cy="82383"/>
                  <a:chOff x="3641810" y="5229200"/>
                  <a:chExt cx="181471" cy="216024"/>
                </a:xfrm>
              </p:grpSpPr>
              <p:sp>
                <p:nvSpPr>
                  <p:cNvPr id="23" name="Parallelogram 65">
                    <a:extLst>
                      <a:ext uri="{FF2B5EF4-FFF2-40B4-BE49-F238E27FC236}">
                        <a16:creationId xmlns:a16="http://schemas.microsoft.com/office/drawing/2014/main" xmlns="" id="{3010E8D7-4DBD-4394-A35B-778D5B2B25CA}"/>
                      </a:ext>
                    </a:extLst>
                  </p:cNvPr>
                  <p:cNvSpPr/>
                  <p:nvPr/>
                </p:nvSpPr>
                <p:spPr>
                  <a:xfrm>
                    <a:off x="3697447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24" name="Parallelogram 66">
                    <a:extLst>
                      <a:ext uri="{FF2B5EF4-FFF2-40B4-BE49-F238E27FC236}">
                        <a16:creationId xmlns:a16="http://schemas.microsoft.com/office/drawing/2014/main" xmlns="" id="{09A91393-E2CD-444A-A823-0B2757106C44}"/>
                      </a:ext>
                    </a:extLst>
                  </p:cNvPr>
                  <p:cNvSpPr/>
                  <p:nvPr/>
                </p:nvSpPr>
                <p:spPr>
                  <a:xfrm>
                    <a:off x="3751273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25" name="Parallelogram 67">
                    <a:extLst>
                      <a:ext uri="{FF2B5EF4-FFF2-40B4-BE49-F238E27FC236}">
                        <a16:creationId xmlns:a16="http://schemas.microsoft.com/office/drawing/2014/main" xmlns="" id="{9B00DDFF-670A-4BF1-9857-0F12C21DA819}"/>
                      </a:ext>
                    </a:extLst>
                  </p:cNvPr>
                  <p:cNvSpPr/>
                  <p:nvPr/>
                </p:nvSpPr>
                <p:spPr>
                  <a:xfrm>
                    <a:off x="3641810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26" name="Group 64">
                <a:extLst>
                  <a:ext uri="{FF2B5EF4-FFF2-40B4-BE49-F238E27FC236}">
                    <a16:creationId xmlns:a16="http://schemas.microsoft.com/office/drawing/2014/main" xmlns="" id="{267EDDD5-1553-4C69-81A0-BBCA77734D65}"/>
                  </a:ext>
                </a:extLst>
              </p:cNvPr>
              <p:cNvGrpSpPr/>
              <p:nvPr/>
            </p:nvGrpSpPr>
            <p:grpSpPr>
              <a:xfrm>
                <a:off x="3025510" y="4841272"/>
                <a:ext cx="138282" cy="82383"/>
                <a:chOff x="3641810" y="5229200"/>
                <a:chExt cx="181471" cy="216024"/>
              </a:xfrm>
            </p:grpSpPr>
            <p:sp>
              <p:nvSpPr>
                <p:cNvPr id="27" name="Parallelogram 65">
                  <a:extLst>
                    <a:ext uri="{FF2B5EF4-FFF2-40B4-BE49-F238E27FC236}">
                      <a16:creationId xmlns:a16="http://schemas.microsoft.com/office/drawing/2014/main" xmlns="" id="{8CE873D8-C8E2-4BA8-862B-507D1425C09B}"/>
                    </a:ext>
                  </a:extLst>
                </p:cNvPr>
                <p:cNvSpPr/>
                <p:nvPr/>
              </p:nvSpPr>
              <p:spPr>
                <a:xfrm>
                  <a:off x="3697447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28" name="Parallelogram 66">
                  <a:extLst>
                    <a:ext uri="{FF2B5EF4-FFF2-40B4-BE49-F238E27FC236}">
                      <a16:creationId xmlns:a16="http://schemas.microsoft.com/office/drawing/2014/main" xmlns="" id="{DED4E5C7-FDCA-45B0-ABE3-8D428C6AA272}"/>
                    </a:ext>
                  </a:extLst>
                </p:cNvPr>
                <p:cNvSpPr/>
                <p:nvPr/>
              </p:nvSpPr>
              <p:spPr>
                <a:xfrm>
                  <a:off x="3751273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29" name="Parallelogram 67">
                  <a:extLst>
                    <a:ext uri="{FF2B5EF4-FFF2-40B4-BE49-F238E27FC236}">
                      <a16:creationId xmlns:a16="http://schemas.microsoft.com/office/drawing/2014/main" xmlns="" id="{FB8D8F7E-EE7A-481C-BD97-8A3D547844AF}"/>
                    </a:ext>
                  </a:extLst>
                </p:cNvPr>
                <p:cNvSpPr/>
                <p:nvPr/>
              </p:nvSpPr>
              <p:spPr>
                <a:xfrm>
                  <a:off x="3641810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</p:grpSp>
          <p:grpSp>
            <p:nvGrpSpPr>
              <p:cNvPr id="30" name="Group 64">
                <a:extLst>
                  <a:ext uri="{FF2B5EF4-FFF2-40B4-BE49-F238E27FC236}">
                    <a16:creationId xmlns:a16="http://schemas.microsoft.com/office/drawing/2014/main" xmlns="" id="{44B6DED6-7B44-4A8F-AD65-E0393F2DD929}"/>
                  </a:ext>
                </a:extLst>
              </p:cNvPr>
              <p:cNvGrpSpPr/>
              <p:nvPr/>
            </p:nvGrpSpPr>
            <p:grpSpPr>
              <a:xfrm>
                <a:off x="3025510" y="5283695"/>
                <a:ext cx="138282" cy="82383"/>
                <a:chOff x="3641810" y="5229200"/>
                <a:chExt cx="181471" cy="216024"/>
              </a:xfrm>
            </p:grpSpPr>
            <p:sp>
              <p:nvSpPr>
                <p:cNvPr id="31" name="Parallelogram 65">
                  <a:extLst>
                    <a:ext uri="{FF2B5EF4-FFF2-40B4-BE49-F238E27FC236}">
                      <a16:creationId xmlns:a16="http://schemas.microsoft.com/office/drawing/2014/main" xmlns="" id="{C21AC916-E4B6-4E61-932E-1BC7E241EE16}"/>
                    </a:ext>
                  </a:extLst>
                </p:cNvPr>
                <p:cNvSpPr/>
                <p:nvPr/>
              </p:nvSpPr>
              <p:spPr>
                <a:xfrm>
                  <a:off x="3697447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32" name="Parallelogram 66">
                  <a:extLst>
                    <a:ext uri="{FF2B5EF4-FFF2-40B4-BE49-F238E27FC236}">
                      <a16:creationId xmlns:a16="http://schemas.microsoft.com/office/drawing/2014/main" xmlns="" id="{DE1B1864-A5EB-4676-BFA9-FBD79E527A0B}"/>
                    </a:ext>
                  </a:extLst>
                </p:cNvPr>
                <p:cNvSpPr/>
                <p:nvPr/>
              </p:nvSpPr>
              <p:spPr>
                <a:xfrm>
                  <a:off x="3751273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33" name="Parallelogram 67">
                  <a:extLst>
                    <a:ext uri="{FF2B5EF4-FFF2-40B4-BE49-F238E27FC236}">
                      <a16:creationId xmlns:a16="http://schemas.microsoft.com/office/drawing/2014/main" xmlns="" id="{E6D26A5E-B5BF-489C-9815-22C554CAD58B}"/>
                    </a:ext>
                  </a:extLst>
                </p:cNvPr>
                <p:cNvSpPr/>
                <p:nvPr/>
              </p:nvSpPr>
              <p:spPr>
                <a:xfrm>
                  <a:off x="3641810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xmlns="" id="{8020868A-6B39-4F7A-985D-DA89680176B2}"/>
                  </a:ext>
                </a:extLst>
              </p:cNvPr>
              <p:cNvGrpSpPr/>
              <p:nvPr/>
            </p:nvGrpSpPr>
            <p:grpSpPr>
              <a:xfrm>
                <a:off x="3025510" y="5705368"/>
                <a:ext cx="276564" cy="82383"/>
                <a:chOff x="2428131" y="3202601"/>
                <a:chExt cx="255290" cy="82383"/>
              </a:xfrm>
            </p:grpSpPr>
            <p:grpSp>
              <p:nvGrpSpPr>
                <p:cNvPr id="35" name="Group 64">
                  <a:extLst>
                    <a:ext uri="{FF2B5EF4-FFF2-40B4-BE49-F238E27FC236}">
                      <a16:creationId xmlns:a16="http://schemas.microsoft.com/office/drawing/2014/main" xmlns="" id="{792D0E85-73B2-4CAD-98A5-BB47F1172237}"/>
                    </a:ext>
                  </a:extLst>
                </p:cNvPr>
                <p:cNvGrpSpPr/>
                <p:nvPr/>
              </p:nvGrpSpPr>
              <p:grpSpPr>
                <a:xfrm>
                  <a:off x="2555776" y="3202601"/>
                  <a:ext cx="127645" cy="82383"/>
                  <a:chOff x="3641810" y="5229200"/>
                  <a:chExt cx="181471" cy="216024"/>
                </a:xfrm>
              </p:grpSpPr>
              <p:sp>
                <p:nvSpPr>
                  <p:cNvPr id="40" name="Parallelogram 65">
                    <a:extLst>
                      <a:ext uri="{FF2B5EF4-FFF2-40B4-BE49-F238E27FC236}">
                        <a16:creationId xmlns:a16="http://schemas.microsoft.com/office/drawing/2014/main" xmlns="" id="{3ECAD15A-8020-40E5-98BC-5B8F789126F0}"/>
                      </a:ext>
                    </a:extLst>
                  </p:cNvPr>
                  <p:cNvSpPr/>
                  <p:nvPr/>
                </p:nvSpPr>
                <p:spPr>
                  <a:xfrm>
                    <a:off x="3697447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41" name="Parallelogram 66">
                    <a:extLst>
                      <a:ext uri="{FF2B5EF4-FFF2-40B4-BE49-F238E27FC236}">
                        <a16:creationId xmlns:a16="http://schemas.microsoft.com/office/drawing/2014/main" xmlns="" id="{53724A33-19E0-4CD9-8556-04938145E753}"/>
                      </a:ext>
                    </a:extLst>
                  </p:cNvPr>
                  <p:cNvSpPr/>
                  <p:nvPr/>
                </p:nvSpPr>
                <p:spPr>
                  <a:xfrm>
                    <a:off x="3751273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42" name="Parallelogram 67">
                    <a:extLst>
                      <a:ext uri="{FF2B5EF4-FFF2-40B4-BE49-F238E27FC236}">
                        <a16:creationId xmlns:a16="http://schemas.microsoft.com/office/drawing/2014/main" xmlns="" id="{C4C80114-1C01-4020-BB52-2821F17DF1E4}"/>
                      </a:ext>
                    </a:extLst>
                  </p:cNvPr>
                  <p:cNvSpPr/>
                  <p:nvPr/>
                </p:nvSpPr>
                <p:spPr>
                  <a:xfrm>
                    <a:off x="3641810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</p:grpSp>
            <p:grpSp>
              <p:nvGrpSpPr>
                <p:cNvPr id="36" name="Group 64">
                  <a:extLst>
                    <a:ext uri="{FF2B5EF4-FFF2-40B4-BE49-F238E27FC236}">
                      <a16:creationId xmlns:a16="http://schemas.microsoft.com/office/drawing/2014/main" xmlns="" id="{E309FDCF-E8CA-4D60-8A3F-44FAB839D16E}"/>
                    </a:ext>
                  </a:extLst>
                </p:cNvPr>
                <p:cNvGrpSpPr/>
                <p:nvPr/>
              </p:nvGrpSpPr>
              <p:grpSpPr>
                <a:xfrm>
                  <a:off x="2428131" y="3202601"/>
                  <a:ext cx="127645" cy="82383"/>
                  <a:chOff x="3641810" y="5229200"/>
                  <a:chExt cx="181471" cy="216024"/>
                </a:xfrm>
              </p:grpSpPr>
              <p:sp>
                <p:nvSpPr>
                  <p:cNvPr id="37" name="Parallelogram 65">
                    <a:extLst>
                      <a:ext uri="{FF2B5EF4-FFF2-40B4-BE49-F238E27FC236}">
                        <a16:creationId xmlns:a16="http://schemas.microsoft.com/office/drawing/2014/main" xmlns="" id="{4878613F-E035-42CC-BB11-FEE25B76E431}"/>
                      </a:ext>
                    </a:extLst>
                  </p:cNvPr>
                  <p:cNvSpPr/>
                  <p:nvPr/>
                </p:nvSpPr>
                <p:spPr>
                  <a:xfrm>
                    <a:off x="3697447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38" name="Parallelogram 66">
                    <a:extLst>
                      <a:ext uri="{FF2B5EF4-FFF2-40B4-BE49-F238E27FC236}">
                        <a16:creationId xmlns:a16="http://schemas.microsoft.com/office/drawing/2014/main" xmlns="" id="{C6919613-CEF3-44FB-91FB-878184C61342}"/>
                      </a:ext>
                    </a:extLst>
                  </p:cNvPr>
                  <p:cNvSpPr/>
                  <p:nvPr/>
                </p:nvSpPr>
                <p:spPr>
                  <a:xfrm>
                    <a:off x="3751273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39" name="Parallelogram 67">
                    <a:extLst>
                      <a:ext uri="{FF2B5EF4-FFF2-40B4-BE49-F238E27FC236}">
                        <a16:creationId xmlns:a16="http://schemas.microsoft.com/office/drawing/2014/main" xmlns="" id="{0CC8924F-D195-4301-8FF3-F62A0E8FCEED}"/>
                      </a:ext>
                    </a:extLst>
                  </p:cNvPr>
                  <p:cNvSpPr/>
                  <p:nvPr/>
                </p:nvSpPr>
                <p:spPr>
                  <a:xfrm>
                    <a:off x="3641810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</p:grpSp>
          </p:grp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D701AFF4-1F05-4DC4-A04B-92B1FD65D206}"/>
                  </a:ext>
                </a:extLst>
              </p:cNvPr>
              <p:cNvSpPr/>
              <p:nvPr/>
            </p:nvSpPr>
            <p:spPr bwMode="auto">
              <a:xfrm>
                <a:off x="3592840" y="4390653"/>
                <a:ext cx="117013" cy="536732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id="{57F273B0-983E-454D-90D7-C4261124B3E8}"/>
                  </a:ext>
                </a:extLst>
              </p:cNvPr>
              <p:cNvSpPr/>
              <p:nvPr/>
            </p:nvSpPr>
            <p:spPr bwMode="auto">
              <a:xfrm>
                <a:off x="3787862" y="5065930"/>
                <a:ext cx="117013" cy="301595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="" id="{570D9C35-178C-47DA-AC3A-2B3829B6FB2A}"/>
                  </a:ext>
                </a:extLst>
              </p:cNvPr>
              <p:cNvSpPr/>
              <p:nvPr/>
            </p:nvSpPr>
            <p:spPr bwMode="auto">
              <a:xfrm>
                <a:off x="3943879" y="5582113"/>
                <a:ext cx="117013" cy="203886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64" name="Arc 63">
                <a:extLst>
                  <a:ext uri="{FF2B5EF4-FFF2-40B4-BE49-F238E27FC236}">
                    <a16:creationId xmlns:a16="http://schemas.microsoft.com/office/drawing/2014/main" xmlns="" id="{CF71E1AA-F708-40F4-816F-3572EB6A2E40}"/>
                  </a:ext>
                </a:extLst>
              </p:cNvPr>
              <p:cNvSpPr/>
              <p:nvPr/>
            </p:nvSpPr>
            <p:spPr>
              <a:xfrm rot="5400000" flipV="1">
                <a:off x="2681143" y="5555693"/>
                <a:ext cx="271532" cy="381736"/>
              </a:xfrm>
              <a:prstGeom prst="arc">
                <a:avLst>
                  <a:gd name="adj1" fmla="val 16390005"/>
                  <a:gd name="adj2" fmla="val 5171900"/>
                </a:avLst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SG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endParaRPr>
              </a:p>
            </p:txBody>
          </p:sp>
          <p:sp>
            <p:nvSpPr>
              <p:cNvPr id="66" name="TextBox 51">
                <a:extLst>
                  <a:ext uri="{FF2B5EF4-FFF2-40B4-BE49-F238E27FC236}">
                    <a16:creationId xmlns:a16="http://schemas.microsoft.com/office/drawing/2014/main" xmlns="" id="{51B3EFCD-18FD-4A79-9B75-1541E7DF9E39}"/>
                  </a:ext>
                </a:extLst>
              </p:cNvPr>
              <p:cNvSpPr txBox="1"/>
              <p:nvPr/>
            </p:nvSpPr>
            <p:spPr>
              <a:xfrm>
                <a:off x="217197" y="5540369"/>
                <a:ext cx="9361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Primary Link</a:t>
                </a:r>
              </a:p>
            </p:txBody>
          </p:sp>
          <p:sp>
            <p:nvSpPr>
              <p:cNvPr id="67" name="TextBox 51">
                <a:extLst>
                  <a:ext uri="{FF2B5EF4-FFF2-40B4-BE49-F238E27FC236}">
                    <a16:creationId xmlns:a16="http://schemas.microsoft.com/office/drawing/2014/main" xmlns="" id="{320293A5-0B04-4BDF-8A44-CB1AC129E773}"/>
                  </a:ext>
                </a:extLst>
              </p:cNvPr>
              <p:cNvSpPr txBox="1"/>
              <p:nvPr/>
            </p:nvSpPr>
            <p:spPr>
              <a:xfrm>
                <a:off x="197773" y="5065930"/>
                <a:ext cx="9361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Secondary Link - 1</a:t>
                </a:r>
              </a:p>
            </p:txBody>
          </p:sp>
          <p:sp>
            <p:nvSpPr>
              <p:cNvPr id="68" name="TextBox 51">
                <a:extLst>
                  <a:ext uri="{FF2B5EF4-FFF2-40B4-BE49-F238E27FC236}">
                    <a16:creationId xmlns:a16="http://schemas.microsoft.com/office/drawing/2014/main" xmlns="" id="{02CC6CF1-EF2D-48C5-BE4D-E45C831C9372}"/>
                  </a:ext>
                </a:extLst>
              </p:cNvPr>
              <p:cNvSpPr txBox="1"/>
              <p:nvPr/>
            </p:nvSpPr>
            <p:spPr>
              <a:xfrm>
                <a:off x="197773" y="4629814"/>
                <a:ext cx="9361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Secondary Link - 2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xmlns="" id="{09100BBC-1700-4391-A530-F472EAB27C21}"/>
                  </a:ext>
                </a:extLst>
              </p:cNvPr>
              <p:cNvSpPr/>
              <p:nvPr/>
            </p:nvSpPr>
            <p:spPr bwMode="auto">
              <a:xfrm>
                <a:off x="2089406" y="5582124"/>
                <a:ext cx="117013" cy="203886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xmlns="" id="{C684BEF0-B21A-4DC7-A354-53FF5A18D9C4}"/>
                  </a:ext>
                </a:extLst>
              </p:cNvPr>
              <p:cNvSpPr/>
              <p:nvPr/>
            </p:nvSpPr>
            <p:spPr bwMode="auto">
              <a:xfrm>
                <a:off x="7796935" y="5582124"/>
                <a:ext cx="117013" cy="203886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xmlns="" id="{2FA55E10-67A8-4190-94FD-284488E0A2DA}"/>
                  </a:ext>
                </a:extLst>
              </p:cNvPr>
              <p:cNvGrpSpPr/>
              <p:nvPr/>
            </p:nvGrpSpPr>
            <p:grpSpPr>
              <a:xfrm>
                <a:off x="5716907" y="5583865"/>
                <a:ext cx="567330" cy="203886"/>
                <a:chOff x="1780059" y="2220732"/>
                <a:chExt cx="523689" cy="203886"/>
              </a:xfrm>
            </p:grpSpPr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xmlns="" id="{44ADA414-9DE5-440F-B5E4-5D0B7C52D514}"/>
                    </a:ext>
                  </a:extLst>
                </p:cNvPr>
                <p:cNvSpPr/>
                <p:nvPr/>
              </p:nvSpPr>
              <p:spPr bwMode="auto">
                <a:xfrm>
                  <a:off x="1907704" y="2220732"/>
                  <a:ext cx="216024" cy="203886"/>
                </a:xfrm>
                <a:prstGeom prst="rect">
                  <a:avLst/>
                </a:prstGeom>
                <a:solidFill>
                  <a:srgbClr val="333399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endParaRPr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xmlns="" id="{E0C85C00-1ADB-4192-AB64-EE0AB2070401}"/>
                    </a:ext>
                  </a:extLst>
                </p:cNvPr>
                <p:cNvSpPr/>
                <p:nvPr/>
              </p:nvSpPr>
              <p:spPr bwMode="auto">
                <a:xfrm>
                  <a:off x="2195736" y="2220732"/>
                  <a:ext cx="108012" cy="203886"/>
                </a:xfrm>
                <a:prstGeom prst="rect">
                  <a:avLst/>
                </a:prstGeom>
                <a:solidFill>
                  <a:srgbClr val="FFFFFF">
                    <a:lumMod val="75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endParaRPr>
                </a:p>
              </p:txBody>
            </p:sp>
            <p:grpSp>
              <p:nvGrpSpPr>
                <p:cNvPr id="74" name="Group 64">
                  <a:extLst>
                    <a:ext uri="{FF2B5EF4-FFF2-40B4-BE49-F238E27FC236}">
                      <a16:creationId xmlns:a16="http://schemas.microsoft.com/office/drawing/2014/main" xmlns="" id="{CEFCE469-4FC5-4A30-870B-79C03D731569}"/>
                    </a:ext>
                  </a:extLst>
                </p:cNvPr>
                <p:cNvGrpSpPr/>
                <p:nvPr/>
              </p:nvGrpSpPr>
              <p:grpSpPr>
                <a:xfrm>
                  <a:off x="1780059" y="2338505"/>
                  <a:ext cx="127645" cy="82383"/>
                  <a:chOff x="3641810" y="5229200"/>
                  <a:chExt cx="181471" cy="216024"/>
                </a:xfrm>
              </p:grpSpPr>
              <p:sp>
                <p:nvSpPr>
                  <p:cNvPr id="75" name="Parallelogram 65">
                    <a:extLst>
                      <a:ext uri="{FF2B5EF4-FFF2-40B4-BE49-F238E27FC236}">
                        <a16:creationId xmlns:a16="http://schemas.microsoft.com/office/drawing/2014/main" xmlns="" id="{57DB92F7-45A4-4F4F-8245-2CE2834ABEEA}"/>
                      </a:ext>
                    </a:extLst>
                  </p:cNvPr>
                  <p:cNvSpPr/>
                  <p:nvPr/>
                </p:nvSpPr>
                <p:spPr>
                  <a:xfrm>
                    <a:off x="3697447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76" name="Parallelogram 66">
                    <a:extLst>
                      <a:ext uri="{FF2B5EF4-FFF2-40B4-BE49-F238E27FC236}">
                        <a16:creationId xmlns:a16="http://schemas.microsoft.com/office/drawing/2014/main" xmlns="" id="{3CA553DC-A3B5-4B74-BB9A-794AF2BB84B6}"/>
                      </a:ext>
                    </a:extLst>
                  </p:cNvPr>
                  <p:cNvSpPr/>
                  <p:nvPr/>
                </p:nvSpPr>
                <p:spPr>
                  <a:xfrm>
                    <a:off x="3751273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77" name="Parallelogram 67">
                    <a:extLst>
                      <a:ext uri="{FF2B5EF4-FFF2-40B4-BE49-F238E27FC236}">
                        <a16:creationId xmlns:a16="http://schemas.microsoft.com/office/drawing/2014/main" xmlns="" id="{F63A9849-645C-4141-A93D-D5A750F1D2F9}"/>
                      </a:ext>
                    </a:extLst>
                  </p:cNvPr>
                  <p:cNvSpPr/>
                  <p:nvPr/>
                </p:nvSpPr>
                <p:spPr>
                  <a:xfrm>
                    <a:off x="3641810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</p:grpSp>
          </p:grpSp>
          <p:sp>
            <p:nvSpPr>
              <p:cNvPr id="78" name="Arc 77">
                <a:extLst>
                  <a:ext uri="{FF2B5EF4-FFF2-40B4-BE49-F238E27FC236}">
                    <a16:creationId xmlns:a16="http://schemas.microsoft.com/office/drawing/2014/main" xmlns="" id="{DB6011A5-14B8-4F86-8AA7-E3848669E1F6}"/>
                  </a:ext>
                </a:extLst>
              </p:cNvPr>
              <p:cNvSpPr/>
              <p:nvPr/>
            </p:nvSpPr>
            <p:spPr>
              <a:xfrm rot="5400000" flipV="1">
                <a:off x="6074617" y="5555693"/>
                <a:ext cx="271532" cy="381736"/>
              </a:xfrm>
              <a:prstGeom prst="arc">
                <a:avLst>
                  <a:gd name="adj1" fmla="val 16390005"/>
                  <a:gd name="adj2" fmla="val 5171900"/>
                </a:avLst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SG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endParaRPr>
              </a:p>
            </p:txBody>
          </p: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xmlns="" id="{60090EA7-BC08-4614-8B9C-D35BD1AC6A3D}"/>
                  </a:ext>
                </a:extLst>
              </p:cNvPr>
              <p:cNvCxnSpPr/>
              <p:nvPr/>
            </p:nvCxnSpPr>
            <p:spPr bwMode="auto">
              <a:xfrm>
                <a:off x="6392621" y="4347591"/>
                <a:ext cx="0" cy="1439416"/>
              </a:xfrm>
              <a:prstGeom prst="line">
                <a:avLst/>
              </a:prstGeom>
              <a:solidFill>
                <a:srgbClr val="00CC99"/>
              </a:solidFill>
              <a:ln w="6350" cap="flat" cmpd="sng" algn="ctr">
                <a:solidFill>
                  <a:srgbClr val="00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xmlns="" id="{1F55BF30-102B-4698-9E3F-6DC6E0AA33D4}"/>
                  </a:ext>
                </a:extLst>
              </p:cNvPr>
              <p:cNvSpPr/>
              <p:nvPr/>
            </p:nvSpPr>
            <p:spPr bwMode="auto">
              <a:xfrm>
                <a:off x="6548639" y="4390653"/>
                <a:ext cx="194924" cy="533440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grpSp>
            <p:nvGrpSpPr>
              <p:cNvPr id="81" name="Group 64">
                <a:extLst>
                  <a:ext uri="{FF2B5EF4-FFF2-40B4-BE49-F238E27FC236}">
                    <a16:creationId xmlns:a16="http://schemas.microsoft.com/office/drawing/2014/main" xmlns="" id="{70393611-BB8C-4F8B-B608-9205D95601A1}"/>
                  </a:ext>
                </a:extLst>
              </p:cNvPr>
              <p:cNvGrpSpPr/>
              <p:nvPr/>
            </p:nvGrpSpPr>
            <p:grpSpPr>
              <a:xfrm>
                <a:off x="6410356" y="4841268"/>
                <a:ext cx="138282" cy="82384"/>
                <a:chOff x="3641810" y="5229200"/>
                <a:chExt cx="181471" cy="216027"/>
              </a:xfrm>
            </p:grpSpPr>
            <p:sp>
              <p:nvSpPr>
                <p:cNvPr id="82" name="Parallelogram 65">
                  <a:extLst>
                    <a:ext uri="{FF2B5EF4-FFF2-40B4-BE49-F238E27FC236}">
                      <a16:creationId xmlns:a16="http://schemas.microsoft.com/office/drawing/2014/main" xmlns="" id="{D773E67B-FF27-4091-914E-1CB48F605778}"/>
                    </a:ext>
                  </a:extLst>
                </p:cNvPr>
                <p:cNvSpPr/>
                <p:nvPr/>
              </p:nvSpPr>
              <p:spPr>
                <a:xfrm>
                  <a:off x="3697447" y="5229203"/>
                  <a:ext cx="72009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83" name="Parallelogram 66">
                  <a:extLst>
                    <a:ext uri="{FF2B5EF4-FFF2-40B4-BE49-F238E27FC236}">
                      <a16:creationId xmlns:a16="http://schemas.microsoft.com/office/drawing/2014/main" xmlns="" id="{9607F3A4-96F2-4182-A6D3-62A7163A3A0F}"/>
                    </a:ext>
                  </a:extLst>
                </p:cNvPr>
                <p:cNvSpPr/>
                <p:nvPr/>
              </p:nvSpPr>
              <p:spPr>
                <a:xfrm>
                  <a:off x="3751273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84" name="Parallelogram 67">
                  <a:extLst>
                    <a:ext uri="{FF2B5EF4-FFF2-40B4-BE49-F238E27FC236}">
                      <a16:creationId xmlns:a16="http://schemas.microsoft.com/office/drawing/2014/main" xmlns="" id="{12CEDBDC-FDEA-486A-816F-B43C9CDF54AE}"/>
                    </a:ext>
                  </a:extLst>
                </p:cNvPr>
                <p:cNvSpPr/>
                <p:nvPr/>
              </p:nvSpPr>
              <p:spPr>
                <a:xfrm>
                  <a:off x="3641810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</p:grp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xmlns="" id="{60EF3082-630C-4E87-8680-0A949AE0A5C1}"/>
                  </a:ext>
                </a:extLst>
              </p:cNvPr>
              <p:cNvSpPr/>
              <p:nvPr/>
            </p:nvSpPr>
            <p:spPr bwMode="auto">
              <a:xfrm>
                <a:off x="7045787" y="4390653"/>
                <a:ext cx="117013" cy="536732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89" name="TextBox 51">
                <a:extLst>
                  <a:ext uri="{FF2B5EF4-FFF2-40B4-BE49-F238E27FC236}">
                    <a16:creationId xmlns:a16="http://schemas.microsoft.com/office/drawing/2014/main" xmlns="" id="{8A5DC2CB-A683-4286-A25A-0DA78361BF39}"/>
                  </a:ext>
                </a:extLst>
              </p:cNvPr>
              <p:cNvSpPr txBox="1"/>
              <p:nvPr/>
            </p:nvSpPr>
            <p:spPr>
              <a:xfrm>
                <a:off x="8301635" y="5632456"/>
                <a:ext cx="2327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t</a:t>
                </a:r>
              </a:p>
            </p:txBody>
          </p:sp>
          <p:sp>
            <p:nvSpPr>
              <p:cNvPr id="90" name="TextBox 51">
                <a:extLst>
                  <a:ext uri="{FF2B5EF4-FFF2-40B4-BE49-F238E27FC236}">
                    <a16:creationId xmlns:a16="http://schemas.microsoft.com/office/drawing/2014/main" xmlns="" id="{D53BD734-DA11-4042-BE70-EB6807FF128D}"/>
                  </a:ext>
                </a:extLst>
              </p:cNvPr>
              <p:cNvSpPr txBox="1"/>
              <p:nvPr/>
            </p:nvSpPr>
            <p:spPr>
              <a:xfrm>
                <a:off x="1759424" y="4091882"/>
                <a:ext cx="2327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f</a:t>
                </a:r>
              </a:p>
            </p:txBody>
          </p: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xmlns="" id="{B727D6D9-6482-4F1F-9B08-2D578C62F6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84580" y="5366078"/>
                <a:ext cx="1163420" cy="8342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xmlns="" id="{02EEAF3A-9E8C-4983-B93B-CD34695FC6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68726" y="4929859"/>
                <a:ext cx="1163421" cy="6048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xmlns="" id="{01DCCB84-D048-4E16-B844-8A88BFAEAA89}"/>
                  </a:ext>
                </a:extLst>
              </p:cNvPr>
              <p:cNvCxnSpPr/>
              <p:nvPr/>
            </p:nvCxnSpPr>
            <p:spPr>
              <a:xfrm flipH="1" flipV="1">
                <a:off x="4215535" y="5370560"/>
                <a:ext cx="4140000" cy="1672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xmlns="" id="{5257D993-EBA3-4BC6-93E0-3CDBAFA4AEDA}"/>
                  </a:ext>
                </a:extLst>
              </p:cNvPr>
              <p:cNvCxnSpPr/>
              <p:nvPr/>
            </p:nvCxnSpPr>
            <p:spPr>
              <a:xfrm flipH="1" flipV="1">
                <a:off x="7302000" y="4929859"/>
                <a:ext cx="1080000" cy="12923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xmlns="" id="{2F2AC2A3-8129-458F-B129-D3504548F693}"/>
                  </a:ext>
                </a:extLst>
              </p:cNvPr>
              <p:cNvCxnSpPr/>
              <p:nvPr/>
            </p:nvCxnSpPr>
            <p:spPr>
              <a:xfrm flipH="1" flipV="1">
                <a:off x="3880800" y="4929859"/>
                <a:ext cx="2520000" cy="629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xmlns="" id="{9E2946D6-FC6B-4302-87D9-92FB266695F2}"/>
                  </a:ext>
                </a:extLst>
              </p:cNvPr>
              <p:cNvSpPr/>
              <p:nvPr/>
            </p:nvSpPr>
            <p:spPr bwMode="auto">
              <a:xfrm>
                <a:off x="6795495" y="4390653"/>
                <a:ext cx="194924" cy="533440"/>
              </a:xfrm>
              <a:prstGeom prst="rect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HGP創英角ｺﾞｼｯｸUB"/>
                  <a:cs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5885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91E249DD-BBF8-4C66-A7AF-1E457797087A}"/>
              </a:ext>
            </a:extLst>
          </p:cNvPr>
          <p:cNvGrpSpPr/>
          <p:nvPr/>
        </p:nvGrpSpPr>
        <p:grpSpPr>
          <a:xfrm>
            <a:off x="1219200" y="2590800"/>
            <a:ext cx="7848600" cy="1458099"/>
            <a:chOff x="838200" y="2694801"/>
            <a:chExt cx="7848600" cy="1458099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xmlns="" id="{F1C512A5-BDC1-46FF-9AAA-F9676EB123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2895600"/>
              <a:ext cx="7848600" cy="1257300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xmlns="" id="{24BB6A3D-3FD5-4DA8-8A67-77FD8B74C64E}"/>
                </a:ext>
              </a:extLst>
            </p:cNvPr>
            <p:cNvGrpSpPr/>
            <p:nvPr/>
          </p:nvGrpSpPr>
          <p:grpSpPr>
            <a:xfrm>
              <a:off x="1219200" y="2694801"/>
              <a:ext cx="6400800" cy="353199"/>
              <a:chOff x="1219200" y="2390001"/>
              <a:chExt cx="6400800" cy="353199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A2CF2A7B-E2D5-48E1-A6A6-A9D61054BF4F}"/>
                  </a:ext>
                </a:extLst>
              </p:cNvPr>
              <p:cNvSpPr txBox="1"/>
              <p:nvPr/>
            </p:nvSpPr>
            <p:spPr>
              <a:xfrm>
                <a:off x="1219200" y="2390001"/>
                <a:ext cx="5950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TBTT</a:t>
                </a:r>
                <a:endParaRPr lang="en-SG" b="1" dirty="0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xmlns="" id="{221DEAFB-7249-40F4-8AA1-CE0BD2EE5736}"/>
                  </a:ext>
                </a:extLst>
              </p:cNvPr>
              <p:cNvGrpSpPr/>
              <p:nvPr/>
            </p:nvGrpSpPr>
            <p:grpSpPr>
              <a:xfrm>
                <a:off x="1524000" y="2466201"/>
                <a:ext cx="6096000" cy="276999"/>
                <a:chOff x="1524000" y="2466201"/>
                <a:chExt cx="6096000" cy="276999"/>
              </a:xfrm>
            </p:grpSpPr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xmlns="" id="{F76A79F3-5CFF-468F-BAE9-EE523EAAB75B}"/>
                    </a:ext>
                  </a:extLst>
                </p:cNvPr>
                <p:cNvCxnSpPr/>
                <p:nvPr/>
              </p:nvCxnSpPr>
              <p:spPr bwMode="auto">
                <a:xfrm>
                  <a:off x="7620000" y="2633484"/>
                  <a:ext cx="0" cy="109716"/>
                </a:xfrm>
                <a:prstGeom prst="line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Arrow Connector 10">
                  <a:extLst>
                    <a:ext uri="{FF2B5EF4-FFF2-40B4-BE49-F238E27FC236}">
                      <a16:creationId xmlns:a16="http://schemas.microsoft.com/office/drawing/2014/main" xmlns="" id="{6CC00506-4BA0-4233-9BDB-8D504AFBD947}"/>
                    </a:ext>
                  </a:extLst>
                </p:cNvPr>
                <p:cNvCxnSpPr/>
                <p:nvPr/>
              </p:nvCxnSpPr>
              <p:spPr bwMode="auto">
                <a:xfrm>
                  <a:off x="1524000" y="2667000"/>
                  <a:ext cx="60960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xmlns="" id="{7112C51C-C793-40DC-BB0C-7356D26B5E02}"/>
                    </a:ext>
                  </a:extLst>
                </p:cNvPr>
                <p:cNvSpPr txBox="1"/>
                <p:nvPr/>
              </p:nvSpPr>
              <p:spPr>
                <a:xfrm>
                  <a:off x="3962400" y="2466201"/>
                  <a:ext cx="1295399" cy="27699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Beacon Interval</a:t>
                  </a:r>
                  <a:endParaRPr lang="en-SG" b="1" dirty="0"/>
                </a:p>
              </p:txBody>
            </p:sp>
          </p:grpSp>
        </p:grp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09600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Simple Numerical Comparison	   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1" y="1219200"/>
            <a:ext cx="6172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b="1" dirty="0"/>
              <a:t>Idle listening in three links vs single link:</a:t>
            </a:r>
          </a:p>
          <a:p>
            <a:pPr marL="266700" lvl="0" indent="95250"/>
            <a:r>
              <a:rPr lang="en-US" sz="1800" u="sng" dirty="0"/>
              <a:t>Assumptions: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400" dirty="0"/>
              <a:t>Each link operating on a 20 MHz channel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400" dirty="0"/>
              <a:t>10% RX and 10% TX opportunity in one Beacon Interval (BI).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400" dirty="0"/>
              <a:t>Beacon TX in all 3 links.</a:t>
            </a:r>
          </a:p>
          <a:p>
            <a:r>
              <a:rPr lang="en-US" sz="1600" dirty="0"/>
              <a:t>1)</a:t>
            </a:r>
            <a:r>
              <a:rPr lang="en-US" sz="1600" u="sng" dirty="0"/>
              <a:t> Three links:</a:t>
            </a:r>
            <a:endParaRPr lang="en-US" sz="2400" u="sng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9B9DCB59-606B-47BF-9E3C-6455CDC91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222581"/>
              </p:ext>
            </p:extLst>
          </p:nvPr>
        </p:nvGraphicFramePr>
        <p:xfrm>
          <a:off x="6324600" y="1231200"/>
          <a:ext cx="2743200" cy="15120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13411042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133492380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Power State</a:t>
                      </a:r>
                      <a:endParaRPr lang="en-SG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 =  20 MHz </a:t>
                      </a:r>
                      <a:endParaRPr lang="en-SG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7888054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Transmit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TX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1694676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Receive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1528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Listen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853838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Shallow Sleep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SS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151774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 Sleep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DS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0.09mA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4992083"/>
                  </a:ext>
                </a:extLst>
              </a:tr>
            </a:tbl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B48B19E6-6B23-4C6C-9CA0-9F7F4E995DBE}"/>
              </a:ext>
            </a:extLst>
          </p:cNvPr>
          <p:cNvGrpSpPr/>
          <p:nvPr/>
        </p:nvGrpSpPr>
        <p:grpSpPr>
          <a:xfrm>
            <a:off x="1219200" y="4267200"/>
            <a:ext cx="7867650" cy="1552575"/>
            <a:chOff x="914400" y="4495800"/>
            <a:chExt cx="7867650" cy="1552575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xmlns="" id="{BAC2085A-8455-424D-B89F-75716F1A1F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4400" y="4724400"/>
              <a:ext cx="7867650" cy="1323975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ED1ECFF0-9366-4021-B39D-2EB13741CF22}"/>
                </a:ext>
              </a:extLst>
            </p:cNvPr>
            <p:cNvGrpSpPr/>
            <p:nvPr/>
          </p:nvGrpSpPr>
          <p:grpSpPr>
            <a:xfrm>
              <a:off x="1270958" y="4495800"/>
              <a:ext cx="6400800" cy="394296"/>
              <a:chOff x="1219200" y="2348904"/>
              <a:chExt cx="6400800" cy="394296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5EE3EF60-AC75-4172-A953-B876A3D1B458}"/>
                  </a:ext>
                </a:extLst>
              </p:cNvPr>
              <p:cNvSpPr txBox="1"/>
              <p:nvPr/>
            </p:nvSpPr>
            <p:spPr>
              <a:xfrm>
                <a:off x="1219200" y="2348904"/>
                <a:ext cx="5950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TBTT</a:t>
                </a:r>
                <a:endParaRPr lang="en-SG" b="1" dirty="0"/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xmlns="" id="{A8626E9E-F15D-4FA5-A5DD-48F0E83AE8F9}"/>
                  </a:ext>
                </a:extLst>
              </p:cNvPr>
              <p:cNvGrpSpPr/>
              <p:nvPr/>
            </p:nvGrpSpPr>
            <p:grpSpPr>
              <a:xfrm>
                <a:off x="1524000" y="2438400"/>
                <a:ext cx="6096000" cy="304800"/>
                <a:chOff x="1524000" y="2438400"/>
                <a:chExt cx="6096000" cy="304800"/>
              </a:xfrm>
            </p:grpSpPr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xmlns="" id="{11B3F5C1-A10F-492F-8586-BF2E859C8024}"/>
                    </a:ext>
                  </a:extLst>
                </p:cNvPr>
                <p:cNvCxnSpPr/>
                <p:nvPr/>
              </p:nvCxnSpPr>
              <p:spPr bwMode="auto">
                <a:xfrm>
                  <a:off x="7620000" y="2633484"/>
                  <a:ext cx="0" cy="109716"/>
                </a:xfrm>
                <a:prstGeom prst="line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Arrow Connector 20">
                  <a:extLst>
                    <a:ext uri="{FF2B5EF4-FFF2-40B4-BE49-F238E27FC236}">
                      <a16:creationId xmlns:a16="http://schemas.microsoft.com/office/drawing/2014/main" xmlns="" id="{64E5DD0D-FBB1-4EBE-8840-EAC837F5EA58}"/>
                    </a:ext>
                  </a:extLst>
                </p:cNvPr>
                <p:cNvCxnSpPr/>
                <p:nvPr/>
              </p:nvCxnSpPr>
              <p:spPr bwMode="auto">
                <a:xfrm>
                  <a:off x="1524000" y="2667000"/>
                  <a:ext cx="60960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xmlns="" id="{FC9A4517-7C59-4CA6-830C-5F5375D8E651}"/>
                    </a:ext>
                  </a:extLst>
                </p:cNvPr>
                <p:cNvSpPr txBox="1"/>
                <p:nvPr/>
              </p:nvSpPr>
              <p:spPr>
                <a:xfrm>
                  <a:off x="3962400" y="2438400"/>
                  <a:ext cx="1295399" cy="27699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Beacon Interval</a:t>
                  </a:r>
                  <a:endParaRPr lang="en-SG" b="1" dirty="0"/>
                </a:p>
              </p:txBody>
            </p:sp>
          </p:grp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247D7E75-9B3E-4E66-8DD8-57CFFF5D5E9A}"/>
              </a:ext>
            </a:extLst>
          </p:cNvPr>
          <p:cNvSpPr/>
          <p:nvPr/>
        </p:nvSpPr>
        <p:spPr>
          <a:xfrm>
            <a:off x="110622" y="4114800"/>
            <a:ext cx="13628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>
                <a:solidFill>
                  <a:srgbClr val="000000"/>
                </a:solidFill>
              </a:rPr>
              <a:t>2)</a:t>
            </a:r>
            <a:r>
              <a:rPr lang="en-US" sz="1600" u="sng" dirty="0">
                <a:solidFill>
                  <a:srgbClr val="000000"/>
                </a:solidFill>
              </a:rPr>
              <a:t> Single link:</a:t>
            </a:r>
            <a:endParaRPr lang="en-US" sz="2400" u="sng" dirty="0">
              <a:solidFill>
                <a:srgbClr val="000000"/>
              </a:solidFill>
            </a:endParaRPr>
          </a:p>
        </p:txBody>
      </p:sp>
      <p:sp>
        <p:nvSpPr>
          <p:cNvPr id="30" name="Speech Bubble: Rectangle 29">
            <a:extLst>
              <a:ext uri="{FF2B5EF4-FFF2-40B4-BE49-F238E27FC236}">
                <a16:creationId xmlns:a16="http://schemas.microsoft.com/office/drawing/2014/main" xmlns="" id="{E3BB2192-A7CC-4E58-9F4C-177EFFE9FEF5}"/>
              </a:ext>
            </a:extLst>
          </p:cNvPr>
          <p:cNvSpPr/>
          <p:nvPr/>
        </p:nvSpPr>
        <p:spPr bwMode="auto">
          <a:xfrm>
            <a:off x="110622" y="3200400"/>
            <a:ext cx="914400" cy="381000"/>
          </a:xfrm>
          <a:prstGeom prst="wedgeRectCallout">
            <a:avLst>
              <a:gd name="adj1" fmla="val 71620"/>
              <a:gd name="adj2" fmla="val -2369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listens on all 3 links</a:t>
            </a:r>
            <a:endParaRPr kumimoji="0" lang="en-SG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Speech Bubble: Rectangle 30">
            <a:extLst>
              <a:ext uri="{FF2B5EF4-FFF2-40B4-BE49-F238E27FC236}">
                <a16:creationId xmlns:a16="http://schemas.microsoft.com/office/drawing/2014/main" xmlns="" id="{EC383878-2D5E-42B6-9EAE-6A609E68C3EE}"/>
              </a:ext>
            </a:extLst>
          </p:cNvPr>
          <p:cNvSpPr/>
          <p:nvPr/>
        </p:nvSpPr>
        <p:spPr bwMode="auto">
          <a:xfrm>
            <a:off x="76201" y="4661496"/>
            <a:ext cx="914400" cy="722825"/>
          </a:xfrm>
          <a:prstGeom prst="wedgeRectCallout">
            <a:avLst>
              <a:gd name="adj1" fmla="val 74450"/>
              <a:gd name="adj2" fmla="val 2049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only listens on link-1. Other links in SS.</a:t>
            </a:r>
            <a:endParaRPr kumimoji="0" lang="en-SG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DD96C0FA-E7A2-4F1F-823C-57EC0F8E2116}"/>
              </a:ext>
            </a:extLst>
          </p:cNvPr>
          <p:cNvSpPr/>
          <p:nvPr/>
        </p:nvSpPr>
        <p:spPr>
          <a:xfrm>
            <a:off x="126438" y="5867400"/>
            <a:ext cx="45913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0000"/>
                </a:solidFill>
              </a:rPr>
              <a:t>35.5% savings in this simple example.</a:t>
            </a:r>
            <a:endParaRPr lang="en-US" sz="3200" b="1" dirty="0">
              <a:solidFill>
                <a:srgbClr val="000000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F897AE33-6878-4BFC-B246-8BF52AE519F9}"/>
              </a:ext>
            </a:extLst>
          </p:cNvPr>
          <p:cNvGrpSpPr/>
          <p:nvPr/>
        </p:nvGrpSpPr>
        <p:grpSpPr>
          <a:xfrm>
            <a:off x="2286000" y="3581400"/>
            <a:ext cx="899605" cy="1576387"/>
            <a:chOff x="2286000" y="3581400"/>
            <a:chExt cx="899605" cy="1576387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EE78EB69-59DF-404C-A1F2-49E08DB55D8F}"/>
                </a:ext>
              </a:extLst>
            </p:cNvPr>
            <p:cNvSpPr txBox="1"/>
            <p:nvPr/>
          </p:nvSpPr>
          <p:spPr>
            <a:xfrm>
              <a:off x="2286000" y="4114800"/>
              <a:ext cx="899605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Beacon RX</a:t>
              </a:r>
              <a:endParaRPr lang="en-SG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xmlns="" id="{E74931E7-E5E5-45BF-9828-FD397FCFD480}"/>
                </a:ext>
              </a:extLst>
            </p:cNvPr>
            <p:cNvCxnSpPr>
              <a:stCxn id="33" idx="0"/>
            </p:cNvCxnSpPr>
            <p:nvPr/>
          </p:nvCxnSpPr>
          <p:spPr bwMode="auto">
            <a:xfrm flipH="1" flipV="1">
              <a:off x="2438400" y="3581400"/>
              <a:ext cx="297403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xmlns="" id="{806A1BE3-32B0-4C17-9CEC-4DDC89AF9A3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398877" y="4391799"/>
              <a:ext cx="366320" cy="7659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B77D9769-6C9A-4E47-B82E-4ECAA0339202}"/>
              </a:ext>
            </a:extLst>
          </p:cNvPr>
          <p:cNvGrpSpPr/>
          <p:nvPr/>
        </p:nvGrpSpPr>
        <p:grpSpPr>
          <a:xfrm>
            <a:off x="3724554" y="3557945"/>
            <a:ext cx="1071127" cy="1146592"/>
            <a:chOff x="3724554" y="3557945"/>
            <a:chExt cx="1071127" cy="1146592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064FA937-AC42-48FC-826B-637EDE8927C2}"/>
                </a:ext>
              </a:extLst>
            </p:cNvPr>
            <p:cNvSpPr txBox="1"/>
            <p:nvPr/>
          </p:nvSpPr>
          <p:spPr>
            <a:xfrm>
              <a:off x="3724554" y="4096524"/>
              <a:ext cx="1071127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Multi-link RX</a:t>
              </a:r>
              <a:endParaRPr lang="en-SG" dirty="0"/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BB053EF1-E60F-44F3-A9F1-B8E6E2ECAFC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34615" y="3557945"/>
              <a:ext cx="216547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xmlns="" id="{AB024E91-8309-4DFD-B5EC-42B75154C2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64008" y="4368344"/>
              <a:ext cx="187154" cy="33619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C218CCB4-6099-4F7A-98F5-5783E9DF27C8}"/>
              </a:ext>
            </a:extLst>
          </p:cNvPr>
          <p:cNvGrpSpPr/>
          <p:nvPr/>
        </p:nvGrpSpPr>
        <p:grpSpPr>
          <a:xfrm>
            <a:off x="5127398" y="3557945"/>
            <a:ext cx="1071127" cy="1146592"/>
            <a:chOff x="3724554" y="3557945"/>
            <a:chExt cx="1071127" cy="1146592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07F12B92-8A77-4A67-9224-D4796B855106}"/>
                </a:ext>
              </a:extLst>
            </p:cNvPr>
            <p:cNvSpPr txBox="1"/>
            <p:nvPr/>
          </p:nvSpPr>
          <p:spPr>
            <a:xfrm>
              <a:off x="3724554" y="4096524"/>
              <a:ext cx="1071127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Multi-link TX</a:t>
              </a:r>
              <a:endParaRPr lang="en-SG" dirty="0"/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xmlns="" id="{7203DF23-34F6-413D-9D92-5A9A263182A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083556" y="3557945"/>
              <a:ext cx="151059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xmlns="" id="{4E17F8B8-0417-44ED-B25D-F62617FAF18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54195" y="4368344"/>
              <a:ext cx="209813" cy="33619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5B42B89-4084-476B-A5C6-9DC8B3F69CC0}"/>
              </a:ext>
            </a:extLst>
          </p:cNvPr>
          <p:cNvSpPr/>
          <p:nvPr/>
        </p:nvSpPr>
        <p:spPr bwMode="auto">
          <a:xfrm>
            <a:off x="7976558" y="3733800"/>
            <a:ext cx="1091238" cy="31509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A2A3FD2-7686-4529-B9CE-C761F68A8B00}"/>
              </a:ext>
            </a:extLst>
          </p:cNvPr>
          <p:cNvSpPr/>
          <p:nvPr/>
        </p:nvSpPr>
        <p:spPr bwMode="auto">
          <a:xfrm>
            <a:off x="7976558" y="5469251"/>
            <a:ext cx="1091238" cy="31509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649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447800"/>
            <a:ext cx="8382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discussed the power consumption issue of multi-link capable devices. 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dirty="0"/>
              <a:t>We highlighted that idle listening may constitute significant ratio of a multi-link device’s power footprint.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dirty="0"/>
              <a:t>Only listening on a single link when not engaged in multi-link communication may result in significant power savings.</a:t>
            </a:r>
            <a:endParaRPr lang="en-US" sz="2400" b="1" dirty="0"/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also shared a potential solution whereby a multi-link non-AP STA is assigned a primary link.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dirty="0"/>
              <a:t>The non-AP STA only listens on the primary link during idle periods. </a:t>
            </a:r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114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IEEE 802.11-17/1184r1 – Follow up discussions on Throughput Enhancement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IEEE 802.11-19/823r0 – Multi-link aggregation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IEEE 802.11-19/0821r1 – Multi-link Operation Discussion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000" b="0" dirty="0"/>
              <a:t>IEEE </a:t>
            </a:r>
            <a:r>
              <a:rPr lang="en-US" sz="2000" b="0" dirty="0"/>
              <a:t>802.11</a:t>
            </a:r>
            <a:r>
              <a:rPr lang="pt-BR" sz="2000" b="0" dirty="0"/>
              <a:t>-14/980r16 </a:t>
            </a:r>
            <a:r>
              <a:rPr lang="en-US" sz="2000" b="0" dirty="0"/>
              <a:t>–</a:t>
            </a:r>
            <a:r>
              <a:rPr lang="pt-BR" sz="2000" b="0" dirty="0"/>
              <a:t> TGax Simulation Scenarios</a:t>
            </a: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40690</TotalTime>
  <Words>914</Words>
  <Application>Microsoft Office PowerPoint</Application>
  <PresentationFormat>On-screen Show (4:3)</PresentationFormat>
  <Paragraphs>172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Power Consideration for Multi-link Transmissions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title</dc:title>
  <dc:creator>Rojan Chitrakar</dc:creator>
  <cp:lastModifiedBy>CHITRAKAR_Rojan</cp:lastModifiedBy>
  <cp:revision>197</cp:revision>
  <cp:lastPrinted>2014-11-04T15:04:57Z</cp:lastPrinted>
  <dcterms:created xsi:type="dcterms:W3CDTF">2007-04-17T18:10:23Z</dcterms:created>
  <dcterms:modified xsi:type="dcterms:W3CDTF">2019-11-11T02:17:03Z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