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83" r:id="rId2"/>
    <p:sldId id="554" r:id="rId3"/>
    <p:sldId id="687" r:id="rId4"/>
    <p:sldId id="690" r:id="rId5"/>
    <p:sldId id="692" r:id="rId6"/>
    <p:sldId id="693" r:id="rId7"/>
    <p:sldId id="682" r:id="rId8"/>
    <p:sldId id="683" r:id="rId9"/>
    <p:sldId id="684" r:id="rId10"/>
    <p:sldId id="691" r:id="rId11"/>
    <p:sldId id="685" r:id="rId12"/>
    <p:sldId id="689" r:id="rId13"/>
    <p:sldId id="681" r:id="rId14"/>
    <p:sldId id="686" r:id="rId15"/>
    <p:sldId id="688" r:id="rId16"/>
    <p:sldId id="694" r:id="rId17"/>
    <p:sldId id="695" r:id="rId18"/>
    <p:sldId id="696" r:id="rId19"/>
    <p:sldId id="697" r:id="rId20"/>
    <p:sldId id="698" r:id="rId21"/>
    <p:sldId id="700" r:id="rId22"/>
    <p:sldId id="701" r:id="rId23"/>
    <p:sldId id="702" r:id="rId24"/>
    <p:sldId id="703" r:id="rId25"/>
    <p:sldId id="704" r:id="rId26"/>
    <p:sldId id="705" r:id="rId27"/>
  </p:sldIdLst>
  <p:sldSz cx="9144000" cy="6858000" type="screen4x3"/>
  <p:notesSz cx="9312275" cy="7026275"/>
  <p:defaultTextStyle>
    <a:defPPr>
      <a:defRPr lang="en-US"/>
    </a:defPPr>
    <a:lvl1pPr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1pPr>
    <a:lvl2pPr marL="4572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2pPr>
    <a:lvl3pPr marL="9144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3pPr>
    <a:lvl4pPr marL="13716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4pPr>
    <a:lvl5pPr marL="18288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5pPr>
    <a:lvl6pPr marL="22860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6pPr>
    <a:lvl7pPr marL="27432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7pPr>
    <a:lvl8pPr marL="32004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8pPr>
    <a:lvl9pPr marL="36576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5" userDrawn="1">
          <p15:clr>
            <a:srgbClr val="A4A3A4"/>
          </p15:clr>
        </p15:guide>
        <p15:guide id="2" pos="3132" userDrawn="1">
          <p15:clr>
            <a:srgbClr val="A4A3A4"/>
          </p15:clr>
        </p15:guide>
        <p15:guide id="3" orient="horz" pos="2213" userDrawn="1">
          <p15:clr>
            <a:srgbClr val="A4A3A4"/>
          </p15:clr>
        </p15:guide>
        <p15:guide id="4" pos="29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9933FF"/>
    <a:srgbClr val="006C31"/>
    <a:srgbClr val="00863D"/>
    <a:srgbClr val="168420"/>
    <a:srgbClr val="99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5034" autoAdjust="0"/>
  </p:normalViewPr>
  <p:slideViewPr>
    <p:cSldViewPr>
      <p:cViewPr varScale="1">
        <p:scale>
          <a:sx n="110" d="100"/>
          <a:sy n="110" d="100"/>
        </p:scale>
        <p:origin x="1746" y="102"/>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754" y="-108"/>
      </p:cViewPr>
      <p:guideLst>
        <p:guide orient="horz" pos="2145"/>
        <p:guide pos="3132"/>
        <p:guide orient="horz" pos="2213"/>
        <p:guide pos="29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181616" y="79405"/>
            <a:ext cx="2196607"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73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34054" y="79405"/>
            <a:ext cx="916332"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73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6833655" y="6800150"/>
            <a:ext cx="1651656"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73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292307" y="6800150"/>
            <a:ext cx="517947"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730" eaLnBrk="0" latinLnBrk="0" hangingPunct="0">
              <a:defRPr kumimoji="0"/>
            </a:lvl1pPr>
          </a:lstStyle>
          <a:p>
            <a:r>
              <a:rPr lang="en-US" altLang="ko-KR"/>
              <a:t>Page </a:t>
            </a:r>
            <a:fld id="{9D68F29A-2A8F-4CE4-9C95-E32B956C45C1}" type="slidenum">
              <a:rPr lang="en-US" altLang="ko-KR"/>
              <a:pPr/>
              <a:t>‹#›</a:t>
            </a:fld>
            <a:endParaRPr lang="en-US" altLang="ko-KR"/>
          </a:p>
        </p:txBody>
      </p:sp>
      <p:sp>
        <p:nvSpPr>
          <p:cNvPr id="22534" name="Line 6"/>
          <p:cNvSpPr>
            <a:spLocks noChangeShapeType="1"/>
          </p:cNvSpPr>
          <p:nvPr/>
        </p:nvSpPr>
        <p:spPr bwMode="auto">
          <a:xfrm>
            <a:off x="931080" y="293309"/>
            <a:ext cx="745011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
        <p:nvSpPr>
          <p:cNvPr id="10247" name="Rectangle 7"/>
          <p:cNvSpPr>
            <a:spLocks noChangeArrowheads="1"/>
          </p:cNvSpPr>
          <p:nvPr/>
        </p:nvSpPr>
        <p:spPr bwMode="auto">
          <a:xfrm>
            <a:off x="931079" y="6800150"/>
            <a:ext cx="718390" cy="184749"/>
          </a:xfrm>
          <a:prstGeom prst="rect">
            <a:avLst/>
          </a:prstGeom>
          <a:noFill/>
          <a:ln>
            <a:noFill/>
          </a:ln>
          <a:extLst/>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smtClean="0">
                <a:cs typeface="Arial" charset="0"/>
              </a:rPr>
              <a:t>Submission</a:t>
            </a:r>
          </a:p>
        </p:txBody>
      </p:sp>
      <p:sp>
        <p:nvSpPr>
          <p:cNvPr id="22536" name="Line 8"/>
          <p:cNvSpPr>
            <a:spLocks noChangeShapeType="1"/>
          </p:cNvSpPr>
          <p:nvPr/>
        </p:nvSpPr>
        <p:spPr bwMode="auto">
          <a:xfrm>
            <a:off x="931080" y="6791957"/>
            <a:ext cx="76553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Tree>
    <p:extLst>
      <p:ext uri="{BB962C8B-B14F-4D97-AF65-F5344CB8AC3E}">
        <p14:creationId xmlns:p14="http://schemas.microsoft.com/office/powerpoint/2010/main" val="58792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241108" y="20416"/>
            <a:ext cx="2196607"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73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877534" y="20416"/>
            <a:ext cx="916332"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730" eaLnBrk="0" latinLnBrk="0" hangingPunct="0">
              <a:defRPr kumimoji="0" sz="1400" b="1">
                <a:ea typeface="+mn-ea"/>
                <a:cs typeface="+mn-cs"/>
              </a:defRPr>
            </a:lvl1pPr>
          </a:lstStyle>
          <a:p>
            <a:pPr>
              <a:defRPr/>
            </a:pPr>
            <a:r>
              <a:rPr lang="en-US"/>
              <a:t>Month Year</a:t>
            </a:r>
          </a:p>
        </p:txBody>
      </p:sp>
      <p:sp>
        <p:nvSpPr>
          <p:cNvPr id="20484" name="Rectangle 4"/>
          <p:cNvSpPr>
            <a:spLocks noGrp="1" noRot="1" noChangeAspect="1" noChangeArrowheads="1" noTextEdit="1"/>
          </p:cNvSpPr>
          <p:nvPr>
            <p:ph type="sldImg" idx="2"/>
          </p:nvPr>
        </p:nvSpPr>
        <p:spPr bwMode="auto">
          <a:xfrm>
            <a:off x="2905125" y="530225"/>
            <a:ext cx="3502025" cy="262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240447" y="3337809"/>
            <a:ext cx="6831381" cy="3162479"/>
          </a:xfrm>
          <a:prstGeom prst="rect">
            <a:avLst/>
          </a:prstGeom>
          <a:noFill/>
          <a:ln w="9525">
            <a:noFill/>
            <a:miter lim="800000"/>
            <a:headEnd/>
            <a:tailEnd/>
          </a:ln>
          <a:effectLst/>
        </p:spPr>
        <p:txBody>
          <a:bodyPr vert="horz" wrap="square" lIns="93690" tIns="46052" rIns="93690" bIns="460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6324237" y="6803427"/>
            <a:ext cx="2113479"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337" lvl="4" algn="r" defTabSz="93373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498873" y="6803427"/>
            <a:ext cx="517947"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730" eaLnBrk="0" latinLnBrk="0" hangingPunct="0">
              <a:defRPr kumimoji="0"/>
            </a:lvl1pPr>
          </a:lstStyle>
          <a:p>
            <a:r>
              <a:rPr lang="en-US" altLang="ko-KR"/>
              <a:t>Page </a:t>
            </a:r>
            <a:fld id="{56A4E747-0965-469B-B28B-55B02AB0B5B0}" type="slidenum">
              <a:rPr lang="en-US" altLang="ko-KR"/>
              <a:pPr/>
              <a:t>‹#›</a:t>
            </a:fld>
            <a:endParaRPr lang="en-US" altLang="ko-KR"/>
          </a:p>
        </p:txBody>
      </p:sp>
      <p:sp>
        <p:nvSpPr>
          <p:cNvPr id="8200" name="Rectangle 8"/>
          <p:cNvSpPr>
            <a:spLocks noChangeArrowheads="1"/>
          </p:cNvSpPr>
          <p:nvPr/>
        </p:nvSpPr>
        <p:spPr bwMode="auto">
          <a:xfrm>
            <a:off x="972725" y="6803427"/>
            <a:ext cx="718390" cy="184749"/>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smtClean="0">
                <a:cs typeface="Arial" charset="0"/>
              </a:rPr>
              <a:t>Submission</a:t>
            </a:r>
          </a:p>
        </p:txBody>
      </p:sp>
      <p:sp>
        <p:nvSpPr>
          <p:cNvPr id="20489" name="Line 9"/>
          <p:cNvSpPr>
            <a:spLocks noChangeShapeType="1"/>
          </p:cNvSpPr>
          <p:nvPr/>
        </p:nvSpPr>
        <p:spPr bwMode="auto">
          <a:xfrm>
            <a:off x="972725" y="6801789"/>
            <a:ext cx="73668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
        <p:nvSpPr>
          <p:cNvPr id="20490" name="Line 10"/>
          <p:cNvSpPr>
            <a:spLocks noChangeShapeType="1"/>
          </p:cNvSpPr>
          <p:nvPr/>
        </p:nvSpPr>
        <p:spPr bwMode="auto">
          <a:xfrm>
            <a:off x="871586" y="224487"/>
            <a:ext cx="756910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Tree>
    <p:extLst>
      <p:ext uri="{BB962C8B-B14F-4D97-AF65-F5344CB8AC3E}">
        <p14:creationId xmlns:p14="http://schemas.microsoft.com/office/powerpoint/2010/main" val="358635778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p:txBody>
          <a:bodyPr/>
          <a:lstStyle/>
          <a:p>
            <a:pPr>
              <a:defRPr/>
            </a:pPr>
            <a:r>
              <a:rPr lang="en-US" smtClean="0"/>
              <a:t>doc.: IEEE 802.11-yy/xxxxr0</a:t>
            </a:r>
          </a:p>
        </p:txBody>
      </p:sp>
      <p:sp>
        <p:nvSpPr>
          <p:cNvPr id="11267" name="Rectangle 3"/>
          <p:cNvSpPr>
            <a:spLocks noGrp="1" noChangeArrowheads="1"/>
          </p:cNvSpPr>
          <p:nvPr>
            <p:ph type="dt" sz="quarter" idx="1"/>
          </p:nvPr>
        </p:nvSpPr>
        <p:spPr/>
        <p:txBody>
          <a:bodyPr/>
          <a:lstStyle/>
          <a:p>
            <a:pPr>
              <a:defRPr/>
            </a:pPr>
            <a:r>
              <a:rPr lang="en-US" smtClean="0"/>
              <a:t>Month Year</a:t>
            </a:r>
          </a:p>
        </p:txBody>
      </p:sp>
      <p:sp>
        <p:nvSpPr>
          <p:cNvPr id="11268" name="Rectangle 6"/>
          <p:cNvSpPr>
            <a:spLocks noGrp="1" noChangeArrowheads="1"/>
          </p:cNvSpPr>
          <p:nvPr>
            <p:ph type="ftr" sz="quarter" idx="4"/>
          </p:nvPr>
        </p:nvSpPr>
        <p:spPr/>
        <p:txBody>
          <a:bodyPr/>
          <a:lstStyle/>
          <a:p>
            <a:pPr lvl="4">
              <a:defRPr/>
            </a:pPr>
            <a:r>
              <a:rPr lang="en-US" smtClean="0"/>
              <a:t>John Doe, Some Company</a:t>
            </a:r>
          </a:p>
        </p:txBody>
      </p:sp>
      <p:sp>
        <p:nvSpPr>
          <p:cNvPr id="21509" name="Rectangle 7"/>
          <p:cNvSpPr>
            <a:spLocks noGrp="1" noChangeArrowheads="1"/>
          </p:cNvSpPr>
          <p:nvPr>
            <p:ph type="sldNum" sz="quarter" idx="5"/>
          </p:nvPr>
        </p:nvSpPr>
        <p:spPr>
          <a:xfrm>
            <a:off x="4601500" y="6803427"/>
            <a:ext cx="415320" cy="184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30" eaLnBrk="0" hangingPunct="0">
              <a:spcBef>
                <a:spcPct val="30000"/>
              </a:spcBef>
              <a:defRPr sz="1200">
                <a:solidFill>
                  <a:schemeClr val="tx1"/>
                </a:solidFill>
                <a:latin typeface="Times New Roman" panose="02020603050405020304" pitchFamily="18" charset="0"/>
              </a:defRPr>
            </a:lvl1pPr>
            <a:lvl2pPr marL="743173" indent="-285836" defTabSz="933730" eaLnBrk="0" hangingPunct="0">
              <a:spcBef>
                <a:spcPct val="30000"/>
              </a:spcBef>
              <a:defRPr sz="1200">
                <a:solidFill>
                  <a:schemeClr val="tx1"/>
                </a:solidFill>
                <a:latin typeface="Times New Roman" panose="02020603050405020304" pitchFamily="18" charset="0"/>
              </a:defRPr>
            </a:lvl2pPr>
            <a:lvl3pPr marL="1143343" indent="-228669" defTabSz="933730" eaLnBrk="0" hangingPunct="0">
              <a:spcBef>
                <a:spcPct val="30000"/>
              </a:spcBef>
              <a:defRPr sz="1200">
                <a:solidFill>
                  <a:schemeClr val="tx1"/>
                </a:solidFill>
                <a:latin typeface="Times New Roman" panose="02020603050405020304" pitchFamily="18" charset="0"/>
              </a:defRPr>
            </a:lvl3pPr>
            <a:lvl4pPr marL="1600680" indent="-228669" defTabSz="933730" eaLnBrk="0" hangingPunct="0">
              <a:spcBef>
                <a:spcPct val="30000"/>
              </a:spcBef>
              <a:defRPr sz="1200">
                <a:solidFill>
                  <a:schemeClr val="tx1"/>
                </a:solidFill>
                <a:latin typeface="Times New Roman" panose="02020603050405020304" pitchFamily="18" charset="0"/>
              </a:defRPr>
            </a:lvl4pPr>
            <a:lvl5pPr marL="2058017" indent="-228669" defTabSz="933730" eaLnBrk="0" hangingPunct="0">
              <a:spcBef>
                <a:spcPct val="30000"/>
              </a:spcBef>
              <a:defRPr sz="1200">
                <a:solidFill>
                  <a:schemeClr val="tx1"/>
                </a:solidFill>
                <a:latin typeface="Times New Roman" panose="02020603050405020304" pitchFamily="18" charset="0"/>
              </a:defRPr>
            </a:lvl5pPr>
            <a:lvl6pPr marL="2515354" indent="-228669" defTabSz="933730" eaLnBrk="0" fontAlgn="base" hangingPunct="0">
              <a:spcBef>
                <a:spcPct val="30000"/>
              </a:spcBef>
              <a:spcAft>
                <a:spcPct val="0"/>
              </a:spcAft>
              <a:defRPr sz="1200">
                <a:solidFill>
                  <a:schemeClr val="tx1"/>
                </a:solidFill>
                <a:latin typeface="Times New Roman" panose="02020603050405020304" pitchFamily="18" charset="0"/>
              </a:defRPr>
            </a:lvl6pPr>
            <a:lvl7pPr marL="2972692" indent="-228669" defTabSz="933730" eaLnBrk="0" fontAlgn="base" hangingPunct="0">
              <a:spcBef>
                <a:spcPct val="30000"/>
              </a:spcBef>
              <a:spcAft>
                <a:spcPct val="0"/>
              </a:spcAft>
              <a:defRPr sz="1200">
                <a:solidFill>
                  <a:schemeClr val="tx1"/>
                </a:solidFill>
                <a:latin typeface="Times New Roman" panose="02020603050405020304" pitchFamily="18" charset="0"/>
              </a:defRPr>
            </a:lvl7pPr>
            <a:lvl8pPr marL="3430029" indent="-228669" defTabSz="933730" eaLnBrk="0" fontAlgn="base" hangingPunct="0">
              <a:spcBef>
                <a:spcPct val="30000"/>
              </a:spcBef>
              <a:spcAft>
                <a:spcPct val="0"/>
              </a:spcAft>
              <a:defRPr sz="1200">
                <a:solidFill>
                  <a:schemeClr val="tx1"/>
                </a:solidFill>
                <a:latin typeface="Times New Roman" panose="02020603050405020304" pitchFamily="18" charset="0"/>
              </a:defRPr>
            </a:lvl8pPr>
            <a:lvl9pPr marL="3887366" indent="-228669" defTabSz="9337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a:t>Page </a:t>
            </a:r>
            <a:fld id="{BE3C6F66-609F-4E52-9182-10CA20887C34}" type="slidenum">
              <a:rPr lang="en-US" altLang="ko-KR"/>
              <a:pPr>
                <a:spcBef>
                  <a:spcPct val="0"/>
                </a:spcBef>
              </a:pPr>
              <a:t>1</a:t>
            </a:fld>
            <a:endParaRPr lang="en-US" altLang="ko-KR"/>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smtClean="0"/>
          </a:p>
        </p:txBody>
      </p:sp>
    </p:spTree>
    <p:extLst>
      <p:ext uri="{BB962C8B-B14F-4D97-AF65-F5344CB8AC3E}">
        <p14:creationId xmlns:p14="http://schemas.microsoft.com/office/powerpoint/2010/main" val="285473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t>Sep 2019</a:t>
            </a: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r>
              <a:rPr lang="en-US" altLang="ko-KR" smtClean="0"/>
              <a:t>Junghoon Suh, et. al, Huawei</a:t>
            </a:r>
            <a:endParaRPr lang="en-US" altLang="ko-KR" dirty="0"/>
          </a:p>
        </p:txBody>
      </p:sp>
      <p:sp>
        <p:nvSpPr>
          <p:cNvPr id="6" name="Rectangle 6"/>
          <p:cNvSpPr>
            <a:spLocks noGrp="1" noChangeArrowheads="1"/>
          </p:cNvSpPr>
          <p:nvPr>
            <p:ph type="sldNum" sz="quarter" idx="12"/>
          </p:nvPr>
        </p:nvSpPr>
        <p:spPr/>
        <p:txBody>
          <a:bodyPr/>
          <a:lstStyle>
            <a:lvl1pPr>
              <a:defRPr/>
            </a:lvl1pPr>
          </a:lstStyle>
          <a:p>
            <a:r>
              <a:rPr lang="en-US" altLang="ko-KR"/>
              <a:t>Slide </a:t>
            </a:r>
            <a:fld id="{C28A0236-B5DF-490A-A892-6F233A4F337A}" type="slidenum">
              <a:rPr lang="en-US" altLang="ko-KR"/>
              <a:pPr/>
              <a:t>‹#›</a:t>
            </a:fld>
            <a:endParaRPr lang="en-US" altLang="ko-KR"/>
          </a:p>
        </p:txBody>
      </p:sp>
    </p:spTree>
    <p:extLst>
      <p:ext uri="{BB962C8B-B14F-4D97-AF65-F5344CB8AC3E}">
        <p14:creationId xmlns:p14="http://schemas.microsoft.com/office/powerpoint/2010/main" val="15063132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96913" y="332601"/>
            <a:ext cx="912750" cy="276999"/>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altLang="zh-CN" smtClean="0"/>
              <a:t>Sep 2019</a:t>
            </a:r>
            <a:endParaRPr lang="en-US" altLang="ko-KR" dirty="0"/>
          </a:p>
        </p:txBody>
      </p:sp>
      <p:sp>
        <p:nvSpPr>
          <p:cNvPr id="5" name="Rectangle 5"/>
          <p:cNvSpPr>
            <a:spLocks noGrp="1" noChangeArrowheads="1"/>
          </p:cNvSpPr>
          <p:nvPr>
            <p:ph type="ftr" sz="quarter" idx="11"/>
          </p:nvPr>
        </p:nvSpPr>
        <p:spPr/>
        <p:txBody>
          <a:bodyPr/>
          <a:lstStyle>
            <a:lvl1pPr>
              <a:defRPr/>
            </a:lvl1pPr>
          </a:lstStyle>
          <a:p>
            <a:pPr>
              <a:defRPr/>
            </a:pPr>
            <a:r>
              <a:rPr lang="en-US" altLang="ko-KR" smtClean="0"/>
              <a:t>Junghoon Suh, et. al, Huawei</a:t>
            </a:r>
            <a:endParaRPr lang="en-US" altLang="ko-KR" dirty="0"/>
          </a:p>
        </p:txBody>
      </p:sp>
      <p:sp>
        <p:nvSpPr>
          <p:cNvPr id="6" name="Rectangle 6"/>
          <p:cNvSpPr>
            <a:spLocks noGrp="1" noChangeArrowheads="1"/>
          </p:cNvSpPr>
          <p:nvPr>
            <p:ph type="sldNum" sz="quarter" idx="12"/>
          </p:nvPr>
        </p:nvSpPr>
        <p:spPr/>
        <p:txBody>
          <a:bodyPr/>
          <a:lstStyle>
            <a:lvl1pPr>
              <a:defRPr/>
            </a:lvl1pPr>
          </a:lstStyle>
          <a:p>
            <a:r>
              <a:rPr lang="en-US" altLang="ko-KR"/>
              <a:t>Slide </a:t>
            </a:r>
            <a:fld id="{E792CD62-9AAA-4B66-A216-7F1F565D5B47}" type="slidenum">
              <a:rPr lang="en-US" altLang="ko-KR"/>
              <a:pPr/>
              <a:t>‹#›</a:t>
            </a:fld>
            <a:endParaRPr lang="en-US" altLang="ko-KR"/>
          </a:p>
        </p:txBody>
      </p:sp>
    </p:spTree>
    <p:extLst>
      <p:ext uri="{BB962C8B-B14F-4D97-AF65-F5344CB8AC3E}">
        <p14:creationId xmlns:p14="http://schemas.microsoft.com/office/powerpoint/2010/main" val="21694113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696913" y="332601"/>
            <a:ext cx="91691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zh-CN" smtClean="0"/>
              <a:t>Sep 2019</a:t>
            </a:r>
            <a:endParaRPr lang="en-US" dirty="0"/>
          </a:p>
        </p:txBody>
      </p:sp>
      <p:sp>
        <p:nvSpPr>
          <p:cNvPr id="1029" name="Rectangle 5"/>
          <p:cNvSpPr>
            <a:spLocks noGrp="1" noChangeArrowheads="1"/>
          </p:cNvSpPr>
          <p:nvPr>
            <p:ph type="ftr" sz="quarter" idx="3"/>
          </p:nvPr>
        </p:nvSpPr>
        <p:spPr bwMode="auto">
          <a:xfrm>
            <a:off x="6734134" y="6475413"/>
            <a:ext cx="180979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Junghoon Suh, et. al, Huawei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r>
              <a:rPr lang="en-US" altLang="ko-KR"/>
              <a:t>Slide </a:t>
            </a:r>
            <a:fld id="{CE1EFD5B-DAAE-4F28-8ABE-8E333BF19C97}" type="slidenum">
              <a:rPr lang="en-US" altLang="ko-KR"/>
              <a:pPr/>
              <a:t>‹#›</a:t>
            </a:fld>
            <a:endParaRPr lang="en-US" altLang="ko-KR"/>
          </a:p>
        </p:txBody>
      </p:sp>
      <p:sp>
        <p:nvSpPr>
          <p:cNvPr id="1031" name="Rectangle 7"/>
          <p:cNvSpPr>
            <a:spLocks noChangeArrowheads="1"/>
          </p:cNvSpPr>
          <p:nvPr/>
        </p:nvSpPr>
        <p:spPr bwMode="auto">
          <a:xfrm>
            <a:off x="6249112" y="381000"/>
            <a:ext cx="2195858" cy="215444"/>
          </a:xfrm>
          <a:prstGeom prst="rect">
            <a:avLst/>
          </a:prstGeom>
          <a:noFill/>
          <a:ln>
            <a:noFill/>
          </a:ln>
          <a:extLst/>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4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802.11-19/1535r1</a:t>
            </a:r>
          </a:p>
        </p:txBody>
      </p:sp>
      <p:sp>
        <p:nvSpPr>
          <p:cNvPr id="1032" name="Line 8"/>
          <p:cNvSpPr>
            <a:spLocks noChangeShapeType="1"/>
          </p:cNvSpPr>
          <p:nvPr/>
        </p:nvSpPr>
        <p:spPr bwMode="auto">
          <a:xfrm>
            <a:off x="673100" y="604205"/>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smtClean="0">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4.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68214" cy="276999"/>
          </a:xfrm>
        </p:spPr>
        <p:txBody>
          <a:bodyPr/>
          <a:lstStyle/>
          <a:p>
            <a:pPr>
              <a:defRPr/>
            </a:pPr>
            <a:r>
              <a:rPr lang="en-US" altLang="zh-CN" smtClean="0"/>
              <a:t>Sep 2019</a:t>
            </a:r>
            <a:endParaRPr lang="en-US" altLang="ko-KR"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B32CC73A-E011-458C-B5ED-8C393FEEF80B}" type="slidenum">
              <a:rPr lang="en-US" altLang="ko-KR" sz="1200" b="0"/>
              <a:pPr>
                <a:spcBef>
                  <a:spcPct val="0"/>
                </a:spcBef>
                <a:buFontTx/>
                <a:buNone/>
              </a:pPr>
              <a:t>1</a:t>
            </a:fld>
            <a:endParaRPr lang="en-US" altLang="ko-KR" sz="1200" b="0"/>
          </a:p>
        </p:txBody>
      </p:sp>
      <p:sp>
        <p:nvSpPr>
          <p:cNvPr id="4101" name="Rectangle 2"/>
          <p:cNvSpPr>
            <a:spLocks noGrp="1" noChangeArrowheads="1"/>
          </p:cNvSpPr>
          <p:nvPr>
            <p:ph type="title"/>
          </p:nvPr>
        </p:nvSpPr>
        <p:spPr>
          <a:xfrm>
            <a:off x="990600" y="685800"/>
            <a:ext cx="7162800" cy="990600"/>
          </a:xfrm>
        </p:spPr>
        <p:txBody>
          <a:bodyPr/>
          <a:lstStyle/>
          <a:p>
            <a:r>
              <a:rPr lang="en-US" dirty="0" smtClean="0"/>
              <a:t>Sounding for AP Collaboration</a:t>
            </a:r>
            <a:endParaRPr lang="en-US" altLang="ko-KR" dirty="0" smtClean="0">
              <a:ea typeface="Gulim" panose="020B0600000101010101" pitchFamily="34" charset="-127"/>
            </a:endParaRPr>
          </a:p>
        </p:txBody>
      </p:sp>
      <p:sp>
        <p:nvSpPr>
          <p:cNvPr id="4102" name="Rectangle 6"/>
          <p:cNvSpPr>
            <a:spLocks noGrp="1" noChangeArrowheads="1"/>
          </p:cNvSpPr>
          <p:nvPr>
            <p:ph type="body" idx="1"/>
          </p:nvPr>
        </p:nvSpPr>
        <p:spPr>
          <a:xfrm>
            <a:off x="685800" y="2135185"/>
            <a:ext cx="7772400" cy="381000"/>
          </a:xfrm>
        </p:spPr>
        <p:txBody>
          <a:bodyPr/>
          <a:lstStyle/>
          <a:p>
            <a:pPr algn="ctr">
              <a:buFontTx/>
              <a:buNone/>
            </a:pPr>
            <a:r>
              <a:rPr lang="en-US" altLang="ko-KR" sz="2000" dirty="0" smtClean="0">
                <a:ea typeface="Gulim" panose="020B0600000101010101" pitchFamily="34" charset="-127"/>
              </a:rPr>
              <a:t>Date:</a:t>
            </a:r>
            <a:r>
              <a:rPr lang="en-US" altLang="ko-KR" sz="2000" b="0" dirty="0" smtClean="0">
                <a:ea typeface="Gulim" panose="020B0600000101010101" pitchFamily="34" charset="-127"/>
              </a:rPr>
              <a:t> 2019-09-16</a:t>
            </a:r>
          </a:p>
        </p:txBody>
      </p:sp>
      <p:sp>
        <p:nvSpPr>
          <p:cNvPr id="4103" name="Rectangle 12"/>
          <p:cNvSpPr>
            <a:spLocks noChangeArrowheads="1"/>
          </p:cNvSpPr>
          <p:nvPr/>
        </p:nvSpPr>
        <p:spPr bwMode="auto">
          <a:xfrm>
            <a:off x="533400" y="274478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a:t>Authors:</a:t>
            </a:r>
            <a:endParaRPr kumimoji="0" lang="en-US" altLang="ko-KR" sz="2000" b="0"/>
          </a:p>
        </p:txBody>
      </p:sp>
      <p:graphicFrame>
        <p:nvGraphicFramePr>
          <p:cNvPr id="11" name="Table 12"/>
          <p:cNvGraphicFramePr>
            <a:graphicFrameLocks noGrp="1"/>
          </p:cNvGraphicFramePr>
          <p:nvPr>
            <p:extLst>
              <p:ext uri="{D42A27DB-BD31-4B8C-83A1-F6EECF244321}">
                <p14:modId xmlns:p14="http://schemas.microsoft.com/office/powerpoint/2010/main" val="1291047009"/>
              </p:ext>
            </p:extLst>
          </p:nvPr>
        </p:nvGraphicFramePr>
        <p:xfrm>
          <a:off x="762000" y="3278185"/>
          <a:ext cx="7620000" cy="1803403"/>
        </p:xfrm>
        <a:graphic>
          <a:graphicData uri="http://schemas.openxmlformats.org/drawingml/2006/table">
            <a:tbl>
              <a:tblPr/>
              <a:tblGrid>
                <a:gridCol w="1524000"/>
                <a:gridCol w="1203325"/>
                <a:gridCol w="1684338"/>
                <a:gridCol w="1150937"/>
                <a:gridCol w="2057400"/>
              </a:tblGrid>
              <a:tr h="398463">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anose="02020603050405020304" pitchFamily="18" charset="0"/>
                          <a:ea typeface="Gulim" panose="020B0600000101010101" pitchFamily="34"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anose="02020603050405020304" pitchFamily="18" charset="0"/>
                          <a:ea typeface="Gulim" panose="020B0600000101010101" pitchFamily="34"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anose="02020603050405020304" pitchFamily="18" charset="0"/>
                          <a:ea typeface="Gulim" panose="020B0600000101010101" pitchFamily="34"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anose="02020603050405020304" pitchFamily="18" charset="0"/>
                          <a:ea typeface="Gulim" panose="020B0600000101010101" pitchFamily="34"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anose="02020603050405020304" pitchFamily="18" charset="0"/>
                          <a:ea typeface="Gulim" panose="020B0600000101010101" pitchFamily="34"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Junghoon Suh</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Huawei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junghoon.suh@huawei.com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Osama Aboul-Magd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osama.aboulmagd@huawei.com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Yan Xin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yan.xin@huawei.com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바닥글 개체 틀 4"/>
          <p:cNvSpPr>
            <a:spLocks noGrp="1"/>
          </p:cNvSpPr>
          <p:nvPr>
            <p:ph type="ftr" sz="quarter" idx="11"/>
          </p:nvPr>
        </p:nvSpPr>
        <p:spPr>
          <a:xfrm>
            <a:off x="6859489" y="6475413"/>
            <a:ext cx="1684436" cy="184666"/>
          </a:xfrm>
        </p:spPr>
        <p:txBody>
          <a:bodyPr/>
          <a:lstStyle/>
          <a:p>
            <a:pPr>
              <a:defRPr/>
            </a:pPr>
            <a:r>
              <a:rPr lang="en-US" altLang="ko-KR" smtClean="0"/>
              <a:t>Junghoon Suh, et. al, Huawei</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991600" cy="533400"/>
          </a:xfrm>
        </p:spPr>
        <p:txBody>
          <a:bodyPr/>
          <a:lstStyle/>
          <a:p>
            <a:r>
              <a:rPr lang="en-US" altLang="zh-CN" sz="2400" dirty="0"/>
              <a:t>How to compute CBF and JT Pre-coders from </a:t>
            </a:r>
            <a:r>
              <a:rPr lang="en-US" altLang="zh-CN" sz="2400" dirty="0" smtClean="0"/>
              <a:t>Concurrent Sounding, Realization Method (1)</a:t>
            </a:r>
            <a:endParaRPr lang="zh-CN" altLang="en-US" sz="24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10</a:t>
            </a:fld>
            <a:endParaRPr lang="en-US" altLang="ko-KR"/>
          </a:p>
        </p:txBody>
      </p:sp>
      <p:grpSp>
        <p:nvGrpSpPr>
          <p:cNvPr id="3" name="Group 2"/>
          <p:cNvGrpSpPr/>
          <p:nvPr/>
        </p:nvGrpSpPr>
        <p:grpSpPr>
          <a:xfrm>
            <a:off x="513739" y="1302696"/>
            <a:ext cx="4744061" cy="2589533"/>
            <a:chOff x="513739" y="1302696"/>
            <a:chExt cx="4744061" cy="2589533"/>
          </a:xfrm>
        </p:grpSpPr>
        <p:sp>
          <p:nvSpPr>
            <p:cNvPr id="7" name="Rectangle 6"/>
            <p:cNvSpPr/>
            <p:nvPr/>
          </p:nvSpPr>
          <p:spPr bwMode="auto">
            <a:xfrm>
              <a:off x="990600" y="1758629"/>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990600" y="3130229"/>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9" name="Group 8"/>
            <p:cNvGrpSpPr/>
            <p:nvPr/>
          </p:nvGrpSpPr>
          <p:grpSpPr>
            <a:xfrm>
              <a:off x="1386840" y="1462538"/>
              <a:ext cx="304800" cy="381000"/>
              <a:chOff x="2209800" y="1600200"/>
              <a:chExt cx="304800" cy="381000"/>
            </a:xfrm>
          </p:grpSpPr>
          <p:sp>
            <p:nvSpPr>
              <p:cNvPr id="10" name="Isosceles Triangle 9"/>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1" name="Straight Connector 10"/>
              <p:cNvCxnSpPr>
                <a:stCxn id="10" idx="0"/>
                <a:endCxn id="10"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Straight Connector 11"/>
              <p:cNvCxnSpPr>
                <a:stCxn id="10"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4" name="Group 13"/>
            <p:cNvGrpSpPr/>
            <p:nvPr/>
          </p:nvGrpSpPr>
          <p:grpSpPr>
            <a:xfrm>
              <a:off x="1386840" y="2072137"/>
              <a:ext cx="304800" cy="381000"/>
              <a:chOff x="2209800" y="1600200"/>
              <a:chExt cx="304800" cy="381000"/>
            </a:xfrm>
          </p:grpSpPr>
          <p:sp>
            <p:nvSpPr>
              <p:cNvPr id="15" name="Isosceles Triangle 14"/>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6" name="Straight Connector 15"/>
              <p:cNvCxnSpPr>
                <a:stCxn id="15" idx="0"/>
                <a:endCxn id="15"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a:stCxn id="15"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9" name="TextBox 18"/>
            <p:cNvSpPr txBox="1"/>
            <p:nvPr/>
          </p:nvSpPr>
          <p:spPr>
            <a:xfrm rot="5400000">
              <a:off x="1289824" y="1864760"/>
              <a:ext cx="441146" cy="338554"/>
            </a:xfrm>
            <a:prstGeom prst="rect">
              <a:avLst/>
            </a:prstGeom>
            <a:noFill/>
          </p:spPr>
          <p:txBody>
            <a:bodyPr wrap="none" rtlCol="0">
              <a:spAutoFit/>
            </a:bodyPr>
            <a:lstStyle/>
            <a:p>
              <a:r>
                <a:rPr lang="en-US" altLang="zh-CN" sz="1600" dirty="0" smtClean="0"/>
                <a:t>….</a:t>
              </a:r>
              <a:endParaRPr lang="zh-CN" altLang="en-US" sz="1600" dirty="0"/>
            </a:p>
          </p:txBody>
        </p:sp>
        <p:grpSp>
          <p:nvGrpSpPr>
            <p:cNvPr id="20" name="Group 19"/>
            <p:cNvGrpSpPr/>
            <p:nvPr/>
          </p:nvGrpSpPr>
          <p:grpSpPr>
            <a:xfrm>
              <a:off x="1386840" y="2836315"/>
              <a:ext cx="304800" cy="381000"/>
              <a:chOff x="2209800" y="1600200"/>
              <a:chExt cx="304800" cy="381000"/>
            </a:xfrm>
          </p:grpSpPr>
          <p:sp>
            <p:nvSpPr>
              <p:cNvPr id="21" name="Isosceles Triangle 20"/>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22" name="Straight Connector 21"/>
              <p:cNvCxnSpPr>
                <a:stCxn id="21" idx="0"/>
                <a:endCxn id="21"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3" name="Straight Connector 22"/>
              <p:cNvCxnSpPr>
                <a:stCxn id="21"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25" name="Group 24"/>
            <p:cNvGrpSpPr/>
            <p:nvPr/>
          </p:nvGrpSpPr>
          <p:grpSpPr>
            <a:xfrm>
              <a:off x="1386840" y="3445914"/>
              <a:ext cx="304800" cy="381000"/>
              <a:chOff x="2209800" y="1600200"/>
              <a:chExt cx="304800" cy="381000"/>
            </a:xfrm>
          </p:grpSpPr>
          <p:sp>
            <p:nvSpPr>
              <p:cNvPr id="26" name="Isosceles Triangle 25"/>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27" name="Straight Connector 26"/>
              <p:cNvCxnSpPr>
                <a:stCxn id="26" idx="0"/>
                <a:endCxn id="26"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8" name="Straight Connector 27"/>
              <p:cNvCxnSpPr>
                <a:stCxn id="26"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9" name="Straight Connector 28"/>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30" name="TextBox 29"/>
            <p:cNvSpPr txBox="1"/>
            <p:nvPr/>
          </p:nvSpPr>
          <p:spPr>
            <a:xfrm rot="5400000">
              <a:off x="1289824" y="3238537"/>
              <a:ext cx="441146" cy="338554"/>
            </a:xfrm>
            <a:prstGeom prst="rect">
              <a:avLst/>
            </a:prstGeom>
            <a:noFill/>
          </p:spPr>
          <p:txBody>
            <a:bodyPr wrap="none" rtlCol="0">
              <a:spAutoFit/>
            </a:bodyPr>
            <a:lstStyle/>
            <a:p>
              <a:r>
                <a:rPr lang="en-US" altLang="zh-CN" sz="1600" dirty="0" smtClean="0"/>
                <a:t>….</a:t>
              </a:r>
              <a:endParaRPr lang="zh-CN" altLang="en-US" sz="1600" dirty="0"/>
            </a:p>
          </p:txBody>
        </p:sp>
        <p:cxnSp>
          <p:nvCxnSpPr>
            <p:cNvPr id="31" name="Straight Connector 30"/>
            <p:cNvCxnSpPr/>
            <p:nvPr/>
          </p:nvCxnSpPr>
          <p:spPr bwMode="auto">
            <a:xfrm>
              <a:off x="696913" y="1987229"/>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2" name="Straight Connector 31"/>
            <p:cNvCxnSpPr/>
            <p:nvPr/>
          </p:nvCxnSpPr>
          <p:spPr bwMode="auto">
            <a:xfrm>
              <a:off x="694509" y="2292029"/>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3" name="Straight Connector 32"/>
            <p:cNvCxnSpPr/>
            <p:nvPr/>
          </p:nvCxnSpPr>
          <p:spPr bwMode="auto">
            <a:xfrm>
              <a:off x="696913" y="3358829"/>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4" name="Straight Connector 33"/>
            <p:cNvCxnSpPr/>
            <p:nvPr/>
          </p:nvCxnSpPr>
          <p:spPr bwMode="auto">
            <a:xfrm>
              <a:off x="694509" y="3663629"/>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5" name="TextBox 34"/>
            <p:cNvSpPr txBox="1"/>
            <p:nvPr/>
          </p:nvSpPr>
          <p:spPr>
            <a:xfrm>
              <a:off x="967752" y="1981966"/>
              <a:ext cx="457176" cy="276999"/>
            </a:xfrm>
            <a:prstGeom prst="rect">
              <a:avLst/>
            </a:prstGeom>
            <a:noFill/>
          </p:spPr>
          <p:txBody>
            <a:bodyPr wrap="none" rtlCol="0">
              <a:spAutoFit/>
            </a:bodyPr>
            <a:lstStyle/>
            <a:p>
              <a:r>
                <a:rPr lang="en-US" altLang="zh-CN" dirty="0" smtClean="0"/>
                <a:t>AP1</a:t>
              </a:r>
              <a:endParaRPr lang="zh-CN" altLang="en-US" dirty="0"/>
            </a:p>
          </p:txBody>
        </p:sp>
        <p:sp>
          <p:nvSpPr>
            <p:cNvPr id="36" name="TextBox 35"/>
            <p:cNvSpPr txBox="1"/>
            <p:nvPr/>
          </p:nvSpPr>
          <p:spPr>
            <a:xfrm>
              <a:off x="960144" y="3372730"/>
              <a:ext cx="457176" cy="276999"/>
            </a:xfrm>
            <a:prstGeom prst="rect">
              <a:avLst/>
            </a:prstGeom>
            <a:noFill/>
          </p:spPr>
          <p:txBody>
            <a:bodyPr wrap="none" rtlCol="0">
              <a:spAutoFit/>
            </a:bodyPr>
            <a:lstStyle/>
            <a:p>
              <a:r>
                <a:rPr lang="en-US" altLang="zh-CN" dirty="0" smtClean="0"/>
                <a:t>AP2</a:t>
              </a:r>
              <a:endParaRPr lang="zh-CN" altLang="en-US" dirty="0"/>
            </a:p>
          </p:txBody>
        </p:sp>
        <p:sp>
          <p:nvSpPr>
            <p:cNvPr id="37" name="TextBox 36"/>
            <p:cNvSpPr txBox="1"/>
            <p:nvPr/>
          </p:nvSpPr>
          <p:spPr>
            <a:xfrm>
              <a:off x="513739" y="1983712"/>
              <a:ext cx="346570" cy="276999"/>
            </a:xfrm>
            <a:prstGeom prst="rect">
              <a:avLst/>
            </a:prstGeom>
            <a:noFill/>
          </p:spPr>
          <p:txBody>
            <a:bodyPr wrap="none" rtlCol="0">
              <a:spAutoFit/>
            </a:bodyPr>
            <a:lstStyle/>
            <a:p>
              <a:r>
                <a:rPr lang="en-US" altLang="zh-CN" dirty="0" smtClean="0"/>
                <a:t>K</a:t>
              </a:r>
              <a:r>
                <a:rPr lang="en-US" altLang="zh-CN" baseline="-25000" dirty="0" smtClean="0"/>
                <a:t>1</a:t>
              </a:r>
              <a:endParaRPr lang="zh-CN" altLang="en-US" dirty="0"/>
            </a:p>
          </p:txBody>
        </p:sp>
        <p:sp>
          <p:nvSpPr>
            <p:cNvPr id="38" name="TextBox 37"/>
            <p:cNvSpPr txBox="1"/>
            <p:nvPr/>
          </p:nvSpPr>
          <p:spPr>
            <a:xfrm>
              <a:off x="564020" y="3372730"/>
              <a:ext cx="346570" cy="276999"/>
            </a:xfrm>
            <a:prstGeom prst="rect">
              <a:avLst/>
            </a:prstGeom>
            <a:noFill/>
          </p:spPr>
          <p:txBody>
            <a:bodyPr wrap="none" rtlCol="0">
              <a:spAutoFit/>
            </a:bodyPr>
            <a:lstStyle/>
            <a:p>
              <a:r>
                <a:rPr lang="en-US" altLang="zh-CN" dirty="0" smtClean="0"/>
                <a:t>K</a:t>
              </a:r>
              <a:r>
                <a:rPr lang="en-US" altLang="zh-CN" baseline="-25000" dirty="0" smtClean="0"/>
                <a:t>2</a:t>
              </a:r>
              <a:endParaRPr lang="zh-CN" altLang="en-US" dirty="0"/>
            </a:p>
          </p:txBody>
        </p:sp>
        <p:sp>
          <p:nvSpPr>
            <p:cNvPr id="39" name="TextBox 38"/>
            <p:cNvSpPr txBox="1"/>
            <p:nvPr/>
          </p:nvSpPr>
          <p:spPr>
            <a:xfrm>
              <a:off x="1609663" y="1302696"/>
              <a:ext cx="505267" cy="276999"/>
            </a:xfrm>
            <a:prstGeom prst="rect">
              <a:avLst/>
            </a:prstGeom>
            <a:noFill/>
          </p:spPr>
          <p:txBody>
            <a:bodyPr wrap="none" rtlCol="0">
              <a:spAutoFit/>
            </a:bodyPr>
            <a:lstStyle/>
            <a:p>
              <a:r>
                <a:rPr lang="en-US" altLang="zh-CN" dirty="0" smtClean="0"/>
                <a:t>TX 1</a:t>
              </a:r>
              <a:endParaRPr lang="zh-CN" altLang="en-US" dirty="0"/>
            </a:p>
          </p:txBody>
        </p:sp>
        <p:sp>
          <p:nvSpPr>
            <p:cNvPr id="40" name="TextBox 39"/>
            <p:cNvSpPr txBox="1"/>
            <p:nvPr/>
          </p:nvSpPr>
          <p:spPr>
            <a:xfrm>
              <a:off x="1623479" y="1977612"/>
              <a:ext cx="590226" cy="276999"/>
            </a:xfrm>
            <a:prstGeom prst="rect">
              <a:avLst/>
            </a:prstGeom>
            <a:noFill/>
          </p:spPr>
          <p:txBody>
            <a:bodyPr wrap="none" rtlCol="0">
              <a:spAutoFit/>
            </a:bodyPr>
            <a:lstStyle/>
            <a:p>
              <a:r>
                <a:rPr lang="en-US" altLang="zh-CN" dirty="0" smtClean="0"/>
                <a:t>TX N</a:t>
              </a:r>
              <a:r>
                <a:rPr lang="en-US" altLang="zh-CN" baseline="-25000" dirty="0" smtClean="0"/>
                <a:t>1</a:t>
              </a:r>
              <a:endParaRPr lang="zh-CN" altLang="en-US" dirty="0"/>
            </a:p>
          </p:txBody>
        </p:sp>
        <p:sp>
          <p:nvSpPr>
            <p:cNvPr id="41" name="TextBox 40"/>
            <p:cNvSpPr txBox="1"/>
            <p:nvPr/>
          </p:nvSpPr>
          <p:spPr>
            <a:xfrm>
              <a:off x="1609663" y="2681690"/>
              <a:ext cx="505267" cy="276999"/>
            </a:xfrm>
            <a:prstGeom prst="rect">
              <a:avLst/>
            </a:prstGeom>
            <a:noFill/>
          </p:spPr>
          <p:txBody>
            <a:bodyPr wrap="none" rtlCol="0">
              <a:spAutoFit/>
            </a:bodyPr>
            <a:lstStyle/>
            <a:p>
              <a:r>
                <a:rPr lang="en-US" altLang="zh-CN" dirty="0" smtClean="0"/>
                <a:t>TX 1</a:t>
              </a:r>
              <a:endParaRPr lang="zh-CN" altLang="en-US" dirty="0"/>
            </a:p>
          </p:txBody>
        </p:sp>
        <p:sp>
          <p:nvSpPr>
            <p:cNvPr id="42" name="TextBox 41"/>
            <p:cNvSpPr txBox="1"/>
            <p:nvPr/>
          </p:nvSpPr>
          <p:spPr>
            <a:xfrm>
              <a:off x="1586048" y="3304509"/>
              <a:ext cx="590226" cy="276999"/>
            </a:xfrm>
            <a:prstGeom prst="rect">
              <a:avLst/>
            </a:prstGeom>
            <a:noFill/>
          </p:spPr>
          <p:txBody>
            <a:bodyPr wrap="none" rtlCol="0">
              <a:spAutoFit/>
            </a:bodyPr>
            <a:lstStyle/>
            <a:p>
              <a:r>
                <a:rPr lang="en-US" altLang="zh-CN" dirty="0" smtClean="0"/>
                <a:t>TX N</a:t>
              </a:r>
              <a:r>
                <a:rPr lang="en-US" altLang="zh-CN" baseline="-25000" dirty="0" smtClean="0"/>
                <a:t>2</a:t>
              </a:r>
              <a:endParaRPr lang="zh-CN" altLang="en-US" dirty="0"/>
            </a:p>
          </p:txBody>
        </p:sp>
        <p:sp>
          <p:nvSpPr>
            <p:cNvPr id="43" name="Rectangle 42"/>
            <p:cNvSpPr/>
            <p:nvPr/>
          </p:nvSpPr>
          <p:spPr bwMode="auto">
            <a:xfrm>
              <a:off x="4495800" y="1867056"/>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4" name="Rectangle 43"/>
            <p:cNvSpPr/>
            <p:nvPr/>
          </p:nvSpPr>
          <p:spPr bwMode="auto">
            <a:xfrm>
              <a:off x="4494213" y="3244255"/>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45" name="Group 44"/>
            <p:cNvGrpSpPr/>
            <p:nvPr/>
          </p:nvGrpSpPr>
          <p:grpSpPr>
            <a:xfrm>
              <a:off x="4182290" y="1525239"/>
              <a:ext cx="304801" cy="380999"/>
              <a:chOff x="3733799" y="1456508"/>
              <a:chExt cx="304801" cy="380999"/>
            </a:xfrm>
          </p:grpSpPr>
          <p:sp>
            <p:nvSpPr>
              <p:cNvPr id="46" name="Isosceles Triangle 45"/>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47" name="Straight Connector 46"/>
              <p:cNvCxnSpPr>
                <a:stCxn id="46"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8" name="Straight Connector 47"/>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49" name="Group 48"/>
            <p:cNvGrpSpPr/>
            <p:nvPr/>
          </p:nvGrpSpPr>
          <p:grpSpPr>
            <a:xfrm>
              <a:off x="4191000" y="1978092"/>
              <a:ext cx="304801" cy="380999"/>
              <a:chOff x="3733799" y="1456508"/>
              <a:chExt cx="304801" cy="380999"/>
            </a:xfrm>
          </p:grpSpPr>
          <p:sp>
            <p:nvSpPr>
              <p:cNvPr id="50" name="Isosceles Triangle 49"/>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1" name="Straight Connector 50"/>
              <p:cNvCxnSpPr>
                <a:stCxn id="50"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2" name="Straight Connector 51"/>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53" name="Group 52"/>
            <p:cNvGrpSpPr/>
            <p:nvPr/>
          </p:nvGrpSpPr>
          <p:grpSpPr>
            <a:xfrm>
              <a:off x="4182291" y="2885020"/>
              <a:ext cx="304801" cy="380999"/>
              <a:chOff x="3733799" y="1456508"/>
              <a:chExt cx="304801" cy="380999"/>
            </a:xfrm>
          </p:grpSpPr>
          <p:sp>
            <p:nvSpPr>
              <p:cNvPr id="54" name="Isosceles Triangle 53"/>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5" name="Straight Connector 54"/>
              <p:cNvCxnSpPr>
                <a:stCxn id="54"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57" name="Group 56"/>
            <p:cNvGrpSpPr/>
            <p:nvPr/>
          </p:nvGrpSpPr>
          <p:grpSpPr>
            <a:xfrm>
              <a:off x="4191001" y="3337873"/>
              <a:ext cx="304801" cy="380999"/>
              <a:chOff x="3733799" y="1456508"/>
              <a:chExt cx="304801" cy="380999"/>
            </a:xfrm>
          </p:grpSpPr>
          <p:sp>
            <p:nvSpPr>
              <p:cNvPr id="58" name="Isosceles Triangle 57"/>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9" name="Straight Connector 58"/>
              <p:cNvCxnSpPr>
                <a:stCxn id="58"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0" name="Straight Connector 59"/>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61" name="TextBox 60"/>
            <p:cNvSpPr txBox="1"/>
            <p:nvPr/>
          </p:nvSpPr>
          <p:spPr>
            <a:xfrm rot="5400000">
              <a:off x="4287193" y="2001238"/>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62" name="TextBox 61"/>
            <p:cNvSpPr txBox="1"/>
            <p:nvPr/>
          </p:nvSpPr>
          <p:spPr>
            <a:xfrm rot="5400000">
              <a:off x="4273640" y="3377845"/>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63" name="TextBox 62"/>
            <p:cNvSpPr txBox="1"/>
            <p:nvPr/>
          </p:nvSpPr>
          <p:spPr>
            <a:xfrm>
              <a:off x="4615085" y="1988192"/>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64" name="TextBox 63"/>
            <p:cNvSpPr txBox="1"/>
            <p:nvPr/>
          </p:nvSpPr>
          <p:spPr>
            <a:xfrm>
              <a:off x="4600213" y="3361335"/>
              <a:ext cx="569451" cy="276999"/>
            </a:xfrm>
            <a:prstGeom prst="rect">
              <a:avLst/>
            </a:prstGeom>
            <a:noFill/>
          </p:spPr>
          <p:txBody>
            <a:bodyPr wrap="none" rtlCol="0">
              <a:spAutoFit/>
            </a:bodyPr>
            <a:lstStyle/>
            <a:p>
              <a:r>
                <a:rPr lang="en-US" altLang="zh-CN" dirty="0" smtClean="0"/>
                <a:t>STA 2</a:t>
              </a:r>
              <a:endParaRPr lang="zh-CN" altLang="en-US" dirty="0"/>
            </a:p>
          </p:txBody>
        </p:sp>
        <p:sp>
          <p:nvSpPr>
            <p:cNvPr id="65" name="TextBox 64"/>
            <p:cNvSpPr txBox="1"/>
            <p:nvPr/>
          </p:nvSpPr>
          <p:spPr>
            <a:xfrm>
              <a:off x="3783307" y="130890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66" name="TextBox 65"/>
            <p:cNvSpPr txBox="1"/>
            <p:nvPr/>
          </p:nvSpPr>
          <p:spPr>
            <a:xfrm>
              <a:off x="3673280" y="1911833"/>
              <a:ext cx="631074" cy="276999"/>
            </a:xfrm>
            <a:prstGeom prst="rect">
              <a:avLst/>
            </a:prstGeom>
            <a:noFill/>
          </p:spPr>
          <p:txBody>
            <a:bodyPr wrap="square" rtlCol="0">
              <a:spAutoFit/>
            </a:bodyPr>
            <a:lstStyle/>
            <a:p>
              <a:r>
                <a:rPr lang="en-US" altLang="zh-CN" dirty="0" smtClean="0"/>
                <a:t>RX M</a:t>
              </a:r>
              <a:r>
                <a:rPr lang="en-US" altLang="zh-CN" baseline="-25000" dirty="0" smtClean="0"/>
                <a:t>1</a:t>
              </a:r>
              <a:endParaRPr lang="zh-CN" altLang="en-US" dirty="0"/>
            </a:p>
          </p:txBody>
        </p:sp>
        <p:sp>
          <p:nvSpPr>
            <p:cNvPr id="67" name="TextBox 66"/>
            <p:cNvSpPr txBox="1"/>
            <p:nvPr/>
          </p:nvSpPr>
          <p:spPr>
            <a:xfrm>
              <a:off x="3781534" y="266161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68" name="TextBox 67"/>
            <p:cNvSpPr txBox="1"/>
            <p:nvPr/>
          </p:nvSpPr>
          <p:spPr>
            <a:xfrm>
              <a:off x="3634849" y="3273248"/>
              <a:ext cx="632351" cy="276999"/>
            </a:xfrm>
            <a:prstGeom prst="rect">
              <a:avLst/>
            </a:prstGeom>
            <a:noFill/>
          </p:spPr>
          <p:txBody>
            <a:bodyPr wrap="square" rtlCol="0">
              <a:spAutoFit/>
            </a:bodyPr>
            <a:lstStyle/>
            <a:p>
              <a:r>
                <a:rPr lang="en-US" altLang="zh-CN" dirty="0" smtClean="0"/>
                <a:t>RX M</a:t>
              </a:r>
              <a:r>
                <a:rPr lang="en-US" altLang="zh-CN" baseline="-25000" dirty="0" smtClean="0"/>
                <a:t>2</a:t>
              </a:r>
              <a:endParaRPr lang="zh-CN" altLang="en-US" dirty="0"/>
            </a:p>
          </p:txBody>
        </p:sp>
        <p:cxnSp>
          <p:nvCxnSpPr>
            <p:cNvPr id="70" name="Straight Connector 69"/>
            <p:cNvCxnSpPr/>
            <p:nvPr/>
          </p:nvCxnSpPr>
          <p:spPr bwMode="auto">
            <a:xfrm flipV="1">
              <a:off x="2176274" y="1906238"/>
              <a:ext cx="1605260" cy="614391"/>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71" name="Straight Connector 70"/>
            <p:cNvCxnSpPr/>
            <p:nvPr/>
          </p:nvCxnSpPr>
          <p:spPr bwMode="auto">
            <a:xfrm>
              <a:off x="2176274" y="2681690"/>
              <a:ext cx="1605260" cy="448539"/>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74" name="TextBox 73"/>
                <p:cNvSpPr txBox="1"/>
                <p:nvPr/>
              </p:nvSpPr>
              <p:spPr>
                <a:xfrm>
                  <a:off x="2362200" y="1913732"/>
                  <a:ext cx="830933" cy="219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𝑁</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ub>
                          <m:sup>
                            <m:r>
                              <a:rPr lang="en-US" altLang="zh-CN" b="0" i="1" smtClean="0">
                                <a:latin typeface="Cambria Math" panose="02040503050406030204" pitchFamily="18" charset="0"/>
                              </a:rPr>
                              <m:t>1</m:t>
                            </m:r>
                          </m:sup>
                        </m:sSubSup>
                      </m:oMath>
                    </m:oMathPara>
                  </a14:m>
                  <a:endParaRPr lang="zh-CN" alt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2362200" y="1913732"/>
                  <a:ext cx="830933" cy="219868"/>
                </a:xfrm>
                <a:prstGeom prst="rect">
                  <a:avLst/>
                </a:prstGeom>
                <a:blipFill rotWithShape="0">
                  <a:blip r:embed="rId2"/>
                  <a:stretch>
                    <a:fillRect l="-3676" r="-2941"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2868406" y="2644267"/>
                  <a:ext cx="830933"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𝑁</m:t>
                                </m:r>
                              </m:e>
                              <m:sub>
                                <m:r>
                                  <a:rPr lang="en-US" altLang="zh-CN" i="1">
                                    <a:solidFill>
                                      <a:srgbClr val="FF0000"/>
                                    </a:solidFill>
                                    <a:latin typeface="Cambria Math" panose="02040503050406030204" pitchFamily="18" charset="0"/>
                                  </a:rPr>
                                  <m:t>1</m:t>
                                </m:r>
                              </m:sub>
                            </m:sSub>
                            <m:r>
                              <a:rPr lang="en-US" altLang="zh-CN" i="1">
                                <a:solidFill>
                                  <a:srgbClr val="FF0000"/>
                                </a:solidFill>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𝑁</m:t>
                                </m:r>
                              </m:e>
                              <m:sub>
                                <m:r>
                                  <a:rPr lang="en-US" altLang="zh-CN" i="1">
                                    <a:solidFill>
                                      <a:srgbClr val="FF0000"/>
                                    </a:solidFill>
                                    <a:latin typeface="Cambria Math" panose="02040503050406030204" pitchFamily="18" charset="0"/>
                                  </a:rPr>
                                  <m:t>2</m:t>
                                </m:r>
                              </m:sub>
                            </m:sSub>
                            <m:r>
                              <a:rPr lang="en-US" altLang="zh-CN" i="1">
                                <a:solidFill>
                                  <a:srgbClr val="FF0000"/>
                                </a:solidFill>
                                <a:latin typeface="Cambria Math" panose="02040503050406030204" pitchFamily="18" charset="0"/>
                              </a:rPr>
                              <m:t>)</m:t>
                            </m:r>
                          </m:sub>
                          <m:sup>
                            <m:r>
                              <a:rPr lang="en-US" altLang="zh-CN" b="0" i="1" smtClean="0">
                                <a:solidFill>
                                  <a:srgbClr val="FF0000"/>
                                </a:solidFill>
                                <a:latin typeface="Cambria Math" panose="02040503050406030204" pitchFamily="18" charset="0"/>
                              </a:rPr>
                              <m:t>2</m:t>
                            </m:r>
                          </m:sup>
                        </m:sSubSup>
                      </m:oMath>
                    </m:oMathPara>
                  </a14:m>
                  <a:endParaRPr lang="zh-CN" alt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2868406" y="2644267"/>
                  <a:ext cx="830933" cy="220253"/>
                </a:xfrm>
                <a:prstGeom prst="rect">
                  <a:avLst/>
                </a:prstGeom>
                <a:blipFill rotWithShape="0">
                  <a:blip r:embed="rId3"/>
                  <a:stretch>
                    <a:fillRect l="-3676" r="-3676" b="-27778"/>
                  </a:stretch>
                </a:blipFill>
              </p:spPr>
              <p:txBody>
                <a:bodyPr/>
                <a:lstStyle/>
                <a:p>
                  <a:r>
                    <a:rPr lang="zh-CN" altLang="en-US">
                      <a:noFill/>
                    </a:rPr>
                    <a:t> </a:t>
                  </a:r>
                </a:p>
              </p:txBody>
            </p:sp>
          </mc:Fallback>
        </mc:AlternateContent>
      </p:grpSp>
      <p:sp>
        <p:nvSpPr>
          <p:cNvPr id="77" name="TextBox 76"/>
          <p:cNvSpPr txBox="1"/>
          <p:nvPr/>
        </p:nvSpPr>
        <p:spPr>
          <a:xfrm>
            <a:off x="5770951" y="1682429"/>
            <a:ext cx="2763449" cy="276999"/>
          </a:xfrm>
          <a:prstGeom prst="rect">
            <a:avLst/>
          </a:prstGeom>
          <a:noFill/>
        </p:spPr>
        <p:txBody>
          <a:bodyPr wrap="none" rtlCol="0">
            <a:spAutoFit/>
          </a:bodyPr>
          <a:lstStyle/>
          <a:p>
            <a:r>
              <a:rPr lang="en-US" altLang="zh-CN" dirty="0" smtClean="0"/>
              <a:t>Aggregated Channel reconstructed at APs</a:t>
            </a:r>
            <a:endParaRPr lang="zh-CN" altLang="en-US" dirty="0"/>
          </a:p>
        </p:txBody>
      </p:sp>
      <p:sp>
        <p:nvSpPr>
          <p:cNvPr id="82" name="TextBox 81"/>
          <p:cNvSpPr txBox="1"/>
          <p:nvPr/>
        </p:nvSpPr>
        <p:spPr>
          <a:xfrm>
            <a:off x="5849727" y="2977829"/>
            <a:ext cx="2989473" cy="276999"/>
          </a:xfrm>
          <a:prstGeom prst="rect">
            <a:avLst/>
          </a:prstGeom>
          <a:noFill/>
        </p:spPr>
        <p:txBody>
          <a:bodyPr wrap="none" rtlCol="0">
            <a:spAutoFit/>
          </a:bodyPr>
          <a:lstStyle/>
          <a:p>
            <a:r>
              <a:rPr lang="en-US" altLang="zh-CN" dirty="0" smtClean="0"/>
              <a:t>Precoding Matrix across APs in collaboration</a:t>
            </a:r>
            <a:endParaRPr lang="zh-CN" altLang="en-US" dirty="0"/>
          </a:p>
        </p:txBody>
      </p:sp>
      <p:sp>
        <p:nvSpPr>
          <p:cNvPr id="85" name="Left Bracket 84"/>
          <p:cNvSpPr/>
          <p:nvPr/>
        </p:nvSpPr>
        <p:spPr bwMode="auto">
          <a:xfrm>
            <a:off x="6964681" y="3276600"/>
            <a:ext cx="74113" cy="526275"/>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6" name="Right Bracket 85"/>
          <p:cNvSpPr/>
          <p:nvPr/>
        </p:nvSpPr>
        <p:spPr bwMode="auto">
          <a:xfrm>
            <a:off x="7403842" y="3276601"/>
            <a:ext cx="45719" cy="508958"/>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87" name="Straight Arrow Connector 86"/>
          <p:cNvCxnSpPr/>
          <p:nvPr/>
        </p:nvCxnSpPr>
        <p:spPr bwMode="auto">
          <a:xfrm>
            <a:off x="7044810" y="2710696"/>
            <a:ext cx="0" cy="337304"/>
          </a:xfrm>
          <a:prstGeom prst="straightConnector1">
            <a:avLst/>
          </a:prstGeom>
          <a:solidFill>
            <a:schemeClr val="accent1"/>
          </a:solidFill>
          <a:ln w="12700" cap="flat" cmpd="sng" algn="ctr">
            <a:solidFill>
              <a:srgbClr val="9933FF"/>
            </a:solidFill>
            <a:prstDash val="solid"/>
            <a:round/>
            <a:headEnd type="none" w="sm" len="sm"/>
            <a:tailEnd type="triangle"/>
          </a:ln>
          <a:effectLst/>
        </p:spPr>
      </p:cxnSp>
      <p:sp>
        <p:nvSpPr>
          <p:cNvPr id="88" name="TextBox 87"/>
          <p:cNvSpPr txBox="1"/>
          <p:nvPr/>
        </p:nvSpPr>
        <p:spPr>
          <a:xfrm>
            <a:off x="7010400" y="2714304"/>
            <a:ext cx="551754" cy="276999"/>
          </a:xfrm>
          <a:prstGeom prst="rect">
            <a:avLst/>
          </a:prstGeom>
          <a:noFill/>
        </p:spPr>
        <p:txBody>
          <a:bodyPr wrap="none" rtlCol="0">
            <a:spAutoFit/>
          </a:bodyPr>
          <a:lstStyle/>
          <a:p>
            <a:r>
              <a:rPr lang="en-US" altLang="zh-CN" dirty="0" smtClean="0">
                <a:solidFill>
                  <a:srgbClr val="9933FF"/>
                </a:solidFill>
              </a:rPr>
              <a:t>ZFBF</a:t>
            </a:r>
            <a:endParaRPr lang="zh-CN" altLang="en-US" dirty="0">
              <a:solidFill>
                <a:srgbClr val="9933FF"/>
              </a:solidFill>
            </a:endParaRPr>
          </a:p>
        </p:txBody>
      </p:sp>
      <p:grpSp>
        <p:nvGrpSpPr>
          <p:cNvPr id="93" name="Group 92"/>
          <p:cNvGrpSpPr/>
          <p:nvPr/>
        </p:nvGrpSpPr>
        <p:grpSpPr>
          <a:xfrm>
            <a:off x="6537749" y="1963377"/>
            <a:ext cx="1264568" cy="724800"/>
            <a:chOff x="4985664" y="4640181"/>
            <a:chExt cx="1264568" cy="724800"/>
          </a:xfrm>
        </p:grpSpPr>
        <p:sp>
          <p:nvSpPr>
            <p:cNvPr id="80" name="Left Bracket 79"/>
            <p:cNvSpPr/>
            <p:nvPr/>
          </p:nvSpPr>
          <p:spPr bwMode="auto">
            <a:xfrm>
              <a:off x="4985664" y="4648939"/>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1" name="Right Bracket 80"/>
            <p:cNvSpPr/>
            <p:nvPr/>
          </p:nvSpPr>
          <p:spPr bwMode="auto">
            <a:xfrm>
              <a:off x="6192071" y="4668734"/>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92" name="TextBox 91"/>
                <p:cNvSpPr txBox="1"/>
                <p:nvPr/>
              </p:nvSpPr>
              <p:spPr>
                <a:xfrm>
                  <a:off x="5054377" y="4640181"/>
                  <a:ext cx="889223" cy="6991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m:t>
                                      </m:r>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b="0" i="1" smtClean="0">
                                      <a:latin typeface="Cambria Math" panose="02040503050406030204" pitchFamily="18" charset="0"/>
                                    </a:rPr>
                                    <m:t>)</m:t>
                                  </m:r>
                                </m:sub>
                                <m:sup>
                                  <m:r>
                                    <a:rPr lang="en-US" altLang="zh-CN" sz="1800" i="1">
                                      <a:latin typeface="Cambria Math" panose="02040503050406030204" pitchFamily="18" charset="0"/>
                                    </a:rPr>
                                    <m:t>1</m:t>
                                  </m:r>
                                </m:sup>
                              </m:sSubSup>
                            </m:e>
                          </m:m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m:t>
                                      </m:r>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2</m:t>
                                      </m:r>
                                    </m:sub>
                                  </m:sSub>
                                  <m:r>
                                    <a:rPr lang="en-US" altLang="zh-CN" sz="1800" i="1">
                                      <a:latin typeface="Cambria Math" panose="02040503050406030204" pitchFamily="18" charset="0"/>
                                    </a:rPr>
                                    <m:t>)</m:t>
                                  </m:r>
                                </m:sub>
                                <m:sup>
                                  <m:r>
                                    <a:rPr lang="en-US" altLang="zh-CN" sz="1800" b="0" i="1" smtClean="0">
                                      <a:latin typeface="Cambria Math" panose="02040503050406030204" pitchFamily="18" charset="0"/>
                                    </a:rPr>
                                    <m:t>2</m:t>
                                  </m:r>
                                </m:sup>
                              </m:sSubSup>
                            </m:e>
                          </m:mr>
                        </m:m>
                      </m:oMath>
                    </m:oMathPara>
                  </a14:m>
                  <a:endParaRPr lang="zh-CN" altLang="en-US" sz="1800" dirty="0"/>
                </a:p>
              </p:txBody>
            </p:sp>
          </mc:Choice>
          <mc:Fallback xmlns="">
            <p:sp>
              <p:nvSpPr>
                <p:cNvPr id="92" name="TextBox 91"/>
                <p:cNvSpPr txBox="1">
                  <a:spLocks noRot="1" noChangeAspect="1" noMove="1" noResize="1" noEditPoints="1" noAdjustHandles="1" noChangeArrowheads="1" noChangeShapeType="1" noTextEdit="1"/>
                </p:cNvSpPr>
                <p:nvPr/>
              </p:nvSpPr>
              <p:spPr>
                <a:xfrm>
                  <a:off x="5054377" y="4640181"/>
                  <a:ext cx="889223" cy="699102"/>
                </a:xfrm>
                <a:prstGeom prst="rect">
                  <a:avLst/>
                </a:prstGeom>
                <a:blipFill rotWithShape="0">
                  <a:blip r:embed="rId4"/>
                  <a:stretch>
                    <a:fillRect r="-26712"/>
                  </a:stretch>
                </a:blipFill>
              </p:spPr>
              <p:txBody>
                <a:bodyPr/>
                <a:lstStyle/>
                <a:p>
                  <a:r>
                    <a:rPr lang="zh-CN" altLang="en-US">
                      <a:noFill/>
                    </a:rPr>
                    <a:t> </a:t>
                  </a:r>
                </a:p>
              </p:txBody>
            </p:sp>
          </mc:Fallback>
        </mc:AlternateContent>
      </p:grpSp>
      <p:sp>
        <p:nvSpPr>
          <p:cNvPr id="96" name="TextBox 95"/>
          <p:cNvSpPr txBox="1"/>
          <p:nvPr/>
        </p:nvSpPr>
        <p:spPr>
          <a:xfrm>
            <a:off x="4572000" y="4680435"/>
            <a:ext cx="372218" cy="461665"/>
          </a:xfrm>
          <a:prstGeom prst="rect">
            <a:avLst/>
          </a:prstGeom>
          <a:noFill/>
        </p:spPr>
        <p:txBody>
          <a:bodyPr wrap="none" rtlCol="0">
            <a:spAutoFit/>
          </a:bodyPr>
          <a:lstStyle/>
          <a:p>
            <a:r>
              <a:rPr lang="en-US" altLang="zh-CN" sz="2400" b="1" i="1" dirty="0" smtClean="0"/>
              <a:t>P</a:t>
            </a:r>
            <a:endParaRPr lang="zh-CN" altLang="en-US" sz="2400" b="1" i="1" dirty="0"/>
          </a:p>
        </p:txBody>
      </p:sp>
      <mc:AlternateContent xmlns:mc="http://schemas.openxmlformats.org/markup-compatibility/2006" xmlns:a14="http://schemas.microsoft.com/office/drawing/2010/main">
        <mc:Choice Requires="a14">
          <p:sp>
            <p:nvSpPr>
              <p:cNvPr id="97" name="TextBox 96"/>
              <p:cNvSpPr txBox="1"/>
              <p:nvPr/>
            </p:nvSpPr>
            <p:spPr>
              <a:xfrm>
                <a:off x="7368744" y="3546564"/>
                <a:ext cx="1461747" cy="276999"/>
              </a:xfrm>
              <a:prstGeom prst="rect">
                <a:avLst/>
              </a:prstGeom>
              <a:noFill/>
            </p:spPr>
            <p:txBody>
              <a:bodyPr wrap="non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m:t>
                        </m:r>
                        <m:r>
                          <a:rPr lang="en-US" altLang="zh-CN" i="1">
                            <a:latin typeface="Cambria Math" panose="02040503050406030204" pitchFamily="18" charset="0"/>
                          </a:rPr>
                          <m:t>𝑁</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smtClean="0"/>
                  <a:t>X</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m:t>
                        </m:r>
                        <m:r>
                          <a:rPr lang="en-US" altLang="zh-CN" b="0" i="1" smtClean="0">
                            <a:latin typeface="Cambria Math" panose="02040503050406030204" pitchFamily="18" charset="0"/>
                          </a:rPr>
                          <m:t>𝐾</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endParaRPr lang="zh-CN" altLang="en-US" dirty="0"/>
              </a:p>
            </p:txBody>
          </p:sp>
        </mc:Choice>
        <mc:Fallback xmlns="">
          <p:sp>
            <p:nvSpPr>
              <p:cNvPr id="97" name="TextBox 96"/>
              <p:cNvSpPr txBox="1">
                <a:spLocks noRot="1" noChangeAspect="1" noMove="1" noResize="1" noEditPoints="1" noAdjustHandles="1" noChangeArrowheads="1" noChangeShapeType="1" noTextEdit="1"/>
              </p:cNvSpPr>
              <p:nvPr/>
            </p:nvSpPr>
            <p:spPr>
              <a:xfrm>
                <a:off x="7368744" y="3546564"/>
                <a:ext cx="1461747" cy="276999"/>
              </a:xfrm>
              <a:prstGeom prst="rect">
                <a:avLst/>
              </a:prstGeom>
              <a:blipFill rotWithShape="0">
                <a:blip r:embed="rId5"/>
                <a:stretch>
                  <a:fillRect t="-2222" b="-17778"/>
                </a:stretch>
              </a:blipFill>
            </p:spPr>
            <p:txBody>
              <a:bodyPr/>
              <a:lstStyle/>
              <a:p>
                <a:r>
                  <a:rPr lang="zh-CN" altLang="en-US">
                    <a:noFill/>
                  </a:rPr>
                  <a:t> </a:t>
                </a:r>
              </a:p>
            </p:txBody>
          </p:sp>
        </mc:Fallback>
      </mc:AlternateContent>
      <p:sp>
        <p:nvSpPr>
          <p:cNvPr id="98" name="TextBox 97"/>
          <p:cNvSpPr txBox="1"/>
          <p:nvPr/>
        </p:nvSpPr>
        <p:spPr>
          <a:xfrm>
            <a:off x="1962440" y="4142601"/>
            <a:ext cx="492443" cy="276999"/>
          </a:xfrm>
          <a:prstGeom prst="rect">
            <a:avLst/>
          </a:prstGeom>
          <a:noFill/>
        </p:spPr>
        <p:txBody>
          <a:bodyPr wrap="none" rtlCol="0">
            <a:spAutoFit/>
          </a:bodyPr>
          <a:lstStyle/>
          <a:p>
            <a:r>
              <a:rPr lang="en-US" altLang="zh-CN" b="1" dirty="0" smtClean="0">
                <a:solidFill>
                  <a:srgbClr val="0000FF"/>
                </a:solidFill>
              </a:rPr>
              <a:t>CBF</a:t>
            </a:r>
            <a:endParaRPr lang="zh-CN" altLang="en-US" b="1" dirty="0">
              <a:solidFill>
                <a:srgbClr val="0000FF"/>
              </a:solidFill>
            </a:endParaRPr>
          </a:p>
        </p:txBody>
      </p:sp>
      <p:cxnSp>
        <p:nvCxnSpPr>
          <p:cNvPr id="99" name="Straight Connector 98"/>
          <p:cNvCxnSpPr/>
          <p:nvPr/>
        </p:nvCxnSpPr>
        <p:spPr bwMode="auto">
          <a:xfrm>
            <a:off x="4419600" y="4038600"/>
            <a:ext cx="0" cy="236220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100" name="TextBox 99"/>
          <p:cNvSpPr txBox="1"/>
          <p:nvPr/>
        </p:nvSpPr>
        <p:spPr>
          <a:xfrm>
            <a:off x="6705600" y="4142601"/>
            <a:ext cx="364202" cy="276999"/>
          </a:xfrm>
          <a:prstGeom prst="rect">
            <a:avLst/>
          </a:prstGeom>
          <a:noFill/>
        </p:spPr>
        <p:txBody>
          <a:bodyPr wrap="none" rtlCol="0">
            <a:spAutoFit/>
          </a:bodyPr>
          <a:lstStyle/>
          <a:p>
            <a:r>
              <a:rPr lang="en-US" altLang="zh-CN" b="1" dirty="0" smtClean="0">
                <a:solidFill>
                  <a:srgbClr val="0000FF"/>
                </a:solidFill>
              </a:rPr>
              <a:t>JT</a:t>
            </a:r>
            <a:endParaRPr lang="zh-CN" altLang="en-US" b="1" dirty="0">
              <a:solidFill>
                <a:srgbClr val="0000FF"/>
              </a:solidFill>
            </a:endParaRPr>
          </a:p>
        </p:txBody>
      </p:sp>
      <mc:AlternateContent xmlns:mc="http://schemas.openxmlformats.org/markup-compatibility/2006" xmlns:a14="http://schemas.microsoft.com/office/drawing/2010/main">
        <mc:Choice Requires="a14">
          <p:sp>
            <p:nvSpPr>
              <p:cNvPr id="106" name="TextBox 105"/>
              <p:cNvSpPr txBox="1"/>
              <p:nvPr/>
            </p:nvSpPr>
            <p:spPr>
              <a:xfrm>
                <a:off x="50439" y="4710356"/>
                <a:ext cx="1592487" cy="677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𝐶𝐵𝐹</m:t>
                                </m:r>
                                <m:r>
                                  <a:rPr lang="en-US" altLang="zh-CN" sz="1800" i="1">
                                    <a:latin typeface="Cambria Math" panose="02040503050406030204" pitchFamily="18" charset="0"/>
                                  </a:rPr>
                                  <m:t>1</m:t>
                                </m:r>
                              </m:sup>
                            </m:sSubSup>
                          </m:e>
                          <m:e>
                            <m:r>
                              <a:rPr lang="en-US" altLang="zh-CN" sz="1800" i="1" smtClean="0">
                                <a:latin typeface="Cambria Math" panose="02040503050406030204" pitchFamily="18" charset="0"/>
                              </a:rPr>
                              <m:t>0</m:t>
                            </m:r>
                          </m:e>
                        </m:mr>
                        <m:mr>
                          <m:e>
                            <m:r>
                              <a:rPr lang="en-US" altLang="zh-CN" sz="1800" i="1" smtClean="0">
                                <a:latin typeface="Cambria Math" panose="02040503050406030204" pitchFamily="18" charset="0"/>
                              </a:rPr>
                              <m:t>0</m:t>
                            </m:r>
                          </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2</m:t>
                                    </m:r>
                                  </m:sub>
                                </m:sSub>
                              </m:sub>
                              <m:sup>
                                <m:r>
                                  <a:rPr lang="en-US" altLang="zh-CN" sz="1800" i="1">
                                    <a:latin typeface="Cambria Math" panose="02040503050406030204" pitchFamily="18" charset="0"/>
                                  </a:rPr>
                                  <m:t>𝐶𝐵𝐹</m:t>
                                </m:r>
                                <m:r>
                                  <a:rPr lang="en-US" altLang="zh-CN" sz="1800" i="1">
                                    <a:latin typeface="Cambria Math" panose="02040503050406030204" pitchFamily="18" charset="0"/>
                                  </a:rPr>
                                  <m:t>2</m:t>
                                </m:r>
                              </m:sup>
                            </m:sSubSup>
                          </m:e>
                        </m:mr>
                      </m:m>
                    </m:oMath>
                  </m:oMathPara>
                </a14:m>
                <a:endParaRPr lang="zh-CN" altLang="en-US" sz="18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50439" y="4710356"/>
                <a:ext cx="1592487" cy="677173"/>
              </a:xfrm>
              <a:prstGeom prst="rect">
                <a:avLst/>
              </a:prstGeom>
              <a:blipFill rotWithShape="0">
                <a:blip r:embed="rId6"/>
                <a:stretch>
                  <a:fillRect/>
                </a:stretch>
              </a:blipFill>
            </p:spPr>
            <p:txBody>
              <a:bodyPr/>
              <a:lstStyle/>
              <a:p>
                <a:r>
                  <a:rPr lang="zh-CN" altLang="en-US">
                    <a:noFill/>
                  </a:rPr>
                  <a:t> </a:t>
                </a:r>
              </a:p>
            </p:txBody>
          </p:sp>
        </mc:Fallback>
      </mc:AlternateContent>
      <p:sp>
        <p:nvSpPr>
          <p:cNvPr id="107" name="Left Bracket 106"/>
          <p:cNvSpPr/>
          <p:nvPr/>
        </p:nvSpPr>
        <p:spPr bwMode="auto">
          <a:xfrm>
            <a:off x="0" y="4667421"/>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8" name="Right Bracket 107"/>
          <p:cNvSpPr/>
          <p:nvPr/>
        </p:nvSpPr>
        <p:spPr bwMode="auto">
          <a:xfrm>
            <a:off x="1693916" y="4671901"/>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9" name="Left Bracket 108"/>
          <p:cNvSpPr/>
          <p:nvPr/>
        </p:nvSpPr>
        <p:spPr bwMode="auto">
          <a:xfrm>
            <a:off x="1803067" y="4667421"/>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0" name="TextBox 109"/>
          <p:cNvSpPr txBox="1"/>
          <p:nvPr/>
        </p:nvSpPr>
        <p:spPr>
          <a:xfrm>
            <a:off x="1803067" y="4515021"/>
            <a:ext cx="312906" cy="276999"/>
          </a:xfrm>
          <a:prstGeom prst="rect">
            <a:avLst/>
          </a:prstGeom>
          <a:noFill/>
        </p:spPr>
        <p:txBody>
          <a:bodyPr wrap="none" rtlCol="0">
            <a:spAutoFit/>
          </a:bodyPr>
          <a:lstStyle/>
          <a:p>
            <a:r>
              <a:rPr lang="en-US" altLang="zh-CN" dirty="0" smtClean="0"/>
              <a:t>d</a:t>
            </a:r>
            <a:r>
              <a:rPr lang="en-US" altLang="zh-CN" baseline="-25000" dirty="0" smtClean="0"/>
              <a:t>1</a:t>
            </a:r>
            <a:endParaRPr lang="zh-CN" altLang="en-US" dirty="0"/>
          </a:p>
        </p:txBody>
      </p:sp>
      <p:sp>
        <p:nvSpPr>
          <p:cNvPr id="111" name="TextBox 110"/>
          <p:cNvSpPr txBox="1"/>
          <p:nvPr/>
        </p:nvSpPr>
        <p:spPr>
          <a:xfrm>
            <a:off x="1796536" y="4805920"/>
            <a:ext cx="386644" cy="276999"/>
          </a:xfrm>
          <a:prstGeom prst="rect">
            <a:avLst/>
          </a:prstGeom>
          <a:noFill/>
        </p:spPr>
        <p:txBody>
          <a:bodyPr wrap="none" rtlCol="0">
            <a:spAutoFit/>
          </a:bodyPr>
          <a:lstStyle/>
          <a:p>
            <a:r>
              <a:rPr lang="en-US" altLang="zh-CN" dirty="0" smtClean="0"/>
              <a:t>d</a:t>
            </a:r>
            <a:r>
              <a:rPr lang="en-US" altLang="zh-CN" baseline="-25000" dirty="0" smtClean="0"/>
              <a:t>K1</a:t>
            </a:r>
            <a:endParaRPr lang="zh-CN" altLang="en-US" dirty="0"/>
          </a:p>
        </p:txBody>
      </p:sp>
      <p:sp>
        <p:nvSpPr>
          <p:cNvPr id="112" name="TextBox 111"/>
          <p:cNvSpPr txBox="1"/>
          <p:nvPr/>
        </p:nvSpPr>
        <p:spPr>
          <a:xfrm>
            <a:off x="1811883" y="4944419"/>
            <a:ext cx="295274" cy="276999"/>
          </a:xfrm>
          <a:prstGeom prst="rect">
            <a:avLst/>
          </a:prstGeom>
          <a:noFill/>
        </p:spPr>
        <p:txBody>
          <a:bodyPr wrap="none" rtlCol="0">
            <a:spAutoFit/>
          </a:bodyPr>
          <a:lstStyle/>
          <a:p>
            <a:r>
              <a:rPr lang="en-US" altLang="zh-CN" dirty="0" smtClean="0"/>
              <a:t>s</a:t>
            </a:r>
            <a:r>
              <a:rPr lang="en-US" altLang="zh-CN" baseline="-25000" dirty="0" smtClean="0"/>
              <a:t>1</a:t>
            </a:r>
            <a:endParaRPr lang="zh-CN" altLang="en-US" dirty="0"/>
          </a:p>
        </p:txBody>
      </p:sp>
      <p:sp>
        <p:nvSpPr>
          <p:cNvPr id="113" name="TextBox 112"/>
          <p:cNvSpPr txBox="1"/>
          <p:nvPr/>
        </p:nvSpPr>
        <p:spPr>
          <a:xfrm>
            <a:off x="1807421" y="5203562"/>
            <a:ext cx="369012" cy="276999"/>
          </a:xfrm>
          <a:prstGeom prst="rect">
            <a:avLst/>
          </a:prstGeom>
          <a:noFill/>
        </p:spPr>
        <p:txBody>
          <a:bodyPr wrap="none" rtlCol="0">
            <a:spAutoFit/>
          </a:bodyPr>
          <a:lstStyle/>
          <a:p>
            <a:r>
              <a:rPr lang="en-US" altLang="zh-CN" dirty="0" smtClean="0"/>
              <a:t>s</a:t>
            </a:r>
            <a:r>
              <a:rPr lang="en-US" altLang="zh-CN" baseline="-25000" dirty="0" smtClean="0"/>
              <a:t>K2</a:t>
            </a:r>
            <a:endParaRPr lang="zh-CN" altLang="en-US" dirty="0"/>
          </a:p>
        </p:txBody>
      </p:sp>
      <p:sp>
        <p:nvSpPr>
          <p:cNvPr id="114" name="TextBox 113"/>
          <p:cNvSpPr txBox="1"/>
          <p:nvPr/>
        </p:nvSpPr>
        <p:spPr>
          <a:xfrm rot="5400000">
            <a:off x="1818878" y="4660471"/>
            <a:ext cx="338554" cy="276999"/>
          </a:xfrm>
          <a:prstGeom prst="rect">
            <a:avLst/>
          </a:prstGeom>
          <a:noFill/>
        </p:spPr>
        <p:txBody>
          <a:bodyPr wrap="none" rtlCol="0">
            <a:spAutoFit/>
          </a:bodyPr>
          <a:lstStyle/>
          <a:p>
            <a:r>
              <a:rPr lang="en-US" altLang="zh-CN" dirty="0" smtClean="0"/>
              <a:t>…</a:t>
            </a:r>
            <a:endParaRPr lang="zh-CN" altLang="en-US" dirty="0"/>
          </a:p>
        </p:txBody>
      </p:sp>
      <p:sp>
        <p:nvSpPr>
          <p:cNvPr id="115" name="TextBox 114"/>
          <p:cNvSpPr txBox="1"/>
          <p:nvPr/>
        </p:nvSpPr>
        <p:spPr>
          <a:xfrm rot="5400000">
            <a:off x="1811248" y="5090014"/>
            <a:ext cx="338554" cy="276999"/>
          </a:xfrm>
          <a:prstGeom prst="rect">
            <a:avLst/>
          </a:prstGeom>
          <a:noFill/>
        </p:spPr>
        <p:txBody>
          <a:bodyPr wrap="none" rtlCol="0">
            <a:spAutoFit/>
          </a:bodyPr>
          <a:lstStyle/>
          <a:p>
            <a:r>
              <a:rPr lang="en-US" altLang="zh-CN" dirty="0" smtClean="0"/>
              <a:t>…</a:t>
            </a:r>
            <a:endParaRPr lang="zh-CN" altLang="en-US" dirty="0"/>
          </a:p>
        </p:txBody>
      </p:sp>
      <p:sp>
        <p:nvSpPr>
          <p:cNvPr id="116" name="Right Bracket 115"/>
          <p:cNvSpPr/>
          <p:nvPr/>
        </p:nvSpPr>
        <p:spPr bwMode="auto">
          <a:xfrm>
            <a:off x="2081279" y="4668530"/>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3" name="TextBox 102"/>
          <p:cNvSpPr txBox="1"/>
          <p:nvPr/>
        </p:nvSpPr>
        <p:spPr>
          <a:xfrm>
            <a:off x="2514600" y="4449728"/>
            <a:ext cx="1816972" cy="461665"/>
          </a:xfrm>
          <a:prstGeom prst="rect">
            <a:avLst/>
          </a:prstGeom>
          <a:noFill/>
        </p:spPr>
        <p:txBody>
          <a:bodyPr wrap="none" rtlCol="0">
            <a:spAutoFit/>
          </a:bodyPr>
          <a:lstStyle/>
          <a:p>
            <a:r>
              <a:rPr lang="en-US" altLang="zh-CN" dirty="0" smtClean="0"/>
              <a:t>Top K</a:t>
            </a:r>
            <a:r>
              <a:rPr lang="en-US" altLang="zh-CN" baseline="-25000" dirty="0" smtClean="0"/>
              <a:t>1</a:t>
            </a:r>
            <a:r>
              <a:rPr lang="en-US" altLang="zh-CN" dirty="0" smtClean="0"/>
              <a:t>Streams of outputs </a:t>
            </a:r>
          </a:p>
          <a:p>
            <a:r>
              <a:rPr lang="en-US" altLang="zh-CN" dirty="0" smtClean="0"/>
              <a:t>are transmitted from AP1</a:t>
            </a:r>
            <a:r>
              <a:rPr lang="en-US" altLang="zh-CN" baseline="-25000" dirty="0" smtClean="0"/>
              <a:t> </a:t>
            </a:r>
            <a:r>
              <a:rPr lang="en-US" altLang="zh-CN" dirty="0" smtClean="0"/>
              <a:t> </a:t>
            </a:r>
            <a:endParaRPr lang="zh-CN" altLang="en-US" dirty="0"/>
          </a:p>
        </p:txBody>
      </p:sp>
      <p:sp>
        <p:nvSpPr>
          <p:cNvPr id="104" name="TextBox 103"/>
          <p:cNvSpPr txBox="1"/>
          <p:nvPr/>
        </p:nvSpPr>
        <p:spPr>
          <a:xfrm>
            <a:off x="2514600" y="5102530"/>
            <a:ext cx="2042547" cy="461665"/>
          </a:xfrm>
          <a:prstGeom prst="rect">
            <a:avLst/>
          </a:prstGeom>
          <a:noFill/>
        </p:spPr>
        <p:txBody>
          <a:bodyPr wrap="none" rtlCol="0">
            <a:spAutoFit/>
          </a:bodyPr>
          <a:lstStyle/>
          <a:p>
            <a:r>
              <a:rPr lang="en-US" altLang="zh-CN" dirty="0" smtClean="0"/>
              <a:t>Bottom K</a:t>
            </a:r>
            <a:r>
              <a:rPr lang="en-US" altLang="zh-CN" baseline="-25000" dirty="0" smtClean="0"/>
              <a:t>2</a:t>
            </a:r>
            <a:r>
              <a:rPr lang="en-US" altLang="zh-CN" dirty="0" smtClean="0"/>
              <a:t>Streams of outputs </a:t>
            </a:r>
          </a:p>
          <a:p>
            <a:r>
              <a:rPr lang="en-US" altLang="zh-CN" dirty="0" smtClean="0"/>
              <a:t>are transmitted from AP2</a:t>
            </a:r>
            <a:r>
              <a:rPr lang="en-US" altLang="zh-CN" baseline="-25000" dirty="0" smtClean="0"/>
              <a:t> </a:t>
            </a:r>
            <a:r>
              <a:rPr lang="en-US" altLang="zh-CN" dirty="0" smtClean="0"/>
              <a:t> </a:t>
            </a:r>
            <a:endParaRPr lang="zh-CN" altLang="en-US" dirty="0"/>
          </a:p>
        </p:txBody>
      </p:sp>
      <p:cxnSp>
        <p:nvCxnSpPr>
          <p:cNvPr id="105" name="Straight Arrow Connector 104"/>
          <p:cNvCxnSpPr/>
          <p:nvPr/>
        </p:nvCxnSpPr>
        <p:spPr bwMode="auto">
          <a:xfrm>
            <a:off x="2208662" y="5029201"/>
            <a:ext cx="270657"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23" name="Left Bracket 122"/>
          <p:cNvSpPr/>
          <p:nvPr/>
        </p:nvSpPr>
        <p:spPr bwMode="auto">
          <a:xfrm>
            <a:off x="4475358" y="463607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4" name="Right Bracket 123"/>
          <p:cNvSpPr/>
          <p:nvPr/>
        </p:nvSpPr>
        <p:spPr bwMode="auto">
          <a:xfrm>
            <a:off x="6169274" y="4640550"/>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5" name="Left Bracket 124"/>
          <p:cNvSpPr/>
          <p:nvPr/>
        </p:nvSpPr>
        <p:spPr bwMode="auto">
          <a:xfrm>
            <a:off x="6278425" y="463607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6" name="TextBox 125"/>
          <p:cNvSpPr txBox="1"/>
          <p:nvPr/>
        </p:nvSpPr>
        <p:spPr>
          <a:xfrm>
            <a:off x="6278425" y="4483670"/>
            <a:ext cx="312906" cy="276999"/>
          </a:xfrm>
          <a:prstGeom prst="rect">
            <a:avLst/>
          </a:prstGeom>
          <a:noFill/>
        </p:spPr>
        <p:txBody>
          <a:bodyPr wrap="none" rtlCol="0">
            <a:spAutoFit/>
          </a:bodyPr>
          <a:lstStyle/>
          <a:p>
            <a:r>
              <a:rPr lang="en-US" altLang="zh-CN" dirty="0" smtClean="0"/>
              <a:t>d</a:t>
            </a:r>
            <a:r>
              <a:rPr lang="en-US" altLang="zh-CN" baseline="-25000" dirty="0" smtClean="0"/>
              <a:t>1</a:t>
            </a:r>
            <a:endParaRPr lang="zh-CN" altLang="en-US" dirty="0"/>
          </a:p>
        </p:txBody>
      </p:sp>
      <p:sp>
        <p:nvSpPr>
          <p:cNvPr id="127" name="TextBox 126"/>
          <p:cNvSpPr txBox="1"/>
          <p:nvPr/>
        </p:nvSpPr>
        <p:spPr>
          <a:xfrm>
            <a:off x="6271894" y="4774569"/>
            <a:ext cx="386644" cy="276999"/>
          </a:xfrm>
          <a:prstGeom prst="rect">
            <a:avLst/>
          </a:prstGeom>
          <a:noFill/>
        </p:spPr>
        <p:txBody>
          <a:bodyPr wrap="none" rtlCol="0">
            <a:spAutoFit/>
          </a:bodyPr>
          <a:lstStyle/>
          <a:p>
            <a:r>
              <a:rPr lang="en-US" altLang="zh-CN" dirty="0" smtClean="0"/>
              <a:t>d</a:t>
            </a:r>
            <a:r>
              <a:rPr lang="en-US" altLang="zh-CN" baseline="-25000" dirty="0" smtClean="0"/>
              <a:t>K1</a:t>
            </a:r>
            <a:endParaRPr lang="zh-CN" altLang="en-US" dirty="0"/>
          </a:p>
        </p:txBody>
      </p:sp>
      <p:sp>
        <p:nvSpPr>
          <p:cNvPr id="128" name="TextBox 127"/>
          <p:cNvSpPr txBox="1"/>
          <p:nvPr/>
        </p:nvSpPr>
        <p:spPr>
          <a:xfrm>
            <a:off x="6287241" y="4913068"/>
            <a:ext cx="295274" cy="276999"/>
          </a:xfrm>
          <a:prstGeom prst="rect">
            <a:avLst/>
          </a:prstGeom>
          <a:noFill/>
        </p:spPr>
        <p:txBody>
          <a:bodyPr wrap="none" rtlCol="0">
            <a:spAutoFit/>
          </a:bodyPr>
          <a:lstStyle/>
          <a:p>
            <a:r>
              <a:rPr lang="en-US" altLang="zh-CN" dirty="0" smtClean="0"/>
              <a:t>s</a:t>
            </a:r>
            <a:r>
              <a:rPr lang="en-US" altLang="zh-CN" baseline="-25000" dirty="0" smtClean="0"/>
              <a:t>1</a:t>
            </a:r>
            <a:endParaRPr lang="zh-CN" altLang="en-US" dirty="0"/>
          </a:p>
        </p:txBody>
      </p:sp>
      <p:sp>
        <p:nvSpPr>
          <p:cNvPr id="129" name="TextBox 128"/>
          <p:cNvSpPr txBox="1"/>
          <p:nvPr/>
        </p:nvSpPr>
        <p:spPr>
          <a:xfrm>
            <a:off x="6282779" y="5172211"/>
            <a:ext cx="369012" cy="276999"/>
          </a:xfrm>
          <a:prstGeom prst="rect">
            <a:avLst/>
          </a:prstGeom>
          <a:noFill/>
        </p:spPr>
        <p:txBody>
          <a:bodyPr wrap="none" rtlCol="0">
            <a:spAutoFit/>
          </a:bodyPr>
          <a:lstStyle/>
          <a:p>
            <a:r>
              <a:rPr lang="en-US" altLang="zh-CN" dirty="0" smtClean="0"/>
              <a:t>s</a:t>
            </a:r>
            <a:r>
              <a:rPr lang="en-US" altLang="zh-CN" baseline="-25000" dirty="0" smtClean="0"/>
              <a:t>K2</a:t>
            </a:r>
            <a:endParaRPr lang="zh-CN" altLang="en-US" dirty="0"/>
          </a:p>
        </p:txBody>
      </p:sp>
      <p:sp>
        <p:nvSpPr>
          <p:cNvPr id="130" name="TextBox 129"/>
          <p:cNvSpPr txBox="1"/>
          <p:nvPr/>
        </p:nvSpPr>
        <p:spPr>
          <a:xfrm rot="5400000">
            <a:off x="6294236" y="4629120"/>
            <a:ext cx="338554" cy="276999"/>
          </a:xfrm>
          <a:prstGeom prst="rect">
            <a:avLst/>
          </a:prstGeom>
          <a:noFill/>
        </p:spPr>
        <p:txBody>
          <a:bodyPr wrap="none" rtlCol="0">
            <a:spAutoFit/>
          </a:bodyPr>
          <a:lstStyle/>
          <a:p>
            <a:r>
              <a:rPr lang="en-US" altLang="zh-CN" dirty="0" smtClean="0"/>
              <a:t>…</a:t>
            </a:r>
            <a:endParaRPr lang="zh-CN" altLang="en-US" dirty="0"/>
          </a:p>
        </p:txBody>
      </p:sp>
      <p:sp>
        <p:nvSpPr>
          <p:cNvPr id="131" name="TextBox 130"/>
          <p:cNvSpPr txBox="1"/>
          <p:nvPr/>
        </p:nvSpPr>
        <p:spPr>
          <a:xfrm rot="5400000">
            <a:off x="6286606" y="5058663"/>
            <a:ext cx="338554" cy="276999"/>
          </a:xfrm>
          <a:prstGeom prst="rect">
            <a:avLst/>
          </a:prstGeom>
          <a:noFill/>
        </p:spPr>
        <p:txBody>
          <a:bodyPr wrap="none" rtlCol="0">
            <a:spAutoFit/>
          </a:bodyPr>
          <a:lstStyle/>
          <a:p>
            <a:r>
              <a:rPr lang="en-US" altLang="zh-CN" dirty="0" smtClean="0"/>
              <a:t>…</a:t>
            </a:r>
            <a:endParaRPr lang="zh-CN" altLang="en-US" dirty="0"/>
          </a:p>
        </p:txBody>
      </p:sp>
      <p:sp>
        <p:nvSpPr>
          <p:cNvPr id="132" name="Right Bracket 131"/>
          <p:cNvSpPr/>
          <p:nvPr/>
        </p:nvSpPr>
        <p:spPr bwMode="auto">
          <a:xfrm>
            <a:off x="6556637" y="4637179"/>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19" name="Straight Arrow Connector 118"/>
          <p:cNvCxnSpPr/>
          <p:nvPr/>
        </p:nvCxnSpPr>
        <p:spPr bwMode="auto">
          <a:xfrm>
            <a:off x="6789137" y="4975610"/>
            <a:ext cx="554501"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20" name="TextBox 119"/>
          <p:cNvSpPr txBox="1"/>
          <p:nvPr/>
        </p:nvSpPr>
        <p:spPr>
          <a:xfrm>
            <a:off x="7243481" y="4418377"/>
            <a:ext cx="1816972" cy="461665"/>
          </a:xfrm>
          <a:prstGeom prst="rect">
            <a:avLst/>
          </a:prstGeom>
          <a:noFill/>
        </p:spPr>
        <p:txBody>
          <a:bodyPr wrap="none" rtlCol="0">
            <a:spAutoFit/>
          </a:bodyPr>
          <a:lstStyle/>
          <a:p>
            <a:r>
              <a:rPr lang="en-US" altLang="zh-CN" dirty="0" smtClean="0"/>
              <a:t>Top K</a:t>
            </a:r>
            <a:r>
              <a:rPr lang="en-US" altLang="zh-CN" baseline="-25000" dirty="0" smtClean="0"/>
              <a:t>1</a:t>
            </a:r>
            <a:r>
              <a:rPr lang="en-US" altLang="zh-CN" dirty="0" smtClean="0"/>
              <a:t>Streams of outputs </a:t>
            </a:r>
          </a:p>
          <a:p>
            <a:r>
              <a:rPr lang="en-US" altLang="zh-CN" dirty="0" smtClean="0"/>
              <a:t>are transmitted from AP1</a:t>
            </a:r>
            <a:r>
              <a:rPr lang="en-US" altLang="zh-CN" baseline="-25000" dirty="0" smtClean="0"/>
              <a:t> </a:t>
            </a:r>
            <a:r>
              <a:rPr lang="en-US" altLang="zh-CN" dirty="0" smtClean="0"/>
              <a:t> </a:t>
            </a:r>
            <a:endParaRPr lang="zh-CN" altLang="en-US" dirty="0"/>
          </a:p>
        </p:txBody>
      </p:sp>
      <p:sp>
        <p:nvSpPr>
          <p:cNvPr id="121" name="TextBox 120"/>
          <p:cNvSpPr txBox="1"/>
          <p:nvPr/>
        </p:nvSpPr>
        <p:spPr>
          <a:xfrm>
            <a:off x="7237238" y="5071179"/>
            <a:ext cx="2004075" cy="461665"/>
          </a:xfrm>
          <a:prstGeom prst="rect">
            <a:avLst/>
          </a:prstGeom>
          <a:noFill/>
        </p:spPr>
        <p:txBody>
          <a:bodyPr wrap="none" rtlCol="0">
            <a:spAutoFit/>
          </a:bodyPr>
          <a:lstStyle/>
          <a:p>
            <a:r>
              <a:rPr lang="en-US" altLang="zh-CN" dirty="0" smtClean="0"/>
              <a:t>BottomK</a:t>
            </a:r>
            <a:r>
              <a:rPr lang="en-US" altLang="zh-CN" baseline="-25000" dirty="0" smtClean="0"/>
              <a:t>2</a:t>
            </a:r>
            <a:r>
              <a:rPr lang="en-US" altLang="zh-CN" dirty="0" smtClean="0"/>
              <a:t>Streams of outputs </a:t>
            </a:r>
          </a:p>
          <a:p>
            <a:r>
              <a:rPr lang="en-US" altLang="zh-CN" dirty="0" smtClean="0"/>
              <a:t>are transmitted from AP2</a:t>
            </a:r>
            <a:r>
              <a:rPr lang="en-US" altLang="zh-CN" baseline="-25000" dirty="0" smtClean="0"/>
              <a:t> </a:t>
            </a:r>
            <a:r>
              <a:rPr lang="en-US" altLang="zh-CN" dirty="0" smtClean="0"/>
              <a:t> </a:t>
            </a:r>
            <a:endParaRPr lang="zh-CN" altLang="en-US" dirty="0"/>
          </a:p>
        </p:txBody>
      </p:sp>
      <mc:AlternateContent xmlns:mc="http://schemas.openxmlformats.org/markup-compatibility/2006" xmlns:a14="http://schemas.microsoft.com/office/drawing/2010/main">
        <mc:Choice Requires="a14">
          <p:sp>
            <p:nvSpPr>
              <p:cNvPr id="133" name="TextBox 132"/>
              <p:cNvSpPr txBox="1"/>
              <p:nvPr/>
            </p:nvSpPr>
            <p:spPr>
              <a:xfrm>
                <a:off x="4692663" y="4932679"/>
                <a:ext cx="1461747" cy="276999"/>
              </a:xfrm>
              <a:prstGeom prst="rect">
                <a:avLst/>
              </a:prstGeom>
              <a:noFill/>
            </p:spPr>
            <p:txBody>
              <a:bodyPr wrap="non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m:t>
                        </m:r>
                        <m:r>
                          <a:rPr lang="en-US" altLang="zh-CN" i="1">
                            <a:latin typeface="Cambria Math" panose="02040503050406030204" pitchFamily="18" charset="0"/>
                          </a:rPr>
                          <m:t>𝑁</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smtClean="0"/>
                  <a:t>X</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m:t>
                        </m:r>
                        <m:r>
                          <a:rPr lang="en-US" altLang="zh-CN" b="0" i="1" smtClean="0">
                            <a:latin typeface="Cambria Math" panose="02040503050406030204" pitchFamily="18" charset="0"/>
                          </a:rPr>
                          <m:t>𝐾</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endParaRPr lang="zh-CN" altLang="en-US" dirty="0"/>
              </a:p>
            </p:txBody>
          </p:sp>
        </mc:Choice>
        <mc:Fallback xmlns="">
          <p:sp>
            <p:nvSpPr>
              <p:cNvPr id="133" name="TextBox 132"/>
              <p:cNvSpPr txBox="1">
                <a:spLocks noRot="1" noChangeAspect="1" noMove="1" noResize="1" noEditPoints="1" noAdjustHandles="1" noChangeArrowheads="1" noChangeShapeType="1" noTextEdit="1"/>
              </p:cNvSpPr>
              <p:nvPr/>
            </p:nvSpPr>
            <p:spPr>
              <a:xfrm>
                <a:off x="4692663" y="4932679"/>
                <a:ext cx="1461747" cy="276999"/>
              </a:xfrm>
              <a:prstGeom prst="rect">
                <a:avLst/>
              </a:prstGeom>
              <a:blipFill rotWithShape="0">
                <a:blip r:embed="rId7"/>
                <a:stretch>
                  <a:fillRect b="-15217"/>
                </a:stretch>
              </a:blipFill>
            </p:spPr>
            <p:txBody>
              <a:bodyPr/>
              <a:lstStyle/>
              <a:p>
                <a:r>
                  <a:rPr lang="zh-CN" altLang="en-US">
                    <a:noFill/>
                  </a:rPr>
                  <a:t> </a:t>
                </a:r>
              </a:p>
            </p:txBody>
          </p:sp>
        </mc:Fallback>
      </mc:AlternateContent>
      <p:sp>
        <p:nvSpPr>
          <p:cNvPr id="134" name="TextBox 133"/>
          <p:cNvSpPr txBox="1"/>
          <p:nvPr/>
        </p:nvSpPr>
        <p:spPr>
          <a:xfrm>
            <a:off x="7004189" y="3313428"/>
            <a:ext cx="372218" cy="461665"/>
          </a:xfrm>
          <a:prstGeom prst="rect">
            <a:avLst/>
          </a:prstGeom>
          <a:noFill/>
        </p:spPr>
        <p:txBody>
          <a:bodyPr wrap="none" rtlCol="0">
            <a:spAutoFit/>
          </a:bodyPr>
          <a:lstStyle/>
          <a:p>
            <a:r>
              <a:rPr lang="en-US" altLang="zh-CN" sz="2400" b="1" i="1" dirty="0" smtClean="0"/>
              <a:t>P</a:t>
            </a:r>
            <a:endParaRPr lang="zh-CN" altLang="en-US" sz="2400" b="1" i="1" dirty="0"/>
          </a:p>
        </p:txBody>
      </p:sp>
      <p:sp>
        <p:nvSpPr>
          <p:cNvPr id="117" name="TextBox 116"/>
          <p:cNvSpPr txBox="1"/>
          <p:nvPr/>
        </p:nvSpPr>
        <p:spPr>
          <a:xfrm>
            <a:off x="11458" y="5649755"/>
            <a:ext cx="4419478" cy="830997"/>
          </a:xfrm>
          <a:prstGeom prst="rect">
            <a:avLst/>
          </a:prstGeom>
          <a:noFill/>
        </p:spPr>
        <p:txBody>
          <a:bodyPr wrap="square" rtlCol="0">
            <a:spAutoFit/>
          </a:bodyPr>
          <a:lstStyle/>
          <a:p>
            <a:r>
              <a:rPr lang="en-US" altLang="zh-CN" b="1" i="1" dirty="0" smtClean="0">
                <a:solidFill>
                  <a:srgbClr val="9933FF"/>
                </a:solidFill>
              </a:rPr>
              <a:t>The channel between each STA and each AP is separated from the fed-back CSI info, and then newly aggregate the channels between each AP and the CB scheduled STAs. And then, the same </a:t>
            </a:r>
          </a:p>
          <a:p>
            <a:r>
              <a:rPr lang="en-US" altLang="zh-CN" b="1" i="1" dirty="0" smtClean="0">
                <a:solidFill>
                  <a:srgbClr val="9933FF"/>
                </a:solidFill>
              </a:rPr>
              <a:t>procedure as in slide 4 can be taken for the CBF precoder. </a:t>
            </a:r>
          </a:p>
        </p:txBody>
      </p:sp>
    </p:spTree>
    <p:extLst>
      <p:ext uri="{BB962C8B-B14F-4D97-AF65-F5344CB8AC3E}">
        <p14:creationId xmlns:p14="http://schemas.microsoft.com/office/powerpoint/2010/main" val="3000804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533400"/>
          </a:xfrm>
        </p:spPr>
        <p:txBody>
          <a:bodyPr/>
          <a:lstStyle/>
          <a:p>
            <a:r>
              <a:rPr lang="en-US" altLang="zh-CN" sz="2800" dirty="0" smtClean="0"/>
              <a:t>Comparisons for NDP transmission procedures</a:t>
            </a:r>
            <a:endParaRPr lang="zh-CN" alt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0239449"/>
              </p:ext>
            </p:extLst>
          </p:nvPr>
        </p:nvGraphicFramePr>
        <p:xfrm>
          <a:off x="152400" y="1295400"/>
          <a:ext cx="8839200" cy="4861560"/>
        </p:xfrm>
        <a:graphic>
          <a:graphicData uri="http://schemas.openxmlformats.org/drawingml/2006/table">
            <a:tbl>
              <a:tblPr firstRow="1" bandRow="1">
                <a:tableStyleId>{5C22544A-7EE6-4342-B048-85BDC9FD1C3A}</a:tableStyleId>
              </a:tblPr>
              <a:tblGrid>
                <a:gridCol w="1828800"/>
                <a:gridCol w="4064000"/>
                <a:gridCol w="2946400"/>
              </a:tblGrid>
              <a:tr h="394544">
                <a:tc>
                  <a:txBody>
                    <a:bodyPr/>
                    <a:lstStyle/>
                    <a:p>
                      <a:endParaRPr lang="zh-CN" altLang="en-US" dirty="0"/>
                    </a:p>
                  </a:txBody>
                  <a:tcPr/>
                </a:tc>
                <a:tc>
                  <a:txBody>
                    <a:bodyPr/>
                    <a:lstStyle/>
                    <a:p>
                      <a:pPr algn="ctr"/>
                      <a:r>
                        <a:rPr lang="en-US" altLang="zh-CN" dirty="0" smtClean="0">
                          <a:solidFill>
                            <a:schemeClr val="tx1"/>
                          </a:solidFill>
                        </a:rPr>
                        <a:t>Pros</a:t>
                      </a:r>
                      <a:endParaRPr lang="zh-CN" altLang="en-US" dirty="0">
                        <a:solidFill>
                          <a:schemeClr val="tx1"/>
                        </a:solidFill>
                      </a:endParaRPr>
                    </a:p>
                  </a:txBody>
                  <a:tcPr/>
                </a:tc>
                <a:tc>
                  <a:txBody>
                    <a:bodyPr/>
                    <a:lstStyle/>
                    <a:p>
                      <a:pPr algn="ctr"/>
                      <a:r>
                        <a:rPr lang="en-US" altLang="zh-CN" dirty="0" smtClean="0">
                          <a:solidFill>
                            <a:schemeClr val="tx1"/>
                          </a:solidFill>
                        </a:rPr>
                        <a:t>Cons</a:t>
                      </a:r>
                      <a:endParaRPr lang="zh-CN" altLang="en-US" dirty="0">
                        <a:solidFill>
                          <a:schemeClr val="tx1"/>
                        </a:solidFill>
                      </a:endParaRPr>
                    </a:p>
                  </a:txBody>
                  <a:tcPr/>
                </a:tc>
              </a:tr>
              <a:tr h="1358056">
                <a:tc>
                  <a:txBody>
                    <a:bodyPr/>
                    <a:lstStyle/>
                    <a:p>
                      <a:r>
                        <a:rPr lang="en-US" altLang="zh-CN" b="1" dirty="0" smtClean="0"/>
                        <a:t>Serial NDP </a:t>
                      </a:r>
                    </a:p>
                    <a:p>
                      <a:r>
                        <a:rPr lang="en-US" altLang="zh-CN" b="1" dirty="0" smtClean="0"/>
                        <a:t>Transmission</a:t>
                      </a:r>
                      <a:endParaRPr lang="zh-CN" altLang="en-US" b="1" dirty="0"/>
                    </a:p>
                  </a:txBody>
                  <a:tcPr/>
                </a:tc>
                <a:tc>
                  <a:txBody>
                    <a:bodyPr/>
                    <a:lstStyle/>
                    <a:p>
                      <a:pPr marL="285750" indent="-285750">
                        <a:buFontTx/>
                        <a:buChar char="-"/>
                      </a:pPr>
                      <a:r>
                        <a:rPr lang="en-US" altLang="zh-CN" sz="1200" dirty="0" smtClean="0"/>
                        <a:t>CSI computation is limited to one</a:t>
                      </a:r>
                      <a:r>
                        <a:rPr lang="en-US" altLang="zh-CN" sz="1200" baseline="0" dirty="0" smtClean="0"/>
                        <a:t> AP at a time</a:t>
                      </a:r>
                    </a:p>
                    <a:p>
                      <a:pPr marL="285750" indent="-285750">
                        <a:buFontTx/>
                        <a:buChar char="-"/>
                      </a:pPr>
                      <a:r>
                        <a:rPr lang="en-US" altLang="zh-CN" sz="1200" baseline="0" dirty="0" smtClean="0"/>
                        <a:t>Avoid the indication in NDPA such as global TX antennas and/or Number of APs in collaboration</a:t>
                      </a:r>
                    </a:p>
                    <a:p>
                      <a:pPr marL="285750" indent="-285750">
                        <a:buFontTx/>
                        <a:buChar char="-"/>
                      </a:pPr>
                      <a:r>
                        <a:rPr lang="en-US" altLang="zh-CN" sz="1200" baseline="0" dirty="0" smtClean="0"/>
                        <a:t>EHT-SIG field can be used instead for any possible indication (e.g. BSS color)</a:t>
                      </a:r>
                      <a:endParaRPr lang="zh-CN" altLang="en-US" sz="1200" dirty="0"/>
                    </a:p>
                  </a:txBody>
                  <a:tcPr/>
                </a:tc>
                <a:tc>
                  <a:txBody>
                    <a:bodyPr/>
                    <a:lstStyle/>
                    <a:p>
                      <a:pPr marL="171450" indent="-171450">
                        <a:buFontTx/>
                        <a:buChar char="-"/>
                      </a:pPr>
                      <a:r>
                        <a:rPr lang="en-US" altLang="zh-CN" sz="1200" dirty="0" smtClean="0"/>
                        <a:t>Protocol overhead is proportional</a:t>
                      </a:r>
                      <a:r>
                        <a:rPr lang="en-US" altLang="zh-CN" sz="1200" baseline="0" dirty="0" smtClean="0"/>
                        <a:t> to the number of APs in collaboration</a:t>
                      </a:r>
                    </a:p>
                    <a:p>
                      <a:pPr marL="171450" indent="-171450">
                        <a:buFontTx/>
                        <a:buChar char="-"/>
                      </a:pPr>
                      <a:r>
                        <a:rPr lang="en-US" altLang="zh-CN" sz="1200" dirty="0" smtClean="0"/>
                        <a:t>CSI computational burden</a:t>
                      </a:r>
                      <a:r>
                        <a:rPr lang="en-US" altLang="zh-CN" sz="1200" baseline="0" dirty="0" smtClean="0"/>
                        <a:t> becomes high as the MIMO size increases with the global TX </a:t>
                      </a:r>
                    </a:p>
                    <a:p>
                      <a:pPr marL="171450" indent="-171450">
                        <a:buFontTx/>
                        <a:buChar char="-"/>
                      </a:pPr>
                      <a:r>
                        <a:rPr lang="en-US" altLang="zh-CN" sz="1200" baseline="0" dirty="0" smtClean="0"/>
                        <a:t>*Global TX can be limited to 16</a:t>
                      </a:r>
                    </a:p>
                  </a:txBody>
                  <a:tcPr/>
                </a:tc>
              </a:tr>
              <a:tr h="1183610">
                <a:tc>
                  <a:txBody>
                    <a:bodyPr/>
                    <a:lstStyle/>
                    <a:p>
                      <a:r>
                        <a:rPr lang="en-US" altLang="zh-CN" b="1" dirty="0" smtClean="0"/>
                        <a:t>Concurrent NDP Transmission (1)</a:t>
                      </a:r>
                      <a:endParaRPr lang="zh-CN" altLang="en-US" b="1" dirty="0"/>
                    </a:p>
                  </a:txBody>
                  <a:tcPr/>
                </a:tc>
                <a:tc>
                  <a:txBody>
                    <a:bodyPr/>
                    <a:lstStyle/>
                    <a:p>
                      <a:pPr marL="285750" indent="-285750">
                        <a:buFontTx/>
                        <a:buChar char="-"/>
                      </a:pPr>
                      <a:r>
                        <a:rPr lang="en-US" altLang="zh-CN" sz="1200" dirty="0" smtClean="0"/>
                        <a:t>Protocol overhead is reduced</a:t>
                      </a:r>
                    </a:p>
                    <a:p>
                      <a:pPr marL="285750" indent="-285750">
                        <a:buFontTx/>
                        <a:buChar char="-"/>
                      </a:pPr>
                      <a:r>
                        <a:rPr lang="en-US" altLang="zh-CN" sz="1200" dirty="0" smtClean="0"/>
                        <a:t>Minimize</a:t>
                      </a:r>
                      <a:r>
                        <a:rPr lang="en-US" altLang="zh-CN" sz="1200" baseline="0" dirty="0" smtClean="0"/>
                        <a:t> the indications in NDPA except for global number of TX across APs in collaboration</a:t>
                      </a:r>
                    </a:p>
                    <a:p>
                      <a:pPr marL="285750" indent="-285750">
                        <a:buFontTx/>
                        <a:buChar char="-"/>
                      </a:pPr>
                      <a:r>
                        <a:rPr lang="en-US" altLang="zh-CN" sz="1200" baseline="0" dirty="0" smtClean="0"/>
                        <a:t>EHT-SIG field of NDP can be used for the indication of global number of TX</a:t>
                      </a:r>
                    </a:p>
                    <a:p>
                      <a:pPr marL="285750" indent="-285750">
                        <a:buFontTx/>
                        <a:buChar char="-"/>
                      </a:pPr>
                      <a:r>
                        <a:rPr lang="en-US" altLang="zh-CN" sz="1200" baseline="0" dirty="0" smtClean="0"/>
                        <a:t>Incumbent 802.11 based implementation, relatively simple</a:t>
                      </a:r>
                      <a:endParaRPr lang="zh-CN" altLang="en-US" sz="1200" dirty="0"/>
                    </a:p>
                  </a:txBody>
                  <a:tcPr/>
                </a:tc>
                <a:tc>
                  <a:txBody>
                    <a:bodyPr/>
                    <a:lstStyle/>
                    <a:p>
                      <a:pPr marL="171450" indent="-171450">
                        <a:buFontTx/>
                        <a:buChar char="-"/>
                      </a:pPr>
                      <a:r>
                        <a:rPr lang="en-US" altLang="zh-CN" sz="1200" dirty="0" smtClean="0"/>
                        <a:t>CSI computational burden</a:t>
                      </a:r>
                      <a:r>
                        <a:rPr lang="en-US" altLang="zh-CN" sz="1200" baseline="0" dirty="0" smtClean="0"/>
                        <a:t> becomes high as the MIMO size increases with the global TX </a:t>
                      </a:r>
                    </a:p>
                    <a:p>
                      <a:pPr marL="171450" indent="-171450">
                        <a:buFontTx/>
                        <a:buChar char="-"/>
                      </a:pPr>
                      <a:r>
                        <a:rPr lang="en-US" altLang="zh-CN" sz="1200" baseline="0" dirty="0" smtClean="0"/>
                        <a:t>*Global TX can be limited to 16</a:t>
                      </a:r>
                      <a:endParaRPr lang="zh-CN" altLang="en-US" sz="1200" dirty="0"/>
                    </a:p>
                  </a:txBody>
                  <a:tcPr/>
                </a:tc>
              </a:tr>
              <a:tr h="1768570">
                <a:tc>
                  <a:txBody>
                    <a:bodyPr/>
                    <a:lstStyle/>
                    <a:p>
                      <a:r>
                        <a:rPr lang="en-US" altLang="zh-CN" b="1" dirty="0" smtClean="0"/>
                        <a:t>Concurrent NDP Transmission (2)</a:t>
                      </a:r>
                      <a:endParaRPr lang="zh-CN" altLang="en-US"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altLang="zh-CN" sz="1200" b="0" i="0" u="none" strike="noStrike" kern="1200" cap="none" spc="0" normalizeH="0" baseline="0" noProof="0" dirty="0" smtClean="0">
                          <a:ln>
                            <a:noFill/>
                          </a:ln>
                          <a:solidFill>
                            <a:srgbClr val="000000"/>
                          </a:solidFill>
                          <a:effectLst/>
                          <a:uLnTx/>
                          <a:uFillTx/>
                          <a:latin typeface="+mn-lt"/>
                          <a:ea typeface="+mn-ea"/>
                          <a:cs typeface="+mn-cs"/>
                        </a:rPr>
                        <a:t>Protocol overhead is reduced</a:t>
                      </a:r>
                    </a:p>
                    <a:p>
                      <a:endParaRPr lang="zh-CN" altLang="en-US" sz="1200" dirty="0"/>
                    </a:p>
                  </a:txBody>
                  <a:tcPr/>
                </a:tc>
                <a:tc>
                  <a:txBody>
                    <a:bodyPr/>
                    <a:lstStyle/>
                    <a:p>
                      <a:pPr marL="171450" indent="-171450">
                        <a:buFontTx/>
                        <a:buChar char="-"/>
                      </a:pPr>
                      <a:r>
                        <a:rPr lang="en-US" altLang="zh-CN" sz="1200" dirty="0" smtClean="0"/>
                        <a:t>EHT-SIG field of NDP can be used only for the common information of APs in collaboration</a:t>
                      </a:r>
                    </a:p>
                    <a:p>
                      <a:pPr marL="171450" indent="-171450">
                        <a:buFontTx/>
                        <a:buChar char="-"/>
                      </a:pPr>
                      <a:r>
                        <a:rPr lang="en-US" altLang="zh-CN" sz="1200" dirty="0" smtClean="0"/>
                        <a:t>Number of TX antennas of each AP in collaboration can be indicated only in NDPA </a:t>
                      </a:r>
                    </a:p>
                    <a:p>
                      <a:pPr marL="171450" indent="-171450">
                        <a:buFontTx/>
                        <a:buChar char="-"/>
                      </a:pPr>
                      <a:r>
                        <a:rPr lang="en-US" altLang="zh-CN" sz="1200" dirty="0" smtClean="0"/>
                        <a:t>CSI computational burden</a:t>
                      </a:r>
                      <a:r>
                        <a:rPr lang="en-US" altLang="zh-CN" sz="1200" baseline="0" dirty="0" smtClean="0"/>
                        <a:t> becomes high as the MIMO size increases with the global TX </a:t>
                      </a:r>
                    </a:p>
                    <a:p>
                      <a:pPr marL="171450" indent="-171450">
                        <a:buFontTx/>
                        <a:buChar char="-"/>
                      </a:pPr>
                      <a:r>
                        <a:rPr lang="en-US" altLang="zh-CN" sz="1200" baseline="0" dirty="0" smtClean="0"/>
                        <a:t>*Global TX can be limited to 16</a:t>
                      </a:r>
                    </a:p>
                  </a:txBody>
                  <a:tcPr/>
                </a:tc>
              </a:tr>
            </a:tbl>
          </a:graphicData>
        </a:graphic>
      </p:graphicFrame>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11</a:t>
            </a:fld>
            <a:endParaRPr lang="en-US" altLang="ko-KR"/>
          </a:p>
        </p:txBody>
      </p:sp>
    </p:spTree>
    <p:extLst>
      <p:ext uri="{BB962C8B-B14F-4D97-AF65-F5344CB8AC3E}">
        <p14:creationId xmlns:p14="http://schemas.microsoft.com/office/powerpoint/2010/main" val="194974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7387"/>
          </a:xfrm>
        </p:spPr>
        <p:txBody>
          <a:bodyPr/>
          <a:lstStyle/>
          <a:p>
            <a:r>
              <a:rPr lang="en-US" altLang="zh-CN" dirty="0" smtClean="0"/>
              <a:t>Summary</a:t>
            </a:r>
            <a:endParaRPr lang="zh-CN" altLang="en-US" dirty="0"/>
          </a:p>
        </p:txBody>
      </p:sp>
      <p:sp>
        <p:nvSpPr>
          <p:cNvPr id="3" name="Content Placeholder 2"/>
          <p:cNvSpPr>
            <a:spLocks noGrp="1"/>
          </p:cNvSpPr>
          <p:nvPr>
            <p:ph idx="1"/>
          </p:nvPr>
        </p:nvSpPr>
        <p:spPr>
          <a:xfrm>
            <a:off x="152400" y="1906587"/>
            <a:ext cx="8763000" cy="4037013"/>
          </a:xfrm>
        </p:spPr>
        <p:txBody>
          <a:bodyPr/>
          <a:lstStyle/>
          <a:p>
            <a:r>
              <a:rPr lang="en-US" altLang="zh-CN" sz="2000" dirty="0" smtClean="0"/>
              <a:t>We compared the Serial NDP Transmission and Concurrent NDP Transmission</a:t>
            </a:r>
          </a:p>
          <a:p>
            <a:r>
              <a:rPr lang="en-US" altLang="zh-CN" sz="2000" dirty="0" smtClean="0"/>
              <a:t>For the JT schedule, the channels between each STA and all the APs in collaboration need to be aggregated in each STA before computing the CSI information</a:t>
            </a:r>
          </a:p>
          <a:p>
            <a:r>
              <a:rPr lang="en-US" altLang="zh-CN" sz="2000" dirty="0" smtClean="0"/>
              <a:t>The global number of TX across collaborative APs is limited to 16, so the APs can choose to transmit the NDP sounding multiple times in case the global TX is more than 16.</a:t>
            </a:r>
          </a:p>
          <a:p>
            <a:r>
              <a:rPr lang="en-US" altLang="zh-CN" sz="2000" dirty="0" smtClean="0"/>
              <a:t>Both Serial and Concurrent NDP transmission are recommended to be available in EHT, so APs can choose the sounding method according to the scheduling situation</a:t>
            </a:r>
          </a:p>
          <a:p>
            <a:endParaRPr lang="zh-CN" altLang="en-US"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12</a:t>
            </a:fld>
            <a:endParaRPr lang="en-US" altLang="ko-KR"/>
          </a:p>
        </p:txBody>
      </p:sp>
    </p:spTree>
    <p:extLst>
      <p:ext uri="{BB962C8B-B14F-4D97-AF65-F5344CB8AC3E}">
        <p14:creationId xmlns:p14="http://schemas.microsoft.com/office/powerpoint/2010/main" val="655471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7387"/>
          </a:xfrm>
        </p:spPr>
        <p:txBody>
          <a:bodyPr/>
          <a:lstStyle/>
          <a:p>
            <a:r>
              <a:rPr lang="en-US" altLang="zh-CN" dirty="0" smtClean="0"/>
              <a:t>Reference</a:t>
            </a:r>
            <a:endParaRPr lang="zh-CN" altLang="en-US" dirty="0"/>
          </a:p>
        </p:txBody>
      </p:sp>
      <p:sp>
        <p:nvSpPr>
          <p:cNvPr id="3" name="Content Placeholder 2"/>
          <p:cNvSpPr>
            <a:spLocks noGrp="1"/>
          </p:cNvSpPr>
          <p:nvPr>
            <p:ph idx="1"/>
          </p:nvPr>
        </p:nvSpPr>
        <p:spPr>
          <a:xfrm>
            <a:off x="304800" y="1524000"/>
            <a:ext cx="8610600" cy="4572000"/>
          </a:xfrm>
        </p:spPr>
        <p:txBody>
          <a:bodyPr/>
          <a:lstStyle/>
          <a:p>
            <a:r>
              <a:rPr lang="en-US" altLang="zh-CN" b="0" dirty="0" smtClean="0"/>
              <a:t>[1] Ross Jian Yu et. al., “11-19/1097r0 Sounding Procedure in AP Collaboration”, July 2019</a:t>
            </a:r>
          </a:p>
          <a:p>
            <a:r>
              <a:rPr lang="en-US" altLang="zh-CN" b="0" dirty="0"/>
              <a:t>[2] Kosuke </a:t>
            </a:r>
            <a:r>
              <a:rPr lang="en-US" altLang="zh-CN" b="0" dirty="0" smtClean="0"/>
              <a:t>Aio et. al., “11-19/1134r1 Consideration of Multi AP Sounding”, Aug 2019</a:t>
            </a:r>
          </a:p>
          <a:p>
            <a:r>
              <a:rPr lang="en-US" altLang="zh-CN" b="0" dirty="0" smtClean="0"/>
              <a:t>[3</a:t>
            </a:r>
            <a:r>
              <a:rPr lang="en-US" altLang="zh-CN" b="0" dirty="0"/>
              <a:t>] Sudhir </a:t>
            </a:r>
            <a:r>
              <a:rPr lang="en-US" altLang="zh-CN" b="0" dirty="0" smtClean="0"/>
              <a:t>Srinivasa</a:t>
            </a:r>
            <a:r>
              <a:rPr lang="en-US" altLang="zh-CN" b="0" dirty="0"/>
              <a:t> </a:t>
            </a:r>
            <a:r>
              <a:rPr lang="en-US" altLang="zh-CN" b="0" dirty="0" smtClean="0"/>
              <a:t>et. al., “11-19/1094r0 Joint BF Simulations”, Aug 2019</a:t>
            </a:r>
          </a:p>
          <a:p>
            <a:r>
              <a:rPr lang="en-US" altLang="zh-CN" b="0" dirty="0" smtClean="0"/>
              <a:t>[4] </a:t>
            </a:r>
            <a:r>
              <a:rPr lang="en-US" altLang="zh-CN" b="0" dirty="0"/>
              <a:t>Sudhir Srinivasa et. al., “</a:t>
            </a:r>
            <a:r>
              <a:rPr lang="en-US" altLang="zh-CN" b="0" dirty="0" smtClean="0"/>
              <a:t>11-18/1510r1 AP Coordinated Beamforming for EHT”, Sep 2018</a:t>
            </a:r>
            <a:endParaRPr lang="en-US" altLang="zh-CN" b="0" dirty="0"/>
          </a:p>
          <a:p>
            <a:endParaRPr lang="en-US" altLang="zh-CN" b="0" dirty="0"/>
          </a:p>
          <a:p>
            <a:endParaRPr lang="en-US" altLang="zh-CN" b="0" dirty="0" smtClean="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13</a:t>
            </a:fld>
            <a:endParaRPr lang="en-US" altLang="ko-KR"/>
          </a:p>
        </p:txBody>
      </p:sp>
    </p:spTree>
    <p:extLst>
      <p:ext uri="{BB962C8B-B14F-4D97-AF65-F5344CB8AC3E}">
        <p14:creationId xmlns:p14="http://schemas.microsoft.com/office/powerpoint/2010/main" val="1024521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altLang="zh-CN" dirty="0" smtClean="0"/>
              <a:t>SP 1</a:t>
            </a:r>
            <a:endParaRPr lang="zh-CN" altLang="en-US" dirty="0"/>
          </a:p>
        </p:txBody>
      </p:sp>
      <p:sp>
        <p:nvSpPr>
          <p:cNvPr id="3" name="Content Placeholder 2"/>
          <p:cNvSpPr>
            <a:spLocks noGrp="1"/>
          </p:cNvSpPr>
          <p:nvPr>
            <p:ph idx="1"/>
          </p:nvPr>
        </p:nvSpPr>
        <p:spPr>
          <a:xfrm>
            <a:off x="304800" y="1524000"/>
            <a:ext cx="8534400" cy="4572000"/>
          </a:xfrm>
        </p:spPr>
        <p:txBody>
          <a:bodyPr/>
          <a:lstStyle/>
          <a:p>
            <a:r>
              <a:rPr lang="en-US" altLang="zh-CN" dirty="0" smtClean="0"/>
              <a:t>For the AP collaboration sounding, do you agree to have both Serial NDP transmission and Concurrent NDP transmission?</a:t>
            </a:r>
          </a:p>
          <a:p>
            <a:pPr marL="457200" lvl="1" indent="0">
              <a:buNone/>
            </a:pPr>
            <a:endParaRPr lang="en-US" altLang="zh-CN" dirty="0" smtClean="0"/>
          </a:p>
          <a:p>
            <a:pPr marL="457200" lvl="1" indent="0">
              <a:buNone/>
            </a:pPr>
            <a:endParaRPr lang="en-US" altLang="zh-CN" dirty="0"/>
          </a:p>
          <a:p>
            <a:pPr marL="457200" lvl="1" indent="0">
              <a:buNone/>
            </a:pPr>
            <a:endParaRPr lang="en-US" altLang="zh-CN" dirty="0"/>
          </a:p>
          <a:p>
            <a:pPr lvl="1"/>
            <a:r>
              <a:rPr lang="en-US" altLang="zh-CN" dirty="0" smtClean="0"/>
              <a:t>Y/N/A</a:t>
            </a:r>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14</a:t>
            </a:fld>
            <a:endParaRPr lang="en-US" altLang="ko-KR"/>
          </a:p>
        </p:txBody>
      </p:sp>
    </p:spTree>
    <p:extLst>
      <p:ext uri="{BB962C8B-B14F-4D97-AF65-F5344CB8AC3E}">
        <p14:creationId xmlns:p14="http://schemas.microsoft.com/office/powerpoint/2010/main" val="1131949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SP 2</a:t>
            </a:r>
            <a:endParaRPr lang="zh-CN" altLang="en-US" dirty="0"/>
          </a:p>
        </p:txBody>
      </p:sp>
      <p:sp>
        <p:nvSpPr>
          <p:cNvPr id="3" name="Content Placeholder 2"/>
          <p:cNvSpPr>
            <a:spLocks noGrp="1"/>
          </p:cNvSpPr>
          <p:nvPr>
            <p:ph idx="1"/>
          </p:nvPr>
        </p:nvSpPr>
        <p:spPr>
          <a:xfrm>
            <a:off x="381000" y="1752600"/>
            <a:ext cx="8382000" cy="4343400"/>
          </a:xfrm>
        </p:spPr>
        <p:txBody>
          <a:bodyPr/>
          <a:lstStyle/>
          <a:p>
            <a:r>
              <a:rPr lang="en-US" altLang="zh-CN" dirty="0" smtClean="0"/>
              <a:t>For the Concurrent NDP transmission, which realization of concurrent NDP transmission do you prefer?</a:t>
            </a:r>
          </a:p>
          <a:p>
            <a:pPr lvl="1"/>
            <a:r>
              <a:rPr lang="en-US" altLang="zh-CN" dirty="0" smtClean="0"/>
              <a:t>Option 1: P-matrix based one such as Concurrent NDP Realization (1)</a:t>
            </a:r>
          </a:p>
          <a:p>
            <a:pPr lvl="1"/>
            <a:r>
              <a:rPr lang="en-US" altLang="zh-CN" dirty="0" smtClean="0"/>
              <a:t>Option 2: Sub-carrier interleaved LTF based one such as </a:t>
            </a:r>
            <a:r>
              <a:rPr lang="en-US" altLang="zh-CN" dirty="0"/>
              <a:t>Concurrent NDP Realization </a:t>
            </a:r>
            <a:r>
              <a:rPr lang="en-US" altLang="zh-CN" dirty="0" smtClean="0"/>
              <a:t>(2)</a:t>
            </a:r>
            <a:endParaRPr lang="en-US" altLang="zh-CN" dirty="0"/>
          </a:p>
          <a:p>
            <a:pPr lvl="1"/>
            <a:endParaRPr lang="zh-CN" altLang="en-US"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15</a:t>
            </a:fld>
            <a:endParaRPr lang="en-US" altLang="ko-KR"/>
          </a:p>
        </p:txBody>
      </p:sp>
    </p:spTree>
    <p:extLst>
      <p:ext uri="{BB962C8B-B14F-4D97-AF65-F5344CB8AC3E}">
        <p14:creationId xmlns:p14="http://schemas.microsoft.com/office/powerpoint/2010/main" val="3400300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SP 3</a:t>
            </a:r>
            <a:endParaRPr lang="zh-CN" altLang="en-US" dirty="0"/>
          </a:p>
        </p:txBody>
      </p:sp>
      <p:sp>
        <p:nvSpPr>
          <p:cNvPr id="3" name="Content Placeholder 2"/>
          <p:cNvSpPr>
            <a:spLocks noGrp="1"/>
          </p:cNvSpPr>
          <p:nvPr>
            <p:ph idx="1"/>
          </p:nvPr>
        </p:nvSpPr>
        <p:spPr/>
        <p:txBody>
          <a:bodyPr/>
          <a:lstStyle/>
          <a:p>
            <a:r>
              <a:rPr lang="en-US" altLang="zh-CN" dirty="0" smtClean="0"/>
              <a:t>For the Joint Transmission, do you agree that each STA needs to aggregate the estimated channels with all the APs in collaboration before the CSI feedback computation, and feedback the CSI information for the aggregated channel?</a:t>
            </a:r>
            <a:endParaRPr lang="zh-CN" altLang="en-US"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16</a:t>
            </a:fld>
            <a:endParaRPr lang="en-US" altLang="ko-KR"/>
          </a:p>
        </p:txBody>
      </p:sp>
    </p:spTree>
    <p:extLst>
      <p:ext uri="{BB962C8B-B14F-4D97-AF65-F5344CB8AC3E}">
        <p14:creationId xmlns:p14="http://schemas.microsoft.com/office/powerpoint/2010/main" val="3733615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altLang="zh-CN" dirty="0" smtClean="0"/>
              <a:t>Appendix</a:t>
            </a:r>
            <a:endParaRPr lang="zh-CN" altLang="en-US" dirty="0"/>
          </a:p>
        </p:txBody>
      </p:sp>
      <p:sp>
        <p:nvSpPr>
          <p:cNvPr id="3" name="Content Placeholder 2"/>
          <p:cNvSpPr>
            <a:spLocks noGrp="1"/>
          </p:cNvSpPr>
          <p:nvPr>
            <p:ph idx="1"/>
          </p:nvPr>
        </p:nvSpPr>
        <p:spPr>
          <a:xfrm>
            <a:off x="152400" y="1447800"/>
            <a:ext cx="8763000" cy="4876800"/>
          </a:xfrm>
        </p:spPr>
        <p:txBody>
          <a:bodyPr/>
          <a:lstStyle/>
          <a:p>
            <a:r>
              <a:rPr lang="en-US" altLang="zh-CN" sz="2000" dirty="0" smtClean="0"/>
              <a:t>PER of Scheduled STAs for CBF and JT </a:t>
            </a:r>
          </a:p>
          <a:p>
            <a:pPr lvl="1"/>
            <a:r>
              <a:rPr lang="en-US" altLang="zh-CN" sz="1600" dirty="0" smtClean="0"/>
              <a:t>Concurrent Sounding based on P-matrix based method (1)</a:t>
            </a:r>
          </a:p>
          <a:p>
            <a:r>
              <a:rPr lang="en-US" altLang="zh-CN" sz="2000" dirty="0" smtClean="0"/>
              <a:t>PER </a:t>
            </a:r>
            <a:r>
              <a:rPr lang="en-US" altLang="zh-CN" sz="2000" dirty="0"/>
              <a:t>of Scheduled STAs for CBF and JT </a:t>
            </a:r>
          </a:p>
          <a:p>
            <a:pPr lvl="1"/>
            <a:r>
              <a:rPr lang="en-US" altLang="zh-CN" sz="1600" dirty="0" smtClean="0"/>
              <a:t>Serial Sounding, Individual CSI feedback between a STA and an AP</a:t>
            </a:r>
          </a:p>
          <a:p>
            <a:r>
              <a:rPr lang="en-US" altLang="zh-CN" sz="2000" dirty="0" smtClean="0"/>
              <a:t>PER of Scheduled STAs for JT </a:t>
            </a:r>
          </a:p>
          <a:p>
            <a:pPr lvl="1"/>
            <a:r>
              <a:rPr lang="en-US" altLang="zh-CN" sz="1600" dirty="0" smtClean="0"/>
              <a:t>Serial </a:t>
            </a:r>
            <a:r>
              <a:rPr lang="en-US" altLang="zh-CN" sz="1600" dirty="0"/>
              <a:t>Sounding, Individual </a:t>
            </a:r>
            <a:r>
              <a:rPr lang="en-US" altLang="zh-CN" sz="1600" dirty="0" smtClean="0"/>
              <a:t>full Channel </a:t>
            </a:r>
            <a:r>
              <a:rPr lang="en-US" altLang="zh-CN" sz="1600" dirty="0"/>
              <a:t>feedback between a STA and an </a:t>
            </a:r>
            <a:r>
              <a:rPr lang="en-US" altLang="zh-CN" sz="1600" dirty="0" smtClean="0"/>
              <a:t>AP</a:t>
            </a:r>
          </a:p>
          <a:p>
            <a:r>
              <a:rPr lang="en-US" altLang="zh-CN" sz="2000" dirty="0" smtClean="0"/>
              <a:t>PER </a:t>
            </a:r>
            <a:r>
              <a:rPr lang="en-US" altLang="zh-CN" sz="2000" dirty="0"/>
              <a:t>of Scheduled STAs for </a:t>
            </a:r>
            <a:r>
              <a:rPr lang="en-US" altLang="zh-CN" sz="2000" dirty="0" smtClean="0"/>
              <a:t>JT </a:t>
            </a:r>
            <a:endParaRPr lang="en-US" altLang="zh-CN" sz="2000" dirty="0"/>
          </a:p>
          <a:p>
            <a:pPr lvl="1"/>
            <a:r>
              <a:rPr lang="en-US" altLang="zh-CN" sz="1600" dirty="0"/>
              <a:t>Serial Sounding, </a:t>
            </a:r>
            <a:r>
              <a:rPr lang="en-US" altLang="zh-CN" sz="1600" dirty="0" smtClean="0"/>
              <a:t>Aggregated </a:t>
            </a:r>
            <a:r>
              <a:rPr lang="en-US" altLang="zh-CN" sz="1600" dirty="0"/>
              <a:t>CSI feedback between a STA and </a:t>
            </a:r>
            <a:r>
              <a:rPr lang="en-US" altLang="zh-CN" sz="1600" dirty="0" smtClean="0"/>
              <a:t>APs in Collaboration</a:t>
            </a:r>
            <a:endParaRPr lang="en-US" altLang="zh-CN" sz="1600" dirty="0"/>
          </a:p>
          <a:p>
            <a:endParaRPr lang="zh-CN" altLang="en-US"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17</a:t>
            </a:fld>
            <a:endParaRPr lang="en-US" altLang="ko-KR"/>
          </a:p>
        </p:txBody>
      </p:sp>
    </p:spTree>
    <p:extLst>
      <p:ext uri="{BB962C8B-B14F-4D97-AF65-F5344CB8AC3E}">
        <p14:creationId xmlns:p14="http://schemas.microsoft.com/office/powerpoint/2010/main" val="1574604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altLang="zh-CN" sz="2800" dirty="0" smtClean="0"/>
              <a:t>Common Simulation Parameters</a:t>
            </a:r>
            <a:endParaRPr lang="zh-CN" altLang="en-US" sz="2800" dirty="0"/>
          </a:p>
        </p:txBody>
      </p:sp>
      <p:sp>
        <p:nvSpPr>
          <p:cNvPr id="3" name="Content Placeholder 2"/>
          <p:cNvSpPr>
            <a:spLocks noGrp="1"/>
          </p:cNvSpPr>
          <p:nvPr>
            <p:ph idx="1"/>
          </p:nvPr>
        </p:nvSpPr>
        <p:spPr/>
        <p:txBody>
          <a:bodyPr/>
          <a:lstStyle/>
          <a:p>
            <a:pPr lvl="1">
              <a:buFont typeface="Wingdings" panose="05000000000000000000" pitchFamily="2" charset="2"/>
              <a:buChar char="l"/>
            </a:pPr>
            <a:r>
              <a:rPr lang="en-US" altLang="zh-CN" sz="1800" dirty="0"/>
              <a:t>Zero-forcing BF </a:t>
            </a:r>
            <a:r>
              <a:rPr lang="en-US" altLang="zh-CN" sz="1800" dirty="0" smtClean="0"/>
              <a:t>for JT and CBF in </a:t>
            </a:r>
            <a:r>
              <a:rPr lang="en-US" altLang="zh-CN" sz="1800" dirty="0"/>
              <a:t>the </a:t>
            </a:r>
            <a:r>
              <a:rPr lang="en-US" altLang="zh-CN" sz="1800" dirty="0" smtClean="0"/>
              <a:t>TX as in slide 4 or slide 7</a:t>
            </a:r>
            <a:endParaRPr lang="en-US" altLang="zh-CN" sz="1800" dirty="0"/>
          </a:p>
          <a:p>
            <a:pPr lvl="2">
              <a:buFont typeface="Wingdings" panose="05000000000000000000" pitchFamily="2" charset="2"/>
              <a:buChar char="Ø"/>
            </a:pPr>
            <a:r>
              <a:rPr lang="en-US" altLang="zh-CN" sz="1600" dirty="0" smtClean="0"/>
              <a:t>ZFBF for all the Channels between APs and STAs in case of JT</a:t>
            </a:r>
          </a:p>
          <a:p>
            <a:pPr lvl="2">
              <a:buFont typeface="Wingdings" panose="05000000000000000000" pitchFamily="2" charset="2"/>
              <a:buChar char="Ø"/>
            </a:pPr>
            <a:r>
              <a:rPr lang="en-US" altLang="zh-CN" sz="1600" dirty="0" smtClean="0"/>
              <a:t>ZFBF for all the channels in each AP with all the STAs (including the STAs scheduled from coordinated APs) in case of CBF</a:t>
            </a:r>
          </a:p>
          <a:p>
            <a:pPr lvl="1">
              <a:buFont typeface="Wingdings" panose="05000000000000000000" pitchFamily="2" charset="2"/>
              <a:buChar char="l"/>
            </a:pPr>
            <a:r>
              <a:rPr lang="en-US" altLang="zh-CN" sz="1800" dirty="0" smtClean="0"/>
              <a:t>MMSE </a:t>
            </a:r>
            <a:r>
              <a:rPr lang="en-US" altLang="zh-CN" sz="1800" dirty="0"/>
              <a:t>detection </a:t>
            </a:r>
            <a:r>
              <a:rPr lang="en-US" altLang="zh-CN" sz="1800" dirty="0" smtClean="0"/>
              <a:t>in </a:t>
            </a:r>
            <a:r>
              <a:rPr lang="en-US" altLang="zh-CN" sz="1800" dirty="0"/>
              <a:t>each STA</a:t>
            </a:r>
          </a:p>
          <a:p>
            <a:pPr lvl="1">
              <a:buFont typeface="Wingdings" panose="05000000000000000000" pitchFamily="2" charset="2"/>
              <a:buChar char="l"/>
            </a:pPr>
            <a:r>
              <a:rPr lang="en-US" altLang="zh-CN" sz="1800" dirty="0"/>
              <a:t>BCC for </a:t>
            </a:r>
            <a:r>
              <a:rPr lang="en-US" altLang="zh-CN" sz="1800" dirty="0" smtClean="0"/>
              <a:t>FEC,  MCS 1 and 7, and Perfect Sync</a:t>
            </a:r>
            <a:endParaRPr lang="en-US" altLang="zh-CN" sz="1800" dirty="0"/>
          </a:p>
          <a:p>
            <a:pPr lvl="1">
              <a:buFont typeface="Wingdings" panose="05000000000000000000" pitchFamily="2" charset="2"/>
              <a:buChar char="l"/>
            </a:pPr>
            <a:r>
              <a:rPr lang="en-US" altLang="zh-CN" sz="1800" dirty="0"/>
              <a:t>Packet size for PER: 400 bytes for MCS </a:t>
            </a:r>
            <a:r>
              <a:rPr lang="en-US" altLang="zh-CN" sz="1800" dirty="0" smtClean="0"/>
              <a:t>1 and </a:t>
            </a:r>
            <a:r>
              <a:rPr lang="en-US" altLang="zh-CN" sz="1800" dirty="0"/>
              <a:t>500 bytes for MCS 7</a:t>
            </a:r>
            <a:endParaRPr lang="zh-CN" altLang="en-US" sz="18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18</a:t>
            </a:fld>
            <a:endParaRPr lang="en-US" altLang="ko-KR"/>
          </a:p>
        </p:txBody>
      </p:sp>
    </p:spTree>
    <p:extLst>
      <p:ext uri="{BB962C8B-B14F-4D97-AF65-F5344CB8AC3E}">
        <p14:creationId xmlns:p14="http://schemas.microsoft.com/office/powerpoint/2010/main" val="3191017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altLang="zh-CN" dirty="0" smtClean="0"/>
              <a:t>Coordinated BF</a:t>
            </a:r>
            <a:endParaRPr lang="zh-CN" altLang="en-US" dirty="0"/>
          </a:p>
        </p:txBody>
      </p:sp>
      <p:sp>
        <p:nvSpPr>
          <p:cNvPr id="3" name="Content Placeholder 2"/>
          <p:cNvSpPr>
            <a:spLocks noGrp="1"/>
          </p:cNvSpPr>
          <p:nvPr>
            <p:ph idx="1"/>
          </p:nvPr>
        </p:nvSpPr>
        <p:spPr>
          <a:xfrm>
            <a:off x="1371600" y="4226867"/>
            <a:ext cx="7010400" cy="1869133"/>
          </a:xfrm>
        </p:spPr>
        <p:txBody>
          <a:bodyPr/>
          <a:lstStyle/>
          <a:p>
            <a:r>
              <a:rPr lang="en-US" altLang="zh-CN" sz="1800" b="0" dirty="0" smtClean="0"/>
              <a:t>K</a:t>
            </a:r>
            <a:r>
              <a:rPr lang="en-US" altLang="zh-CN" sz="1800" b="0" baseline="-25000" dirty="0" smtClean="0"/>
              <a:t>1</a:t>
            </a:r>
            <a:r>
              <a:rPr lang="en-US" altLang="zh-CN" sz="1800" b="0" dirty="0" smtClean="0"/>
              <a:t>=</a:t>
            </a:r>
            <a:r>
              <a:rPr lang="en-US" altLang="zh-CN" sz="1800" b="0" dirty="0"/>
              <a:t> </a:t>
            </a:r>
            <a:r>
              <a:rPr lang="en-US" altLang="zh-CN" sz="1800" b="0" dirty="0" smtClean="0"/>
              <a:t>K</a:t>
            </a:r>
            <a:r>
              <a:rPr lang="en-US" altLang="zh-CN" sz="1800" b="0" baseline="-25000" dirty="0" smtClean="0"/>
              <a:t>2</a:t>
            </a:r>
            <a:r>
              <a:rPr lang="en-US" altLang="zh-CN" sz="1800" b="0" dirty="0" smtClean="0"/>
              <a:t>=2</a:t>
            </a:r>
          </a:p>
          <a:p>
            <a:r>
              <a:rPr lang="en-US" altLang="zh-CN" sz="1800" b="0" dirty="0" smtClean="0"/>
              <a:t>M</a:t>
            </a:r>
            <a:r>
              <a:rPr lang="en-US" altLang="zh-CN" sz="1800" b="0" baseline="-25000" dirty="0" smtClean="0"/>
              <a:t>1</a:t>
            </a:r>
            <a:r>
              <a:rPr lang="en-US" altLang="zh-CN" sz="1800" b="0" dirty="0"/>
              <a:t>= </a:t>
            </a:r>
            <a:r>
              <a:rPr lang="en-US" altLang="zh-CN" sz="1800" b="0" dirty="0" smtClean="0"/>
              <a:t>M</a:t>
            </a:r>
            <a:r>
              <a:rPr lang="en-US" altLang="zh-CN" sz="1800" b="0" baseline="-25000" dirty="0" smtClean="0"/>
              <a:t>2</a:t>
            </a:r>
            <a:r>
              <a:rPr lang="en-US" altLang="zh-CN" sz="1800" b="0" dirty="0" smtClean="0"/>
              <a:t>=2</a:t>
            </a:r>
          </a:p>
          <a:p>
            <a:r>
              <a:rPr lang="en-US" altLang="zh-CN" sz="1800" b="0" dirty="0" smtClean="0"/>
              <a:t>N</a:t>
            </a:r>
            <a:r>
              <a:rPr lang="en-US" altLang="zh-CN" sz="1800" b="0" baseline="-25000" dirty="0" smtClean="0"/>
              <a:t>1</a:t>
            </a:r>
            <a:r>
              <a:rPr lang="en-US" altLang="zh-CN" sz="1800" b="0" dirty="0"/>
              <a:t>= </a:t>
            </a:r>
            <a:r>
              <a:rPr lang="en-US" altLang="zh-CN" sz="1800" b="0" dirty="0" smtClean="0"/>
              <a:t>N</a:t>
            </a:r>
            <a:r>
              <a:rPr lang="en-US" altLang="zh-CN" sz="1800" b="0" baseline="-25000" dirty="0" smtClean="0"/>
              <a:t>2</a:t>
            </a:r>
            <a:r>
              <a:rPr lang="en-US" altLang="zh-CN" sz="1800" b="0" dirty="0" smtClean="0"/>
              <a:t>=4</a:t>
            </a:r>
          </a:p>
          <a:p>
            <a:r>
              <a:rPr lang="en-US" altLang="zh-CN" sz="1800" b="0" dirty="0" smtClean="0"/>
              <a:t>There are 2 APs and 2 STAs</a:t>
            </a:r>
          </a:p>
          <a:p>
            <a:r>
              <a:rPr lang="en-US" altLang="zh-CN" sz="1800" b="0" dirty="0" smtClean="0"/>
              <a:t>STA1 is scheduled with AP1, and STA2 is scheduled with AP2</a:t>
            </a:r>
            <a:endParaRPr lang="en-US" altLang="zh-CN" sz="1800" b="0" dirty="0"/>
          </a:p>
          <a:p>
            <a:endParaRPr lang="en-US" altLang="zh-CN" sz="1800" b="0" dirty="0"/>
          </a:p>
          <a:p>
            <a:endParaRPr lang="zh-CN" altLang="en-US" sz="1800" b="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19</a:t>
            </a:fld>
            <a:endParaRPr lang="en-US" altLang="ko-KR"/>
          </a:p>
        </p:txBody>
      </p:sp>
      <p:grpSp>
        <p:nvGrpSpPr>
          <p:cNvPr id="7" name="Group 6"/>
          <p:cNvGrpSpPr/>
          <p:nvPr/>
        </p:nvGrpSpPr>
        <p:grpSpPr>
          <a:xfrm>
            <a:off x="2113939" y="1302696"/>
            <a:ext cx="4744061" cy="2589533"/>
            <a:chOff x="513739" y="1144267"/>
            <a:chExt cx="4744061" cy="2589533"/>
          </a:xfrm>
        </p:grpSpPr>
        <p:sp>
          <p:nvSpPr>
            <p:cNvPr id="8" name="Rectangle 7"/>
            <p:cNvSpPr/>
            <p:nvPr/>
          </p:nvSpPr>
          <p:spPr bwMode="auto">
            <a:xfrm>
              <a:off x="990600" y="1600200"/>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990600" y="2971800"/>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10" name="Group 9"/>
            <p:cNvGrpSpPr/>
            <p:nvPr/>
          </p:nvGrpSpPr>
          <p:grpSpPr>
            <a:xfrm>
              <a:off x="1386840" y="1304109"/>
              <a:ext cx="304800" cy="381000"/>
              <a:chOff x="2209800" y="1600200"/>
              <a:chExt cx="304800" cy="381000"/>
            </a:xfrm>
          </p:grpSpPr>
          <p:sp>
            <p:nvSpPr>
              <p:cNvPr id="74" name="Isosceles Triangle 73"/>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5" name="Straight Connector 74"/>
              <p:cNvCxnSpPr>
                <a:stCxn id="74" idx="0"/>
                <a:endCxn id="74"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6" name="Straight Connector 75"/>
              <p:cNvCxnSpPr>
                <a:stCxn id="74"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7" name="Straight Connector 76"/>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1" name="Group 10"/>
            <p:cNvGrpSpPr/>
            <p:nvPr/>
          </p:nvGrpSpPr>
          <p:grpSpPr>
            <a:xfrm>
              <a:off x="1386840" y="1913708"/>
              <a:ext cx="304800" cy="381000"/>
              <a:chOff x="2209800" y="1600200"/>
              <a:chExt cx="304800" cy="381000"/>
            </a:xfrm>
          </p:grpSpPr>
          <p:sp>
            <p:nvSpPr>
              <p:cNvPr id="70" name="Isosceles Triangle 69"/>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1" name="Straight Connector 70"/>
              <p:cNvCxnSpPr>
                <a:stCxn id="70" idx="0"/>
                <a:endCxn id="70"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2" name="Straight Connector 71"/>
              <p:cNvCxnSpPr>
                <a:stCxn id="70"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2" name="TextBox 11"/>
            <p:cNvSpPr txBox="1"/>
            <p:nvPr/>
          </p:nvSpPr>
          <p:spPr>
            <a:xfrm rot="5400000">
              <a:off x="1289824" y="1706331"/>
              <a:ext cx="441146" cy="338554"/>
            </a:xfrm>
            <a:prstGeom prst="rect">
              <a:avLst/>
            </a:prstGeom>
            <a:noFill/>
          </p:spPr>
          <p:txBody>
            <a:bodyPr wrap="none" rtlCol="0">
              <a:spAutoFit/>
            </a:bodyPr>
            <a:lstStyle/>
            <a:p>
              <a:r>
                <a:rPr lang="en-US" altLang="zh-CN" sz="1600" dirty="0" smtClean="0"/>
                <a:t>….</a:t>
              </a:r>
              <a:endParaRPr lang="zh-CN" altLang="en-US" sz="1600" dirty="0"/>
            </a:p>
          </p:txBody>
        </p:sp>
        <p:grpSp>
          <p:nvGrpSpPr>
            <p:cNvPr id="13" name="Group 12"/>
            <p:cNvGrpSpPr/>
            <p:nvPr/>
          </p:nvGrpSpPr>
          <p:grpSpPr>
            <a:xfrm>
              <a:off x="1386840" y="2677886"/>
              <a:ext cx="304800" cy="381000"/>
              <a:chOff x="2209800" y="1600200"/>
              <a:chExt cx="304800" cy="381000"/>
            </a:xfrm>
          </p:grpSpPr>
          <p:sp>
            <p:nvSpPr>
              <p:cNvPr id="66" name="Isosceles Triangle 65"/>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7" name="Straight Connector 66"/>
              <p:cNvCxnSpPr>
                <a:stCxn id="66" idx="0"/>
                <a:endCxn id="66"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8" name="Straight Connector 67"/>
              <p:cNvCxnSpPr>
                <a:stCxn id="66"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Connector 68"/>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4" name="Group 13"/>
            <p:cNvGrpSpPr/>
            <p:nvPr/>
          </p:nvGrpSpPr>
          <p:grpSpPr>
            <a:xfrm>
              <a:off x="1386840" y="3287485"/>
              <a:ext cx="304800" cy="381000"/>
              <a:chOff x="2209800" y="1600200"/>
              <a:chExt cx="304800" cy="381000"/>
            </a:xfrm>
          </p:grpSpPr>
          <p:sp>
            <p:nvSpPr>
              <p:cNvPr id="62" name="Isosceles Triangle 61"/>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3" name="Straight Connector 62"/>
              <p:cNvCxnSpPr>
                <a:stCxn id="62" idx="0"/>
                <a:endCxn id="62"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4" name="Straight Connector 63"/>
              <p:cNvCxnSpPr>
                <a:stCxn id="62"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5" name="TextBox 14"/>
            <p:cNvSpPr txBox="1"/>
            <p:nvPr/>
          </p:nvSpPr>
          <p:spPr>
            <a:xfrm rot="5400000">
              <a:off x="1289824" y="3080108"/>
              <a:ext cx="441146" cy="338554"/>
            </a:xfrm>
            <a:prstGeom prst="rect">
              <a:avLst/>
            </a:prstGeom>
            <a:noFill/>
          </p:spPr>
          <p:txBody>
            <a:bodyPr wrap="none" rtlCol="0">
              <a:spAutoFit/>
            </a:bodyPr>
            <a:lstStyle/>
            <a:p>
              <a:r>
                <a:rPr lang="en-US" altLang="zh-CN" sz="1600" dirty="0" smtClean="0"/>
                <a:t>….</a:t>
              </a:r>
              <a:endParaRPr lang="zh-CN" altLang="en-US" sz="1600" dirty="0"/>
            </a:p>
          </p:txBody>
        </p:sp>
        <p:cxnSp>
          <p:nvCxnSpPr>
            <p:cNvPr id="16" name="Straight Connector 15"/>
            <p:cNvCxnSpPr/>
            <p:nvPr/>
          </p:nvCxnSpPr>
          <p:spPr bwMode="auto">
            <a:xfrm>
              <a:off x="696913" y="18288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694509" y="21336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696913" y="32004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a:off x="694509" y="35052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0" name="TextBox 19"/>
            <p:cNvSpPr txBox="1"/>
            <p:nvPr/>
          </p:nvSpPr>
          <p:spPr>
            <a:xfrm>
              <a:off x="967752" y="1823537"/>
              <a:ext cx="457176" cy="276999"/>
            </a:xfrm>
            <a:prstGeom prst="rect">
              <a:avLst/>
            </a:prstGeom>
            <a:noFill/>
          </p:spPr>
          <p:txBody>
            <a:bodyPr wrap="none" rtlCol="0">
              <a:spAutoFit/>
            </a:bodyPr>
            <a:lstStyle/>
            <a:p>
              <a:r>
                <a:rPr lang="en-US" altLang="zh-CN" dirty="0" smtClean="0"/>
                <a:t>AP1</a:t>
              </a:r>
              <a:endParaRPr lang="zh-CN" altLang="en-US" dirty="0"/>
            </a:p>
          </p:txBody>
        </p:sp>
        <p:sp>
          <p:nvSpPr>
            <p:cNvPr id="21" name="TextBox 20"/>
            <p:cNvSpPr txBox="1"/>
            <p:nvPr/>
          </p:nvSpPr>
          <p:spPr>
            <a:xfrm>
              <a:off x="960144" y="3214301"/>
              <a:ext cx="457176" cy="276999"/>
            </a:xfrm>
            <a:prstGeom prst="rect">
              <a:avLst/>
            </a:prstGeom>
            <a:noFill/>
          </p:spPr>
          <p:txBody>
            <a:bodyPr wrap="none" rtlCol="0">
              <a:spAutoFit/>
            </a:bodyPr>
            <a:lstStyle/>
            <a:p>
              <a:r>
                <a:rPr lang="en-US" altLang="zh-CN" dirty="0" smtClean="0"/>
                <a:t>AP2</a:t>
              </a:r>
              <a:endParaRPr lang="zh-CN" altLang="en-US" dirty="0"/>
            </a:p>
          </p:txBody>
        </p:sp>
        <p:sp>
          <p:nvSpPr>
            <p:cNvPr id="22" name="TextBox 21"/>
            <p:cNvSpPr txBox="1"/>
            <p:nvPr/>
          </p:nvSpPr>
          <p:spPr>
            <a:xfrm>
              <a:off x="513739" y="1825283"/>
              <a:ext cx="346570" cy="276999"/>
            </a:xfrm>
            <a:prstGeom prst="rect">
              <a:avLst/>
            </a:prstGeom>
            <a:noFill/>
          </p:spPr>
          <p:txBody>
            <a:bodyPr wrap="none" rtlCol="0">
              <a:spAutoFit/>
            </a:bodyPr>
            <a:lstStyle/>
            <a:p>
              <a:r>
                <a:rPr lang="en-US" altLang="zh-CN" dirty="0" smtClean="0"/>
                <a:t>K</a:t>
              </a:r>
              <a:r>
                <a:rPr lang="en-US" altLang="zh-CN" baseline="-25000" dirty="0" smtClean="0"/>
                <a:t>1</a:t>
              </a:r>
              <a:endParaRPr lang="zh-CN" altLang="en-US" dirty="0"/>
            </a:p>
          </p:txBody>
        </p:sp>
        <p:sp>
          <p:nvSpPr>
            <p:cNvPr id="23" name="TextBox 22"/>
            <p:cNvSpPr txBox="1"/>
            <p:nvPr/>
          </p:nvSpPr>
          <p:spPr>
            <a:xfrm>
              <a:off x="564020" y="3214301"/>
              <a:ext cx="346570" cy="276999"/>
            </a:xfrm>
            <a:prstGeom prst="rect">
              <a:avLst/>
            </a:prstGeom>
            <a:noFill/>
          </p:spPr>
          <p:txBody>
            <a:bodyPr wrap="none" rtlCol="0">
              <a:spAutoFit/>
            </a:bodyPr>
            <a:lstStyle/>
            <a:p>
              <a:r>
                <a:rPr lang="en-US" altLang="zh-CN" dirty="0" smtClean="0"/>
                <a:t>K</a:t>
              </a:r>
              <a:r>
                <a:rPr lang="en-US" altLang="zh-CN" baseline="-25000" dirty="0" smtClean="0"/>
                <a:t>2</a:t>
              </a:r>
              <a:endParaRPr lang="zh-CN" altLang="en-US" dirty="0"/>
            </a:p>
          </p:txBody>
        </p:sp>
        <p:sp>
          <p:nvSpPr>
            <p:cNvPr id="24" name="TextBox 23"/>
            <p:cNvSpPr txBox="1"/>
            <p:nvPr/>
          </p:nvSpPr>
          <p:spPr>
            <a:xfrm>
              <a:off x="1609663" y="1144267"/>
              <a:ext cx="505267" cy="276999"/>
            </a:xfrm>
            <a:prstGeom prst="rect">
              <a:avLst/>
            </a:prstGeom>
            <a:noFill/>
          </p:spPr>
          <p:txBody>
            <a:bodyPr wrap="none" rtlCol="0">
              <a:spAutoFit/>
            </a:bodyPr>
            <a:lstStyle/>
            <a:p>
              <a:r>
                <a:rPr lang="en-US" altLang="zh-CN" dirty="0" smtClean="0"/>
                <a:t>TX 1</a:t>
              </a:r>
              <a:endParaRPr lang="zh-CN" altLang="en-US" dirty="0"/>
            </a:p>
          </p:txBody>
        </p:sp>
        <p:sp>
          <p:nvSpPr>
            <p:cNvPr id="25" name="TextBox 24"/>
            <p:cNvSpPr txBox="1"/>
            <p:nvPr/>
          </p:nvSpPr>
          <p:spPr>
            <a:xfrm>
              <a:off x="1623479" y="1819183"/>
              <a:ext cx="590226" cy="276999"/>
            </a:xfrm>
            <a:prstGeom prst="rect">
              <a:avLst/>
            </a:prstGeom>
            <a:noFill/>
          </p:spPr>
          <p:txBody>
            <a:bodyPr wrap="none" rtlCol="0">
              <a:spAutoFit/>
            </a:bodyPr>
            <a:lstStyle/>
            <a:p>
              <a:r>
                <a:rPr lang="en-US" altLang="zh-CN" dirty="0" smtClean="0"/>
                <a:t>TX N</a:t>
              </a:r>
              <a:r>
                <a:rPr lang="en-US" altLang="zh-CN" baseline="-25000" dirty="0" smtClean="0"/>
                <a:t>1</a:t>
              </a:r>
              <a:endParaRPr lang="zh-CN" altLang="en-US" dirty="0"/>
            </a:p>
          </p:txBody>
        </p:sp>
        <p:sp>
          <p:nvSpPr>
            <p:cNvPr id="26" name="TextBox 25"/>
            <p:cNvSpPr txBox="1"/>
            <p:nvPr/>
          </p:nvSpPr>
          <p:spPr>
            <a:xfrm>
              <a:off x="1609663" y="2523261"/>
              <a:ext cx="505267" cy="276999"/>
            </a:xfrm>
            <a:prstGeom prst="rect">
              <a:avLst/>
            </a:prstGeom>
            <a:noFill/>
          </p:spPr>
          <p:txBody>
            <a:bodyPr wrap="none" rtlCol="0">
              <a:spAutoFit/>
            </a:bodyPr>
            <a:lstStyle/>
            <a:p>
              <a:r>
                <a:rPr lang="en-US" altLang="zh-CN" dirty="0" smtClean="0"/>
                <a:t>TX 1</a:t>
              </a:r>
              <a:endParaRPr lang="zh-CN" altLang="en-US" dirty="0"/>
            </a:p>
          </p:txBody>
        </p:sp>
        <p:sp>
          <p:nvSpPr>
            <p:cNvPr id="27" name="TextBox 26"/>
            <p:cNvSpPr txBox="1"/>
            <p:nvPr/>
          </p:nvSpPr>
          <p:spPr>
            <a:xfrm>
              <a:off x="1586048" y="3146080"/>
              <a:ext cx="590226" cy="276999"/>
            </a:xfrm>
            <a:prstGeom prst="rect">
              <a:avLst/>
            </a:prstGeom>
            <a:noFill/>
          </p:spPr>
          <p:txBody>
            <a:bodyPr wrap="none" rtlCol="0">
              <a:spAutoFit/>
            </a:bodyPr>
            <a:lstStyle/>
            <a:p>
              <a:r>
                <a:rPr lang="en-US" altLang="zh-CN" dirty="0" smtClean="0"/>
                <a:t>TX N</a:t>
              </a:r>
              <a:r>
                <a:rPr lang="en-US" altLang="zh-CN" baseline="-25000" dirty="0" smtClean="0"/>
                <a:t>2</a:t>
              </a:r>
              <a:endParaRPr lang="zh-CN" altLang="en-US" dirty="0"/>
            </a:p>
          </p:txBody>
        </p:sp>
        <p:sp>
          <p:nvSpPr>
            <p:cNvPr id="28" name="Rectangle 27"/>
            <p:cNvSpPr/>
            <p:nvPr/>
          </p:nvSpPr>
          <p:spPr bwMode="auto">
            <a:xfrm>
              <a:off x="4495800" y="1708627"/>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4494213" y="3085826"/>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30" name="Group 29"/>
            <p:cNvGrpSpPr/>
            <p:nvPr/>
          </p:nvGrpSpPr>
          <p:grpSpPr>
            <a:xfrm>
              <a:off x="4182290" y="1366810"/>
              <a:ext cx="304801" cy="380999"/>
              <a:chOff x="3733799" y="1456508"/>
              <a:chExt cx="304801" cy="380999"/>
            </a:xfrm>
          </p:grpSpPr>
          <p:sp>
            <p:nvSpPr>
              <p:cNvPr id="59" name="Isosceles Triangle 58"/>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0" name="Straight Connector 59"/>
              <p:cNvCxnSpPr>
                <a:stCxn id="59"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1" name="Straight Connector 60"/>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1" name="Group 30"/>
            <p:cNvGrpSpPr/>
            <p:nvPr/>
          </p:nvGrpSpPr>
          <p:grpSpPr>
            <a:xfrm>
              <a:off x="4191000" y="1819663"/>
              <a:ext cx="304801" cy="380999"/>
              <a:chOff x="3733799" y="1456508"/>
              <a:chExt cx="304801" cy="380999"/>
            </a:xfrm>
          </p:grpSpPr>
          <p:sp>
            <p:nvSpPr>
              <p:cNvPr id="56" name="Isosceles Triangle 55"/>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7" name="Straight Connector 56"/>
              <p:cNvCxnSpPr>
                <a:stCxn id="56"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8" name="Straight Connector 57"/>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2" name="Group 31"/>
            <p:cNvGrpSpPr/>
            <p:nvPr/>
          </p:nvGrpSpPr>
          <p:grpSpPr>
            <a:xfrm>
              <a:off x="4182291" y="2726591"/>
              <a:ext cx="304801" cy="380999"/>
              <a:chOff x="3733799" y="1456508"/>
              <a:chExt cx="304801" cy="380999"/>
            </a:xfrm>
          </p:grpSpPr>
          <p:sp>
            <p:nvSpPr>
              <p:cNvPr id="53" name="Isosceles Triangle 52"/>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4" name="Straight Connector 53"/>
              <p:cNvCxnSpPr>
                <a:stCxn id="53"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3" name="Group 32"/>
            <p:cNvGrpSpPr/>
            <p:nvPr/>
          </p:nvGrpSpPr>
          <p:grpSpPr>
            <a:xfrm>
              <a:off x="4191001" y="3179444"/>
              <a:ext cx="304801" cy="380999"/>
              <a:chOff x="3733799" y="1456508"/>
              <a:chExt cx="304801" cy="380999"/>
            </a:xfrm>
          </p:grpSpPr>
          <p:sp>
            <p:nvSpPr>
              <p:cNvPr id="50" name="Isosceles Triangle 49"/>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1" name="Straight Connector 50"/>
              <p:cNvCxnSpPr>
                <a:stCxn id="50"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2" name="Straight Connector 51"/>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34" name="TextBox 33"/>
            <p:cNvSpPr txBox="1"/>
            <p:nvPr/>
          </p:nvSpPr>
          <p:spPr>
            <a:xfrm rot="5400000">
              <a:off x="4287193" y="1842809"/>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35" name="TextBox 34"/>
            <p:cNvSpPr txBox="1"/>
            <p:nvPr/>
          </p:nvSpPr>
          <p:spPr>
            <a:xfrm rot="5400000">
              <a:off x="4273640" y="3219416"/>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36" name="TextBox 35"/>
            <p:cNvSpPr txBox="1"/>
            <p:nvPr/>
          </p:nvSpPr>
          <p:spPr>
            <a:xfrm>
              <a:off x="4615085" y="1829763"/>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37" name="TextBox 36"/>
            <p:cNvSpPr txBox="1"/>
            <p:nvPr/>
          </p:nvSpPr>
          <p:spPr>
            <a:xfrm>
              <a:off x="4600213" y="3202906"/>
              <a:ext cx="569451" cy="276999"/>
            </a:xfrm>
            <a:prstGeom prst="rect">
              <a:avLst/>
            </a:prstGeom>
            <a:noFill/>
          </p:spPr>
          <p:txBody>
            <a:bodyPr wrap="none" rtlCol="0">
              <a:spAutoFit/>
            </a:bodyPr>
            <a:lstStyle/>
            <a:p>
              <a:r>
                <a:rPr lang="en-US" altLang="zh-CN" dirty="0" smtClean="0"/>
                <a:t>STA 2</a:t>
              </a:r>
              <a:endParaRPr lang="zh-CN" altLang="en-US" dirty="0"/>
            </a:p>
          </p:txBody>
        </p:sp>
        <p:sp>
          <p:nvSpPr>
            <p:cNvPr id="38" name="TextBox 37"/>
            <p:cNvSpPr txBox="1"/>
            <p:nvPr/>
          </p:nvSpPr>
          <p:spPr>
            <a:xfrm>
              <a:off x="3783307" y="1150472"/>
              <a:ext cx="513282" cy="276999"/>
            </a:xfrm>
            <a:prstGeom prst="rect">
              <a:avLst/>
            </a:prstGeom>
            <a:noFill/>
          </p:spPr>
          <p:txBody>
            <a:bodyPr wrap="none" rtlCol="0">
              <a:spAutoFit/>
            </a:bodyPr>
            <a:lstStyle/>
            <a:p>
              <a:r>
                <a:rPr lang="en-US" altLang="zh-CN" dirty="0" smtClean="0"/>
                <a:t>RX 1</a:t>
              </a:r>
              <a:endParaRPr lang="zh-CN" altLang="en-US" dirty="0"/>
            </a:p>
          </p:txBody>
        </p:sp>
        <p:sp>
          <p:nvSpPr>
            <p:cNvPr id="39" name="TextBox 38"/>
            <p:cNvSpPr txBox="1"/>
            <p:nvPr/>
          </p:nvSpPr>
          <p:spPr>
            <a:xfrm>
              <a:off x="3673280" y="1753404"/>
              <a:ext cx="631074" cy="276999"/>
            </a:xfrm>
            <a:prstGeom prst="rect">
              <a:avLst/>
            </a:prstGeom>
            <a:noFill/>
          </p:spPr>
          <p:txBody>
            <a:bodyPr wrap="square" rtlCol="0">
              <a:spAutoFit/>
            </a:bodyPr>
            <a:lstStyle/>
            <a:p>
              <a:r>
                <a:rPr lang="en-US" altLang="zh-CN" dirty="0" smtClean="0"/>
                <a:t>RX M</a:t>
              </a:r>
              <a:r>
                <a:rPr lang="en-US" altLang="zh-CN" baseline="-25000" dirty="0" smtClean="0"/>
                <a:t>1</a:t>
              </a:r>
              <a:endParaRPr lang="zh-CN" altLang="en-US" dirty="0"/>
            </a:p>
          </p:txBody>
        </p:sp>
        <p:sp>
          <p:nvSpPr>
            <p:cNvPr id="40" name="TextBox 39"/>
            <p:cNvSpPr txBox="1"/>
            <p:nvPr/>
          </p:nvSpPr>
          <p:spPr>
            <a:xfrm>
              <a:off x="3781534" y="2503182"/>
              <a:ext cx="513282" cy="276999"/>
            </a:xfrm>
            <a:prstGeom prst="rect">
              <a:avLst/>
            </a:prstGeom>
            <a:noFill/>
          </p:spPr>
          <p:txBody>
            <a:bodyPr wrap="none" rtlCol="0">
              <a:spAutoFit/>
            </a:bodyPr>
            <a:lstStyle/>
            <a:p>
              <a:r>
                <a:rPr lang="en-US" altLang="zh-CN" dirty="0" smtClean="0"/>
                <a:t>RX 1</a:t>
              </a:r>
              <a:endParaRPr lang="zh-CN" altLang="en-US" dirty="0"/>
            </a:p>
          </p:txBody>
        </p:sp>
        <p:sp>
          <p:nvSpPr>
            <p:cNvPr id="41" name="TextBox 40"/>
            <p:cNvSpPr txBox="1"/>
            <p:nvPr/>
          </p:nvSpPr>
          <p:spPr>
            <a:xfrm>
              <a:off x="3634849" y="3114819"/>
              <a:ext cx="632351" cy="276999"/>
            </a:xfrm>
            <a:prstGeom prst="rect">
              <a:avLst/>
            </a:prstGeom>
            <a:noFill/>
          </p:spPr>
          <p:txBody>
            <a:bodyPr wrap="square" rtlCol="0">
              <a:spAutoFit/>
            </a:bodyPr>
            <a:lstStyle/>
            <a:p>
              <a:r>
                <a:rPr lang="en-US" altLang="zh-CN" dirty="0" smtClean="0"/>
                <a:t>RX M</a:t>
              </a:r>
              <a:r>
                <a:rPr lang="en-US" altLang="zh-CN" baseline="-25000" dirty="0" smtClean="0"/>
                <a:t>2</a:t>
              </a:r>
              <a:endParaRPr lang="zh-CN" altLang="en-US" dirty="0"/>
            </a:p>
          </p:txBody>
        </p:sp>
        <p:cxnSp>
          <p:nvCxnSpPr>
            <p:cNvPr id="42" name="Straight Connector 41"/>
            <p:cNvCxnSpPr/>
            <p:nvPr/>
          </p:nvCxnSpPr>
          <p:spPr bwMode="auto">
            <a:xfrm>
              <a:off x="1981200" y="1685109"/>
              <a:ext cx="1800334" cy="0"/>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43" name="Straight Connector 42"/>
            <p:cNvCxnSpPr/>
            <p:nvPr/>
          </p:nvCxnSpPr>
          <p:spPr bwMode="auto">
            <a:xfrm flipV="1">
              <a:off x="2114930" y="2191955"/>
              <a:ext cx="1666604" cy="836857"/>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44" name="Straight Connector 43"/>
            <p:cNvCxnSpPr/>
            <p:nvPr/>
          </p:nvCxnSpPr>
          <p:spPr bwMode="auto">
            <a:xfrm>
              <a:off x="1981200" y="2191955"/>
              <a:ext cx="1800334" cy="779845"/>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p:cxnSp>
          <p:nvCxnSpPr>
            <p:cNvPr id="45" name="Straight Connector 44"/>
            <p:cNvCxnSpPr/>
            <p:nvPr/>
          </p:nvCxnSpPr>
          <p:spPr bwMode="auto">
            <a:xfrm>
              <a:off x="2114930" y="3505200"/>
              <a:ext cx="1716066" cy="0"/>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46" name="TextBox 45"/>
                <p:cNvSpPr txBox="1"/>
                <p:nvPr/>
              </p:nvSpPr>
              <p:spPr>
                <a:xfrm>
                  <a:off x="2677919" y="139446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1</m:t>
                                </m:r>
                              </m:sub>
                            </m:sSub>
                          </m:sub>
                          <m:sup>
                            <m:r>
                              <a:rPr lang="en-US" altLang="zh-CN" b="0" i="1" smtClean="0">
                                <a:latin typeface="Cambria Math" panose="02040503050406030204" pitchFamily="18" charset="0"/>
                              </a:rPr>
                              <m:t>11</m:t>
                            </m:r>
                          </m:sup>
                        </m:sSubSup>
                      </m:oMath>
                    </m:oMathPara>
                  </a14:m>
                  <a:endParaRPr lang="zh-CN" altLang="en-US" dirty="0"/>
                </a:p>
              </p:txBody>
            </p:sp>
          </mc:Choice>
          <mc:Fallback xmlns="">
            <p:sp>
              <p:nvSpPr>
                <p:cNvPr id="97" name="TextBox 96"/>
                <p:cNvSpPr txBox="1">
                  <a:spLocks noRot="1" noChangeAspect="1" noMove="1" noResize="1" noEditPoints="1" noAdjustHandles="1" noChangeArrowheads="1" noChangeShapeType="1" noTextEdit="1"/>
                </p:cNvSpPr>
                <p:nvPr/>
              </p:nvSpPr>
              <p:spPr>
                <a:xfrm>
                  <a:off x="2677919" y="1394467"/>
                  <a:ext cx="518091" cy="209866"/>
                </a:xfrm>
                <a:prstGeom prst="rect">
                  <a:avLst/>
                </a:prstGeom>
                <a:blipFill rotWithShape="0">
                  <a:blip r:embed="rId2"/>
                  <a:stretch>
                    <a:fillRect l="-7059" b="-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rot="19832105">
                  <a:off x="2966342" y="2199354"/>
                  <a:ext cx="518091" cy="2102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2</m:t>
                                </m:r>
                              </m:sub>
                            </m:sSub>
                          </m:sub>
                          <m:sup>
                            <m:r>
                              <a:rPr lang="en-US" altLang="zh-CN" b="0" i="1" smtClean="0">
                                <a:latin typeface="Cambria Math" panose="02040503050406030204" pitchFamily="18" charset="0"/>
                              </a:rPr>
                              <m:t>12</m:t>
                            </m:r>
                          </m:sup>
                        </m:sSubSup>
                      </m:oMath>
                    </m:oMathPara>
                  </a14:m>
                  <a:endParaRPr lang="zh-CN" altLang="en-US" dirty="0"/>
                </a:p>
              </p:txBody>
            </p:sp>
          </mc:Choice>
          <mc:Fallback xmlns="">
            <p:sp>
              <p:nvSpPr>
                <p:cNvPr id="98" name="TextBox 97"/>
                <p:cNvSpPr txBox="1">
                  <a:spLocks noRot="1" noChangeAspect="1" noMove="1" noResize="1" noEditPoints="1" noAdjustHandles="1" noChangeArrowheads="1" noChangeShapeType="1" noTextEdit="1"/>
                </p:cNvSpPr>
                <p:nvPr/>
              </p:nvSpPr>
              <p:spPr>
                <a:xfrm rot="19832105">
                  <a:off x="2966342" y="2199354"/>
                  <a:ext cx="518091" cy="210250"/>
                </a:xfrm>
                <a:prstGeom prst="rect">
                  <a:avLst/>
                </a:prstGeom>
                <a:blipFill rotWithShape="0">
                  <a:blip r:embed="rId3"/>
                  <a:stretch>
                    <a:fillRect l="-3261" r="-2174" b="-2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rot="1609309">
                  <a:off x="2363469" y="219913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𝑁</m:t>
                                </m:r>
                              </m:e>
                              <m:sub>
                                <m:r>
                                  <a:rPr lang="en-US" altLang="zh-CN" b="0" i="1" smtClean="0">
                                    <a:solidFill>
                                      <a:srgbClr val="FF0000"/>
                                    </a:solidFill>
                                    <a:latin typeface="Cambria Math" panose="02040503050406030204" pitchFamily="18" charset="0"/>
                                  </a:rPr>
                                  <m:t>1</m:t>
                                </m:r>
                              </m:sub>
                            </m:sSub>
                          </m:sub>
                          <m:sup>
                            <m:r>
                              <a:rPr lang="en-US" altLang="zh-CN" b="0" i="1" smtClean="0">
                                <a:solidFill>
                                  <a:srgbClr val="FF0000"/>
                                </a:solidFill>
                                <a:latin typeface="Cambria Math" panose="02040503050406030204" pitchFamily="18" charset="0"/>
                              </a:rPr>
                              <m:t>21</m:t>
                            </m:r>
                          </m:sup>
                        </m:sSubSup>
                      </m:oMath>
                    </m:oMathPara>
                  </a14:m>
                  <a:endParaRPr lang="zh-CN" altLang="en-US" dirty="0"/>
                </a:p>
              </p:txBody>
            </p:sp>
          </mc:Choice>
          <mc:Fallback xmlns="">
            <p:sp>
              <p:nvSpPr>
                <p:cNvPr id="99" name="TextBox 98"/>
                <p:cNvSpPr txBox="1">
                  <a:spLocks noRot="1" noChangeAspect="1" noMove="1" noResize="1" noEditPoints="1" noAdjustHandles="1" noChangeArrowheads="1" noChangeShapeType="1" noTextEdit="1"/>
                </p:cNvSpPr>
                <p:nvPr/>
              </p:nvSpPr>
              <p:spPr>
                <a:xfrm rot="1609309">
                  <a:off x="2363469" y="2199137"/>
                  <a:ext cx="518091" cy="209866"/>
                </a:xfrm>
                <a:prstGeom prst="rect">
                  <a:avLst/>
                </a:prstGeom>
                <a:blipFill rotWithShape="0">
                  <a:blip r:embed="rId4"/>
                  <a:stretch>
                    <a:fillRect l="-4348" b="-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2725529" y="327277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𝑁</m:t>
                                </m:r>
                              </m:e>
                              <m:sub>
                                <m:r>
                                  <a:rPr lang="en-US" altLang="zh-CN" b="0" i="1" smtClean="0">
                                    <a:solidFill>
                                      <a:srgbClr val="FF0000"/>
                                    </a:solidFill>
                                    <a:latin typeface="Cambria Math" panose="02040503050406030204" pitchFamily="18" charset="0"/>
                                  </a:rPr>
                                  <m:t>2</m:t>
                                </m:r>
                              </m:sub>
                            </m:sSub>
                          </m:sub>
                          <m:sup>
                            <m:r>
                              <a:rPr lang="en-US" altLang="zh-CN" b="0" i="1" smtClean="0">
                                <a:solidFill>
                                  <a:srgbClr val="FF0000"/>
                                </a:solidFill>
                                <a:latin typeface="Cambria Math" panose="02040503050406030204" pitchFamily="18" charset="0"/>
                              </a:rPr>
                              <m:t>22</m:t>
                            </m:r>
                          </m:sup>
                        </m:sSubSup>
                      </m:oMath>
                    </m:oMathPara>
                  </a14:m>
                  <a:endParaRPr lang="zh-CN" altLang="en-US" dirty="0"/>
                </a:p>
              </p:txBody>
            </p:sp>
          </mc:Choice>
          <mc:Fallback xmlns="">
            <p:sp>
              <p:nvSpPr>
                <p:cNvPr id="100" name="TextBox 99"/>
                <p:cNvSpPr txBox="1">
                  <a:spLocks noRot="1" noChangeAspect="1" noMove="1" noResize="1" noEditPoints="1" noAdjustHandles="1" noChangeArrowheads="1" noChangeShapeType="1" noTextEdit="1"/>
                </p:cNvSpPr>
                <p:nvPr/>
              </p:nvSpPr>
              <p:spPr>
                <a:xfrm>
                  <a:off x="2725529" y="3272777"/>
                  <a:ext cx="518091" cy="209866"/>
                </a:xfrm>
                <a:prstGeom prst="rect">
                  <a:avLst/>
                </a:prstGeom>
                <a:blipFill rotWithShape="0">
                  <a:blip r:embed="rId5"/>
                  <a:stretch>
                    <a:fillRect l="-7059" b="-17647"/>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266452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685800" y="762000"/>
            <a:ext cx="7772400" cy="914400"/>
          </a:xfrm>
        </p:spPr>
        <p:txBody>
          <a:bodyPr/>
          <a:lstStyle/>
          <a:p>
            <a:r>
              <a:rPr lang="en-US" altLang="ko-KR" dirty="0" smtClean="0">
                <a:ea typeface="Gulim" panose="020B0600000101010101" pitchFamily="34" charset="-127"/>
              </a:rPr>
              <a:t>Background</a:t>
            </a:r>
            <a:endParaRPr lang="ko-KR" altLang="en-US" dirty="0" smtClean="0">
              <a:ea typeface="Gulim" panose="020B0600000101010101" pitchFamily="34" charset="-127"/>
            </a:endParaRPr>
          </a:p>
        </p:txBody>
      </p:sp>
      <p:sp>
        <p:nvSpPr>
          <p:cNvPr id="5123" name="내용 개체 틀 2"/>
          <p:cNvSpPr>
            <a:spLocks noGrp="1"/>
          </p:cNvSpPr>
          <p:nvPr>
            <p:ph idx="1"/>
          </p:nvPr>
        </p:nvSpPr>
        <p:spPr>
          <a:xfrm>
            <a:off x="533400" y="1905000"/>
            <a:ext cx="8305800" cy="4343400"/>
          </a:xfrm>
        </p:spPr>
        <p:txBody>
          <a:bodyPr/>
          <a:lstStyle/>
          <a:p>
            <a:pPr>
              <a:buFont typeface="Arial" pitchFamily="34" charset="0"/>
              <a:buChar char="•"/>
            </a:pPr>
            <a:r>
              <a:rPr lang="en-US" altLang="zh-CN" sz="2000" dirty="0" smtClean="0"/>
              <a:t>[1] proposed several options of sounding </a:t>
            </a:r>
            <a:r>
              <a:rPr lang="en-US" altLang="zh-CN" sz="2000" dirty="0"/>
              <a:t>procedures for the AP collaboration scenario, </a:t>
            </a:r>
            <a:r>
              <a:rPr lang="en-US" altLang="zh-CN" sz="2000" dirty="0" smtClean="0"/>
              <a:t>and we want to describe the NDPA/NDP transmission protocol in further detail in this contribution</a:t>
            </a:r>
            <a:endParaRPr lang="en-US" altLang="zh-CN" sz="2000" dirty="0"/>
          </a:p>
          <a:p>
            <a:pPr marL="457200" lvl="1" indent="0">
              <a:buNone/>
            </a:pPr>
            <a:endParaRPr lang="en-US" altLang="zh-CN" sz="1600" dirty="0"/>
          </a:p>
          <a:p>
            <a:pPr>
              <a:buFont typeface="Arial" pitchFamily="34" charset="0"/>
              <a:buChar char="•"/>
            </a:pPr>
            <a:r>
              <a:rPr lang="en-US" altLang="zh-CN" sz="2000" dirty="0" smtClean="0"/>
              <a:t>Sounding </a:t>
            </a:r>
            <a:r>
              <a:rPr lang="en-US" altLang="zh-CN" sz="2000" dirty="0"/>
              <a:t>packets are sequentially transmitted from each AP towards STAs, the sounding overhead increases in proportion to the number of APs in </a:t>
            </a:r>
            <a:r>
              <a:rPr lang="en-US" altLang="zh-CN" sz="2000" dirty="0" smtClean="0"/>
              <a:t>collaboration in this case, however the computation burden on the CSI is not relatively heavy</a:t>
            </a:r>
          </a:p>
          <a:p>
            <a:pPr>
              <a:buFont typeface="Arial" pitchFamily="34" charset="0"/>
              <a:buChar char="•"/>
            </a:pPr>
            <a:endParaRPr lang="en-US" altLang="zh-CN" sz="2000" dirty="0"/>
          </a:p>
          <a:p>
            <a:pPr>
              <a:buFont typeface="Arial" pitchFamily="34" charset="0"/>
              <a:buChar char="•"/>
            </a:pPr>
            <a:r>
              <a:rPr lang="en-US" altLang="zh-CN" sz="2000" dirty="0" smtClean="0"/>
              <a:t> When the sounding packets are simultaneously transmitted from the APs in collaboration, the sounding protocol overhead is reduced but all the CSI computation burden is transferred to the STA side  </a:t>
            </a:r>
            <a:endParaRPr lang="en-US" altLang="zh-CN" sz="2000" dirty="0"/>
          </a:p>
        </p:txBody>
      </p:sp>
      <p:sp>
        <p:nvSpPr>
          <p:cNvPr id="4" name="날짜 개체 틀 3"/>
          <p:cNvSpPr>
            <a:spLocks noGrp="1"/>
          </p:cNvSpPr>
          <p:nvPr>
            <p:ph type="dt" sz="quarter" idx="10"/>
          </p:nvPr>
        </p:nvSpPr>
        <p:spPr/>
        <p:txBody>
          <a:bodyPr/>
          <a:lstStyle/>
          <a:p>
            <a:pPr>
              <a:defRPr/>
            </a:pPr>
            <a:r>
              <a:rPr lang="en-US" altLang="zh-CN" smtClean="0"/>
              <a:t>Sep 2019</a:t>
            </a:r>
            <a:endParaRPr lang="en-US" altLang="ko-KR"/>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a:t>
            </a:fld>
            <a:endParaRPr lang="en-US" altLang="ko-KR" sz="1200" b="0"/>
          </a:p>
        </p:txBody>
      </p:sp>
      <p:sp>
        <p:nvSpPr>
          <p:cNvPr id="7" name="바닥글 개체 틀 4"/>
          <p:cNvSpPr>
            <a:spLocks noGrp="1"/>
          </p:cNvSpPr>
          <p:nvPr>
            <p:ph type="ftr" sz="quarter" idx="11"/>
          </p:nvPr>
        </p:nvSpPr>
        <p:spPr>
          <a:xfrm>
            <a:off x="6859489" y="6475413"/>
            <a:ext cx="1684436" cy="184666"/>
          </a:xfrm>
        </p:spPr>
        <p:txBody>
          <a:bodyPr/>
          <a:lstStyle/>
          <a:p>
            <a:pPr>
              <a:defRPr/>
            </a:pPr>
            <a:r>
              <a:rPr lang="en-US" altLang="ko-KR" smtClean="0"/>
              <a:t>Junghoon Suh, et. al, Huawei</a:t>
            </a:r>
            <a:endParaRPr lang="en-US" altLang="ko-K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83" y="966016"/>
            <a:ext cx="3935206" cy="533400"/>
          </a:xfrm>
        </p:spPr>
        <p:txBody>
          <a:bodyPr/>
          <a:lstStyle/>
          <a:p>
            <a:r>
              <a:rPr lang="en-US" altLang="zh-CN" dirty="0" smtClean="0"/>
              <a:t>Joint Transmission</a:t>
            </a:r>
            <a:endParaRPr lang="zh-CN" altLang="en-US" dirty="0"/>
          </a:p>
        </p:txBody>
      </p:sp>
      <p:sp>
        <p:nvSpPr>
          <p:cNvPr id="3" name="Content Placeholder 2"/>
          <p:cNvSpPr>
            <a:spLocks noGrp="1"/>
          </p:cNvSpPr>
          <p:nvPr>
            <p:ph idx="1"/>
          </p:nvPr>
        </p:nvSpPr>
        <p:spPr>
          <a:xfrm>
            <a:off x="141755" y="2008969"/>
            <a:ext cx="3505418" cy="4010831"/>
          </a:xfrm>
        </p:spPr>
        <p:txBody>
          <a:bodyPr/>
          <a:lstStyle/>
          <a:p>
            <a:r>
              <a:rPr lang="en-US" altLang="zh-CN" sz="1800" b="0" dirty="0"/>
              <a:t>K</a:t>
            </a:r>
            <a:r>
              <a:rPr lang="en-US" altLang="zh-CN" sz="1800" b="0" baseline="-25000" dirty="0"/>
              <a:t>1</a:t>
            </a:r>
            <a:r>
              <a:rPr lang="en-US" altLang="zh-CN" sz="1800" b="0" dirty="0"/>
              <a:t>= </a:t>
            </a:r>
            <a:r>
              <a:rPr lang="en-US" altLang="zh-CN" sz="1800" b="0" dirty="0" smtClean="0"/>
              <a:t>K</a:t>
            </a:r>
            <a:r>
              <a:rPr lang="en-US" altLang="zh-CN" sz="1800" b="0" baseline="-25000" dirty="0" smtClean="0"/>
              <a:t>2</a:t>
            </a:r>
            <a:r>
              <a:rPr lang="en-US" altLang="zh-CN" sz="1800" b="0" dirty="0" smtClean="0"/>
              <a:t>=4</a:t>
            </a:r>
            <a:endParaRPr lang="en-US" altLang="zh-CN" sz="1800" b="0" dirty="0"/>
          </a:p>
          <a:p>
            <a:r>
              <a:rPr lang="en-US" altLang="zh-CN" sz="1800" b="0" dirty="0"/>
              <a:t>M</a:t>
            </a:r>
            <a:r>
              <a:rPr lang="en-US" altLang="zh-CN" sz="1800" b="0" baseline="-25000" dirty="0"/>
              <a:t>1</a:t>
            </a:r>
            <a:r>
              <a:rPr lang="en-US" altLang="zh-CN" sz="1800" b="0" dirty="0"/>
              <a:t>= M</a:t>
            </a:r>
            <a:r>
              <a:rPr lang="en-US" altLang="zh-CN" sz="1800" b="0" baseline="-25000" dirty="0"/>
              <a:t>2</a:t>
            </a:r>
            <a:r>
              <a:rPr lang="en-US" altLang="zh-CN" sz="1800" b="0" dirty="0"/>
              <a:t>=2</a:t>
            </a:r>
          </a:p>
          <a:p>
            <a:r>
              <a:rPr lang="en-US" altLang="zh-CN" sz="1800" b="0" dirty="0"/>
              <a:t>N</a:t>
            </a:r>
            <a:r>
              <a:rPr lang="en-US" altLang="zh-CN" sz="1800" b="0" baseline="-25000" dirty="0"/>
              <a:t>1</a:t>
            </a:r>
            <a:r>
              <a:rPr lang="en-US" altLang="zh-CN" sz="1800" b="0" dirty="0"/>
              <a:t>= N</a:t>
            </a:r>
            <a:r>
              <a:rPr lang="en-US" altLang="zh-CN" sz="1800" b="0" baseline="-25000" dirty="0"/>
              <a:t>2</a:t>
            </a:r>
            <a:r>
              <a:rPr lang="en-US" altLang="zh-CN" sz="1800" b="0" dirty="0"/>
              <a:t>=4</a:t>
            </a:r>
          </a:p>
          <a:p>
            <a:r>
              <a:rPr lang="en-US" altLang="zh-CN" sz="1800" b="0" dirty="0"/>
              <a:t>There are 2 APs and </a:t>
            </a:r>
            <a:r>
              <a:rPr lang="en-US" altLang="zh-CN" sz="1800" b="0" dirty="0" smtClean="0"/>
              <a:t>4 </a:t>
            </a:r>
            <a:r>
              <a:rPr lang="en-US" altLang="zh-CN" sz="1800" b="0" dirty="0"/>
              <a:t>STAs</a:t>
            </a:r>
          </a:p>
          <a:p>
            <a:r>
              <a:rPr lang="en-US" altLang="zh-CN" sz="1800" b="0" dirty="0" smtClean="0"/>
              <a:t>STA1 and STA2 are </a:t>
            </a:r>
            <a:r>
              <a:rPr lang="en-US" altLang="zh-CN" sz="1800" b="0" dirty="0"/>
              <a:t>scheduled with AP1, and </a:t>
            </a:r>
            <a:r>
              <a:rPr lang="en-US" altLang="zh-CN" sz="1800" b="0" dirty="0" smtClean="0"/>
              <a:t>STA3 and STA4 are </a:t>
            </a:r>
            <a:r>
              <a:rPr lang="en-US" altLang="zh-CN" sz="1800" b="0" dirty="0"/>
              <a:t>scheduled with </a:t>
            </a:r>
            <a:r>
              <a:rPr lang="en-US" altLang="zh-CN" sz="1800" b="0" dirty="0" smtClean="0"/>
              <a:t>AP2</a:t>
            </a:r>
          </a:p>
          <a:p>
            <a:r>
              <a:rPr lang="en-US" altLang="zh-CN" sz="1800" b="0" dirty="0" smtClean="0"/>
              <a:t>K</a:t>
            </a:r>
            <a:r>
              <a:rPr lang="en-US" altLang="zh-CN" sz="1800" b="0" baseline="-25000" dirty="0" smtClean="0"/>
              <a:t>1 </a:t>
            </a:r>
            <a:r>
              <a:rPr lang="en-US" altLang="zh-CN" sz="1800" b="0" dirty="0" smtClean="0"/>
              <a:t>streams of data and K</a:t>
            </a:r>
            <a:r>
              <a:rPr lang="en-US" altLang="zh-CN" sz="1800" b="0" baseline="-25000" dirty="0" smtClean="0"/>
              <a:t>2</a:t>
            </a:r>
            <a:r>
              <a:rPr lang="en-US" altLang="zh-CN" sz="1800" b="0" dirty="0" smtClean="0"/>
              <a:t> </a:t>
            </a:r>
            <a:r>
              <a:rPr lang="en-US" altLang="zh-CN" sz="1800" b="0" dirty="0"/>
              <a:t>streams of data </a:t>
            </a:r>
            <a:r>
              <a:rPr lang="en-US" altLang="zh-CN" sz="1800" b="0" dirty="0" smtClean="0"/>
              <a:t>shall be shared across the AP1 and AP2</a:t>
            </a:r>
            <a:endParaRPr lang="en-US" altLang="zh-CN" sz="1800" b="0" dirty="0"/>
          </a:p>
          <a:p>
            <a:endParaRPr lang="zh-CN" altLang="en-US"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20</a:t>
            </a:fld>
            <a:endParaRPr lang="en-US" altLang="ko-KR"/>
          </a:p>
        </p:txBody>
      </p:sp>
      <p:grpSp>
        <p:nvGrpSpPr>
          <p:cNvPr id="74" name="Group 73"/>
          <p:cNvGrpSpPr/>
          <p:nvPr/>
        </p:nvGrpSpPr>
        <p:grpSpPr>
          <a:xfrm>
            <a:off x="3786434" y="1905000"/>
            <a:ext cx="1699966" cy="2589533"/>
            <a:chOff x="1828800" y="1905000"/>
            <a:chExt cx="1699966" cy="2589533"/>
          </a:xfrm>
        </p:grpSpPr>
        <p:sp>
          <p:nvSpPr>
            <p:cNvPr id="8" name="Rectangle 7"/>
            <p:cNvSpPr/>
            <p:nvPr/>
          </p:nvSpPr>
          <p:spPr bwMode="auto">
            <a:xfrm>
              <a:off x="2305661" y="2360933"/>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2305661" y="3732533"/>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10" name="Group 9"/>
            <p:cNvGrpSpPr/>
            <p:nvPr/>
          </p:nvGrpSpPr>
          <p:grpSpPr>
            <a:xfrm>
              <a:off x="2701901" y="2064842"/>
              <a:ext cx="304800" cy="381000"/>
              <a:chOff x="2209800" y="1600200"/>
              <a:chExt cx="304800" cy="381000"/>
            </a:xfrm>
          </p:grpSpPr>
          <p:sp>
            <p:nvSpPr>
              <p:cNvPr id="70" name="Isosceles Triangle 69"/>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1" name="Straight Connector 70"/>
              <p:cNvCxnSpPr>
                <a:stCxn id="70" idx="0"/>
                <a:endCxn id="70"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2" name="Straight Connector 71"/>
              <p:cNvCxnSpPr>
                <a:stCxn id="70"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1" name="Group 10"/>
            <p:cNvGrpSpPr/>
            <p:nvPr/>
          </p:nvGrpSpPr>
          <p:grpSpPr>
            <a:xfrm>
              <a:off x="2701901" y="2674441"/>
              <a:ext cx="304800" cy="381000"/>
              <a:chOff x="2209800" y="1600200"/>
              <a:chExt cx="304800" cy="381000"/>
            </a:xfrm>
          </p:grpSpPr>
          <p:sp>
            <p:nvSpPr>
              <p:cNvPr id="66" name="Isosceles Triangle 65"/>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7" name="Straight Connector 66"/>
              <p:cNvCxnSpPr>
                <a:stCxn id="66" idx="0"/>
                <a:endCxn id="66"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8" name="Straight Connector 67"/>
              <p:cNvCxnSpPr>
                <a:stCxn id="66"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Connector 68"/>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2" name="TextBox 11"/>
            <p:cNvSpPr txBox="1"/>
            <p:nvPr/>
          </p:nvSpPr>
          <p:spPr>
            <a:xfrm rot="5400000">
              <a:off x="2604885" y="2467064"/>
              <a:ext cx="441146" cy="338554"/>
            </a:xfrm>
            <a:prstGeom prst="rect">
              <a:avLst/>
            </a:prstGeom>
            <a:noFill/>
          </p:spPr>
          <p:txBody>
            <a:bodyPr wrap="none" rtlCol="0">
              <a:spAutoFit/>
            </a:bodyPr>
            <a:lstStyle/>
            <a:p>
              <a:r>
                <a:rPr lang="en-US" altLang="zh-CN" sz="1600" dirty="0" smtClean="0"/>
                <a:t>….</a:t>
              </a:r>
              <a:endParaRPr lang="zh-CN" altLang="en-US" sz="1600" dirty="0"/>
            </a:p>
          </p:txBody>
        </p:sp>
        <p:grpSp>
          <p:nvGrpSpPr>
            <p:cNvPr id="13" name="Group 12"/>
            <p:cNvGrpSpPr/>
            <p:nvPr/>
          </p:nvGrpSpPr>
          <p:grpSpPr>
            <a:xfrm>
              <a:off x="2701901" y="3438619"/>
              <a:ext cx="304800" cy="381000"/>
              <a:chOff x="2209800" y="1600200"/>
              <a:chExt cx="304800" cy="381000"/>
            </a:xfrm>
          </p:grpSpPr>
          <p:sp>
            <p:nvSpPr>
              <p:cNvPr id="62" name="Isosceles Triangle 61"/>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3" name="Straight Connector 62"/>
              <p:cNvCxnSpPr>
                <a:stCxn id="62" idx="0"/>
                <a:endCxn id="62"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4" name="Straight Connector 63"/>
              <p:cNvCxnSpPr>
                <a:stCxn id="62"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4" name="Group 13"/>
            <p:cNvGrpSpPr/>
            <p:nvPr/>
          </p:nvGrpSpPr>
          <p:grpSpPr>
            <a:xfrm>
              <a:off x="2701901" y="4048218"/>
              <a:ext cx="304800" cy="381000"/>
              <a:chOff x="2209800" y="1600200"/>
              <a:chExt cx="304800" cy="381000"/>
            </a:xfrm>
          </p:grpSpPr>
          <p:sp>
            <p:nvSpPr>
              <p:cNvPr id="58" name="Isosceles Triangle 57"/>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9" name="Straight Connector 58"/>
              <p:cNvCxnSpPr>
                <a:stCxn id="58" idx="0"/>
                <a:endCxn id="58"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0" name="Straight Connector 59"/>
              <p:cNvCxnSpPr>
                <a:stCxn id="58"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1" name="Straight Connector 60"/>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5" name="TextBox 14"/>
            <p:cNvSpPr txBox="1"/>
            <p:nvPr/>
          </p:nvSpPr>
          <p:spPr>
            <a:xfrm rot="5400000">
              <a:off x="2604885" y="3840841"/>
              <a:ext cx="441146" cy="338554"/>
            </a:xfrm>
            <a:prstGeom prst="rect">
              <a:avLst/>
            </a:prstGeom>
            <a:noFill/>
          </p:spPr>
          <p:txBody>
            <a:bodyPr wrap="none" rtlCol="0">
              <a:spAutoFit/>
            </a:bodyPr>
            <a:lstStyle/>
            <a:p>
              <a:r>
                <a:rPr lang="en-US" altLang="zh-CN" sz="1600" dirty="0" smtClean="0"/>
                <a:t>….</a:t>
              </a:r>
              <a:endParaRPr lang="zh-CN" altLang="en-US" sz="1600" dirty="0"/>
            </a:p>
          </p:txBody>
        </p:sp>
        <p:cxnSp>
          <p:nvCxnSpPr>
            <p:cNvPr id="16" name="Straight Connector 15"/>
            <p:cNvCxnSpPr/>
            <p:nvPr/>
          </p:nvCxnSpPr>
          <p:spPr bwMode="auto">
            <a:xfrm>
              <a:off x="2011974" y="2589533"/>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2009570" y="2894333"/>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2011974" y="3961133"/>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a:off x="2009570" y="4265933"/>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0" name="TextBox 19"/>
            <p:cNvSpPr txBox="1"/>
            <p:nvPr/>
          </p:nvSpPr>
          <p:spPr>
            <a:xfrm>
              <a:off x="2282813" y="2584270"/>
              <a:ext cx="457176" cy="276999"/>
            </a:xfrm>
            <a:prstGeom prst="rect">
              <a:avLst/>
            </a:prstGeom>
            <a:noFill/>
          </p:spPr>
          <p:txBody>
            <a:bodyPr wrap="none" rtlCol="0">
              <a:spAutoFit/>
            </a:bodyPr>
            <a:lstStyle/>
            <a:p>
              <a:r>
                <a:rPr lang="en-US" altLang="zh-CN" dirty="0" smtClean="0"/>
                <a:t>AP1</a:t>
              </a:r>
              <a:endParaRPr lang="zh-CN" altLang="en-US" dirty="0"/>
            </a:p>
          </p:txBody>
        </p:sp>
        <p:sp>
          <p:nvSpPr>
            <p:cNvPr id="21" name="TextBox 20"/>
            <p:cNvSpPr txBox="1"/>
            <p:nvPr/>
          </p:nvSpPr>
          <p:spPr>
            <a:xfrm>
              <a:off x="2275205" y="3975034"/>
              <a:ext cx="457176" cy="276999"/>
            </a:xfrm>
            <a:prstGeom prst="rect">
              <a:avLst/>
            </a:prstGeom>
            <a:noFill/>
          </p:spPr>
          <p:txBody>
            <a:bodyPr wrap="none" rtlCol="0">
              <a:spAutoFit/>
            </a:bodyPr>
            <a:lstStyle/>
            <a:p>
              <a:r>
                <a:rPr lang="en-US" altLang="zh-CN" dirty="0" smtClean="0"/>
                <a:t>AP2</a:t>
              </a:r>
              <a:endParaRPr lang="zh-CN" altLang="en-US" dirty="0"/>
            </a:p>
          </p:txBody>
        </p:sp>
        <p:sp>
          <p:nvSpPr>
            <p:cNvPr id="22" name="TextBox 21"/>
            <p:cNvSpPr txBox="1"/>
            <p:nvPr/>
          </p:nvSpPr>
          <p:spPr>
            <a:xfrm>
              <a:off x="1828800" y="2586016"/>
              <a:ext cx="346570" cy="276999"/>
            </a:xfrm>
            <a:prstGeom prst="rect">
              <a:avLst/>
            </a:prstGeom>
            <a:noFill/>
          </p:spPr>
          <p:txBody>
            <a:bodyPr wrap="none" rtlCol="0">
              <a:spAutoFit/>
            </a:bodyPr>
            <a:lstStyle/>
            <a:p>
              <a:r>
                <a:rPr lang="en-US" altLang="zh-CN" dirty="0" smtClean="0"/>
                <a:t>K</a:t>
              </a:r>
              <a:r>
                <a:rPr lang="en-US" altLang="zh-CN" baseline="-25000" dirty="0" smtClean="0"/>
                <a:t>1</a:t>
              </a:r>
              <a:endParaRPr lang="zh-CN" altLang="en-US" dirty="0"/>
            </a:p>
          </p:txBody>
        </p:sp>
        <p:sp>
          <p:nvSpPr>
            <p:cNvPr id="23" name="TextBox 22"/>
            <p:cNvSpPr txBox="1"/>
            <p:nvPr/>
          </p:nvSpPr>
          <p:spPr>
            <a:xfrm>
              <a:off x="1879081" y="3975034"/>
              <a:ext cx="346570" cy="276999"/>
            </a:xfrm>
            <a:prstGeom prst="rect">
              <a:avLst/>
            </a:prstGeom>
            <a:noFill/>
          </p:spPr>
          <p:txBody>
            <a:bodyPr wrap="none" rtlCol="0">
              <a:spAutoFit/>
            </a:bodyPr>
            <a:lstStyle/>
            <a:p>
              <a:r>
                <a:rPr lang="en-US" altLang="zh-CN" dirty="0" smtClean="0"/>
                <a:t>K</a:t>
              </a:r>
              <a:r>
                <a:rPr lang="en-US" altLang="zh-CN" baseline="-25000" dirty="0" smtClean="0"/>
                <a:t>2</a:t>
              </a:r>
              <a:endParaRPr lang="zh-CN" altLang="en-US" dirty="0"/>
            </a:p>
          </p:txBody>
        </p:sp>
        <p:sp>
          <p:nvSpPr>
            <p:cNvPr id="24" name="TextBox 23"/>
            <p:cNvSpPr txBox="1"/>
            <p:nvPr/>
          </p:nvSpPr>
          <p:spPr>
            <a:xfrm>
              <a:off x="2924724" y="1905000"/>
              <a:ext cx="505267" cy="276999"/>
            </a:xfrm>
            <a:prstGeom prst="rect">
              <a:avLst/>
            </a:prstGeom>
            <a:noFill/>
          </p:spPr>
          <p:txBody>
            <a:bodyPr wrap="none" rtlCol="0">
              <a:spAutoFit/>
            </a:bodyPr>
            <a:lstStyle/>
            <a:p>
              <a:r>
                <a:rPr lang="en-US" altLang="zh-CN" dirty="0" smtClean="0"/>
                <a:t>TX 1</a:t>
              </a:r>
              <a:endParaRPr lang="zh-CN" altLang="en-US" dirty="0"/>
            </a:p>
          </p:txBody>
        </p:sp>
        <p:sp>
          <p:nvSpPr>
            <p:cNvPr id="25" name="TextBox 24"/>
            <p:cNvSpPr txBox="1"/>
            <p:nvPr/>
          </p:nvSpPr>
          <p:spPr>
            <a:xfrm>
              <a:off x="2938540" y="2579916"/>
              <a:ext cx="590226" cy="276999"/>
            </a:xfrm>
            <a:prstGeom prst="rect">
              <a:avLst/>
            </a:prstGeom>
            <a:noFill/>
          </p:spPr>
          <p:txBody>
            <a:bodyPr wrap="none" rtlCol="0">
              <a:spAutoFit/>
            </a:bodyPr>
            <a:lstStyle/>
            <a:p>
              <a:r>
                <a:rPr lang="en-US" altLang="zh-CN" dirty="0" smtClean="0"/>
                <a:t>TX N</a:t>
              </a:r>
              <a:r>
                <a:rPr lang="en-US" altLang="zh-CN" baseline="-25000" dirty="0" smtClean="0"/>
                <a:t>1</a:t>
              </a:r>
              <a:endParaRPr lang="zh-CN" altLang="en-US" dirty="0"/>
            </a:p>
          </p:txBody>
        </p:sp>
        <p:sp>
          <p:nvSpPr>
            <p:cNvPr id="26" name="TextBox 25"/>
            <p:cNvSpPr txBox="1"/>
            <p:nvPr/>
          </p:nvSpPr>
          <p:spPr>
            <a:xfrm>
              <a:off x="2924724" y="3283994"/>
              <a:ext cx="505267" cy="276999"/>
            </a:xfrm>
            <a:prstGeom prst="rect">
              <a:avLst/>
            </a:prstGeom>
            <a:noFill/>
          </p:spPr>
          <p:txBody>
            <a:bodyPr wrap="none" rtlCol="0">
              <a:spAutoFit/>
            </a:bodyPr>
            <a:lstStyle/>
            <a:p>
              <a:r>
                <a:rPr lang="en-US" altLang="zh-CN" dirty="0" smtClean="0"/>
                <a:t>TX 1</a:t>
              </a:r>
              <a:endParaRPr lang="zh-CN" altLang="en-US" dirty="0"/>
            </a:p>
          </p:txBody>
        </p:sp>
        <p:sp>
          <p:nvSpPr>
            <p:cNvPr id="27" name="TextBox 26"/>
            <p:cNvSpPr txBox="1"/>
            <p:nvPr/>
          </p:nvSpPr>
          <p:spPr>
            <a:xfrm>
              <a:off x="2901109" y="3906813"/>
              <a:ext cx="590226" cy="276999"/>
            </a:xfrm>
            <a:prstGeom prst="rect">
              <a:avLst/>
            </a:prstGeom>
            <a:noFill/>
          </p:spPr>
          <p:txBody>
            <a:bodyPr wrap="none" rtlCol="0">
              <a:spAutoFit/>
            </a:bodyPr>
            <a:lstStyle/>
            <a:p>
              <a:r>
                <a:rPr lang="en-US" altLang="zh-CN" dirty="0" smtClean="0"/>
                <a:t>TX N</a:t>
              </a:r>
              <a:r>
                <a:rPr lang="en-US" altLang="zh-CN" baseline="-25000" dirty="0" smtClean="0"/>
                <a:t>2</a:t>
              </a:r>
              <a:endParaRPr lang="zh-CN" altLang="en-US" dirty="0"/>
            </a:p>
          </p:txBody>
        </p:sp>
      </p:grpSp>
      <p:grpSp>
        <p:nvGrpSpPr>
          <p:cNvPr id="75" name="Group 74"/>
          <p:cNvGrpSpPr/>
          <p:nvPr/>
        </p:nvGrpSpPr>
        <p:grpSpPr>
          <a:xfrm rot="20029449">
            <a:off x="6450462" y="627187"/>
            <a:ext cx="1622951" cy="2458794"/>
            <a:chOff x="5387449" y="1308901"/>
            <a:chExt cx="1622951" cy="2458794"/>
          </a:xfrm>
        </p:grpSpPr>
        <p:sp>
          <p:nvSpPr>
            <p:cNvPr id="28" name="Rectangle 27"/>
            <p:cNvSpPr/>
            <p:nvPr/>
          </p:nvSpPr>
          <p:spPr bwMode="auto">
            <a:xfrm>
              <a:off x="6248400" y="1867056"/>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6246813" y="3244255"/>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30" name="Group 29"/>
            <p:cNvGrpSpPr/>
            <p:nvPr/>
          </p:nvGrpSpPr>
          <p:grpSpPr>
            <a:xfrm>
              <a:off x="5934890" y="1525239"/>
              <a:ext cx="304801" cy="380999"/>
              <a:chOff x="3733799" y="1456508"/>
              <a:chExt cx="304801" cy="380999"/>
            </a:xfrm>
          </p:grpSpPr>
          <p:sp>
            <p:nvSpPr>
              <p:cNvPr id="55" name="Isosceles Triangle 54"/>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6" name="Straight Connector 55"/>
              <p:cNvCxnSpPr>
                <a:stCxn id="55"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7" name="Straight Connector 56"/>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1" name="Group 30"/>
            <p:cNvGrpSpPr/>
            <p:nvPr/>
          </p:nvGrpSpPr>
          <p:grpSpPr>
            <a:xfrm>
              <a:off x="5943600" y="1978092"/>
              <a:ext cx="304801" cy="380999"/>
              <a:chOff x="3733799" y="1456508"/>
              <a:chExt cx="304801" cy="380999"/>
            </a:xfrm>
          </p:grpSpPr>
          <p:sp>
            <p:nvSpPr>
              <p:cNvPr id="52" name="Isosceles Triangle 51"/>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3" name="Straight Connector 52"/>
              <p:cNvCxnSpPr>
                <a:stCxn id="52"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2" name="Group 31"/>
            <p:cNvGrpSpPr/>
            <p:nvPr/>
          </p:nvGrpSpPr>
          <p:grpSpPr>
            <a:xfrm>
              <a:off x="5934891" y="2885020"/>
              <a:ext cx="304801" cy="380999"/>
              <a:chOff x="3733799" y="1456508"/>
              <a:chExt cx="304801" cy="380999"/>
            </a:xfrm>
          </p:grpSpPr>
          <p:sp>
            <p:nvSpPr>
              <p:cNvPr id="49" name="Isosceles Triangle 48"/>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0" name="Straight Connector 49"/>
              <p:cNvCxnSpPr>
                <a:stCxn id="49"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1" name="Straight Connector 50"/>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3" name="Group 32"/>
            <p:cNvGrpSpPr/>
            <p:nvPr/>
          </p:nvGrpSpPr>
          <p:grpSpPr>
            <a:xfrm>
              <a:off x="5943601" y="3337873"/>
              <a:ext cx="304801" cy="380999"/>
              <a:chOff x="3733799" y="1456508"/>
              <a:chExt cx="304801" cy="380999"/>
            </a:xfrm>
          </p:grpSpPr>
          <p:sp>
            <p:nvSpPr>
              <p:cNvPr id="46" name="Isosceles Triangle 45"/>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47" name="Straight Connector 46"/>
              <p:cNvCxnSpPr>
                <a:stCxn id="46"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8" name="Straight Connector 47"/>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34" name="TextBox 33"/>
            <p:cNvSpPr txBox="1"/>
            <p:nvPr/>
          </p:nvSpPr>
          <p:spPr>
            <a:xfrm rot="5400000">
              <a:off x="6039793" y="2001238"/>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35" name="TextBox 34"/>
            <p:cNvSpPr txBox="1"/>
            <p:nvPr/>
          </p:nvSpPr>
          <p:spPr>
            <a:xfrm rot="5400000">
              <a:off x="6026240" y="3377845"/>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36" name="TextBox 35"/>
            <p:cNvSpPr txBox="1"/>
            <p:nvPr/>
          </p:nvSpPr>
          <p:spPr>
            <a:xfrm>
              <a:off x="6367685" y="1988192"/>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37" name="TextBox 36"/>
            <p:cNvSpPr txBox="1"/>
            <p:nvPr/>
          </p:nvSpPr>
          <p:spPr>
            <a:xfrm>
              <a:off x="6352813" y="3361335"/>
              <a:ext cx="569451" cy="276999"/>
            </a:xfrm>
            <a:prstGeom prst="rect">
              <a:avLst/>
            </a:prstGeom>
            <a:noFill/>
          </p:spPr>
          <p:txBody>
            <a:bodyPr wrap="none" rtlCol="0">
              <a:spAutoFit/>
            </a:bodyPr>
            <a:lstStyle/>
            <a:p>
              <a:r>
                <a:rPr lang="en-US" altLang="zh-CN" dirty="0" smtClean="0"/>
                <a:t>STA 2</a:t>
              </a:r>
              <a:endParaRPr lang="zh-CN" altLang="en-US" dirty="0"/>
            </a:p>
          </p:txBody>
        </p:sp>
        <p:sp>
          <p:nvSpPr>
            <p:cNvPr id="38" name="TextBox 37"/>
            <p:cNvSpPr txBox="1"/>
            <p:nvPr/>
          </p:nvSpPr>
          <p:spPr>
            <a:xfrm>
              <a:off x="5535907" y="130890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39" name="TextBox 38"/>
            <p:cNvSpPr txBox="1"/>
            <p:nvPr/>
          </p:nvSpPr>
          <p:spPr>
            <a:xfrm>
              <a:off x="5425880" y="1911833"/>
              <a:ext cx="631074" cy="276999"/>
            </a:xfrm>
            <a:prstGeom prst="rect">
              <a:avLst/>
            </a:prstGeom>
            <a:noFill/>
          </p:spPr>
          <p:txBody>
            <a:bodyPr wrap="square" rtlCol="0">
              <a:spAutoFit/>
            </a:bodyPr>
            <a:lstStyle/>
            <a:p>
              <a:r>
                <a:rPr lang="en-US" altLang="zh-CN" dirty="0" smtClean="0"/>
                <a:t>RX M</a:t>
              </a:r>
              <a:r>
                <a:rPr lang="en-US" altLang="zh-CN" baseline="-25000" dirty="0" smtClean="0"/>
                <a:t>1</a:t>
              </a:r>
              <a:endParaRPr lang="zh-CN" altLang="en-US" dirty="0"/>
            </a:p>
          </p:txBody>
        </p:sp>
        <p:sp>
          <p:nvSpPr>
            <p:cNvPr id="40" name="TextBox 39"/>
            <p:cNvSpPr txBox="1"/>
            <p:nvPr/>
          </p:nvSpPr>
          <p:spPr>
            <a:xfrm>
              <a:off x="5534134" y="266161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41" name="TextBox 40"/>
            <p:cNvSpPr txBox="1"/>
            <p:nvPr/>
          </p:nvSpPr>
          <p:spPr>
            <a:xfrm>
              <a:off x="5387449" y="3273248"/>
              <a:ext cx="632351" cy="276999"/>
            </a:xfrm>
            <a:prstGeom prst="rect">
              <a:avLst/>
            </a:prstGeom>
            <a:noFill/>
          </p:spPr>
          <p:txBody>
            <a:bodyPr wrap="square" rtlCol="0">
              <a:spAutoFit/>
            </a:bodyPr>
            <a:lstStyle/>
            <a:p>
              <a:r>
                <a:rPr lang="en-US" altLang="zh-CN" dirty="0" smtClean="0"/>
                <a:t>RX M</a:t>
              </a:r>
              <a:r>
                <a:rPr lang="en-US" altLang="zh-CN" baseline="-25000" dirty="0" smtClean="0"/>
                <a:t>2</a:t>
              </a:r>
              <a:endParaRPr lang="zh-CN" altLang="en-US" dirty="0"/>
            </a:p>
          </p:txBody>
        </p:sp>
      </p:grpSp>
      <p:cxnSp>
        <p:nvCxnSpPr>
          <p:cNvPr id="42" name="Straight Connector 41"/>
          <p:cNvCxnSpPr/>
          <p:nvPr/>
        </p:nvCxnSpPr>
        <p:spPr bwMode="auto">
          <a:xfrm flipV="1">
            <a:off x="5621742" y="1739066"/>
            <a:ext cx="1242414" cy="1095436"/>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43" name="Straight Connector 42"/>
          <p:cNvCxnSpPr/>
          <p:nvPr/>
        </p:nvCxnSpPr>
        <p:spPr bwMode="auto">
          <a:xfrm flipV="1">
            <a:off x="5621742" y="2863291"/>
            <a:ext cx="1304092" cy="241738"/>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44" name="TextBox 43"/>
              <p:cNvSpPr txBox="1"/>
              <p:nvPr/>
            </p:nvSpPr>
            <p:spPr>
              <a:xfrm rot="18997246">
                <a:off x="5730296" y="2064160"/>
                <a:ext cx="830933" cy="219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𝑁</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ub>
                        <m:sup>
                          <m:r>
                            <a:rPr lang="en-US" altLang="zh-CN" b="0" i="1" smtClean="0">
                              <a:latin typeface="Cambria Math" panose="02040503050406030204" pitchFamily="18" charset="0"/>
                            </a:rPr>
                            <m:t>1</m:t>
                          </m:r>
                        </m:sup>
                      </m:sSubSup>
                    </m:oMath>
                  </m:oMathPara>
                </a14:m>
                <a:endParaRPr lang="zh-CN" altLang="en-US" dirty="0"/>
              </a:p>
            </p:txBody>
          </p:sp>
        </mc:Choice>
        <mc:Fallback xmlns="">
          <p:sp>
            <p:nvSpPr>
              <p:cNvPr id="44" name="TextBox 43"/>
              <p:cNvSpPr txBox="1">
                <a:spLocks noRot="1" noChangeAspect="1" noMove="1" noResize="1" noEditPoints="1" noAdjustHandles="1" noChangeArrowheads="1" noChangeShapeType="1" noTextEdit="1"/>
              </p:cNvSpPr>
              <p:nvPr/>
            </p:nvSpPr>
            <p:spPr>
              <a:xfrm rot="18997246">
                <a:off x="5730296" y="2064160"/>
                <a:ext cx="830933" cy="219868"/>
              </a:xfrm>
              <a:prstGeom prst="rect">
                <a:avLst/>
              </a:prstGeom>
              <a:blipFill rotWithShape="0">
                <a:blip r:embed="rId2"/>
                <a:stretch>
                  <a:fillRect l="-800" r="-6400" b="-8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rot="20898119">
                <a:off x="5961662" y="2675654"/>
                <a:ext cx="830933"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𝐻</m:t>
                          </m:r>
                        </m:e>
                        <m:sub>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𝑀</m:t>
                              </m:r>
                            </m:e>
                            <m:sub>
                              <m:r>
                                <a:rPr lang="en-US" altLang="zh-CN" b="0" i="1" smtClean="0">
                                  <a:solidFill>
                                    <a:schemeClr val="tx1"/>
                                  </a:solidFill>
                                  <a:latin typeface="Cambria Math" panose="02040503050406030204" pitchFamily="18" charset="0"/>
                                </a:rPr>
                                <m:t>2</m:t>
                              </m:r>
                            </m:sub>
                          </m:sSub>
                          <m:r>
                            <a:rPr lang="en-US" altLang="zh-CN" b="0" i="1" smtClean="0">
                              <a:solidFill>
                                <a:schemeClr val="tx1"/>
                              </a:solidFill>
                              <a:latin typeface="Cambria Math" panose="02040503050406030204" pitchFamily="18" charset="0"/>
                            </a:rPr>
                            <m:t>𝑋</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1</m:t>
                              </m:r>
                            </m:sub>
                          </m:sSub>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2</m:t>
                              </m:r>
                            </m:sub>
                          </m:sSub>
                          <m:r>
                            <a:rPr lang="en-US" altLang="zh-CN" i="1">
                              <a:solidFill>
                                <a:schemeClr val="tx1"/>
                              </a:solidFill>
                              <a:latin typeface="Cambria Math" panose="02040503050406030204" pitchFamily="18" charset="0"/>
                            </a:rPr>
                            <m:t>)</m:t>
                          </m:r>
                        </m:sub>
                        <m:sup>
                          <m:r>
                            <a:rPr lang="en-US" altLang="zh-CN" b="0" i="1" smtClean="0">
                              <a:solidFill>
                                <a:schemeClr val="tx1"/>
                              </a:solidFill>
                              <a:latin typeface="Cambria Math" panose="02040503050406030204" pitchFamily="18" charset="0"/>
                            </a:rPr>
                            <m:t>2</m:t>
                          </m:r>
                        </m:sup>
                      </m:sSubSup>
                    </m:oMath>
                  </m:oMathPara>
                </a14:m>
                <a:endParaRPr lang="zh-CN" altLang="en-US" dirty="0"/>
              </a:p>
            </p:txBody>
          </p:sp>
        </mc:Choice>
        <mc:Fallback xmlns="">
          <p:sp>
            <p:nvSpPr>
              <p:cNvPr id="45" name="TextBox 44"/>
              <p:cNvSpPr txBox="1">
                <a:spLocks noRot="1" noChangeAspect="1" noMove="1" noResize="1" noEditPoints="1" noAdjustHandles="1" noChangeArrowheads="1" noChangeShapeType="1" noTextEdit="1"/>
              </p:cNvSpPr>
              <p:nvPr/>
            </p:nvSpPr>
            <p:spPr>
              <a:xfrm rot="20898119">
                <a:off x="5961662" y="2675654"/>
                <a:ext cx="830933" cy="220253"/>
              </a:xfrm>
              <a:prstGeom prst="rect">
                <a:avLst/>
              </a:prstGeom>
              <a:blipFill rotWithShape="0">
                <a:blip r:embed="rId3"/>
                <a:stretch>
                  <a:fillRect l="-2113" r="-4225"/>
                </a:stretch>
              </a:blipFill>
            </p:spPr>
            <p:txBody>
              <a:bodyPr/>
              <a:lstStyle/>
              <a:p>
                <a:r>
                  <a:rPr lang="zh-CN" altLang="en-US">
                    <a:noFill/>
                  </a:rPr>
                  <a:t> </a:t>
                </a:r>
              </a:p>
            </p:txBody>
          </p:sp>
        </mc:Fallback>
      </mc:AlternateContent>
      <p:grpSp>
        <p:nvGrpSpPr>
          <p:cNvPr id="76" name="Group 75"/>
          <p:cNvGrpSpPr/>
          <p:nvPr/>
        </p:nvGrpSpPr>
        <p:grpSpPr>
          <a:xfrm rot="1162973">
            <a:off x="6778030" y="3384353"/>
            <a:ext cx="1622951" cy="2458794"/>
            <a:chOff x="5387449" y="1308901"/>
            <a:chExt cx="1622951" cy="2458794"/>
          </a:xfrm>
        </p:grpSpPr>
        <p:sp>
          <p:nvSpPr>
            <p:cNvPr id="77" name="Rectangle 76"/>
            <p:cNvSpPr/>
            <p:nvPr/>
          </p:nvSpPr>
          <p:spPr bwMode="auto">
            <a:xfrm>
              <a:off x="6248400" y="1867056"/>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6246813" y="3244255"/>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79" name="Group 78"/>
            <p:cNvGrpSpPr/>
            <p:nvPr/>
          </p:nvGrpSpPr>
          <p:grpSpPr>
            <a:xfrm>
              <a:off x="5934890" y="1525239"/>
              <a:ext cx="304801" cy="380999"/>
              <a:chOff x="3733799" y="1456508"/>
              <a:chExt cx="304801" cy="380999"/>
            </a:xfrm>
          </p:grpSpPr>
          <p:sp>
            <p:nvSpPr>
              <p:cNvPr id="100" name="Isosceles Triangle 99"/>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2" name="Straight Connector 101"/>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80" name="Group 79"/>
            <p:cNvGrpSpPr/>
            <p:nvPr/>
          </p:nvGrpSpPr>
          <p:grpSpPr>
            <a:xfrm>
              <a:off x="5943600" y="1978092"/>
              <a:ext cx="304801" cy="380999"/>
              <a:chOff x="3733799" y="1456508"/>
              <a:chExt cx="304801" cy="380999"/>
            </a:xfrm>
          </p:grpSpPr>
          <p:sp>
            <p:nvSpPr>
              <p:cNvPr id="97" name="Isosceles Triangle 96"/>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98" name="Straight Connector 97"/>
              <p:cNvCxnSpPr>
                <a:stCxn id="97"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9" name="Straight Connector 98"/>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81" name="Group 80"/>
            <p:cNvGrpSpPr/>
            <p:nvPr/>
          </p:nvGrpSpPr>
          <p:grpSpPr>
            <a:xfrm>
              <a:off x="5934891" y="2885020"/>
              <a:ext cx="304801" cy="380999"/>
              <a:chOff x="3733799" y="1456508"/>
              <a:chExt cx="304801" cy="380999"/>
            </a:xfrm>
          </p:grpSpPr>
          <p:sp>
            <p:nvSpPr>
              <p:cNvPr id="94" name="Isosceles Triangle 93"/>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95" name="Straight Connector 94"/>
              <p:cNvCxnSpPr>
                <a:stCxn id="94"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82" name="Group 81"/>
            <p:cNvGrpSpPr/>
            <p:nvPr/>
          </p:nvGrpSpPr>
          <p:grpSpPr>
            <a:xfrm>
              <a:off x="5943601" y="3337873"/>
              <a:ext cx="304801" cy="380999"/>
              <a:chOff x="3733799" y="1456508"/>
              <a:chExt cx="304801" cy="380999"/>
            </a:xfrm>
          </p:grpSpPr>
          <p:sp>
            <p:nvSpPr>
              <p:cNvPr id="91" name="Isosceles Triangle 90"/>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3" name="Straight Connector 92"/>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83" name="TextBox 82"/>
            <p:cNvSpPr txBox="1"/>
            <p:nvPr/>
          </p:nvSpPr>
          <p:spPr>
            <a:xfrm rot="5400000">
              <a:off x="6039793" y="2001238"/>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84" name="TextBox 83"/>
            <p:cNvSpPr txBox="1"/>
            <p:nvPr/>
          </p:nvSpPr>
          <p:spPr>
            <a:xfrm rot="5400000">
              <a:off x="6026240" y="3377845"/>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85" name="TextBox 84"/>
            <p:cNvSpPr txBox="1"/>
            <p:nvPr/>
          </p:nvSpPr>
          <p:spPr>
            <a:xfrm>
              <a:off x="6367685" y="1988192"/>
              <a:ext cx="569451" cy="276999"/>
            </a:xfrm>
            <a:prstGeom prst="rect">
              <a:avLst/>
            </a:prstGeom>
            <a:noFill/>
          </p:spPr>
          <p:txBody>
            <a:bodyPr wrap="none" rtlCol="0">
              <a:spAutoFit/>
            </a:bodyPr>
            <a:lstStyle/>
            <a:p>
              <a:r>
                <a:rPr lang="en-US" altLang="zh-CN" dirty="0" smtClean="0"/>
                <a:t>STA 3</a:t>
              </a:r>
              <a:endParaRPr lang="zh-CN" altLang="en-US" dirty="0"/>
            </a:p>
          </p:txBody>
        </p:sp>
        <p:sp>
          <p:nvSpPr>
            <p:cNvPr id="86" name="TextBox 85"/>
            <p:cNvSpPr txBox="1"/>
            <p:nvPr/>
          </p:nvSpPr>
          <p:spPr>
            <a:xfrm>
              <a:off x="6352813" y="3361335"/>
              <a:ext cx="569451" cy="276999"/>
            </a:xfrm>
            <a:prstGeom prst="rect">
              <a:avLst/>
            </a:prstGeom>
            <a:noFill/>
          </p:spPr>
          <p:txBody>
            <a:bodyPr wrap="none" rtlCol="0">
              <a:spAutoFit/>
            </a:bodyPr>
            <a:lstStyle/>
            <a:p>
              <a:r>
                <a:rPr lang="en-US" altLang="zh-CN" dirty="0" smtClean="0"/>
                <a:t>STA 4</a:t>
              </a:r>
              <a:endParaRPr lang="zh-CN" altLang="en-US" dirty="0"/>
            </a:p>
          </p:txBody>
        </p:sp>
        <p:sp>
          <p:nvSpPr>
            <p:cNvPr id="87" name="TextBox 86"/>
            <p:cNvSpPr txBox="1"/>
            <p:nvPr/>
          </p:nvSpPr>
          <p:spPr>
            <a:xfrm>
              <a:off x="5535907" y="130890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88" name="TextBox 87"/>
            <p:cNvSpPr txBox="1"/>
            <p:nvPr/>
          </p:nvSpPr>
          <p:spPr>
            <a:xfrm>
              <a:off x="5425880" y="1911833"/>
              <a:ext cx="631074" cy="276999"/>
            </a:xfrm>
            <a:prstGeom prst="rect">
              <a:avLst/>
            </a:prstGeom>
            <a:noFill/>
          </p:spPr>
          <p:txBody>
            <a:bodyPr wrap="square" rtlCol="0">
              <a:spAutoFit/>
            </a:bodyPr>
            <a:lstStyle/>
            <a:p>
              <a:r>
                <a:rPr lang="en-US" altLang="zh-CN" dirty="0" smtClean="0"/>
                <a:t>RX M</a:t>
              </a:r>
              <a:r>
                <a:rPr lang="en-US" altLang="zh-CN" baseline="-25000" dirty="0" smtClean="0"/>
                <a:t>3</a:t>
              </a:r>
              <a:endParaRPr lang="zh-CN" altLang="en-US" dirty="0"/>
            </a:p>
          </p:txBody>
        </p:sp>
        <p:sp>
          <p:nvSpPr>
            <p:cNvPr id="89" name="TextBox 88"/>
            <p:cNvSpPr txBox="1"/>
            <p:nvPr/>
          </p:nvSpPr>
          <p:spPr>
            <a:xfrm>
              <a:off x="5534134" y="266161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90" name="TextBox 89"/>
            <p:cNvSpPr txBox="1"/>
            <p:nvPr/>
          </p:nvSpPr>
          <p:spPr>
            <a:xfrm>
              <a:off x="5387449" y="3273248"/>
              <a:ext cx="632351" cy="276999"/>
            </a:xfrm>
            <a:prstGeom prst="rect">
              <a:avLst/>
            </a:prstGeom>
            <a:noFill/>
          </p:spPr>
          <p:txBody>
            <a:bodyPr wrap="square" rtlCol="0">
              <a:spAutoFit/>
            </a:bodyPr>
            <a:lstStyle/>
            <a:p>
              <a:r>
                <a:rPr lang="en-US" altLang="zh-CN" dirty="0" smtClean="0"/>
                <a:t>RX M</a:t>
              </a:r>
              <a:r>
                <a:rPr lang="en-US" altLang="zh-CN" baseline="-25000" dirty="0" smtClean="0"/>
                <a:t>4</a:t>
              </a:r>
              <a:endParaRPr lang="zh-CN" altLang="en-US" dirty="0"/>
            </a:p>
          </p:txBody>
        </p:sp>
      </p:grpSp>
      <p:cxnSp>
        <p:nvCxnSpPr>
          <p:cNvPr id="107" name="Straight Connector 106"/>
          <p:cNvCxnSpPr/>
          <p:nvPr/>
        </p:nvCxnSpPr>
        <p:spPr bwMode="auto">
          <a:xfrm>
            <a:off x="5618689" y="3348196"/>
            <a:ext cx="1357566" cy="437462"/>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109" name="Straight Connector 108"/>
          <p:cNvCxnSpPr/>
          <p:nvPr/>
        </p:nvCxnSpPr>
        <p:spPr bwMode="auto">
          <a:xfrm>
            <a:off x="5641456" y="3636410"/>
            <a:ext cx="1107687" cy="1352133"/>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11" name="TextBox 110"/>
              <p:cNvSpPr txBox="1"/>
              <p:nvPr/>
            </p:nvSpPr>
            <p:spPr>
              <a:xfrm rot="1007512">
                <a:off x="6027750" y="3354160"/>
                <a:ext cx="830932" cy="221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𝐻</m:t>
                          </m:r>
                        </m:e>
                        <m:sub>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𝑀</m:t>
                              </m:r>
                            </m:e>
                            <m:sub>
                              <m:r>
                                <a:rPr lang="en-US" altLang="zh-CN" b="0" i="1" smtClean="0">
                                  <a:solidFill>
                                    <a:schemeClr val="tx1"/>
                                  </a:solidFill>
                                  <a:latin typeface="Cambria Math" panose="02040503050406030204" pitchFamily="18" charset="0"/>
                                </a:rPr>
                                <m:t>3</m:t>
                              </m:r>
                            </m:sub>
                          </m:sSub>
                          <m:r>
                            <a:rPr lang="en-US" altLang="zh-CN" b="0" i="1" smtClean="0">
                              <a:solidFill>
                                <a:schemeClr val="tx1"/>
                              </a:solidFill>
                              <a:latin typeface="Cambria Math" panose="02040503050406030204" pitchFamily="18" charset="0"/>
                            </a:rPr>
                            <m:t>𝑋</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1</m:t>
                              </m:r>
                            </m:sub>
                          </m:sSub>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2</m:t>
                              </m:r>
                            </m:sub>
                          </m:sSub>
                          <m:r>
                            <a:rPr lang="en-US" altLang="zh-CN" i="1">
                              <a:solidFill>
                                <a:schemeClr val="tx1"/>
                              </a:solidFill>
                              <a:latin typeface="Cambria Math" panose="02040503050406030204" pitchFamily="18" charset="0"/>
                            </a:rPr>
                            <m:t>)</m:t>
                          </m:r>
                        </m:sub>
                        <m:sup>
                          <m:r>
                            <a:rPr lang="en-US" altLang="zh-CN" b="0" i="1" smtClean="0">
                              <a:solidFill>
                                <a:schemeClr val="tx1"/>
                              </a:solidFill>
                              <a:latin typeface="Cambria Math" panose="02040503050406030204" pitchFamily="18" charset="0"/>
                            </a:rPr>
                            <m:t>3</m:t>
                          </m:r>
                        </m:sup>
                      </m:sSubSup>
                    </m:oMath>
                  </m:oMathPara>
                </a14:m>
                <a:endParaRPr lang="zh-CN" altLang="en-US" dirty="0"/>
              </a:p>
            </p:txBody>
          </p:sp>
        </mc:Choice>
        <mc:Fallback xmlns="">
          <p:sp>
            <p:nvSpPr>
              <p:cNvPr id="111" name="TextBox 110"/>
              <p:cNvSpPr txBox="1">
                <a:spLocks noRot="1" noChangeAspect="1" noMove="1" noResize="1" noEditPoints="1" noAdjustHandles="1" noChangeArrowheads="1" noChangeShapeType="1" noTextEdit="1"/>
              </p:cNvSpPr>
              <p:nvPr/>
            </p:nvSpPr>
            <p:spPr>
              <a:xfrm rot="1007512">
                <a:off x="6027750" y="3354160"/>
                <a:ext cx="830932" cy="221151"/>
              </a:xfrm>
              <a:prstGeom prst="rect">
                <a:avLst/>
              </a:prstGeom>
              <a:blipFill rotWithShape="0">
                <a:blip r:embed="rId4"/>
                <a:stretch>
                  <a:fillRect l="-2817"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TextBox 111"/>
              <p:cNvSpPr txBox="1"/>
              <p:nvPr/>
            </p:nvSpPr>
            <p:spPr>
              <a:xfrm rot="2957820">
                <a:off x="5890766" y="4104847"/>
                <a:ext cx="830932" cy="2194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𝐻</m:t>
                          </m:r>
                        </m:e>
                        <m:sub>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𝑀</m:t>
                              </m:r>
                            </m:e>
                            <m:sub>
                              <m:r>
                                <a:rPr lang="en-US" altLang="zh-CN" b="0" i="1" smtClean="0">
                                  <a:solidFill>
                                    <a:schemeClr val="tx1"/>
                                  </a:solidFill>
                                  <a:latin typeface="Cambria Math" panose="02040503050406030204" pitchFamily="18" charset="0"/>
                                </a:rPr>
                                <m:t>4</m:t>
                              </m:r>
                            </m:sub>
                          </m:sSub>
                          <m:r>
                            <a:rPr lang="en-US" altLang="zh-CN" b="0" i="1" smtClean="0">
                              <a:solidFill>
                                <a:schemeClr val="tx1"/>
                              </a:solidFill>
                              <a:latin typeface="Cambria Math" panose="02040503050406030204" pitchFamily="18" charset="0"/>
                            </a:rPr>
                            <m:t>𝑋</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1</m:t>
                              </m:r>
                            </m:sub>
                          </m:sSub>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2</m:t>
                              </m:r>
                            </m:sub>
                          </m:sSub>
                          <m:r>
                            <a:rPr lang="en-US" altLang="zh-CN" i="1">
                              <a:solidFill>
                                <a:schemeClr val="tx1"/>
                              </a:solidFill>
                              <a:latin typeface="Cambria Math" panose="02040503050406030204" pitchFamily="18" charset="0"/>
                            </a:rPr>
                            <m:t>)</m:t>
                          </m:r>
                        </m:sub>
                        <m:sup>
                          <m:r>
                            <a:rPr lang="en-US" altLang="zh-CN" b="0" i="1" smtClean="0">
                              <a:solidFill>
                                <a:schemeClr val="tx1"/>
                              </a:solidFill>
                              <a:latin typeface="Cambria Math" panose="02040503050406030204" pitchFamily="18" charset="0"/>
                            </a:rPr>
                            <m:t>4</m:t>
                          </m:r>
                        </m:sup>
                      </m:sSubSup>
                    </m:oMath>
                  </m:oMathPara>
                </a14:m>
                <a:endParaRPr lang="zh-CN" altLang="en-US" dirty="0"/>
              </a:p>
            </p:txBody>
          </p:sp>
        </mc:Choice>
        <mc:Fallback xmlns="">
          <p:sp>
            <p:nvSpPr>
              <p:cNvPr id="112" name="TextBox 111"/>
              <p:cNvSpPr txBox="1">
                <a:spLocks noRot="1" noChangeAspect="1" noMove="1" noResize="1" noEditPoints="1" noAdjustHandles="1" noChangeArrowheads="1" noChangeShapeType="1" noTextEdit="1"/>
              </p:cNvSpPr>
              <p:nvPr/>
            </p:nvSpPr>
            <p:spPr>
              <a:xfrm rot="2957820">
                <a:off x="5890766" y="4104847"/>
                <a:ext cx="830932" cy="219484"/>
              </a:xfrm>
              <a:prstGeom prst="rect">
                <a:avLst/>
              </a:prstGeom>
              <a:blipFill rotWithShape="0">
                <a:blip r:embed="rId5"/>
                <a:stretch>
                  <a:fillRect l="-855" t="-781" b="-703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6452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914400"/>
            <a:ext cx="7772400" cy="5257800"/>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21</a:t>
            </a:fld>
            <a:endParaRPr lang="en-US" altLang="ko-KR"/>
          </a:p>
        </p:txBody>
      </p:sp>
      <p:sp>
        <p:nvSpPr>
          <p:cNvPr id="8" name="TextBox 7"/>
          <p:cNvSpPr txBox="1"/>
          <p:nvPr/>
        </p:nvSpPr>
        <p:spPr>
          <a:xfrm>
            <a:off x="228600" y="648287"/>
            <a:ext cx="3761414" cy="276999"/>
          </a:xfrm>
          <a:prstGeom prst="rect">
            <a:avLst/>
          </a:prstGeom>
          <a:noFill/>
        </p:spPr>
        <p:txBody>
          <a:bodyPr wrap="none" rtlCol="0">
            <a:spAutoFit/>
          </a:bodyPr>
          <a:lstStyle/>
          <a:p>
            <a:r>
              <a:rPr lang="en-US" altLang="zh-CN" b="1" dirty="0" smtClean="0">
                <a:solidFill>
                  <a:srgbClr val="FF0000"/>
                </a:solidFill>
              </a:rPr>
              <a:t>Concurrent Sounding based on Realization method (1)</a:t>
            </a:r>
            <a:endParaRPr lang="zh-CN" altLang="en-US" b="1" dirty="0">
              <a:solidFill>
                <a:srgbClr val="FF0000"/>
              </a:solidFill>
            </a:endParaRPr>
          </a:p>
        </p:txBody>
      </p:sp>
    </p:spTree>
    <p:extLst>
      <p:ext uri="{BB962C8B-B14F-4D97-AF65-F5344CB8AC3E}">
        <p14:creationId xmlns:p14="http://schemas.microsoft.com/office/powerpoint/2010/main" val="1152010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914400"/>
            <a:ext cx="8686800" cy="5410200"/>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22</a:t>
            </a:fld>
            <a:endParaRPr lang="en-US" altLang="ko-KR"/>
          </a:p>
        </p:txBody>
      </p:sp>
      <p:sp>
        <p:nvSpPr>
          <p:cNvPr id="8" name="TextBox 7"/>
          <p:cNvSpPr txBox="1"/>
          <p:nvPr/>
        </p:nvSpPr>
        <p:spPr>
          <a:xfrm>
            <a:off x="228600" y="648287"/>
            <a:ext cx="3761414" cy="276999"/>
          </a:xfrm>
          <a:prstGeom prst="rect">
            <a:avLst/>
          </a:prstGeom>
          <a:noFill/>
        </p:spPr>
        <p:txBody>
          <a:bodyPr wrap="none" rtlCol="0">
            <a:spAutoFit/>
          </a:bodyPr>
          <a:lstStyle/>
          <a:p>
            <a:r>
              <a:rPr lang="en-US" altLang="zh-CN" b="1" dirty="0" smtClean="0">
                <a:solidFill>
                  <a:srgbClr val="FF0000"/>
                </a:solidFill>
              </a:rPr>
              <a:t>Concurrent Sounding based on Realization method (1)</a:t>
            </a:r>
            <a:endParaRPr lang="zh-CN" altLang="en-US" b="1" dirty="0">
              <a:solidFill>
                <a:srgbClr val="FF0000"/>
              </a:solidFill>
            </a:endParaRPr>
          </a:p>
        </p:txBody>
      </p:sp>
    </p:spTree>
    <p:extLst>
      <p:ext uri="{BB962C8B-B14F-4D97-AF65-F5344CB8AC3E}">
        <p14:creationId xmlns:p14="http://schemas.microsoft.com/office/powerpoint/2010/main" val="2308305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143000"/>
            <a:ext cx="8458200" cy="5105399"/>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23</a:t>
            </a:fld>
            <a:endParaRPr lang="en-US" altLang="ko-KR"/>
          </a:p>
        </p:txBody>
      </p:sp>
      <p:sp>
        <p:nvSpPr>
          <p:cNvPr id="9" name="TextBox 8"/>
          <p:cNvSpPr txBox="1"/>
          <p:nvPr/>
        </p:nvSpPr>
        <p:spPr>
          <a:xfrm>
            <a:off x="228600" y="762000"/>
            <a:ext cx="7032759" cy="307777"/>
          </a:xfrm>
          <a:prstGeom prst="rect">
            <a:avLst/>
          </a:prstGeom>
          <a:noFill/>
        </p:spPr>
        <p:txBody>
          <a:bodyPr wrap="none" rtlCol="0">
            <a:spAutoFit/>
          </a:bodyPr>
          <a:lstStyle/>
          <a:p>
            <a:r>
              <a:rPr lang="en-US" altLang="zh-CN" sz="1400" b="1" dirty="0" smtClean="0">
                <a:solidFill>
                  <a:srgbClr val="FF0000"/>
                </a:solidFill>
              </a:rPr>
              <a:t>CBF, Serial Sounding: </a:t>
            </a:r>
            <a:r>
              <a:rPr lang="en-US" altLang="zh-CN" sz="1400" b="1" dirty="0">
                <a:solidFill>
                  <a:srgbClr val="FF0000"/>
                </a:solidFill>
              </a:rPr>
              <a:t>Individual CSI feedback for the channel </a:t>
            </a:r>
            <a:r>
              <a:rPr lang="en-US" altLang="zh-CN" sz="1400" b="1" dirty="0" smtClean="0">
                <a:solidFill>
                  <a:srgbClr val="FF0000"/>
                </a:solidFill>
              </a:rPr>
              <a:t>between </a:t>
            </a:r>
            <a:r>
              <a:rPr lang="en-US" altLang="zh-CN" sz="1400" b="1" dirty="0">
                <a:solidFill>
                  <a:srgbClr val="FF0000"/>
                </a:solidFill>
              </a:rPr>
              <a:t>an AP and a STA</a:t>
            </a:r>
            <a:endParaRPr lang="zh-CN" altLang="en-US" sz="1400" b="1" dirty="0">
              <a:solidFill>
                <a:srgbClr val="FF0000"/>
              </a:solidFill>
            </a:endParaRPr>
          </a:p>
        </p:txBody>
      </p:sp>
    </p:spTree>
    <p:extLst>
      <p:ext uri="{BB962C8B-B14F-4D97-AF65-F5344CB8AC3E}">
        <p14:creationId xmlns:p14="http://schemas.microsoft.com/office/powerpoint/2010/main" val="2563903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219200"/>
            <a:ext cx="8610600" cy="5105399"/>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24</a:t>
            </a:fld>
            <a:endParaRPr lang="en-US" altLang="ko-KR"/>
          </a:p>
        </p:txBody>
      </p:sp>
      <p:sp>
        <p:nvSpPr>
          <p:cNvPr id="8" name="TextBox 7"/>
          <p:cNvSpPr txBox="1"/>
          <p:nvPr/>
        </p:nvSpPr>
        <p:spPr>
          <a:xfrm>
            <a:off x="228600" y="762000"/>
            <a:ext cx="6886822" cy="307777"/>
          </a:xfrm>
          <a:prstGeom prst="rect">
            <a:avLst/>
          </a:prstGeom>
          <a:noFill/>
        </p:spPr>
        <p:txBody>
          <a:bodyPr wrap="none" rtlCol="0">
            <a:spAutoFit/>
          </a:bodyPr>
          <a:lstStyle/>
          <a:p>
            <a:r>
              <a:rPr lang="en-US" altLang="zh-CN" sz="1400" b="1" dirty="0" smtClean="0">
                <a:solidFill>
                  <a:srgbClr val="FF0000"/>
                </a:solidFill>
              </a:rPr>
              <a:t>JT, Serial Sounding: </a:t>
            </a:r>
            <a:r>
              <a:rPr lang="en-US" altLang="zh-CN" sz="1400" b="1" dirty="0">
                <a:solidFill>
                  <a:srgbClr val="FF0000"/>
                </a:solidFill>
              </a:rPr>
              <a:t>Individual CSI feedback for the channel </a:t>
            </a:r>
            <a:r>
              <a:rPr lang="en-US" altLang="zh-CN" sz="1400" b="1" dirty="0" smtClean="0">
                <a:solidFill>
                  <a:srgbClr val="FF0000"/>
                </a:solidFill>
              </a:rPr>
              <a:t>between </a:t>
            </a:r>
            <a:r>
              <a:rPr lang="en-US" altLang="zh-CN" sz="1400" b="1" dirty="0">
                <a:solidFill>
                  <a:srgbClr val="FF0000"/>
                </a:solidFill>
              </a:rPr>
              <a:t>an AP and a STA</a:t>
            </a:r>
            <a:endParaRPr lang="zh-CN" altLang="en-US" sz="1400" b="1" dirty="0">
              <a:solidFill>
                <a:srgbClr val="FF0000"/>
              </a:solidFill>
            </a:endParaRPr>
          </a:p>
        </p:txBody>
      </p:sp>
    </p:spTree>
    <p:extLst>
      <p:ext uri="{BB962C8B-B14F-4D97-AF65-F5344CB8AC3E}">
        <p14:creationId xmlns:p14="http://schemas.microsoft.com/office/powerpoint/2010/main" val="2235708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143000"/>
            <a:ext cx="8534400" cy="5181599"/>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25</a:t>
            </a:fld>
            <a:endParaRPr lang="en-US" altLang="ko-KR"/>
          </a:p>
        </p:txBody>
      </p:sp>
      <p:sp>
        <p:nvSpPr>
          <p:cNvPr id="8" name="TextBox 7"/>
          <p:cNvSpPr txBox="1"/>
          <p:nvPr/>
        </p:nvSpPr>
        <p:spPr>
          <a:xfrm>
            <a:off x="228600" y="648287"/>
            <a:ext cx="6790642" cy="307777"/>
          </a:xfrm>
          <a:prstGeom prst="rect">
            <a:avLst/>
          </a:prstGeom>
          <a:noFill/>
        </p:spPr>
        <p:txBody>
          <a:bodyPr wrap="none" rtlCol="0">
            <a:spAutoFit/>
          </a:bodyPr>
          <a:lstStyle/>
          <a:p>
            <a:r>
              <a:rPr lang="en-US" altLang="zh-CN" sz="1400" b="1" dirty="0" smtClean="0">
                <a:solidFill>
                  <a:srgbClr val="FF0000"/>
                </a:solidFill>
              </a:rPr>
              <a:t>JT, Serial Sounding: Full Channel feedback for the channel  between an AP and a STA</a:t>
            </a:r>
            <a:endParaRPr lang="zh-CN" altLang="en-US" sz="1400" b="1" dirty="0">
              <a:solidFill>
                <a:srgbClr val="FF0000"/>
              </a:solidFill>
            </a:endParaRPr>
          </a:p>
        </p:txBody>
      </p:sp>
    </p:spTree>
    <p:extLst>
      <p:ext uri="{BB962C8B-B14F-4D97-AF65-F5344CB8AC3E}">
        <p14:creationId xmlns:p14="http://schemas.microsoft.com/office/powerpoint/2010/main" val="1508953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94751"/>
            <a:ext cx="8686800" cy="5329849"/>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26</a:t>
            </a:fld>
            <a:endParaRPr lang="en-US" altLang="ko-KR"/>
          </a:p>
        </p:txBody>
      </p:sp>
      <p:sp>
        <p:nvSpPr>
          <p:cNvPr id="7" name="TextBox 6"/>
          <p:cNvSpPr txBox="1"/>
          <p:nvPr/>
        </p:nvSpPr>
        <p:spPr>
          <a:xfrm>
            <a:off x="228600" y="648287"/>
            <a:ext cx="8259184" cy="307777"/>
          </a:xfrm>
          <a:prstGeom prst="rect">
            <a:avLst/>
          </a:prstGeom>
          <a:noFill/>
        </p:spPr>
        <p:txBody>
          <a:bodyPr wrap="none" rtlCol="0">
            <a:spAutoFit/>
          </a:bodyPr>
          <a:lstStyle/>
          <a:p>
            <a:r>
              <a:rPr lang="en-US" altLang="zh-CN" sz="1400" b="1" dirty="0" smtClean="0">
                <a:solidFill>
                  <a:srgbClr val="FF0000"/>
                </a:solidFill>
              </a:rPr>
              <a:t>JT, Serial Sounding: Aggregated CSI feedback for the channel  between a STA and all APs in collaboration</a:t>
            </a:r>
            <a:endParaRPr lang="zh-CN" altLang="en-US" sz="1400" b="1" dirty="0">
              <a:solidFill>
                <a:srgbClr val="FF0000"/>
              </a:solidFill>
            </a:endParaRPr>
          </a:p>
        </p:txBody>
      </p:sp>
    </p:spTree>
    <p:extLst>
      <p:ext uri="{BB962C8B-B14F-4D97-AF65-F5344CB8AC3E}">
        <p14:creationId xmlns:p14="http://schemas.microsoft.com/office/powerpoint/2010/main" val="3395189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4" y="685800"/>
            <a:ext cx="9067800" cy="809059"/>
          </a:xfrm>
        </p:spPr>
        <p:txBody>
          <a:bodyPr/>
          <a:lstStyle/>
          <a:p>
            <a:r>
              <a:rPr lang="en-US" altLang="zh-CN" sz="2800" dirty="0" smtClean="0"/>
              <a:t>Serial Sounding </a:t>
            </a:r>
            <a:r>
              <a:rPr lang="en-US" altLang="zh-CN" sz="2800" dirty="0"/>
              <a:t>Packet </a:t>
            </a:r>
            <a:r>
              <a:rPr lang="en-US" altLang="zh-CN" sz="2800" dirty="0" smtClean="0"/>
              <a:t>Transmission [1][2]</a:t>
            </a:r>
            <a:endParaRPr lang="zh-CN" altLang="en-US" sz="28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3</a:t>
            </a:fld>
            <a:endParaRPr lang="en-US" altLang="ko-KR"/>
          </a:p>
        </p:txBody>
      </p:sp>
      <p:sp>
        <p:nvSpPr>
          <p:cNvPr id="26" name="Content Placeholder 2"/>
          <p:cNvSpPr>
            <a:spLocks noGrp="1"/>
          </p:cNvSpPr>
          <p:nvPr>
            <p:ph idx="1"/>
          </p:nvPr>
        </p:nvSpPr>
        <p:spPr>
          <a:xfrm>
            <a:off x="371475" y="1447800"/>
            <a:ext cx="8467725" cy="990600"/>
          </a:xfrm>
        </p:spPr>
        <p:txBody>
          <a:bodyPr/>
          <a:lstStyle/>
          <a:p>
            <a:r>
              <a:rPr lang="en-US" altLang="zh-CN" sz="1600" b="0" dirty="0" smtClean="0"/>
              <a:t>Master AP can send an NDPA, followed by NDP1 and the Slave APs will send NDPs towards STAs one by one serially and/or respectively</a:t>
            </a:r>
          </a:p>
          <a:p>
            <a:pPr lvl="1"/>
            <a:r>
              <a:rPr lang="en-US" altLang="zh-CN" sz="1200" b="0" dirty="0" smtClean="0"/>
              <a:t>NDPA may need an indication of EHT NDPA type.</a:t>
            </a:r>
          </a:p>
        </p:txBody>
      </p:sp>
      <p:grpSp>
        <p:nvGrpSpPr>
          <p:cNvPr id="36" name="Group 35"/>
          <p:cNvGrpSpPr/>
          <p:nvPr/>
        </p:nvGrpSpPr>
        <p:grpSpPr>
          <a:xfrm>
            <a:off x="838200" y="2743200"/>
            <a:ext cx="7400109" cy="3060350"/>
            <a:chOff x="1066800" y="3205468"/>
            <a:chExt cx="7400109" cy="3060350"/>
          </a:xfrm>
        </p:grpSpPr>
        <p:cxnSp>
          <p:nvCxnSpPr>
            <p:cNvPr id="8" name="Straight Connector 7"/>
            <p:cNvCxnSpPr/>
            <p:nvPr/>
          </p:nvCxnSpPr>
          <p:spPr bwMode="auto">
            <a:xfrm flipV="1">
              <a:off x="2057400" y="3572567"/>
              <a:ext cx="6400800" cy="217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2057400" y="4184344"/>
              <a:ext cx="6400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2" name="TextBox 11"/>
            <p:cNvSpPr txBox="1"/>
            <p:nvPr/>
          </p:nvSpPr>
          <p:spPr>
            <a:xfrm>
              <a:off x="1066800" y="3269944"/>
              <a:ext cx="838243" cy="276999"/>
            </a:xfrm>
            <a:prstGeom prst="rect">
              <a:avLst/>
            </a:prstGeom>
            <a:noFill/>
          </p:spPr>
          <p:txBody>
            <a:bodyPr wrap="none" rtlCol="0">
              <a:spAutoFit/>
            </a:bodyPr>
            <a:lstStyle/>
            <a:p>
              <a:r>
                <a:rPr lang="en-US" altLang="zh-CN" dirty="0" smtClean="0"/>
                <a:t>Master AP</a:t>
              </a:r>
              <a:endParaRPr lang="zh-CN" altLang="en-US" dirty="0"/>
            </a:p>
          </p:txBody>
        </p:sp>
        <p:sp>
          <p:nvSpPr>
            <p:cNvPr id="13" name="TextBox 12"/>
            <p:cNvSpPr txBox="1"/>
            <p:nvPr/>
          </p:nvSpPr>
          <p:spPr>
            <a:xfrm>
              <a:off x="1066800" y="3848309"/>
              <a:ext cx="830227" cy="276999"/>
            </a:xfrm>
            <a:prstGeom prst="rect">
              <a:avLst/>
            </a:prstGeom>
            <a:noFill/>
          </p:spPr>
          <p:txBody>
            <a:bodyPr wrap="none" rtlCol="0">
              <a:spAutoFit/>
            </a:bodyPr>
            <a:lstStyle/>
            <a:p>
              <a:r>
                <a:rPr lang="en-US" altLang="zh-CN" dirty="0" smtClean="0"/>
                <a:t>Slave AP1</a:t>
              </a:r>
              <a:endParaRPr lang="zh-CN" altLang="en-US" dirty="0"/>
            </a:p>
          </p:txBody>
        </p:sp>
        <p:sp>
          <p:nvSpPr>
            <p:cNvPr id="14" name="TextBox 13"/>
            <p:cNvSpPr txBox="1"/>
            <p:nvPr/>
          </p:nvSpPr>
          <p:spPr>
            <a:xfrm>
              <a:off x="1219200" y="4972471"/>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15" name="TextBox 14"/>
            <p:cNvSpPr txBox="1"/>
            <p:nvPr/>
          </p:nvSpPr>
          <p:spPr>
            <a:xfrm>
              <a:off x="1226214" y="5945152"/>
              <a:ext cx="603114" cy="276999"/>
            </a:xfrm>
            <a:prstGeom prst="rect">
              <a:avLst/>
            </a:prstGeom>
            <a:noFill/>
          </p:spPr>
          <p:txBody>
            <a:bodyPr wrap="none" rtlCol="0">
              <a:spAutoFit/>
            </a:bodyPr>
            <a:lstStyle/>
            <a:p>
              <a:r>
                <a:rPr lang="en-US" altLang="zh-CN" dirty="0" smtClean="0"/>
                <a:t>STA N</a:t>
              </a:r>
              <a:endParaRPr lang="zh-CN" altLang="en-US" dirty="0"/>
            </a:p>
          </p:txBody>
        </p:sp>
        <p:sp>
          <p:nvSpPr>
            <p:cNvPr id="16" name="TextBox 15"/>
            <p:cNvSpPr txBox="1"/>
            <p:nvPr/>
          </p:nvSpPr>
          <p:spPr>
            <a:xfrm rot="5400000">
              <a:off x="1343433" y="5539749"/>
              <a:ext cx="473206" cy="369332"/>
            </a:xfrm>
            <a:prstGeom prst="rect">
              <a:avLst/>
            </a:prstGeom>
            <a:noFill/>
          </p:spPr>
          <p:txBody>
            <a:bodyPr wrap="none" rtlCol="0">
              <a:spAutoFit/>
            </a:bodyPr>
            <a:lstStyle/>
            <a:p>
              <a:r>
                <a:rPr lang="en-US" altLang="zh-CN" sz="1800" b="1" dirty="0" smtClean="0"/>
                <a:t>….</a:t>
              </a:r>
              <a:endParaRPr lang="zh-CN" altLang="en-US" sz="1800" b="1" dirty="0"/>
            </a:p>
          </p:txBody>
        </p:sp>
        <p:sp>
          <p:nvSpPr>
            <p:cNvPr id="17" name="Rectangle 16"/>
            <p:cNvSpPr/>
            <p:nvPr/>
          </p:nvSpPr>
          <p:spPr bwMode="auto">
            <a:xfrm>
              <a:off x="2286000" y="3207645"/>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3352800" y="3211162"/>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4533900" y="3817245"/>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0" name="TextBox 19"/>
            <p:cNvSpPr txBox="1"/>
            <p:nvPr/>
          </p:nvSpPr>
          <p:spPr>
            <a:xfrm>
              <a:off x="2373330" y="3258556"/>
              <a:ext cx="587340" cy="276999"/>
            </a:xfrm>
            <a:prstGeom prst="rect">
              <a:avLst/>
            </a:prstGeom>
            <a:noFill/>
          </p:spPr>
          <p:txBody>
            <a:bodyPr wrap="none" rtlCol="0">
              <a:spAutoFit/>
            </a:bodyPr>
            <a:lstStyle/>
            <a:p>
              <a:r>
                <a:rPr lang="en-US" altLang="zh-CN" dirty="0" smtClean="0"/>
                <a:t>NDPA</a:t>
              </a:r>
              <a:endParaRPr lang="zh-CN" altLang="en-US" dirty="0"/>
            </a:p>
          </p:txBody>
        </p:sp>
        <p:sp>
          <p:nvSpPr>
            <p:cNvPr id="21" name="TextBox 20"/>
            <p:cNvSpPr txBox="1"/>
            <p:nvPr/>
          </p:nvSpPr>
          <p:spPr>
            <a:xfrm>
              <a:off x="3451260" y="3269944"/>
              <a:ext cx="567784" cy="276999"/>
            </a:xfrm>
            <a:prstGeom prst="rect">
              <a:avLst/>
            </a:prstGeom>
            <a:noFill/>
          </p:spPr>
          <p:txBody>
            <a:bodyPr wrap="none" rtlCol="0">
              <a:spAutoFit/>
            </a:bodyPr>
            <a:lstStyle/>
            <a:p>
              <a:r>
                <a:rPr lang="en-US" altLang="zh-CN" dirty="0" smtClean="0"/>
                <a:t>NDP1</a:t>
              </a:r>
              <a:endParaRPr lang="zh-CN" altLang="en-US" dirty="0"/>
            </a:p>
          </p:txBody>
        </p:sp>
        <p:sp>
          <p:nvSpPr>
            <p:cNvPr id="22" name="TextBox 21"/>
            <p:cNvSpPr txBox="1"/>
            <p:nvPr/>
          </p:nvSpPr>
          <p:spPr>
            <a:xfrm>
              <a:off x="4630221" y="3891857"/>
              <a:ext cx="567784" cy="276999"/>
            </a:xfrm>
            <a:prstGeom prst="rect">
              <a:avLst/>
            </a:prstGeom>
            <a:noFill/>
          </p:spPr>
          <p:txBody>
            <a:bodyPr wrap="none" rtlCol="0">
              <a:spAutoFit/>
            </a:bodyPr>
            <a:lstStyle/>
            <a:p>
              <a:r>
                <a:rPr lang="en-US" altLang="zh-CN" dirty="0" smtClean="0"/>
                <a:t>NDP2</a:t>
              </a:r>
              <a:endParaRPr lang="zh-CN" altLang="en-US" dirty="0"/>
            </a:p>
          </p:txBody>
        </p:sp>
        <p:sp>
          <p:nvSpPr>
            <p:cNvPr id="23" name="Rectangle 22"/>
            <p:cNvSpPr/>
            <p:nvPr/>
          </p:nvSpPr>
          <p:spPr bwMode="auto">
            <a:xfrm>
              <a:off x="6934200" y="3205468"/>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6993926" y="3250517"/>
              <a:ext cx="719492" cy="276999"/>
            </a:xfrm>
            <a:prstGeom prst="rect">
              <a:avLst/>
            </a:prstGeom>
            <a:noFill/>
          </p:spPr>
          <p:txBody>
            <a:bodyPr wrap="none" rtlCol="0">
              <a:spAutoFit/>
            </a:bodyPr>
            <a:lstStyle/>
            <a:p>
              <a:r>
                <a:rPr lang="en-US" altLang="zh-CN" dirty="0" smtClean="0"/>
                <a:t>Trigger*</a:t>
              </a:r>
              <a:endParaRPr lang="zh-CN" altLang="en-US" dirty="0"/>
            </a:p>
          </p:txBody>
        </p:sp>
        <p:cxnSp>
          <p:nvCxnSpPr>
            <p:cNvPr id="30" name="Straight Connector 29"/>
            <p:cNvCxnSpPr/>
            <p:nvPr/>
          </p:nvCxnSpPr>
          <p:spPr bwMode="auto">
            <a:xfrm>
              <a:off x="2066109" y="5275218"/>
              <a:ext cx="6400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1" name="Straight Connector 30"/>
            <p:cNvCxnSpPr/>
            <p:nvPr/>
          </p:nvCxnSpPr>
          <p:spPr bwMode="auto">
            <a:xfrm>
              <a:off x="2057400" y="6265818"/>
              <a:ext cx="6400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2" name="Straight Connector 31"/>
            <p:cNvCxnSpPr/>
            <p:nvPr/>
          </p:nvCxnSpPr>
          <p:spPr bwMode="auto">
            <a:xfrm>
              <a:off x="2057400" y="4724400"/>
              <a:ext cx="6400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3" name="Rectangle 32"/>
            <p:cNvSpPr/>
            <p:nvPr/>
          </p:nvSpPr>
          <p:spPr bwMode="auto">
            <a:xfrm>
              <a:off x="5715000" y="4357301"/>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4" name="TextBox 33"/>
            <p:cNvSpPr txBox="1"/>
            <p:nvPr/>
          </p:nvSpPr>
          <p:spPr>
            <a:xfrm>
              <a:off x="5811321" y="4431913"/>
              <a:ext cx="567784" cy="276999"/>
            </a:xfrm>
            <a:prstGeom prst="rect">
              <a:avLst/>
            </a:prstGeom>
            <a:noFill/>
          </p:spPr>
          <p:txBody>
            <a:bodyPr wrap="none" rtlCol="0">
              <a:spAutoFit/>
            </a:bodyPr>
            <a:lstStyle/>
            <a:p>
              <a:r>
                <a:rPr lang="en-US" altLang="zh-CN" dirty="0" smtClean="0"/>
                <a:t>NDP3</a:t>
              </a:r>
              <a:endParaRPr lang="zh-CN" altLang="en-US" dirty="0"/>
            </a:p>
          </p:txBody>
        </p:sp>
        <p:sp>
          <p:nvSpPr>
            <p:cNvPr id="35" name="TextBox 34"/>
            <p:cNvSpPr txBox="1"/>
            <p:nvPr/>
          </p:nvSpPr>
          <p:spPr>
            <a:xfrm>
              <a:off x="1066800" y="4382383"/>
              <a:ext cx="830227" cy="276999"/>
            </a:xfrm>
            <a:prstGeom prst="rect">
              <a:avLst/>
            </a:prstGeom>
            <a:noFill/>
          </p:spPr>
          <p:txBody>
            <a:bodyPr wrap="none" rtlCol="0">
              <a:spAutoFit/>
            </a:bodyPr>
            <a:lstStyle/>
            <a:p>
              <a:r>
                <a:rPr lang="en-US" altLang="zh-CN" dirty="0" smtClean="0"/>
                <a:t>Slave AP2</a:t>
              </a:r>
              <a:endParaRPr lang="zh-CN" altLang="en-US" dirty="0"/>
            </a:p>
          </p:txBody>
        </p:sp>
      </p:grpSp>
      <p:sp>
        <p:nvSpPr>
          <p:cNvPr id="37" name="TextBox 36"/>
          <p:cNvSpPr txBox="1"/>
          <p:nvPr/>
        </p:nvSpPr>
        <p:spPr>
          <a:xfrm>
            <a:off x="2635051" y="6019800"/>
            <a:ext cx="3841949" cy="276999"/>
          </a:xfrm>
          <a:prstGeom prst="rect">
            <a:avLst/>
          </a:prstGeom>
          <a:noFill/>
        </p:spPr>
        <p:txBody>
          <a:bodyPr wrap="none" rtlCol="0">
            <a:spAutoFit/>
          </a:bodyPr>
          <a:lstStyle/>
          <a:p>
            <a:r>
              <a:rPr lang="en-US" altLang="zh-CN" dirty="0" smtClean="0"/>
              <a:t>* This Trigger frame is to collect the BF Report from STAs</a:t>
            </a:r>
            <a:endParaRPr lang="zh-CN" altLang="en-US" dirty="0"/>
          </a:p>
        </p:txBody>
      </p:sp>
    </p:spTree>
    <p:extLst>
      <p:ext uri="{BB962C8B-B14F-4D97-AF65-F5344CB8AC3E}">
        <p14:creationId xmlns:p14="http://schemas.microsoft.com/office/powerpoint/2010/main" val="276795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763000" cy="533400"/>
          </a:xfrm>
        </p:spPr>
        <p:txBody>
          <a:bodyPr/>
          <a:lstStyle/>
          <a:p>
            <a:r>
              <a:rPr lang="en-US" altLang="zh-CN" sz="2400" dirty="0" smtClean="0"/>
              <a:t>How to compute CBF and JT Pre-coders from Serial Sounding and Concurrent sounding of method (2)</a:t>
            </a:r>
            <a:endParaRPr lang="zh-CN" altLang="en-US" sz="24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4</a:t>
            </a:fld>
            <a:endParaRPr lang="en-US" altLang="ko-KR"/>
          </a:p>
        </p:txBody>
      </p:sp>
      <p:grpSp>
        <p:nvGrpSpPr>
          <p:cNvPr id="10" name="Group 9"/>
          <p:cNvGrpSpPr/>
          <p:nvPr/>
        </p:nvGrpSpPr>
        <p:grpSpPr>
          <a:xfrm>
            <a:off x="513739" y="1302696"/>
            <a:ext cx="4744061" cy="2589533"/>
            <a:chOff x="513739" y="1144267"/>
            <a:chExt cx="4744061" cy="2589533"/>
          </a:xfrm>
        </p:grpSpPr>
        <p:sp>
          <p:nvSpPr>
            <p:cNvPr id="7" name="Rectangle 6"/>
            <p:cNvSpPr/>
            <p:nvPr/>
          </p:nvSpPr>
          <p:spPr bwMode="auto">
            <a:xfrm>
              <a:off x="990600" y="1600200"/>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990600" y="2971800"/>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16" name="Group 15"/>
            <p:cNvGrpSpPr/>
            <p:nvPr/>
          </p:nvGrpSpPr>
          <p:grpSpPr>
            <a:xfrm>
              <a:off x="1386840" y="1304109"/>
              <a:ext cx="304800" cy="381000"/>
              <a:chOff x="2209800" y="1600200"/>
              <a:chExt cx="304800" cy="381000"/>
            </a:xfrm>
          </p:grpSpPr>
          <p:sp>
            <p:nvSpPr>
              <p:cNvPr id="9" name="Isosceles Triangle 8"/>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1" name="Straight Connector 10"/>
              <p:cNvCxnSpPr>
                <a:stCxn id="9" idx="0"/>
                <a:endCxn id="9"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a:stCxn id="9"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7" name="Group 16"/>
            <p:cNvGrpSpPr/>
            <p:nvPr/>
          </p:nvGrpSpPr>
          <p:grpSpPr>
            <a:xfrm>
              <a:off x="1386840" y="1913708"/>
              <a:ext cx="304800" cy="381000"/>
              <a:chOff x="2209800" y="1600200"/>
              <a:chExt cx="304800" cy="381000"/>
            </a:xfrm>
          </p:grpSpPr>
          <p:sp>
            <p:nvSpPr>
              <p:cNvPr id="18" name="Isosceles Triangle 17"/>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9" name="Straight Connector 18"/>
              <p:cNvCxnSpPr>
                <a:stCxn id="18" idx="0"/>
                <a:endCxn id="18"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p:cNvCxnSpPr>
                <a:stCxn id="18"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2" name="TextBox 21"/>
            <p:cNvSpPr txBox="1"/>
            <p:nvPr/>
          </p:nvSpPr>
          <p:spPr>
            <a:xfrm rot="5400000">
              <a:off x="1289824" y="1706331"/>
              <a:ext cx="441146" cy="338554"/>
            </a:xfrm>
            <a:prstGeom prst="rect">
              <a:avLst/>
            </a:prstGeom>
            <a:noFill/>
          </p:spPr>
          <p:txBody>
            <a:bodyPr wrap="none" rtlCol="0">
              <a:spAutoFit/>
            </a:bodyPr>
            <a:lstStyle/>
            <a:p>
              <a:r>
                <a:rPr lang="en-US" altLang="zh-CN" sz="1600" dirty="0" smtClean="0"/>
                <a:t>….</a:t>
              </a:r>
              <a:endParaRPr lang="zh-CN" altLang="en-US" sz="1600" dirty="0"/>
            </a:p>
          </p:txBody>
        </p:sp>
        <p:grpSp>
          <p:nvGrpSpPr>
            <p:cNvPr id="23" name="Group 22"/>
            <p:cNvGrpSpPr/>
            <p:nvPr/>
          </p:nvGrpSpPr>
          <p:grpSpPr>
            <a:xfrm>
              <a:off x="1386840" y="2677886"/>
              <a:ext cx="304800" cy="381000"/>
              <a:chOff x="2209800" y="1600200"/>
              <a:chExt cx="304800" cy="381000"/>
            </a:xfrm>
          </p:grpSpPr>
          <p:sp>
            <p:nvSpPr>
              <p:cNvPr id="24" name="Isosceles Triangle 23"/>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25" name="Straight Connector 24"/>
              <p:cNvCxnSpPr>
                <a:stCxn id="24" idx="0"/>
                <a:endCxn id="24"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6" name="Straight Connector 25"/>
              <p:cNvCxnSpPr>
                <a:stCxn id="24"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7" name="Straight Connector 26"/>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28" name="Group 27"/>
            <p:cNvGrpSpPr/>
            <p:nvPr/>
          </p:nvGrpSpPr>
          <p:grpSpPr>
            <a:xfrm>
              <a:off x="1386840" y="3287485"/>
              <a:ext cx="304800" cy="381000"/>
              <a:chOff x="2209800" y="1600200"/>
              <a:chExt cx="304800" cy="381000"/>
            </a:xfrm>
          </p:grpSpPr>
          <p:sp>
            <p:nvSpPr>
              <p:cNvPr id="29" name="Isosceles Triangle 28"/>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30" name="Straight Connector 29"/>
              <p:cNvCxnSpPr>
                <a:stCxn id="29" idx="0"/>
                <a:endCxn id="29"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1" name="Straight Connector 30"/>
              <p:cNvCxnSpPr>
                <a:stCxn id="29"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2" name="Straight Connector 31"/>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33" name="TextBox 32"/>
            <p:cNvSpPr txBox="1"/>
            <p:nvPr/>
          </p:nvSpPr>
          <p:spPr>
            <a:xfrm rot="5400000">
              <a:off x="1289824" y="3080108"/>
              <a:ext cx="441146" cy="338554"/>
            </a:xfrm>
            <a:prstGeom prst="rect">
              <a:avLst/>
            </a:prstGeom>
            <a:noFill/>
          </p:spPr>
          <p:txBody>
            <a:bodyPr wrap="none" rtlCol="0">
              <a:spAutoFit/>
            </a:bodyPr>
            <a:lstStyle/>
            <a:p>
              <a:r>
                <a:rPr lang="en-US" altLang="zh-CN" sz="1600" dirty="0" smtClean="0"/>
                <a:t>….</a:t>
              </a:r>
              <a:endParaRPr lang="zh-CN" altLang="en-US" sz="1600" dirty="0"/>
            </a:p>
          </p:txBody>
        </p:sp>
        <p:cxnSp>
          <p:nvCxnSpPr>
            <p:cNvPr id="35" name="Straight Connector 34"/>
            <p:cNvCxnSpPr/>
            <p:nvPr/>
          </p:nvCxnSpPr>
          <p:spPr bwMode="auto">
            <a:xfrm>
              <a:off x="696913" y="18288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694509" y="21336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696913" y="32004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a:off x="694509" y="35052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9" name="TextBox 38"/>
            <p:cNvSpPr txBox="1"/>
            <p:nvPr/>
          </p:nvSpPr>
          <p:spPr>
            <a:xfrm>
              <a:off x="967752" y="1823537"/>
              <a:ext cx="457176" cy="276999"/>
            </a:xfrm>
            <a:prstGeom prst="rect">
              <a:avLst/>
            </a:prstGeom>
            <a:noFill/>
          </p:spPr>
          <p:txBody>
            <a:bodyPr wrap="none" rtlCol="0">
              <a:spAutoFit/>
            </a:bodyPr>
            <a:lstStyle/>
            <a:p>
              <a:r>
                <a:rPr lang="en-US" altLang="zh-CN" dirty="0" smtClean="0"/>
                <a:t>AP1</a:t>
              </a:r>
              <a:endParaRPr lang="zh-CN" altLang="en-US" dirty="0"/>
            </a:p>
          </p:txBody>
        </p:sp>
        <p:sp>
          <p:nvSpPr>
            <p:cNvPr id="40" name="TextBox 39"/>
            <p:cNvSpPr txBox="1"/>
            <p:nvPr/>
          </p:nvSpPr>
          <p:spPr>
            <a:xfrm>
              <a:off x="960144" y="3214301"/>
              <a:ext cx="457176" cy="276999"/>
            </a:xfrm>
            <a:prstGeom prst="rect">
              <a:avLst/>
            </a:prstGeom>
            <a:noFill/>
          </p:spPr>
          <p:txBody>
            <a:bodyPr wrap="none" rtlCol="0">
              <a:spAutoFit/>
            </a:bodyPr>
            <a:lstStyle/>
            <a:p>
              <a:r>
                <a:rPr lang="en-US" altLang="zh-CN" dirty="0" smtClean="0"/>
                <a:t>AP2</a:t>
              </a:r>
              <a:endParaRPr lang="zh-CN" altLang="en-US" dirty="0"/>
            </a:p>
          </p:txBody>
        </p:sp>
        <p:sp>
          <p:nvSpPr>
            <p:cNvPr id="41" name="TextBox 40"/>
            <p:cNvSpPr txBox="1"/>
            <p:nvPr/>
          </p:nvSpPr>
          <p:spPr>
            <a:xfrm>
              <a:off x="513739" y="1825283"/>
              <a:ext cx="346570" cy="276999"/>
            </a:xfrm>
            <a:prstGeom prst="rect">
              <a:avLst/>
            </a:prstGeom>
            <a:noFill/>
          </p:spPr>
          <p:txBody>
            <a:bodyPr wrap="none" rtlCol="0">
              <a:spAutoFit/>
            </a:bodyPr>
            <a:lstStyle/>
            <a:p>
              <a:r>
                <a:rPr lang="en-US" altLang="zh-CN" dirty="0" smtClean="0"/>
                <a:t>K</a:t>
              </a:r>
              <a:r>
                <a:rPr lang="en-US" altLang="zh-CN" baseline="-25000" dirty="0" smtClean="0"/>
                <a:t>1</a:t>
              </a:r>
              <a:endParaRPr lang="zh-CN" altLang="en-US" dirty="0"/>
            </a:p>
          </p:txBody>
        </p:sp>
        <p:sp>
          <p:nvSpPr>
            <p:cNvPr id="43" name="TextBox 42"/>
            <p:cNvSpPr txBox="1"/>
            <p:nvPr/>
          </p:nvSpPr>
          <p:spPr>
            <a:xfrm>
              <a:off x="564020" y="3214301"/>
              <a:ext cx="346570" cy="276999"/>
            </a:xfrm>
            <a:prstGeom prst="rect">
              <a:avLst/>
            </a:prstGeom>
            <a:noFill/>
          </p:spPr>
          <p:txBody>
            <a:bodyPr wrap="none" rtlCol="0">
              <a:spAutoFit/>
            </a:bodyPr>
            <a:lstStyle/>
            <a:p>
              <a:r>
                <a:rPr lang="en-US" altLang="zh-CN" dirty="0" smtClean="0"/>
                <a:t>K</a:t>
              </a:r>
              <a:r>
                <a:rPr lang="en-US" altLang="zh-CN" baseline="-25000" dirty="0" smtClean="0"/>
                <a:t>2</a:t>
              </a:r>
              <a:endParaRPr lang="zh-CN" altLang="en-US" dirty="0"/>
            </a:p>
          </p:txBody>
        </p:sp>
        <p:sp>
          <p:nvSpPr>
            <p:cNvPr id="44" name="TextBox 43"/>
            <p:cNvSpPr txBox="1"/>
            <p:nvPr/>
          </p:nvSpPr>
          <p:spPr>
            <a:xfrm>
              <a:off x="1609663" y="1144267"/>
              <a:ext cx="505267" cy="276999"/>
            </a:xfrm>
            <a:prstGeom prst="rect">
              <a:avLst/>
            </a:prstGeom>
            <a:noFill/>
          </p:spPr>
          <p:txBody>
            <a:bodyPr wrap="none" rtlCol="0">
              <a:spAutoFit/>
            </a:bodyPr>
            <a:lstStyle/>
            <a:p>
              <a:r>
                <a:rPr lang="en-US" altLang="zh-CN" dirty="0" smtClean="0"/>
                <a:t>TX 1</a:t>
              </a:r>
              <a:endParaRPr lang="zh-CN" altLang="en-US" dirty="0"/>
            </a:p>
          </p:txBody>
        </p:sp>
        <p:sp>
          <p:nvSpPr>
            <p:cNvPr id="45" name="TextBox 44"/>
            <p:cNvSpPr txBox="1"/>
            <p:nvPr/>
          </p:nvSpPr>
          <p:spPr>
            <a:xfrm>
              <a:off x="1623479" y="1819183"/>
              <a:ext cx="590226" cy="276999"/>
            </a:xfrm>
            <a:prstGeom prst="rect">
              <a:avLst/>
            </a:prstGeom>
            <a:noFill/>
          </p:spPr>
          <p:txBody>
            <a:bodyPr wrap="none" rtlCol="0">
              <a:spAutoFit/>
            </a:bodyPr>
            <a:lstStyle/>
            <a:p>
              <a:r>
                <a:rPr lang="en-US" altLang="zh-CN" dirty="0" smtClean="0"/>
                <a:t>TX N</a:t>
              </a:r>
              <a:r>
                <a:rPr lang="en-US" altLang="zh-CN" baseline="-25000" dirty="0" smtClean="0"/>
                <a:t>1</a:t>
              </a:r>
              <a:endParaRPr lang="zh-CN" altLang="en-US" dirty="0"/>
            </a:p>
          </p:txBody>
        </p:sp>
        <p:sp>
          <p:nvSpPr>
            <p:cNvPr id="46" name="TextBox 45"/>
            <p:cNvSpPr txBox="1"/>
            <p:nvPr/>
          </p:nvSpPr>
          <p:spPr>
            <a:xfrm>
              <a:off x="1609663" y="2523261"/>
              <a:ext cx="505267" cy="276999"/>
            </a:xfrm>
            <a:prstGeom prst="rect">
              <a:avLst/>
            </a:prstGeom>
            <a:noFill/>
          </p:spPr>
          <p:txBody>
            <a:bodyPr wrap="none" rtlCol="0">
              <a:spAutoFit/>
            </a:bodyPr>
            <a:lstStyle/>
            <a:p>
              <a:r>
                <a:rPr lang="en-US" altLang="zh-CN" dirty="0" smtClean="0"/>
                <a:t>TX 1</a:t>
              </a:r>
              <a:endParaRPr lang="zh-CN" altLang="en-US" dirty="0"/>
            </a:p>
          </p:txBody>
        </p:sp>
        <p:sp>
          <p:nvSpPr>
            <p:cNvPr id="47" name="TextBox 46"/>
            <p:cNvSpPr txBox="1"/>
            <p:nvPr/>
          </p:nvSpPr>
          <p:spPr>
            <a:xfrm>
              <a:off x="1586048" y="3146080"/>
              <a:ext cx="590226" cy="276999"/>
            </a:xfrm>
            <a:prstGeom prst="rect">
              <a:avLst/>
            </a:prstGeom>
            <a:noFill/>
          </p:spPr>
          <p:txBody>
            <a:bodyPr wrap="none" rtlCol="0">
              <a:spAutoFit/>
            </a:bodyPr>
            <a:lstStyle/>
            <a:p>
              <a:r>
                <a:rPr lang="en-US" altLang="zh-CN" dirty="0" smtClean="0"/>
                <a:t>TX N</a:t>
              </a:r>
              <a:r>
                <a:rPr lang="en-US" altLang="zh-CN" baseline="-25000" dirty="0" smtClean="0"/>
                <a:t>2</a:t>
              </a:r>
              <a:endParaRPr lang="zh-CN" altLang="en-US" dirty="0"/>
            </a:p>
          </p:txBody>
        </p:sp>
        <p:sp>
          <p:nvSpPr>
            <p:cNvPr id="48" name="Rectangle 47"/>
            <p:cNvSpPr/>
            <p:nvPr/>
          </p:nvSpPr>
          <p:spPr bwMode="auto">
            <a:xfrm>
              <a:off x="4495800" y="1708627"/>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4494213" y="3085826"/>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67" name="Group 66"/>
            <p:cNvGrpSpPr/>
            <p:nvPr/>
          </p:nvGrpSpPr>
          <p:grpSpPr>
            <a:xfrm>
              <a:off x="4182290" y="1366810"/>
              <a:ext cx="304801" cy="380999"/>
              <a:chOff x="3733799" y="1456508"/>
              <a:chExt cx="304801" cy="380999"/>
            </a:xfrm>
          </p:grpSpPr>
          <p:sp>
            <p:nvSpPr>
              <p:cNvPr id="50" name="Isosceles Triangle 49"/>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2" name="Straight Connector 61"/>
              <p:cNvCxnSpPr>
                <a:stCxn id="50"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6" name="Straight Connector 65"/>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68" name="Group 67"/>
            <p:cNvGrpSpPr/>
            <p:nvPr/>
          </p:nvGrpSpPr>
          <p:grpSpPr>
            <a:xfrm>
              <a:off x="4191000" y="1819663"/>
              <a:ext cx="304801" cy="380999"/>
              <a:chOff x="3733799" y="1456508"/>
              <a:chExt cx="304801" cy="380999"/>
            </a:xfrm>
          </p:grpSpPr>
          <p:sp>
            <p:nvSpPr>
              <p:cNvPr id="69" name="Isosceles Triangle 68"/>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1" name="Straight Connector 70"/>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72" name="Group 71"/>
            <p:cNvGrpSpPr/>
            <p:nvPr/>
          </p:nvGrpSpPr>
          <p:grpSpPr>
            <a:xfrm>
              <a:off x="4182291" y="2726591"/>
              <a:ext cx="304801" cy="380999"/>
              <a:chOff x="3733799" y="1456508"/>
              <a:chExt cx="304801" cy="380999"/>
            </a:xfrm>
          </p:grpSpPr>
          <p:sp>
            <p:nvSpPr>
              <p:cNvPr id="73" name="Isosceles Triangle 72"/>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4" name="Straight Connector 73"/>
              <p:cNvCxnSpPr>
                <a:stCxn id="73"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5" name="Straight Connector 74"/>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76" name="Group 75"/>
            <p:cNvGrpSpPr/>
            <p:nvPr/>
          </p:nvGrpSpPr>
          <p:grpSpPr>
            <a:xfrm>
              <a:off x="4191001" y="3179444"/>
              <a:ext cx="304801" cy="380999"/>
              <a:chOff x="3733799" y="1456508"/>
              <a:chExt cx="304801" cy="380999"/>
            </a:xfrm>
          </p:grpSpPr>
          <p:sp>
            <p:nvSpPr>
              <p:cNvPr id="77" name="Isosceles Triangle 76"/>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8" name="Straight Connector 77"/>
              <p:cNvCxnSpPr>
                <a:stCxn id="77"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9" name="Straight Connector 78"/>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80" name="TextBox 79"/>
            <p:cNvSpPr txBox="1"/>
            <p:nvPr/>
          </p:nvSpPr>
          <p:spPr>
            <a:xfrm rot="5400000">
              <a:off x="4287193" y="1842809"/>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81" name="TextBox 80"/>
            <p:cNvSpPr txBox="1"/>
            <p:nvPr/>
          </p:nvSpPr>
          <p:spPr>
            <a:xfrm rot="5400000">
              <a:off x="4273640" y="3219416"/>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82" name="TextBox 81"/>
            <p:cNvSpPr txBox="1"/>
            <p:nvPr/>
          </p:nvSpPr>
          <p:spPr>
            <a:xfrm>
              <a:off x="4615085" y="1829763"/>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83" name="TextBox 82"/>
            <p:cNvSpPr txBox="1"/>
            <p:nvPr/>
          </p:nvSpPr>
          <p:spPr>
            <a:xfrm>
              <a:off x="4600213" y="3202906"/>
              <a:ext cx="569451" cy="276999"/>
            </a:xfrm>
            <a:prstGeom prst="rect">
              <a:avLst/>
            </a:prstGeom>
            <a:noFill/>
          </p:spPr>
          <p:txBody>
            <a:bodyPr wrap="none" rtlCol="0">
              <a:spAutoFit/>
            </a:bodyPr>
            <a:lstStyle/>
            <a:p>
              <a:r>
                <a:rPr lang="en-US" altLang="zh-CN" dirty="0" smtClean="0"/>
                <a:t>STA 2</a:t>
              </a:r>
              <a:endParaRPr lang="zh-CN" altLang="en-US" dirty="0"/>
            </a:p>
          </p:txBody>
        </p:sp>
        <p:sp>
          <p:nvSpPr>
            <p:cNvPr id="84" name="TextBox 83"/>
            <p:cNvSpPr txBox="1"/>
            <p:nvPr/>
          </p:nvSpPr>
          <p:spPr>
            <a:xfrm>
              <a:off x="3783307" y="1150472"/>
              <a:ext cx="513282" cy="276999"/>
            </a:xfrm>
            <a:prstGeom prst="rect">
              <a:avLst/>
            </a:prstGeom>
            <a:noFill/>
          </p:spPr>
          <p:txBody>
            <a:bodyPr wrap="none" rtlCol="0">
              <a:spAutoFit/>
            </a:bodyPr>
            <a:lstStyle/>
            <a:p>
              <a:r>
                <a:rPr lang="en-US" altLang="zh-CN" dirty="0" smtClean="0"/>
                <a:t>RX 1</a:t>
              </a:r>
              <a:endParaRPr lang="zh-CN" altLang="en-US" dirty="0"/>
            </a:p>
          </p:txBody>
        </p:sp>
        <p:sp>
          <p:nvSpPr>
            <p:cNvPr id="85" name="TextBox 84"/>
            <p:cNvSpPr txBox="1"/>
            <p:nvPr/>
          </p:nvSpPr>
          <p:spPr>
            <a:xfrm>
              <a:off x="3673280" y="1753404"/>
              <a:ext cx="631074" cy="276999"/>
            </a:xfrm>
            <a:prstGeom prst="rect">
              <a:avLst/>
            </a:prstGeom>
            <a:noFill/>
          </p:spPr>
          <p:txBody>
            <a:bodyPr wrap="square" rtlCol="0">
              <a:spAutoFit/>
            </a:bodyPr>
            <a:lstStyle/>
            <a:p>
              <a:r>
                <a:rPr lang="en-US" altLang="zh-CN" dirty="0" smtClean="0"/>
                <a:t>RX M</a:t>
              </a:r>
              <a:r>
                <a:rPr lang="en-US" altLang="zh-CN" baseline="-25000" dirty="0" smtClean="0"/>
                <a:t>1</a:t>
              </a:r>
              <a:endParaRPr lang="zh-CN" altLang="en-US" dirty="0"/>
            </a:p>
          </p:txBody>
        </p:sp>
        <p:sp>
          <p:nvSpPr>
            <p:cNvPr id="86" name="TextBox 85"/>
            <p:cNvSpPr txBox="1"/>
            <p:nvPr/>
          </p:nvSpPr>
          <p:spPr>
            <a:xfrm>
              <a:off x="3781534" y="2503182"/>
              <a:ext cx="513282" cy="276999"/>
            </a:xfrm>
            <a:prstGeom prst="rect">
              <a:avLst/>
            </a:prstGeom>
            <a:noFill/>
          </p:spPr>
          <p:txBody>
            <a:bodyPr wrap="none" rtlCol="0">
              <a:spAutoFit/>
            </a:bodyPr>
            <a:lstStyle/>
            <a:p>
              <a:r>
                <a:rPr lang="en-US" altLang="zh-CN" dirty="0" smtClean="0"/>
                <a:t>RX 1</a:t>
              </a:r>
              <a:endParaRPr lang="zh-CN" altLang="en-US" dirty="0"/>
            </a:p>
          </p:txBody>
        </p:sp>
        <p:sp>
          <p:nvSpPr>
            <p:cNvPr id="87" name="TextBox 86"/>
            <p:cNvSpPr txBox="1"/>
            <p:nvPr/>
          </p:nvSpPr>
          <p:spPr>
            <a:xfrm>
              <a:off x="3634849" y="3114819"/>
              <a:ext cx="632351" cy="276999"/>
            </a:xfrm>
            <a:prstGeom prst="rect">
              <a:avLst/>
            </a:prstGeom>
            <a:noFill/>
          </p:spPr>
          <p:txBody>
            <a:bodyPr wrap="square" rtlCol="0">
              <a:spAutoFit/>
            </a:bodyPr>
            <a:lstStyle/>
            <a:p>
              <a:r>
                <a:rPr lang="en-US" altLang="zh-CN" dirty="0" smtClean="0"/>
                <a:t>RX M</a:t>
              </a:r>
              <a:r>
                <a:rPr lang="en-US" altLang="zh-CN" baseline="-25000" dirty="0" smtClean="0"/>
                <a:t>2</a:t>
              </a:r>
              <a:endParaRPr lang="zh-CN" altLang="en-US" dirty="0"/>
            </a:p>
          </p:txBody>
        </p:sp>
        <p:cxnSp>
          <p:nvCxnSpPr>
            <p:cNvPr id="89" name="Straight Connector 88"/>
            <p:cNvCxnSpPr/>
            <p:nvPr/>
          </p:nvCxnSpPr>
          <p:spPr bwMode="auto">
            <a:xfrm>
              <a:off x="1981200" y="1685109"/>
              <a:ext cx="1800334" cy="0"/>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91" name="Straight Connector 90"/>
            <p:cNvCxnSpPr/>
            <p:nvPr/>
          </p:nvCxnSpPr>
          <p:spPr bwMode="auto">
            <a:xfrm flipV="1">
              <a:off x="2114930" y="2191955"/>
              <a:ext cx="1666604" cy="836857"/>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93" name="Straight Connector 92"/>
            <p:cNvCxnSpPr/>
            <p:nvPr/>
          </p:nvCxnSpPr>
          <p:spPr bwMode="auto">
            <a:xfrm>
              <a:off x="1981200" y="2191955"/>
              <a:ext cx="1800334" cy="779845"/>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p:cxnSp>
          <p:nvCxnSpPr>
            <p:cNvPr id="95" name="Straight Connector 94"/>
            <p:cNvCxnSpPr/>
            <p:nvPr/>
          </p:nvCxnSpPr>
          <p:spPr bwMode="auto">
            <a:xfrm>
              <a:off x="2114930" y="3505200"/>
              <a:ext cx="1716066" cy="0"/>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97" name="TextBox 96"/>
                <p:cNvSpPr txBox="1"/>
                <p:nvPr/>
              </p:nvSpPr>
              <p:spPr>
                <a:xfrm>
                  <a:off x="2677919" y="139446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1</m:t>
                                </m:r>
                              </m:sub>
                            </m:sSub>
                          </m:sub>
                          <m:sup>
                            <m:r>
                              <a:rPr lang="en-US" altLang="zh-CN" b="0" i="1" smtClean="0">
                                <a:latin typeface="Cambria Math" panose="02040503050406030204" pitchFamily="18" charset="0"/>
                              </a:rPr>
                              <m:t>11</m:t>
                            </m:r>
                          </m:sup>
                        </m:sSubSup>
                      </m:oMath>
                    </m:oMathPara>
                  </a14:m>
                  <a:endParaRPr lang="zh-CN" altLang="en-US" dirty="0"/>
                </a:p>
              </p:txBody>
            </p:sp>
          </mc:Choice>
          <mc:Fallback xmlns="">
            <p:sp>
              <p:nvSpPr>
                <p:cNvPr id="97" name="TextBox 96"/>
                <p:cNvSpPr txBox="1">
                  <a:spLocks noRot="1" noChangeAspect="1" noMove="1" noResize="1" noEditPoints="1" noAdjustHandles="1" noChangeArrowheads="1" noChangeShapeType="1" noTextEdit="1"/>
                </p:cNvSpPr>
                <p:nvPr/>
              </p:nvSpPr>
              <p:spPr>
                <a:xfrm>
                  <a:off x="2677919" y="1394467"/>
                  <a:ext cx="518091" cy="209866"/>
                </a:xfrm>
                <a:prstGeom prst="rect">
                  <a:avLst/>
                </a:prstGeom>
                <a:blipFill rotWithShape="0">
                  <a:blip r:embed="rId2"/>
                  <a:stretch>
                    <a:fillRect l="-7059" b="-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rot="19832105">
                  <a:off x="2966342" y="2199354"/>
                  <a:ext cx="518091" cy="2102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2</m:t>
                                </m:r>
                              </m:sub>
                            </m:sSub>
                          </m:sub>
                          <m:sup>
                            <m:r>
                              <a:rPr lang="en-US" altLang="zh-CN" b="0" i="1" smtClean="0">
                                <a:latin typeface="Cambria Math" panose="02040503050406030204" pitchFamily="18" charset="0"/>
                              </a:rPr>
                              <m:t>12</m:t>
                            </m:r>
                          </m:sup>
                        </m:sSubSup>
                      </m:oMath>
                    </m:oMathPara>
                  </a14:m>
                  <a:endParaRPr lang="zh-CN" altLang="en-US" dirty="0"/>
                </a:p>
              </p:txBody>
            </p:sp>
          </mc:Choice>
          <mc:Fallback xmlns="">
            <p:sp>
              <p:nvSpPr>
                <p:cNvPr id="98" name="TextBox 97"/>
                <p:cNvSpPr txBox="1">
                  <a:spLocks noRot="1" noChangeAspect="1" noMove="1" noResize="1" noEditPoints="1" noAdjustHandles="1" noChangeArrowheads="1" noChangeShapeType="1" noTextEdit="1"/>
                </p:cNvSpPr>
                <p:nvPr/>
              </p:nvSpPr>
              <p:spPr>
                <a:xfrm rot="19832105">
                  <a:off x="2966342" y="2199354"/>
                  <a:ext cx="518091" cy="210250"/>
                </a:xfrm>
                <a:prstGeom prst="rect">
                  <a:avLst/>
                </a:prstGeom>
                <a:blipFill rotWithShape="0">
                  <a:blip r:embed="rId3"/>
                  <a:stretch>
                    <a:fillRect l="-3261" r="-2174" b="-2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rot="1609309">
                  <a:off x="2363469" y="219913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𝑁</m:t>
                                </m:r>
                              </m:e>
                              <m:sub>
                                <m:r>
                                  <a:rPr lang="en-US" altLang="zh-CN" b="0" i="1" smtClean="0">
                                    <a:solidFill>
                                      <a:srgbClr val="FF0000"/>
                                    </a:solidFill>
                                    <a:latin typeface="Cambria Math" panose="02040503050406030204" pitchFamily="18" charset="0"/>
                                  </a:rPr>
                                  <m:t>1</m:t>
                                </m:r>
                              </m:sub>
                            </m:sSub>
                          </m:sub>
                          <m:sup>
                            <m:r>
                              <a:rPr lang="en-US" altLang="zh-CN" b="0" i="1" smtClean="0">
                                <a:solidFill>
                                  <a:srgbClr val="FF0000"/>
                                </a:solidFill>
                                <a:latin typeface="Cambria Math" panose="02040503050406030204" pitchFamily="18" charset="0"/>
                              </a:rPr>
                              <m:t>21</m:t>
                            </m:r>
                          </m:sup>
                        </m:sSubSup>
                      </m:oMath>
                    </m:oMathPara>
                  </a14:m>
                  <a:endParaRPr lang="zh-CN" altLang="en-US" dirty="0"/>
                </a:p>
              </p:txBody>
            </p:sp>
          </mc:Choice>
          <mc:Fallback xmlns="">
            <p:sp>
              <p:nvSpPr>
                <p:cNvPr id="99" name="TextBox 98"/>
                <p:cNvSpPr txBox="1">
                  <a:spLocks noRot="1" noChangeAspect="1" noMove="1" noResize="1" noEditPoints="1" noAdjustHandles="1" noChangeArrowheads="1" noChangeShapeType="1" noTextEdit="1"/>
                </p:cNvSpPr>
                <p:nvPr/>
              </p:nvSpPr>
              <p:spPr>
                <a:xfrm rot="1609309">
                  <a:off x="2363469" y="2199137"/>
                  <a:ext cx="518091" cy="209866"/>
                </a:xfrm>
                <a:prstGeom prst="rect">
                  <a:avLst/>
                </a:prstGeom>
                <a:blipFill rotWithShape="0">
                  <a:blip r:embed="rId4"/>
                  <a:stretch>
                    <a:fillRect l="-4348" b="-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2725529" y="327277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𝑁</m:t>
                                </m:r>
                              </m:e>
                              <m:sub>
                                <m:r>
                                  <a:rPr lang="en-US" altLang="zh-CN" b="0" i="1" smtClean="0">
                                    <a:solidFill>
                                      <a:srgbClr val="FF0000"/>
                                    </a:solidFill>
                                    <a:latin typeface="Cambria Math" panose="02040503050406030204" pitchFamily="18" charset="0"/>
                                  </a:rPr>
                                  <m:t>2</m:t>
                                </m:r>
                              </m:sub>
                            </m:sSub>
                          </m:sub>
                          <m:sup>
                            <m:r>
                              <a:rPr lang="en-US" altLang="zh-CN" b="0" i="1" smtClean="0">
                                <a:solidFill>
                                  <a:srgbClr val="FF0000"/>
                                </a:solidFill>
                                <a:latin typeface="Cambria Math" panose="02040503050406030204" pitchFamily="18" charset="0"/>
                              </a:rPr>
                              <m:t>22</m:t>
                            </m:r>
                          </m:sup>
                        </m:sSubSup>
                      </m:oMath>
                    </m:oMathPara>
                  </a14:m>
                  <a:endParaRPr lang="zh-CN" altLang="en-US" dirty="0"/>
                </a:p>
              </p:txBody>
            </p:sp>
          </mc:Choice>
          <mc:Fallback xmlns="">
            <p:sp>
              <p:nvSpPr>
                <p:cNvPr id="100" name="TextBox 99"/>
                <p:cNvSpPr txBox="1">
                  <a:spLocks noRot="1" noChangeAspect="1" noMove="1" noResize="1" noEditPoints="1" noAdjustHandles="1" noChangeArrowheads="1" noChangeShapeType="1" noTextEdit="1"/>
                </p:cNvSpPr>
                <p:nvPr/>
              </p:nvSpPr>
              <p:spPr>
                <a:xfrm>
                  <a:off x="2725529" y="3272777"/>
                  <a:ext cx="518091" cy="209866"/>
                </a:xfrm>
                <a:prstGeom prst="rect">
                  <a:avLst/>
                </a:prstGeom>
                <a:blipFill rotWithShape="0">
                  <a:blip r:embed="rId5"/>
                  <a:stretch>
                    <a:fillRect l="-7059" b="-17647"/>
                  </a:stretch>
                </a:blipFill>
              </p:spPr>
              <p:txBody>
                <a:bodyPr/>
                <a:lstStyle/>
                <a:p>
                  <a:r>
                    <a:rPr lang="zh-CN" altLang="en-US">
                      <a:noFill/>
                    </a:rPr>
                    <a:t> </a:t>
                  </a:r>
                </a:p>
              </p:txBody>
            </p:sp>
          </mc:Fallback>
        </mc:AlternateContent>
      </p:grpSp>
      <p:sp>
        <p:nvSpPr>
          <p:cNvPr id="101" name="TextBox 100"/>
          <p:cNvSpPr txBox="1"/>
          <p:nvPr/>
        </p:nvSpPr>
        <p:spPr>
          <a:xfrm>
            <a:off x="5770951" y="1682429"/>
            <a:ext cx="2763449" cy="276999"/>
          </a:xfrm>
          <a:prstGeom prst="rect">
            <a:avLst/>
          </a:prstGeom>
          <a:noFill/>
        </p:spPr>
        <p:txBody>
          <a:bodyPr wrap="none" rtlCol="0">
            <a:spAutoFit/>
          </a:bodyPr>
          <a:lstStyle/>
          <a:p>
            <a:r>
              <a:rPr lang="en-US" altLang="zh-CN" dirty="0" smtClean="0"/>
              <a:t>Aggregated Channel reconstructed at APs</a:t>
            </a:r>
            <a:endParaRPr lang="zh-CN" altLang="en-US" dirty="0"/>
          </a:p>
        </p:txBody>
      </p:sp>
      <p:grpSp>
        <p:nvGrpSpPr>
          <p:cNvPr id="42" name="Group 41"/>
          <p:cNvGrpSpPr/>
          <p:nvPr/>
        </p:nvGrpSpPr>
        <p:grpSpPr>
          <a:xfrm>
            <a:off x="6321739" y="2002298"/>
            <a:ext cx="1752077" cy="700727"/>
            <a:chOff x="6321739" y="1843869"/>
            <a:chExt cx="1752077" cy="700727"/>
          </a:xfrm>
        </p:grpSpPr>
        <mc:AlternateContent xmlns:mc="http://schemas.openxmlformats.org/markup-compatibility/2006" xmlns:a14="http://schemas.microsoft.com/office/drawing/2010/main">
          <mc:Choice Requires="a14">
            <p:sp>
              <p:nvSpPr>
                <p:cNvPr id="102" name="TextBox 101"/>
                <p:cNvSpPr txBox="1"/>
                <p:nvPr/>
              </p:nvSpPr>
              <p:spPr>
                <a:xfrm>
                  <a:off x="6372178" y="1848349"/>
                  <a:ext cx="1666354" cy="6701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11</m:t>
                                  </m:r>
                                </m:sup>
                              </m:sSubSup>
                            </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smtClean="0">
                                          <a:latin typeface="Cambria Math" panose="02040503050406030204" pitchFamily="18" charset="0"/>
                                        </a:rPr>
                                        <m:t>𝑁</m:t>
                                      </m:r>
                                    </m:e>
                                    <m:sub>
                                      <m:r>
                                        <a:rPr lang="en-US" altLang="zh-CN" sz="1800" b="0" i="1" smtClean="0">
                                          <a:latin typeface="Cambria Math" panose="02040503050406030204" pitchFamily="18" charset="0"/>
                                        </a:rPr>
                                        <m:t>2</m:t>
                                      </m:r>
                                    </m:sub>
                                  </m:sSub>
                                </m:sub>
                                <m:sup>
                                  <m:r>
                                    <a:rPr lang="en-US" altLang="zh-CN" sz="1800" i="1">
                                      <a:latin typeface="Cambria Math" panose="02040503050406030204" pitchFamily="18" charset="0"/>
                                    </a:rPr>
                                    <m:t>1</m:t>
                                  </m:r>
                                  <m:r>
                                    <a:rPr lang="en-US" altLang="zh-CN" sz="1800" b="0" i="1" smtClean="0">
                                      <a:latin typeface="Cambria Math" panose="02040503050406030204" pitchFamily="18" charset="0"/>
                                    </a:rPr>
                                    <m:t>2</m:t>
                                  </m:r>
                                </m:sup>
                              </m:sSubSup>
                            </m:e>
                          </m:m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sub>
                                <m:sup>
                                  <m:r>
                                    <a:rPr lang="en-US" altLang="zh-CN" sz="1800" b="0" i="1" smtClean="0">
                                      <a:latin typeface="Cambria Math" panose="02040503050406030204" pitchFamily="18" charset="0"/>
                                    </a:rPr>
                                    <m:t>2</m:t>
                                  </m:r>
                                  <m:r>
                                    <a:rPr lang="en-US" altLang="zh-CN" sz="1800" i="1">
                                      <a:latin typeface="Cambria Math" panose="02040503050406030204" pitchFamily="18" charset="0"/>
                                    </a:rPr>
                                    <m:t>1</m:t>
                                  </m:r>
                                </m:sup>
                              </m:sSubSup>
                            </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b="0" i="1" smtClean="0">
                                          <a:latin typeface="Cambria Math" panose="02040503050406030204" pitchFamily="18" charset="0"/>
                                        </a:rPr>
                                        <m:t>2</m:t>
                                      </m:r>
                                    </m:sub>
                                  </m:sSub>
                                </m:sub>
                                <m:sup>
                                  <m:r>
                                    <a:rPr lang="en-US" altLang="zh-CN" sz="1800" b="0" i="1" smtClean="0">
                                      <a:latin typeface="Cambria Math" panose="02040503050406030204" pitchFamily="18" charset="0"/>
                                    </a:rPr>
                                    <m:t>22</m:t>
                                  </m:r>
                                </m:sup>
                              </m:sSubSup>
                            </m:e>
                          </m:mr>
                        </m:m>
                      </m:oMath>
                    </m:oMathPara>
                  </a14:m>
                  <a:endParaRPr lang="zh-CN" altLang="en-US" sz="1800" dirty="0"/>
                </a:p>
              </p:txBody>
            </p:sp>
          </mc:Choice>
          <mc:Fallback xmlns="">
            <p:sp>
              <p:nvSpPr>
                <p:cNvPr id="102" name="TextBox 101"/>
                <p:cNvSpPr txBox="1">
                  <a:spLocks noRot="1" noChangeAspect="1" noMove="1" noResize="1" noEditPoints="1" noAdjustHandles="1" noChangeArrowheads="1" noChangeShapeType="1" noTextEdit="1"/>
                </p:cNvSpPr>
                <p:nvPr/>
              </p:nvSpPr>
              <p:spPr>
                <a:xfrm>
                  <a:off x="6372178" y="1848349"/>
                  <a:ext cx="1666354" cy="670120"/>
                </a:xfrm>
                <a:prstGeom prst="rect">
                  <a:avLst/>
                </a:prstGeom>
                <a:blipFill rotWithShape="0">
                  <a:blip r:embed="rId6"/>
                  <a:stretch>
                    <a:fillRect b="-909"/>
                  </a:stretch>
                </a:blipFill>
              </p:spPr>
              <p:txBody>
                <a:bodyPr/>
                <a:lstStyle/>
                <a:p>
                  <a:r>
                    <a:rPr lang="zh-CN" altLang="en-US">
                      <a:noFill/>
                    </a:rPr>
                    <a:t> </a:t>
                  </a:r>
                </a:p>
              </p:txBody>
            </p:sp>
          </mc:Fallback>
        </mc:AlternateContent>
        <p:sp>
          <p:nvSpPr>
            <p:cNvPr id="103" name="Left Bracket 102"/>
            <p:cNvSpPr/>
            <p:nvPr/>
          </p:nvSpPr>
          <p:spPr bwMode="auto">
            <a:xfrm>
              <a:off x="6321739" y="1843869"/>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4" name="Right Bracket 103"/>
            <p:cNvSpPr/>
            <p:nvPr/>
          </p:nvSpPr>
          <p:spPr bwMode="auto">
            <a:xfrm>
              <a:off x="8015655" y="1848349"/>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07" name="TextBox 106"/>
          <p:cNvSpPr txBox="1"/>
          <p:nvPr/>
        </p:nvSpPr>
        <p:spPr>
          <a:xfrm>
            <a:off x="5849727" y="2977829"/>
            <a:ext cx="2989473" cy="276999"/>
          </a:xfrm>
          <a:prstGeom prst="rect">
            <a:avLst/>
          </a:prstGeom>
          <a:noFill/>
        </p:spPr>
        <p:txBody>
          <a:bodyPr wrap="none" rtlCol="0">
            <a:spAutoFit/>
          </a:bodyPr>
          <a:lstStyle/>
          <a:p>
            <a:r>
              <a:rPr lang="en-US" altLang="zh-CN" dirty="0" smtClean="0"/>
              <a:t>Precoding Matrix across APs in collaboration</a:t>
            </a:r>
            <a:endParaRPr lang="zh-CN" altLang="en-US" dirty="0"/>
          </a:p>
        </p:txBody>
      </p:sp>
      <p:grpSp>
        <p:nvGrpSpPr>
          <p:cNvPr id="175" name="Group 174"/>
          <p:cNvGrpSpPr/>
          <p:nvPr/>
        </p:nvGrpSpPr>
        <p:grpSpPr>
          <a:xfrm>
            <a:off x="6323351" y="3337873"/>
            <a:ext cx="1752077" cy="700727"/>
            <a:chOff x="6323351" y="3179444"/>
            <a:chExt cx="1752077" cy="700727"/>
          </a:xfrm>
        </p:grpSpPr>
        <mc:AlternateContent xmlns:mc="http://schemas.openxmlformats.org/markup-compatibility/2006" xmlns:a14="http://schemas.microsoft.com/office/drawing/2010/main">
          <mc:Choice Requires="a14">
            <p:sp>
              <p:nvSpPr>
                <p:cNvPr id="109" name="TextBox 108"/>
                <p:cNvSpPr txBox="1"/>
                <p:nvPr/>
              </p:nvSpPr>
              <p:spPr>
                <a:xfrm>
                  <a:off x="6373790" y="3183924"/>
                  <a:ext cx="1592487" cy="6701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11</m:t>
                                  </m:r>
                                </m:sup>
                              </m:sSubSup>
                            </m:e>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sub>
                                <m:sup>
                                  <m:r>
                                    <a:rPr lang="en-US" altLang="zh-CN" sz="1800" i="1">
                                      <a:latin typeface="Cambria Math" panose="02040503050406030204" pitchFamily="18" charset="0"/>
                                    </a:rPr>
                                    <m:t>1</m:t>
                                  </m:r>
                                  <m:r>
                                    <a:rPr lang="en-US" altLang="zh-CN" sz="1800" b="0" i="1" smtClean="0">
                                      <a:latin typeface="Cambria Math" panose="02040503050406030204" pitchFamily="18" charset="0"/>
                                    </a:rPr>
                                    <m:t>2</m:t>
                                  </m:r>
                                </m:sup>
                              </m:sSubSup>
                            </m:e>
                          </m:mr>
                          <m:mr>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b="0" i="1" smtClean="0">
                                      <a:latin typeface="Cambria Math" panose="02040503050406030204" pitchFamily="18" charset="0"/>
                                    </a:rPr>
                                    <m:t>2</m:t>
                                  </m:r>
                                  <m:r>
                                    <a:rPr lang="en-US" altLang="zh-CN" sz="1800" i="1">
                                      <a:latin typeface="Cambria Math" panose="02040503050406030204" pitchFamily="18" charset="0"/>
                                    </a:rPr>
                                    <m:t>1</m:t>
                                  </m:r>
                                </m:sup>
                              </m:sSubSup>
                            </m:e>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sub>
                                <m:sup>
                                  <m:r>
                                    <a:rPr lang="en-US" altLang="zh-CN" sz="1800" b="0" i="1" smtClean="0">
                                      <a:latin typeface="Cambria Math" panose="02040503050406030204" pitchFamily="18" charset="0"/>
                                    </a:rPr>
                                    <m:t>22</m:t>
                                  </m:r>
                                </m:sup>
                              </m:sSubSup>
                            </m:e>
                          </m:mr>
                        </m:m>
                      </m:oMath>
                    </m:oMathPara>
                  </a14:m>
                  <a:endParaRPr lang="zh-CN" altLang="en-US" sz="1800" dirty="0"/>
                </a:p>
              </p:txBody>
            </p:sp>
          </mc:Choice>
          <mc:Fallback xmlns="">
            <p:sp>
              <p:nvSpPr>
                <p:cNvPr id="109" name="TextBox 108"/>
                <p:cNvSpPr txBox="1">
                  <a:spLocks noRot="1" noChangeAspect="1" noMove="1" noResize="1" noEditPoints="1" noAdjustHandles="1" noChangeArrowheads="1" noChangeShapeType="1" noTextEdit="1"/>
                </p:cNvSpPr>
                <p:nvPr/>
              </p:nvSpPr>
              <p:spPr>
                <a:xfrm>
                  <a:off x="6373790" y="3183924"/>
                  <a:ext cx="1592487" cy="670120"/>
                </a:xfrm>
                <a:prstGeom prst="rect">
                  <a:avLst/>
                </a:prstGeom>
                <a:blipFill rotWithShape="0">
                  <a:blip r:embed="rId7"/>
                  <a:stretch>
                    <a:fillRect b="-909"/>
                  </a:stretch>
                </a:blipFill>
              </p:spPr>
              <p:txBody>
                <a:bodyPr/>
                <a:lstStyle/>
                <a:p>
                  <a:r>
                    <a:rPr lang="zh-CN" altLang="en-US">
                      <a:noFill/>
                    </a:rPr>
                    <a:t> </a:t>
                  </a:r>
                </a:p>
              </p:txBody>
            </p:sp>
          </mc:Fallback>
        </mc:AlternateContent>
        <p:sp>
          <p:nvSpPr>
            <p:cNvPr id="110" name="Left Bracket 109"/>
            <p:cNvSpPr/>
            <p:nvPr/>
          </p:nvSpPr>
          <p:spPr bwMode="auto">
            <a:xfrm>
              <a:off x="6323351" y="3179444"/>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1" name="Right Bracket 110"/>
            <p:cNvSpPr/>
            <p:nvPr/>
          </p:nvSpPr>
          <p:spPr bwMode="auto">
            <a:xfrm>
              <a:off x="8017267" y="3183924"/>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12" name="TextBox 111"/>
          <p:cNvSpPr txBox="1"/>
          <p:nvPr/>
        </p:nvSpPr>
        <p:spPr>
          <a:xfrm>
            <a:off x="1962440" y="4171779"/>
            <a:ext cx="492443" cy="276999"/>
          </a:xfrm>
          <a:prstGeom prst="rect">
            <a:avLst/>
          </a:prstGeom>
          <a:noFill/>
        </p:spPr>
        <p:txBody>
          <a:bodyPr wrap="none" rtlCol="0">
            <a:spAutoFit/>
          </a:bodyPr>
          <a:lstStyle/>
          <a:p>
            <a:r>
              <a:rPr lang="en-US" altLang="zh-CN" b="1" dirty="0" smtClean="0">
                <a:solidFill>
                  <a:srgbClr val="0000FF"/>
                </a:solidFill>
              </a:rPr>
              <a:t>CBF</a:t>
            </a:r>
            <a:endParaRPr lang="zh-CN" altLang="en-US" b="1" dirty="0">
              <a:solidFill>
                <a:srgbClr val="0000FF"/>
              </a:solidFill>
            </a:endParaRPr>
          </a:p>
        </p:txBody>
      </p:sp>
      <p:cxnSp>
        <p:nvCxnSpPr>
          <p:cNvPr id="134" name="Straight Connector 133"/>
          <p:cNvCxnSpPr/>
          <p:nvPr/>
        </p:nvCxnSpPr>
        <p:spPr bwMode="auto">
          <a:xfrm>
            <a:off x="4419600" y="4038600"/>
            <a:ext cx="0" cy="236220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136" name="TextBox 135"/>
          <p:cNvSpPr txBox="1"/>
          <p:nvPr/>
        </p:nvSpPr>
        <p:spPr>
          <a:xfrm>
            <a:off x="6734134" y="4193768"/>
            <a:ext cx="364202" cy="276999"/>
          </a:xfrm>
          <a:prstGeom prst="rect">
            <a:avLst/>
          </a:prstGeom>
          <a:noFill/>
        </p:spPr>
        <p:txBody>
          <a:bodyPr wrap="none" rtlCol="0">
            <a:spAutoFit/>
          </a:bodyPr>
          <a:lstStyle/>
          <a:p>
            <a:r>
              <a:rPr lang="en-US" altLang="zh-CN" b="1" dirty="0" smtClean="0">
                <a:solidFill>
                  <a:srgbClr val="0000FF"/>
                </a:solidFill>
              </a:rPr>
              <a:t>JT</a:t>
            </a:r>
            <a:endParaRPr lang="zh-CN" altLang="en-US" b="1" dirty="0">
              <a:solidFill>
                <a:srgbClr val="0000FF"/>
              </a:solidFill>
            </a:endParaRPr>
          </a:p>
        </p:txBody>
      </p:sp>
      <p:grpSp>
        <p:nvGrpSpPr>
          <p:cNvPr id="158" name="Group 157"/>
          <p:cNvGrpSpPr/>
          <p:nvPr/>
        </p:nvGrpSpPr>
        <p:grpSpPr>
          <a:xfrm>
            <a:off x="0" y="4582907"/>
            <a:ext cx="4557147" cy="1114467"/>
            <a:chOff x="0" y="4811507"/>
            <a:chExt cx="4557147" cy="1114467"/>
          </a:xfrm>
        </p:grpSpPr>
        <p:grpSp>
          <p:nvGrpSpPr>
            <p:cNvPr id="126" name="Group 125"/>
            <p:cNvGrpSpPr/>
            <p:nvPr/>
          </p:nvGrpSpPr>
          <p:grpSpPr>
            <a:xfrm>
              <a:off x="0" y="4876800"/>
              <a:ext cx="2183180" cy="965540"/>
              <a:chOff x="634358" y="4876800"/>
              <a:chExt cx="2183180" cy="965540"/>
            </a:xfrm>
          </p:grpSpPr>
          <mc:AlternateContent xmlns:mc="http://schemas.openxmlformats.org/markup-compatibility/2006" xmlns:a14="http://schemas.microsoft.com/office/drawing/2010/main">
            <mc:Choice Requires="a14">
              <p:sp>
                <p:nvSpPr>
                  <p:cNvPr id="115" name="TextBox 114"/>
                  <p:cNvSpPr txBox="1"/>
                  <p:nvPr/>
                </p:nvSpPr>
                <p:spPr>
                  <a:xfrm>
                    <a:off x="684797" y="5033680"/>
                    <a:ext cx="1592487" cy="677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b="0" i="1" smtClean="0">
                                        <a:latin typeface="Cambria Math" panose="02040503050406030204" pitchFamily="18" charset="0"/>
                                      </a:rPr>
                                      <m:t>𝐶𝐵𝐹</m:t>
                                    </m:r>
                                    <m:r>
                                      <a:rPr lang="en-US" altLang="zh-CN" sz="1800" i="1">
                                        <a:latin typeface="Cambria Math" panose="02040503050406030204" pitchFamily="18" charset="0"/>
                                      </a:rPr>
                                      <m:t>1</m:t>
                                    </m:r>
                                  </m:sup>
                                </m:sSubSup>
                              </m:e>
                              <m:e>
                                <m:r>
                                  <a:rPr lang="en-US" altLang="zh-CN" sz="1800" i="1" smtClean="0">
                                    <a:latin typeface="Cambria Math" panose="02040503050406030204" pitchFamily="18" charset="0"/>
                                  </a:rPr>
                                  <m:t>0</m:t>
                                </m:r>
                              </m:e>
                            </m:mr>
                            <m:mr>
                              <m:e>
                                <m:r>
                                  <a:rPr lang="en-US" altLang="zh-CN" sz="1800" i="1" smtClean="0">
                                    <a:latin typeface="Cambria Math" panose="02040503050406030204" pitchFamily="18" charset="0"/>
                                  </a:rPr>
                                  <m:t>0</m:t>
                                </m:r>
                              </m:e>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sub>
                                  <m:sup>
                                    <m:r>
                                      <a:rPr lang="en-US" altLang="zh-CN" sz="1800" b="0" i="1" smtClean="0">
                                        <a:latin typeface="Cambria Math" panose="02040503050406030204" pitchFamily="18" charset="0"/>
                                      </a:rPr>
                                      <m:t>𝐶𝐵𝐹</m:t>
                                    </m:r>
                                    <m:r>
                                      <a:rPr lang="en-US" altLang="zh-CN" sz="1800" b="0" i="1" smtClean="0">
                                        <a:latin typeface="Cambria Math" panose="02040503050406030204" pitchFamily="18" charset="0"/>
                                      </a:rPr>
                                      <m:t>2</m:t>
                                    </m:r>
                                  </m:sup>
                                </m:sSubSup>
                              </m:e>
                            </m:mr>
                          </m:m>
                        </m:oMath>
                      </m:oMathPara>
                    </a14:m>
                    <a:endParaRPr lang="zh-CN" altLang="en-US" sz="1800" dirty="0"/>
                  </a:p>
                </p:txBody>
              </p:sp>
            </mc:Choice>
            <mc:Fallback xmlns="">
              <p:sp>
                <p:nvSpPr>
                  <p:cNvPr id="115" name="TextBox 114"/>
                  <p:cNvSpPr txBox="1">
                    <a:spLocks noRot="1" noChangeAspect="1" noMove="1" noResize="1" noEditPoints="1" noAdjustHandles="1" noChangeArrowheads="1" noChangeShapeType="1" noTextEdit="1"/>
                  </p:cNvSpPr>
                  <p:nvPr/>
                </p:nvSpPr>
                <p:spPr>
                  <a:xfrm>
                    <a:off x="684797" y="5033680"/>
                    <a:ext cx="1592487" cy="677173"/>
                  </a:xfrm>
                  <a:prstGeom prst="rect">
                    <a:avLst/>
                  </a:prstGeom>
                  <a:blipFill rotWithShape="0">
                    <a:blip r:embed="rId8"/>
                    <a:stretch>
                      <a:fillRect/>
                    </a:stretch>
                  </a:blipFill>
                </p:spPr>
                <p:txBody>
                  <a:bodyPr/>
                  <a:lstStyle/>
                  <a:p>
                    <a:r>
                      <a:rPr lang="zh-CN" altLang="en-US">
                        <a:noFill/>
                      </a:rPr>
                      <a:t> </a:t>
                    </a:r>
                  </a:p>
                </p:txBody>
              </p:sp>
            </mc:Fallback>
          </mc:AlternateContent>
          <p:sp>
            <p:nvSpPr>
              <p:cNvPr id="116" name="Left Bracket 115"/>
              <p:cNvSpPr/>
              <p:nvPr/>
            </p:nvSpPr>
            <p:spPr bwMode="auto">
              <a:xfrm>
                <a:off x="634358" y="502920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7" name="Right Bracket 116"/>
              <p:cNvSpPr/>
              <p:nvPr/>
            </p:nvSpPr>
            <p:spPr bwMode="auto">
              <a:xfrm>
                <a:off x="2328274" y="5033680"/>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8" name="Left Bracket 117"/>
              <p:cNvSpPr/>
              <p:nvPr/>
            </p:nvSpPr>
            <p:spPr bwMode="auto">
              <a:xfrm>
                <a:off x="2437425" y="502920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9" name="TextBox 118"/>
              <p:cNvSpPr txBox="1"/>
              <p:nvPr/>
            </p:nvSpPr>
            <p:spPr>
              <a:xfrm>
                <a:off x="2437425" y="4876800"/>
                <a:ext cx="312906" cy="276999"/>
              </a:xfrm>
              <a:prstGeom prst="rect">
                <a:avLst/>
              </a:prstGeom>
              <a:noFill/>
            </p:spPr>
            <p:txBody>
              <a:bodyPr wrap="none" rtlCol="0">
                <a:spAutoFit/>
              </a:bodyPr>
              <a:lstStyle/>
              <a:p>
                <a:r>
                  <a:rPr lang="en-US" altLang="zh-CN" dirty="0" smtClean="0"/>
                  <a:t>d</a:t>
                </a:r>
                <a:r>
                  <a:rPr lang="en-US" altLang="zh-CN" baseline="-25000" dirty="0" smtClean="0"/>
                  <a:t>1</a:t>
                </a:r>
                <a:endParaRPr lang="zh-CN" altLang="en-US" dirty="0"/>
              </a:p>
            </p:txBody>
          </p:sp>
          <p:sp>
            <p:nvSpPr>
              <p:cNvPr id="120" name="TextBox 119"/>
              <p:cNvSpPr txBox="1"/>
              <p:nvPr/>
            </p:nvSpPr>
            <p:spPr>
              <a:xfrm>
                <a:off x="2430894" y="5167699"/>
                <a:ext cx="386644" cy="276999"/>
              </a:xfrm>
              <a:prstGeom prst="rect">
                <a:avLst/>
              </a:prstGeom>
              <a:noFill/>
            </p:spPr>
            <p:txBody>
              <a:bodyPr wrap="none" rtlCol="0">
                <a:spAutoFit/>
              </a:bodyPr>
              <a:lstStyle/>
              <a:p>
                <a:r>
                  <a:rPr lang="en-US" altLang="zh-CN" dirty="0" smtClean="0"/>
                  <a:t>d</a:t>
                </a:r>
                <a:r>
                  <a:rPr lang="en-US" altLang="zh-CN" baseline="-25000" dirty="0" smtClean="0"/>
                  <a:t>K1</a:t>
                </a:r>
                <a:endParaRPr lang="zh-CN" altLang="en-US" dirty="0"/>
              </a:p>
            </p:txBody>
          </p:sp>
          <p:sp>
            <p:nvSpPr>
              <p:cNvPr id="121" name="TextBox 120"/>
              <p:cNvSpPr txBox="1"/>
              <p:nvPr/>
            </p:nvSpPr>
            <p:spPr>
              <a:xfrm>
                <a:off x="2446241" y="5306198"/>
                <a:ext cx="295274" cy="276999"/>
              </a:xfrm>
              <a:prstGeom prst="rect">
                <a:avLst/>
              </a:prstGeom>
              <a:noFill/>
            </p:spPr>
            <p:txBody>
              <a:bodyPr wrap="none" rtlCol="0">
                <a:spAutoFit/>
              </a:bodyPr>
              <a:lstStyle/>
              <a:p>
                <a:r>
                  <a:rPr lang="en-US" altLang="zh-CN" dirty="0" smtClean="0"/>
                  <a:t>s</a:t>
                </a:r>
                <a:r>
                  <a:rPr lang="en-US" altLang="zh-CN" baseline="-25000" dirty="0" smtClean="0"/>
                  <a:t>1</a:t>
                </a:r>
                <a:endParaRPr lang="zh-CN" altLang="en-US" dirty="0"/>
              </a:p>
            </p:txBody>
          </p:sp>
          <p:sp>
            <p:nvSpPr>
              <p:cNvPr id="122" name="TextBox 121"/>
              <p:cNvSpPr txBox="1"/>
              <p:nvPr/>
            </p:nvSpPr>
            <p:spPr>
              <a:xfrm>
                <a:off x="2441779" y="5565341"/>
                <a:ext cx="369012" cy="276999"/>
              </a:xfrm>
              <a:prstGeom prst="rect">
                <a:avLst/>
              </a:prstGeom>
              <a:noFill/>
            </p:spPr>
            <p:txBody>
              <a:bodyPr wrap="none" rtlCol="0">
                <a:spAutoFit/>
              </a:bodyPr>
              <a:lstStyle/>
              <a:p>
                <a:r>
                  <a:rPr lang="en-US" altLang="zh-CN" dirty="0" smtClean="0"/>
                  <a:t>s</a:t>
                </a:r>
                <a:r>
                  <a:rPr lang="en-US" altLang="zh-CN" baseline="-25000" dirty="0" smtClean="0"/>
                  <a:t>K2</a:t>
                </a:r>
                <a:endParaRPr lang="zh-CN" altLang="en-US" dirty="0"/>
              </a:p>
            </p:txBody>
          </p:sp>
          <p:sp>
            <p:nvSpPr>
              <p:cNvPr id="123" name="TextBox 122"/>
              <p:cNvSpPr txBox="1"/>
              <p:nvPr/>
            </p:nvSpPr>
            <p:spPr>
              <a:xfrm rot="5400000">
                <a:off x="2453236" y="5022250"/>
                <a:ext cx="338554" cy="276999"/>
              </a:xfrm>
              <a:prstGeom prst="rect">
                <a:avLst/>
              </a:prstGeom>
              <a:noFill/>
            </p:spPr>
            <p:txBody>
              <a:bodyPr wrap="none" rtlCol="0">
                <a:spAutoFit/>
              </a:bodyPr>
              <a:lstStyle/>
              <a:p>
                <a:r>
                  <a:rPr lang="en-US" altLang="zh-CN" dirty="0" smtClean="0"/>
                  <a:t>…</a:t>
                </a:r>
                <a:endParaRPr lang="zh-CN" altLang="en-US" dirty="0"/>
              </a:p>
            </p:txBody>
          </p:sp>
          <p:sp>
            <p:nvSpPr>
              <p:cNvPr id="124" name="TextBox 123"/>
              <p:cNvSpPr txBox="1"/>
              <p:nvPr/>
            </p:nvSpPr>
            <p:spPr>
              <a:xfrm rot="5400000">
                <a:off x="2445606" y="5451793"/>
                <a:ext cx="338554" cy="276999"/>
              </a:xfrm>
              <a:prstGeom prst="rect">
                <a:avLst/>
              </a:prstGeom>
              <a:noFill/>
            </p:spPr>
            <p:txBody>
              <a:bodyPr wrap="none" rtlCol="0">
                <a:spAutoFit/>
              </a:bodyPr>
              <a:lstStyle/>
              <a:p>
                <a:r>
                  <a:rPr lang="en-US" altLang="zh-CN" dirty="0" smtClean="0"/>
                  <a:t>…</a:t>
                </a:r>
                <a:endParaRPr lang="zh-CN" altLang="en-US" dirty="0"/>
              </a:p>
            </p:txBody>
          </p:sp>
          <p:sp>
            <p:nvSpPr>
              <p:cNvPr id="125" name="Right Bracket 124"/>
              <p:cNvSpPr/>
              <p:nvPr/>
            </p:nvSpPr>
            <p:spPr bwMode="auto">
              <a:xfrm>
                <a:off x="2715637" y="5030309"/>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30" name="TextBox 129"/>
            <p:cNvSpPr txBox="1"/>
            <p:nvPr/>
          </p:nvSpPr>
          <p:spPr>
            <a:xfrm>
              <a:off x="2514600" y="4811507"/>
              <a:ext cx="1816972" cy="461665"/>
            </a:xfrm>
            <a:prstGeom prst="rect">
              <a:avLst/>
            </a:prstGeom>
            <a:noFill/>
          </p:spPr>
          <p:txBody>
            <a:bodyPr wrap="none" rtlCol="0">
              <a:spAutoFit/>
            </a:bodyPr>
            <a:lstStyle/>
            <a:p>
              <a:r>
                <a:rPr lang="en-US" altLang="zh-CN" dirty="0" smtClean="0"/>
                <a:t>Top K</a:t>
              </a:r>
              <a:r>
                <a:rPr lang="en-US" altLang="zh-CN" baseline="-25000" dirty="0" smtClean="0"/>
                <a:t>1</a:t>
              </a:r>
              <a:r>
                <a:rPr lang="en-US" altLang="zh-CN" dirty="0" smtClean="0"/>
                <a:t>Streams of outputs </a:t>
              </a:r>
            </a:p>
            <a:p>
              <a:r>
                <a:rPr lang="en-US" altLang="zh-CN" dirty="0" smtClean="0"/>
                <a:t>are transmitted from AP1</a:t>
              </a:r>
              <a:r>
                <a:rPr lang="en-US" altLang="zh-CN" baseline="-25000" dirty="0" smtClean="0"/>
                <a:t> </a:t>
              </a:r>
              <a:r>
                <a:rPr lang="en-US" altLang="zh-CN" dirty="0" smtClean="0"/>
                <a:t> </a:t>
              </a:r>
              <a:endParaRPr lang="zh-CN" altLang="en-US" dirty="0"/>
            </a:p>
          </p:txBody>
        </p:sp>
        <p:sp>
          <p:nvSpPr>
            <p:cNvPr id="132" name="TextBox 131"/>
            <p:cNvSpPr txBox="1"/>
            <p:nvPr/>
          </p:nvSpPr>
          <p:spPr>
            <a:xfrm>
              <a:off x="2514600" y="5464309"/>
              <a:ext cx="2042547" cy="461665"/>
            </a:xfrm>
            <a:prstGeom prst="rect">
              <a:avLst/>
            </a:prstGeom>
            <a:noFill/>
          </p:spPr>
          <p:txBody>
            <a:bodyPr wrap="none" rtlCol="0">
              <a:spAutoFit/>
            </a:bodyPr>
            <a:lstStyle/>
            <a:p>
              <a:r>
                <a:rPr lang="en-US" altLang="zh-CN" dirty="0" smtClean="0"/>
                <a:t>Bottom K</a:t>
              </a:r>
              <a:r>
                <a:rPr lang="en-US" altLang="zh-CN" baseline="-25000" dirty="0" smtClean="0"/>
                <a:t>2</a:t>
              </a:r>
              <a:r>
                <a:rPr lang="en-US" altLang="zh-CN" dirty="0" smtClean="0"/>
                <a:t>Streams of outputs </a:t>
              </a:r>
            </a:p>
            <a:p>
              <a:r>
                <a:rPr lang="en-US" altLang="zh-CN" dirty="0" smtClean="0"/>
                <a:t>are transmitted from AP2</a:t>
              </a:r>
              <a:r>
                <a:rPr lang="en-US" altLang="zh-CN" baseline="-25000" dirty="0" smtClean="0"/>
                <a:t> </a:t>
              </a:r>
              <a:r>
                <a:rPr lang="en-US" altLang="zh-CN" dirty="0" smtClean="0"/>
                <a:t> </a:t>
              </a:r>
              <a:endParaRPr lang="zh-CN" altLang="en-US" dirty="0"/>
            </a:p>
          </p:txBody>
        </p:sp>
        <p:cxnSp>
          <p:nvCxnSpPr>
            <p:cNvPr id="157" name="Straight Arrow Connector 156"/>
            <p:cNvCxnSpPr/>
            <p:nvPr/>
          </p:nvCxnSpPr>
          <p:spPr bwMode="auto">
            <a:xfrm>
              <a:off x="2208662" y="5390980"/>
              <a:ext cx="270657"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grpSp>
        <p:nvGrpSpPr>
          <p:cNvPr id="159" name="Group 158"/>
          <p:cNvGrpSpPr/>
          <p:nvPr/>
        </p:nvGrpSpPr>
        <p:grpSpPr>
          <a:xfrm>
            <a:off x="4475358" y="4551556"/>
            <a:ext cx="4765955" cy="1114467"/>
            <a:chOff x="152400" y="4811507"/>
            <a:chExt cx="4765955" cy="1114467"/>
          </a:xfrm>
        </p:grpSpPr>
        <p:grpSp>
          <p:nvGrpSpPr>
            <p:cNvPr id="160" name="Group 159"/>
            <p:cNvGrpSpPr/>
            <p:nvPr/>
          </p:nvGrpSpPr>
          <p:grpSpPr>
            <a:xfrm>
              <a:off x="152400" y="4876800"/>
              <a:ext cx="2183180" cy="965540"/>
              <a:chOff x="634358" y="4876800"/>
              <a:chExt cx="2183180" cy="965540"/>
            </a:xfrm>
          </p:grpSpPr>
          <mc:AlternateContent xmlns:mc="http://schemas.openxmlformats.org/markup-compatibility/2006" xmlns:a14="http://schemas.microsoft.com/office/drawing/2010/main">
            <mc:Choice Requires="a14">
              <p:sp>
                <p:nvSpPr>
                  <p:cNvPr id="164" name="TextBox 163"/>
                  <p:cNvSpPr txBox="1"/>
                  <p:nvPr/>
                </p:nvSpPr>
                <p:spPr>
                  <a:xfrm>
                    <a:off x="684797" y="5033680"/>
                    <a:ext cx="1592487" cy="6701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11</m:t>
                                    </m:r>
                                  </m:sup>
                                </m:sSubSup>
                              </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2</m:t>
                                        </m:r>
                                      </m:sub>
                                    </m:sSub>
                                  </m:sub>
                                  <m:sup>
                                    <m:r>
                                      <a:rPr lang="en-US" altLang="zh-CN" sz="1800" i="1">
                                        <a:latin typeface="Cambria Math" panose="02040503050406030204" pitchFamily="18" charset="0"/>
                                      </a:rPr>
                                      <m:t>12</m:t>
                                    </m:r>
                                  </m:sup>
                                </m:sSubSup>
                              </m:e>
                            </m:m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21</m:t>
                                    </m:r>
                                  </m:sup>
                                </m:sSubSup>
                              </m:e>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sub>
                                  <m:sup>
                                    <m:r>
                                      <a:rPr lang="en-US" altLang="zh-CN" sz="1800" b="0" i="1" smtClean="0">
                                        <a:latin typeface="Cambria Math" panose="02040503050406030204" pitchFamily="18" charset="0"/>
                                      </a:rPr>
                                      <m:t>22</m:t>
                                    </m:r>
                                  </m:sup>
                                </m:sSubSup>
                              </m:e>
                            </m:mr>
                          </m:m>
                        </m:oMath>
                      </m:oMathPara>
                    </a14:m>
                    <a:endParaRPr lang="zh-CN" altLang="en-US" sz="1800" dirty="0"/>
                  </a:p>
                </p:txBody>
              </p:sp>
            </mc:Choice>
            <mc:Fallback xmlns="">
              <p:sp>
                <p:nvSpPr>
                  <p:cNvPr id="164" name="TextBox 163"/>
                  <p:cNvSpPr txBox="1">
                    <a:spLocks noRot="1" noChangeAspect="1" noMove="1" noResize="1" noEditPoints="1" noAdjustHandles="1" noChangeArrowheads="1" noChangeShapeType="1" noTextEdit="1"/>
                  </p:cNvSpPr>
                  <p:nvPr/>
                </p:nvSpPr>
                <p:spPr>
                  <a:xfrm>
                    <a:off x="684797" y="5033680"/>
                    <a:ext cx="1592487" cy="670120"/>
                  </a:xfrm>
                  <a:prstGeom prst="rect">
                    <a:avLst/>
                  </a:prstGeom>
                  <a:blipFill rotWithShape="0">
                    <a:blip r:embed="rId9"/>
                    <a:stretch>
                      <a:fillRect/>
                    </a:stretch>
                  </a:blipFill>
                </p:spPr>
                <p:txBody>
                  <a:bodyPr/>
                  <a:lstStyle/>
                  <a:p>
                    <a:r>
                      <a:rPr lang="zh-CN" altLang="en-US">
                        <a:noFill/>
                      </a:rPr>
                      <a:t> </a:t>
                    </a:r>
                  </a:p>
                </p:txBody>
              </p:sp>
            </mc:Fallback>
          </mc:AlternateContent>
          <p:sp>
            <p:nvSpPr>
              <p:cNvPr id="165" name="Left Bracket 164"/>
              <p:cNvSpPr/>
              <p:nvPr/>
            </p:nvSpPr>
            <p:spPr bwMode="auto">
              <a:xfrm>
                <a:off x="634358" y="502920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66" name="Right Bracket 165"/>
              <p:cNvSpPr/>
              <p:nvPr/>
            </p:nvSpPr>
            <p:spPr bwMode="auto">
              <a:xfrm>
                <a:off x="2328274" y="5033680"/>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67" name="Left Bracket 166"/>
              <p:cNvSpPr/>
              <p:nvPr/>
            </p:nvSpPr>
            <p:spPr bwMode="auto">
              <a:xfrm>
                <a:off x="2437425" y="502920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68" name="TextBox 167"/>
              <p:cNvSpPr txBox="1"/>
              <p:nvPr/>
            </p:nvSpPr>
            <p:spPr>
              <a:xfrm>
                <a:off x="2437425" y="4876800"/>
                <a:ext cx="312906" cy="276999"/>
              </a:xfrm>
              <a:prstGeom prst="rect">
                <a:avLst/>
              </a:prstGeom>
              <a:noFill/>
            </p:spPr>
            <p:txBody>
              <a:bodyPr wrap="none" rtlCol="0">
                <a:spAutoFit/>
              </a:bodyPr>
              <a:lstStyle/>
              <a:p>
                <a:r>
                  <a:rPr lang="en-US" altLang="zh-CN" dirty="0" smtClean="0"/>
                  <a:t>d</a:t>
                </a:r>
                <a:r>
                  <a:rPr lang="en-US" altLang="zh-CN" baseline="-25000" dirty="0" smtClean="0"/>
                  <a:t>1</a:t>
                </a:r>
                <a:endParaRPr lang="zh-CN" altLang="en-US" dirty="0"/>
              </a:p>
            </p:txBody>
          </p:sp>
          <p:sp>
            <p:nvSpPr>
              <p:cNvPr id="169" name="TextBox 168"/>
              <p:cNvSpPr txBox="1"/>
              <p:nvPr/>
            </p:nvSpPr>
            <p:spPr>
              <a:xfrm>
                <a:off x="2430894" y="5167699"/>
                <a:ext cx="386644" cy="276999"/>
              </a:xfrm>
              <a:prstGeom prst="rect">
                <a:avLst/>
              </a:prstGeom>
              <a:noFill/>
            </p:spPr>
            <p:txBody>
              <a:bodyPr wrap="none" rtlCol="0">
                <a:spAutoFit/>
              </a:bodyPr>
              <a:lstStyle/>
              <a:p>
                <a:r>
                  <a:rPr lang="en-US" altLang="zh-CN" dirty="0" smtClean="0"/>
                  <a:t>d</a:t>
                </a:r>
                <a:r>
                  <a:rPr lang="en-US" altLang="zh-CN" baseline="-25000" dirty="0" smtClean="0"/>
                  <a:t>K1</a:t>
                </a:r>
                <a:endParaRPr lang="zh-CN" altLang="en-US" dirty="0"/>
              </a:p>
            </p:txBody>
          </p:sp>
          <p:sp>
            <p:nvSpPr>
              <p:cNvPr id="170" name="TextBox 169"/>
              <p:cNvSpPr txBox="1"/>
              <p:nvPr/>
            </p:nvSpPr>
            <p:spPr>
              <a:xfrm>
                <a:off x="2446241" y="5306198"/>
                <a:ext cx="295274" cy="276999"/>
              </a:xfrm>
              <a:prstGeom prst="rect">
                <a:avLst/>
              </a:prstGeom>
              <a:noFill/>
            </p:spPr>
            <p:txBody>
              <a:bodyPr wrap="none" rtlCol="0">
                <a:spAutoFit/>
              </a:bodyPr>
              <a:lstStyle/>
              <a:p>
                <a:r>
                  <a:rPr lang="en-US" altLang="zh-CN" dirty="0" smtClean="0"/>
                  <a:t>s</a:t>
                </a:r>
                <a:r>
                  <a:rPr lang="en-US" altLang="zh-CN" baseline="-25000" dirty="0" smtClean="0"/>
                  <a:t>1</a:t>
                </a:r>
                <a:endParaRPr lang="zh-CN" altLang="en-US" dirty="0"/>
              </a:p>
            </p:txBody>
          </p:sp>
          <p:sp>
            <p:nvSpPr>
              <p:cNvPr id="171" name="TextBox 170"/>
              <p:cNvSpPr txBox="1"/>
              <p:nvPr/>
            </p:nvSpPr>
            <p:spPr>
              <a:xfrm>
                <a:off x="2441779" y="5565341"/>
                <a:ext cx="369012" cy="276999"/>
              </a:xfrm>
              <a:prstGeom prst="rect">
                <a:avLst/>
              </a:prstGeom>
              <a:noFill/>
            </p:spPr>
            <p:txBody>
              <a:bodyPr wrap="none" rtlCol="0">
                <a:spAutoFit/>
              </a:bodyPr>
              <a:lstStyle/>
              <a:p>
                <a:r>
                  <a:rPr lang="en-US" altLang="zh-CN" dirty="0" smtClean="0"/>
                  <a:t>s</a:t>
                </a:r>
                <a:r>
                  <a:rPr lang="en-US" altLang="zh-CN" baseline="-25000" dirty="0" smtClean="0"/>
                  <a:t>K2</a:t>
                </a:r>
                <a:endParaRPr lang="zh-CN" altLang="en-US" dirty="0"/>
              </a:p>
            </p:txBody>
          </p:sp>
          <p:sp>
            <p:nvSpPr>
              <p:cNvPr id="172" name="TextBox 171"/>
              <p:cNvSpPr txBox="1"/>
              <p:nvPr/>
            </p:nvSpPr>
            <p:spPr>
              <a:xfrm rot="5400000">
                <a:off x="2453236" y="5022250"/>
                <a:ext cx="338554" cy="276999"/>
              </a:xfrm>
              <a:prstGeom prst="rect">
                <a:avLst/>
              </a:prstGeom>
              <a:noFill/>
            </p:spPr>
            <p:txBody>
              <a:bodyPr wrap="none" rtlCol="0">
                <a:spAutoFit/>
              </a:bodyPr>
              <a:lstStyle/>
              <a:p>
                <a:r>
                  <a:rPr lang="en-US" altLang="zh-CN" dirty="0" smtClean="0"/>
                  <a:t>…</a:t>
                </a:r>
                <a:endParaRPr lang="zh-CN" altLang="en-US" dirty="0"/>
              </a:p>
            </p:txBody>
          </p:sp>
          <p:sp>
            <p:nvSpPr>
              <p:cNvPr id="173" name="TextBox 172"/>
              <p:cNvSpPr txBox="1"/>
              <p:nvPr/>
            </p:nvSpPr>
            <p:spPr>
              <a:xfrm rot="5400000">
                <a:off x="2445606" y="5451793"/>
                <a:ext cx="338554" cy="276999"/>
              </a:xfrm>
              <a:prstGeom prst="rect">
                <a:avLst/>
              </a:prstGeom>
              <a:noFill/>
            </p:spPr>
            <p:txBody>
              <a:bodyPr wrap="none" rtlCol="0">
                <a:spAutoFit/>
              </a:bodyPr>
              <a:lstStyle/>
              <a:p>
                <a:r>
                  <a:rPr lang="en-US" altLang="zh-CN" dirty="0" smtClean="0"/>
                  <a:t>…</a:t>
                </a:r>
                <a:endParaRPr lang="zh-CN" altLang="en-US" dirty="0"/>
              </a:p>
            </p:txBody>
          </p:sp>
          <p:sp>
            <p:nvSpPr>
              <p:cNvPr id="174" name="Right Bracket 173"/>
              <p:cNvSpPr/>
              <p:nvPr/>
            </p:nvSpPr>
            <p:spPr bwMode="auto">
              <a:xfrm>
                <a:off x="2715637" y="5030309"/>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cxnSp>
          <p:nvCxnSpPr>
            <p:cNvPr id="161" name="Straight Arrow Connector 160"/>
            <p:cNvCxnSpPr/>
            <p:nvPr/>
          </p:nvCxnSpPr>
          <p:spPr bwMode="auto">
            <a:xfrm>
              <a:off x="2466179" y="5368740"/>
              <a:ext cx="554501"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62" name="TextBox 161"/>
            <p:cNvSpPr txBox="1"/>
            <p:nvPr/>
          </p:nvSpPr>
          <p:spPr>
            <a:xfrm>
              <a:off x="2920523" y="4811507"/>
              <a:ext cx="1816972" cy="461665"/>
            </a:xfrm>
            <a:prstGeom prst="rect">
              <a:avLst/>
            </a:prstGeom>
            <a:noFill/>
          </p:spPr>
          <p:txBody>
            <a:bodyPr wrap="none" rtlCol="0">
              <a:spAutoFit/>
            </a:bodyPr>
            <a:lstStyle/>
            <a:p>
              <a:r>
                <a:rPr lang="en-US" altLang="zh-CN" dirty="0" smtClean="0"/>
                <a:t>Top K</a:t>
              </a:r>
              <a:r>
                <a:rPr lang="en-US" altLang="zh-CN" baseline="-25000" dirty="0" smtClean="0"/>
                <a:t>1</a:t>
              </a:r>
              <a:r>
                <a:rPr lang="en-US" altLang="zh-CN" dirty="0" smtClean="0"/>
                <a:t>Streams of outputs </a:t>
              </a:r>
            </a:p>
            <a:p>
              <a:r>
                <a:rPr lang="en-US" altLang="zh-CN" dirty="0" smtClean="0"/>
                <a:t>are transmitted from AP1</a:t>
              </a:r>
              <a:r>
                <a:rPr lang="en-US" altLang="zh-CN" baseline="-25000" dirty="0" smtClean="0"/>
                <a:t> </a:t>
              </a:r>
              <a:r>
                <a:rPr lang="en-US" altLang="zh-CN" dirty="0" smtClean="0"/>
                <a:t> </a:t>
              </a:r>
              <a:endParaRPr lang="zh-CN" altLang="en-US" dirty="0"/>
            </a:p>
          </p:txBody>
        </p:sp>
        <p:sp>
          <p:nvSpPr>
            <p:cNvPr id="163" name="TextBox 162"/>
            <p:cNvSpPr txBox="1"/>
            <p:nvPr/>
          </p:nvSpPr>
          <p:spPr>
            <a:xfrm>
              <a:off x="2914280" y="5464309"/>
              <a:ext cx="2004075" cy="461665"/>
            </a:xfrm>
            <a:prstGeom prst="rect">
              <a:avLst/>
            </a:prstGeom>
            <a:noFill/>
          </p:spPr>
          <p:txBody>
            <a:bodyPr wrap="none" rtlCol="0">
              <a:spAutoFit/>
            </a:bodyPr>
            <a:lstStyle/>
            <a:p>
              <a:r>
                <a:rPr lang="en-US" altLang="zh-CN" dirty="0" smtClean="0"/>
                <a:t>BottomK</a:t>
              </a:r>
              <a:r>
                <a:rPr lang="en-US" altLang="zh-CN" baseline="-25000" dirty="0" smtClean="0"/>
                <a:t>2</a:t>
              </a:r>
              <a:r>
                <a:rPr lang="en-US" altLang="zh-CN" dirty="0" smtClean="0"/>
                <a:t>Streams of outputs </a:t>
              </a:r>
            </a:p>
            <a:p>
              <a:r>
                <a:rPr lang="en-US" altLang="zh-CN" dirty="0" smtClean="0"/>
                <a:t>are transmitted from AP2</a:t>
              </a:r>
              <a:r>
                <a:rPr lang="en-US" altLang="zh-CN" baseline="-25000" dirty="0" smtClean="0"/>
                <a:t> </a:t>
              </a:r>
              <a:r>
                <a:rPr lang="en-US" altLang="zh-CN" dirty="0" smtClean="0"/>
                <a:t> </a:t>
              </a:r>
              <a:endParaRPr lang="zh-CN" altLang="en-US" dirty="0"/>
            </a:p>
          </p:txBody>
        </p:sp>
      </p:grpSp>
      <p:cxnSp>
        <p:nvCxnSpPr>
          <p:cNvPr id="177" name="Straight Arrow Connector 176"/>
          <p:cNvCxnSpPr>
            <a:stCxn id="102" idx="2"/>
          </p:cNvCxnSpPr>
          <p:nvPr/>
        </p:nvCxnSpPr>
        <p:spPr bwMode="auto">
          <a:xfrm>
            <a:off x="7205355" y="2676898"/>
            <a:ext cx="0" cy="351813"/>
          </a:xfrm>
          <a:prstGeom prst="straightConnector1">
            <a:avLst/>
          </a:prstGeom>
          <a:solidFill>
            <a:schemeClr val="accent1"/>
          </a:solidFill>
          <a:ln w="12700" cap="flat" cmpd="sng" algn="ctr">
            <a:solidFill>
              <a:srgbClr val="9933FF"/>
            </a:solidFill>
            <a:prstDash val="solid"/>
            <a:round/>
            <a:headEnd type="none" w="sm" len="sm"/>
            <a:tailEnd type="triangle"/>
          </a:ln>
          <a:effectLst/>
        </p:spPr>
      </p:cxnSp>
      <p:sp>
        <p:nvSpPr>
          <p:cNvPr id="178" name="TextBox 177"/>
          <p:cNvSpPr txBox="1"/>
          <p:nvPr/>
        </p:nvSpPr>
        <p:spPr>
          <a:xfrm>
            <a:off x="7146360" y="2714304"/>
            <a:ext cx="551754" cy="276999"/>
          </a:xfrm>
          <a:prstGeom prst="rect">
            <a:avLst/>
          </a:prstGeom>
          <a:noFill/>
        </p:spPr>
        <p:txBody>
          <a:bodyPr wrap="none" rtlCol="0">
            <a:spAutoFit/>
          </a:bodyPr>
          <a:lstStyle/>
          <a:p>
            <a:r>
              <a:rPr lang="en-US" altLang="zh-CN" dirty="0" smtClean="0">
                <a:solidFill>
                  <a:srgbClr val="9933FF"/>
                </a:solidFill>
              </a:rPr>
              <a:t>ZFBF</a:t>
            </a:r>
            <a:endParaRPr lang="zh-CN" altLang="en-US" dirty="0">
              <a:solidFill>
                <a:srgbClr val="9933FF"/>
              </a:solidFill>
            </a:endParaRPr>
          </a:p>
        </p:txBody>
      </p:sp>
      <p:sp>
        <p:nvSpPr>
          <p:cNvPr id="3" name="TextBox 2"/>
          <p:cNvSpPr txBox="1"/>
          <p:nvPr/>
        </p:nvSpPr>
        <p:spPr>
          <a:xfrm>
            <a:off x="11457" y="5649755"/>
            <a:ext cx="4408143" cy="646331"/>
          </a:xfrm>
          <a:prstGeom prst="rect">
            <a:avLst/>
          </a:prstGeom>
          <a:noFill/>
        </p:spPr>
        <p:txBody>
          <a:bodyPr wrap="square" rtlCol="0">
            <a:spAutoFit/>
          </a:bodyPr>
          <a:lstStyle/>
          <a:p>
            <a:r>
              <a:rPr lang="en-US" altLang="zh-CN" b="1" i="1" dirty="0" smtClean="0">
                <a:solidFill>
                  <a:srgbClr val="9933FF"/>
                </a:solidFill>
              </a:rPr>
              <a:t>P</a:t>
            </a:r>
            <a:r>
              <a:rPr lang="en-US" altLang="zh-CN" b="1" i="1" baseline="30000" dirty="0" smtClean="0">
                <a:solidFill>
                  <a:srgbClr val="9933FF"/>
                </a:solidFill>
              </a:rPr>
              <a:t>CBF1</a:t>
            </a:r>
            <a:r>
              <a:rPr lang="en-US" altLang="zh-CN" b="1" i="1" dirty="0" smtClean="0">
                <a:solidFill>
                  <a:srgbClr val="9933FF"/>
                </a:solidFill>
              </a:rPr>
              <a:t> </a:t>
            </a:r>
            <a:r>
              <a:rPr lang="en-US" altLang="zh-CN" dirty="0" smtClean="0">
                <a:solidFill>
                  <a:srgbClr val="9933FF"/>
                </a:solidFill>
              </a:rPr>
              <a:t>is obtained with Pseudo-Inverse of H</a:t>
            </a:r>
            <a:r>
              <a:rPr lang="en-US" altLang="zh-CN" baseline="30000" dirty="0" smtClean="0">
                <a:solidFill>
                  <a:srgbClr val="9933FF"/>
                </a:solidFill>
              </a:rPr>
              <a:t>11 </a:t>
            </a:r>
            <a:r>
              <a:rPr lang="en-US" altLang="zh-CN" dirty="0" smtClean="0">
                <a:solidFill>
                  <a:srgbClr val="9933FF"/>
                </a:solidFill>
              </a:rPr>
              <a:t>and H</a:t>
            </a:r>
            <a:r>
              <a:rPr lang="en-US" altLang="zh-CN" baseline="30000" dirty="0" smtClean="0">
                <a:solidFill>
                  <a:srgbClr val="9933FF"/>
                </a:solidFill>
              </a:rPr>
              <a:t>21</a:t>
            </a:r>
            <a:r>
              <a:rPr lang="en-US" altLang="zh-CN" dirty="0" smtClean="0">
                <a:solidFill>
                  <a:srgbClr val="9933FF"/>
                </a:solidFill>
              </a:rPr>
              <a:t>and taking the 1</a:t>
            </a:r>
            <a:r>
              <a:rPr lang="en-US" altLang="zh-CN" baseline="30000" dirty="0" smtClean="0">
                <a:solidFill>
                  <a:srgbClr val="9933FF"/>
                </a:solidFill>
              </a:rPr>
              <a:t>st</a:t>
            </a:r>
            <a:r>
              <a:rPr lang="en-US" altLang="zh-CN" dirty="0" smtClean="0">
                <a:solidFill>
                  <a:srgbClr val="9933FF"/>
                </a:solidFill>
              </a:rPr>
              <a:t> K</a:t>
            </a:r>
            <a:r>
              <a:rPr lang="en-US" altLang="zh-CN" baseline="-25000" dirty="0" smtClean="0">
                <a:solidFill>
                  <a:srgbClr val="9933FF"/>
                </a:solidFill>
              </a:rPr>
              <a:t>1</a:t>
            </a:r>
            <a:r>
              <a:rPr lang="en-US" altLang="zh-CN" dirty="0" smtClean="0">
                <a:solidFill>
                  <a:srgbClr val="9933FF"/>
                </a:solidFill>
              </a:rPr>
              <a:t> columns, while </a:t>
            </a:r>
            <a:r>
              <a:rPr lang="en-US" altLang="zh-CN" b="1" i="1" dirty="0" smtClean="0">
                <a:solidFill>
                  <a:srgbClr val="9933FF"/>
                </a:solidFill>
              </a:rPr>
              <a:t>P</a:t>
            </a:r>
            <a:r>
              <a:rPr lang="en-US" altLang="zh-CN" b="1" i="1" baseline="30000" dirty="0" smtClean="0">
                <a:solidFill>
                  <a:srgbClr val="9933FF"/>
                </a:solidFill>
              </a:rPr>
              <a:t>CBF2</a:t>
            </a:r>
            <a:r>
              <a:rPr lang="en-US" altLang="zh-CN" dirty="0" smtClean="0">
                <a:solidFill>
                  <a:srgbClr val="9933FF"/>
                </a:solidFill>
              </a:rPr>
              <a:t> can be computed with Pseudo-Inverse   </a:t>
            </a:r>
            <a:r>
              <a:rPr lang="en-US" altLang="zh-CN" dirty="0">
                <a:solidFill>
                  <a:srgbClr val="9933FF"/>
                </a:solidFill>
              </a:rPr>
              <a:t>of </a:t>
            </a:r>
            <a:r>
              <a:rPr lang="en-US" altLang="zh-CN" dirty="0" smtClean="0">
                <a:solidFill>
                  <a:srgbClr val="9933FF"/>
                </a:solidFill>
              </a:rPr>
              <a:t>H</a:t>
            </a:r>
            <a:r>
              <a:rPr lang="en-US" altLang="zh-CN" baseline="30000" dirty="0" smtClean="0">
                <a:solidFill>
                  <a:srgbClr val="9933FF"/>
                </a:solidFill>
              </a:rPr>
              <a:t>12 </a:t>
            </a:r>
            <a:r>
              <a:rPr lang="en-US" altLang="zh-CN" dirty="0">
                <a:solidFill>
                  <a:srgbClr val="9933FF"/>
                </a:solidFill>
              </a:rPr>
              <a:t>and </a:t>
            </a:r>
            <a:r>
              <a:rPr lang="en-US" altLang="zh-CN" dirty="0" smtClean="0">
                <a:solidFill>
                  <a:srgbClr val="9933FF"/>
                </a:solidFill>
              </a:rPr>
              <a:t>H</a:t>
            </a:r>
            <a:r>
              <a:rPr lang="en-US" altLang="zh-CN" baseline="30000" dirty="0" smtClean="0">
                <a:solidFill>
                  <a:srgbClr val="9933FF"/>
                </a:solidFill>
              </a:rPr>
              <a:t>22</a:t>
            </a:r>
            <a:r>
              <a:rPr lang="en-US" altLang="zh-CN" dirty="0" smtClean="0">
                <a:solidFill>
                  <a:srgbClr val="9933FF"/>
                </a:solidFill>
              </a:rPr>
              <a:t>and taking the </a:t>
            </a:r>
            <a:r>
              <a:rPr lang="en-US" altLang="zh-CN" dirty="0">
                <a:solidFill>
                  <a:srgbClr val="9933FF"/>
                </a:solidFill>
              </a:rPr>
              <a:t>last </a:t>
            </a:r>
            <a:r>
              <a:rPr lang="en-US" altLang="zh-CN" dirty="0" smtClean="0">
                <a:solidFill>
                  <a:srgbClr val="9933FF"/>
                </a:solidFill>
              </a:rPr>
              <a:t>K</a:t>
            </a:r>
            <a:r>
              <a:rPr lang="en-US" altLang="zh-CN" baseline="-25000" dirty="0" smtClean="0">
                <a:solidFill>
                  <a:srgbClr val="9933FF"/>
                </a:solidFill>
              </a:rPr>
              <a:t>2</a:t>
            </a:r>
            <a:r>
              <a:rPr lang="en-US" altLang="zh-CN" dirty="0" smtClean="0">
                <a:solidFill>
                  <a:srgbClr val="9933FF"/>
                </a:solidFill>
              </a:rPr>
              <a:t> columns.</a:t>
            </a:r>
          </a:p>
        </p:txBody>
      </p:sp>
    </p:spTree>
    <p:extLst>
      <p:ext uri="{BB962C8B-B14F-4D97-AF65-F5344CB8AC3E}">
        <p14:creationId xmlns:p14="http://schemas.microsoft.com/office/powerpoint/2010/main" val="3109852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9787"/>
            <a:ext cx="8534400" cy="303213"/>
          </a:xfrm>
        </p:spPr>
        <p:txBody>
          <a:bodyPr/>
          <a:lstStyle/>
          <a:p>
            <a:r>
              <a:rPr lang="en-US" altLang="zh-CN" sz="2400" dirty="0" smtClean="0"/>
              <a:t>Issues and Solution for a Serial Sounding and Concurrent Sounding method (2)</a:t>
            </a:r>
            <a:endParaRPr lang="zh-CN" alt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600200"/>
                <a:ext cx="7772400" cy="4495800"/>
              </a:xfrm>
            </p:spPr>
            <p:txBody>
              <a:bodyPr/>
              <a:lstStyle/>
              <a:p>
                <a:r>
                  <a:rPr lang="en-US" altLang="zh-CN" sz="1800" b="0" dirty="0" smtClean="0"/>
                  <a:t>Channel can be reconstructed in AP side based on the Eigen values and Right Eigen matrix, that is, when the channel H is Singular-Value-Decomposed, it is </a:t>
                </a:r>
                <a:r>
                  <a:rPr lang="en-US" altLang="zh-CN" sz="1800" b="0" i="1" dirty="0" smtClean="0"/>
                  <a:t>USV</a:t>
                </a:r>
                <a:r>
                  <a:rPr lang="en-US" altLang="zh-CN" sz="1800" b="0" i="1" baseline="30000" dirty="0" smtClean="0"/>
                  <a:t>H</a:t>
                </a:r>
                <a:r>
                  <a:rPr lang="en-US" altLang="zh-CN" sz="1800" b="0" i="1" dirty="0" smtClean="0"/>
                  <a:t>, </a:t>
                </a:r>
                <a:r>
                  <a:rPr lang="en-US" altLang="zh-CN" sz="1800" b="0" dirty="0" smtClean="0"/>
                  <a:t>and</a:t>
                </a:r>
                <a:r>
                  <a:rPr lang="en-US" altLang="zh-CN" sz="1800" b="0" i="1" dirty="0" smtClean="0"/>
                  <a:t> only the S</a:t>
                </a:r>
                <a:r>
                  <a:rPr lang="en-US" altLang="zh-CN" sz="1800" b="0" dirty="0" smtClean="0"/>
                  <a:t> and </a:t>
                </a:r>
                <a:r>
                  <a:rPr lang="en-US" altLang="zh-CN" sz="1800" b="0" i="1" dirty="0" smtClean="0"/>
                  <a:t>V</a:t>
                </a:r>
                <a:r>
                  <a:rPr lang="en-US" altLang="zh-CN" sz="1800" b="0" dirty="0" smtClean="0"/>
                  <a:t> are fed back according to the 802.11 CSI Report. </a:t>
                </a:r>
                <a:endParaRPr lang="en-US" altLang="zh-CN" sz="1800" b="0" dirty="0"/>
              </a:p>
              <a:p>
                <a:pPr lvl="1"/>
                <a:r>
                  <a:rPr lang="en-US" altLang="zh-CN" sz="1400" i="1" dirty="0" smtClean="0"/>
                  <a:t>U</a:t>
                </a:r>
                <a:r>
                  <a:rPr lang="en-US" altLang="zh-CN" sz="1400" dirty="0" smtClean="0"/>
                  <a:t> is just the unitary matrix with the phase information which can be ignored in the Precoder computation</a:t>
                </a:r>
              </a:p>
              <a:p>
                <a:pPr lvl="1"/>
                <a:r>
                  <a:rPr lang="en-US" altLang="zh-CN" sz="1400" b="0" dirty="0" smtClean="0"/>
                  <a:t>When Channels are aggregated on top of each other, the </a:t>
                </a:r>
                <a:r>
                  <a:rPr lang="en-US" altLang="zh-CN" sz="1400" b="0" i="1" dirty="0" smtClean="0"/>
                  <a:t>U</a:t>
                </a:r>
                <a:r>
                  <a:rPr lang="en-US" altLang="zh-CN" sz="1400" b="0" dirty="0" smtClean="0"/>
                  <a:t>, </a:t>
                </a:r>
                <a:r>
                  <a:rPr lang="en-US" altLang="zh-CN" sz="1400" b="0" i="1" dirty="0" smtClean="0"/>
                  <a:t>S</a:t>
                </a:r>
                <a:r>
                  <a:rPr lang="en-US" altLang="zh-CN" sz="1400" b="0" dirty="0" smtClean="0"/>
                  <a:t>, </a:t>
                </a:r>
                <a:r>
                  <a:rPr lang="en-US" altLang="zh-CN" sz="1400" dirty="0"/>
                  <a:t>and </a:t>
                </a:r>
                <a:r>
                  <a:rPr lang="en-US" altLang="zh-CN" sz="1400" i="1" dirty="0" smtClean="0"/>
                  <a:t>V</a:t>
                </a:r>
                <a:r>
                  <a:rPr lang="en-US" altLang="zh-CN" sz="1400" i="1" baseline="30000" dirty="0" smtClean="0"/>
                  <a:t>H </a:t>
                </a:r>
                <a:r>
                  <a:rPr lang="en-US" altLang="zh-CN" sz="1400" dirty="0" smtClean="0"/>
                  <a:t>can also be </a:t>
                </a:r>
                <a:r>
                  <a:rPr lang="en-US" altLang="zh-CN" sz="1400" baseline="30000" dirty="0" smtClean="0"/>
                  <a:t> </a:t>
                </a:r>
                <a:r>
                  <a:rPr lang="en-US" altLang="zh-CN" sz="1400" dirty="0" smtClean="0"/>
                  <a:t>aggregated respectively, and thus, the aggregated </a:t>
                </a:r>
                <a:r>
                  <a:rPr lang="en-US" altLang="zh-CN" sz="1400" i="1" dirty="0" smtClean="0"/>
                  <a:t>U</a:t>
                </a:r>
                <a:r>
                  <a:rPr lang="en-US" altLang="zh-CN" sz="1400" dirty="0" smtClean="0"/>
                  <a:t> can be ignored as well like the single </a:t>
                </a:r>
                <a:r>
                  <a:rPr lang="en-US" altLang="zh-CN" sz="1400" i="1" dirty="0" smtClean="0"/>
                  <a:t>H</a:t>
                </a:r>
                <a:r>
                  <a:rPr lang="en-US" altLang="zh-CN" sz="1400" dirty="0" smtClean="0"/>
                  <a:t> case. </a:t>
                </a:r>
              </a:p>
              <a:p>
                <a:pPr lvl="1"/>
                <a:r>
                  <a:rPr lang="en-US" altLang="zh-CN" sz="1400" b="0" dirty="0" smtClean="0"/>
                  <a:t>However, when the channel aggregation takes place side by side like </a:t>
                </a:r>
                <a14:m>
                  <m:oMath xmlns:m="http://schemas.openxmlformats.org/officeDocument/2006/math">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𝐻</m:t>
                        </m:r>
                      </m:e>
                      <m:sub>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𝐾</m:t>
                            </m:r>
                          </m:e>
                          <m:sub>
                            <m:r>
                              <a:rPr lang="en-US" altLang="zh-CN" sz="1400" i="1">
                                <a:latin typeface="Cambria Math" panose="02040503050406030204" pitchFamily="18" charset="0"/>
                              </a:rPr>
                              <m:t>1</m:t>
                            </m:r>
                          </m:sub>
                        </m:sSub>
                        <m:r>
                          <a:rPr lang="en-US" altLang="zh-CN" sz="1400" i="1">
                            <a:latin typeface="Cambria Math" panose="02040503050406030204" pitchFamily="18" charset="0"/>
                          </a:rPr>
                          <m:t>𝑋</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1</m:t>
                            </m:r>
                          </m:sub>
                        </m:sSub>
                      </m:sub>
                      <m:sup>
                        <m:r>
                          <a:rPr lang="en-US" altLang="zh-CN" sz="1400" i="1">
                            <a:latin typeface="Cambria Math" panose="02040503050406030204" pitchFamily="18" charset="0"/>
                          </a:rPr>
                          <m:t>11</m:t>
                        </m:r>
                      </m:sup>
                    </m:sSubSup>
                  </m:oMath>
                </a14:m>
                <a:r>
                  <a:rPr lang="en-US" altLang="zh-CN" sz="1400" b="0" dirty="0" smtClean="0"/>
                  <a:t>and </a:t>
                </a:r>
                <a14:m>
                  <m:oMath xmlns:m="http://schemas.openxmlformats.org/officeDocument/2006/math">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𝐻</m:t>
                        </m:r>
                      </m:e>
                      <m:sub>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𝐾</m:t>
                            </m:r>
                          </m:e>
                          <m:sub>
                            <m:r>
                              <a:rPr lang="en-US" altLang="zh-CN" sz="1400" i="1">
                                <a:latin typeface="Cambria Math" panose="02040503050406030204" pitchFamily="18" charset="0"/>
                              </a:rPr>
                              <m:t>1</m:t>
                            </m:r>
                          </m:sub>
                        </m:sSub>
                        <m:r>
                          <a:rPr lang="en-US" altLang="zh-CN" sz="1400" i="1">
                            <a:latin typeface="Cambria Math" panose="02040503050406030204" pitchFamily="18" charset="0"/>
                          </a:rPr>
                          <m:t>𝑋</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2</m:t>
                            </m:r>
                          </m:sub>
                        </m:sSub>
                      </m:sub>
                      <m:sup>
                        <m:r>
                          <a:rPr lang="en-US" altLang="zh-CN" sz="1400" i="1">
                            <a:latin typeface="Cambria Math" panose="02040503050406030204" pitchFamily="18" charset="0"/>
                          </a:rPr>
                          <m:t>12</m:t>
                        </m:r>
                      </m:sup>
                    </m:sSubSup>
                  </m:oMath>
                </a14:m>
                <a:r>
                  <a:rPr lang="en-US" altLang="zh-CN" sz="1400" b="0" dirty="0" smtClean="0"/>
                  <a:t> in the previous slide, we cannot ignore the </a:t>
                </a:r>
                <a:r>
                  <a:rPr lang="en-US" altLang="zh-CN" sz="1400" b="0" i="1" dirty="0" smtClean="0"/>
                  <a:t>U</a:t>
                </a:r>
                <a:r>
                  <a:rPr lang="en-US" altLang="zh-CN" sz="1400" b="0" dirty="0" smtClean="0"/>
                  <a:t> of each channel </a:t>
                </a:r>
              </a:p>
              <a:p>
                <a:pPr lvl="1"/>
                <a:r>
                  <a:rPr lang="en-US" altLang="zh-CN" sz="1400" dirty="0" smtClean="0"/>
                  <a:t>Since ZFBF precoder for CBF or a single AP based DL MU-MIMO can be computed from the aggregated channel on top of each other channel, </a:t>
                </a:r>
                <a:r>
                  <a:rPr lang="en-US" altLang="zh-CN" sz="1400" i="1" dirty="0" smtClean="0"/>
                  <a:t>U</a:t>
                </a:r>
                <a:r>
                  <a:rPr lang="en-US" altLang="zh-CN" sz="1400" dirty="0" smtClean="0"/>
                  <a:t> can be ignored but </a:t>
                </a:r>
                <a:r>
                  <a:rPr lang="en-US" altLang="zh-CN" sz="1400" i="1" dirty="0" smtClean="0"/>
                  <a:t>U</a:t>
                </a:r>
                <a:r>
                  <a:rPr lang="en-US" altLang="zh-CN" sz="1400" dirty="0" smtClean="0"/>
                  <a:t> cannot be ignored for the JT precoder computation</a:t>
                </a:r>
                <a:endParaRPr lang="en-US" altLang="zh-CN" sz="1400" b="0" dirty="0" smtClean="0"/>
              </a:p>
              <a:p>
                <a:pPr lvl="1"/>
                <a:endParaRPr lang="en-US" altLang="zh-CN" sz="1200" dirty="0"/>
              </a:p>
              <a:p>
                <a:r>
                  <a:rPr lang="en-US" altLang="zh-CN" sz="1800" b="0" dirty="0" smtClean="0"/>
                  <a:t>Solution for this problem </a:t>
                </a:r>
              </a:p>
              <a:p>
                <a:pPr lvl="1"/>
                <a:r>
                  <a:rPr lang="en-US" altLang="zh-CN" sz="1400" b="1" dirty="0"/>
                  <a:t>for the case of multi AP based JT, the channels between each STA and all those APs in collaboration shall be aggregated in each STA first before taking the SVD and calculate the CSI information.</a:t>
                </a:r>
                <a:endParaRPr lang="en-US" altLang="zh-CN" sz="1400" b="0" dirty="0" smtClean="0"/>
              </a:p>
              <a:p>
                <a:pPr lvl="1"/>
                <a:endParaRPr lang="zh-CN" altLang="en-US" sz="1200"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600200"/>
                <a:ext cx="7772400" cy="4495800"/>
              </a:xfrm>
              <a:blipFill rotWithShape="0">
                <a:blip r:embed="rId2"/>
                <a:stretch>
                  <a:fillRect l="-549" t="-814" r="-392"/>
                </a:stretch>
              </a:blipFill>
            </p:spPr>
            <p:txBody>
              <a:bodyPr/>
              <a:lstStyle/>
              <a:p>
                <a:r>
                  <a:rPr lang="zh-CN" altLang="en-US">
                    <a:noFill/>
                  </a:rPr>
                  <a:t> </a:t>
                </a:r>
              </a:p>
            </p:txBody>
          </p:sp>
        </mc:Fallback>
      </mc:AlternateContent>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5</a:t>
            </a:fld>
            <a:endParaRPr lang="en-US" altLang="ko-KR"/>
          </a:p>
        </p:txBody>
      </p:sp>
    </p:spTree>
    <p:extLst>
      <p:ext uri="{BB962C8B-B14F-4D97-AF65-F5344CB8AC3E}">
        <p14:creationId xmlns:p14="http://schemas.microsoft.com/office/powerpoint/2010/main" val="351749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1"/>
          </a:xfrm>
        </p:spPr>
        <p:txBody>
          <a:bodyPr/>
          <a:lstStyle/>
          <a:p>
            <a:r>
              <a:rPr lang="en-US" altLang="zh-CN" sz="2400" dirty="0" smtClean="0">
                <a:solidFill>
                  <a:srgbClr val="000000"/>
                </a:solidFill>
              </a:rPr>
              <a:t>Continued for the Issues </a:t>
            </a:r>
            <a:r>
              <a:rPr lang="en-US" altLang="zh-CN" sz="2400" dirty="0">
                <a:solidFill>
                  <a:srgbClr val="000000"/>
                </a:solidFill>
              </a:rPr>
              <a:t>and Solution for a Serial Sounding and Concurrent Sounding method </a:t>
            </a:r>
            <a:r>
              <a:rPr lang="en-US" altLang="zh-CN" sz="2400" dirty="0" smtClean="0">
                <a:solidFill>
                  <a:srgbClr val="000000"/>
                </a:solidFill>
              </a:rPr>
              <a:t>(2)</a:t>
            </a:r>
            <a:endParaRPr lang="zh-CN" alt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85055" y="1676400"/>
                <a:ext cx="8839200" cy="4648200"/>
              </a:xfrm>
            </p:spPr>
            <p:txBody>
              <a:bodyPr/>
              <a:lstStyle/>
              <a:p>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𝐻</m:t>
                        </m:r>
                      </m:e>
                      <m:sub>
                        <m:r>
                          <a:rPr lang="en-US" altLang="zh-CN" sz="1600" b="0" i="1" smtClean="0">
                            <a:latin typeface="Cambria Math" panose="02040503050406030204" pitchFamily="18" charset="0"/>
                          </a:rPr>
                          <m:t>𝑎</m:t>
                        </m:r>
                      </m:sub>
                    </m:sSub>
                  </m:oMath>
                </a14:m>
                <a:r>
                  <a:rPr lang="en-US" altLang="zh-CN" sz="1600" b="0" dirty="0" smtClean="0"/>
                  <a:t>=</a:t>
                </a:r>
                <a14:m>
                  <m:oMath xmlns:m="http://schemas.openxmlformats.org/officeDocument/2006/math">
                    <m:sSub>
                      <m:sSubPr>
                        <m:ctrlPr>
                          <a:rPr lang="en-US" altLang="zh-CN" sz="1600" b="0" i="1" dirty="0" smtClean="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smtClean="0">
                            <a:latin typeface="Cambria Math" panose="02040503050406030204" pitchFamily="18" charset="0"/>
                          </a:rPr>
                          <m:t>𝑎</m:t>
                        </m:r>
                      </m:sub>
                    </m:sSub>
                    <m:sSub>
                      <m:sSubPr>
                        <m:ctrlPr>
                          <a:rPr lang="en-US" altLang="zh-CN" sz="1600" b="0" i="1" dirty="0" smtClean="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smtClean="0">
                            <a:latin typeface="Cambria Math" panose="02040503050406030204" pitchFamily="18" charset="0"/>
                          </a:rPr>
                          <m:t>𝑎</m:t>
                        </m:r>
                      </m:sub>
                    </m:sSub>
                    <m:sSubSup>
                      <m:sSubSupPr>
                        <m:ctrlPr>
                          <a:rPr lang="en-US" altLang="zh-CN" sz="1600" b="0" i="1" dirty="0" smtClean="0">
                            <a:latin typeface="Cambria Math" panose="02040503050406030204" pitchFamily="18" charset="0"/>
                          </a:rPr>
                        </m:ctrlPr>
                      </m:sSubSupPr>
                      <m:e>
                        <m:r>
                          <a:rPr lang="en-US" altLang="zh-CN" sz="1600" b="0" i="1" dirty="0" smtClean="0">
                            <a:latin typeface="Cambria Math" panose="02040503050406030204" pitchFamily="18" charset="0"/>
                          </a:rPr>
                          <m:t>𝑉</m:t>
                        </m:r>
                      </m:e>
                      <m:sub>
                        <m:r>
                          <a:rPr lang="en-US" altLang="zh-CN" sz="1600" b="0" i="1" dirty="0" smtClean="0">
                            <a:latin typeface="Cambria Math" panose="02040503050406030204" pitchFamily="18" charset="0"/>
                          </a:rPr>
                          <m:t>𝑎</m:t>
                        </m:r>
                      </m:sub>
                      <m:sup>
                        <m:r>
                          <a:rPr lang="en-US" altLang="zh-CN" sz="1600" b="0" i="1" dirty="0" smtClean="0">
                            <a:latin typeface="Cambria Math" panose="02040503050406030204" pitchFamily="18" charset="0"/>
                          </a:rPr>
                          <m:t>𝐻</m:t>
                        </m:r>
                      </m:sup>
                    </m:sSubSup>
                  </m:oMath>
                </a14:m>
                <a:endParaRPr lang="en-US" altLang="zh-CN" sz="1600" b="0" dirty="0" smtClean="0"/>
              </a:p>
              <a:p>
                <a14:m>
                  <m:oMath xmlns:m="http://schemas.openxmlformats.org/officeDocument/2006/math">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smtClean="0">
                            <a:latin typeface="Cambria Math" panose="02040503050406030204" pitchFamily="18" charset="0"/>
                          </a:rPr>
                          <m:t>𝑏</m:t>
                        </m:r>
                      </m:sub>
                    </m:sSub>
                  </m:oMath>
                </a14:m>
                <a:r>
                  <a:rPr lang="en-US" altLang="zh-CN" sz="1600" b="0" dirty="0"/>
                  <a:t>=</a:t>
                </a:r>
                <a14:m>
                  <m:oMath xmlns:m="http://schemas.openxmlformats.org/officeDocument/2006/math">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smtClean="0">
                            <a:latin typeface="Cambria Math" panose="02040503050406030204" pitchFamily="18" charset="0"/>
                          </a:rPr>
                          <m:t>𝑏</m:t>
                        </m:r>
                      </m:sub>
                    </m:sSub>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smtClean="0">
                            <a:latin typeface="Cambria Math" panose="02040503050406030204" pitchFamily="18" charset="0"/>
                          </a:rPr>
                          <m:t>𝑏</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𝑏</m:t>
                        </m:r>
                      </m:sub>
                      <m:sup>
                        <m:r>
                          <a:rPr lang="en-US" altLang="zh-CN" sz="1600" b="0" i="1" dirty="0">
                            <a:latin typeface="Cambria Math" panose="02040503050406030204" pitchFamily="18" charset="0"/>
                          </a:rPr>
                          <m:t>𝐻</m:t>
                        </m:r>
                      </m:sup>
                    </m:sSubSup>
                  </m:oMath>
                </a14:m>
                <a:endParaRPr lang="en-US" altLang="zh-CN" sz="1600" b="0" dirty="0" smtClean="0"/>
              </a:p>
              <a:p>
                <a:endParaRPr lang="en-US" altLang="zh-CN" sz="1600" b="0" dirty="0" smtClean="0"/>
              </a:p>
              <a:p>
                <a:endParaRPr lang="en-US" altLang="zh-CN" sz="1600" b="0" dirty="0"/>
              </a:p>
              <a:p>
                <a:r>
                  <a:rPr lang="en-US" altLang="zh-CN" sz="1600" b="0" dirty="0" smtClean="0">
                    <a:solidFill>
                      <a:srgbClr val="FF0000"/>
                    </a:solidFill>
                  </a:rPr>
                  <a:t>Type A aggregation: </a:t>
                </a:r>
                <a:r>
                  <a:rPr lang="en-US" altLang="zh-CN" sz="1600" b="0" dirty="0" smtClean="0">
                    <a:solidFill>
                      <a:srgbClr val="0000FF"/>
                    </a:solidFill>
                  </a:rPr>
                  <a:t>Single AP DL MU-MIMO and Multi AP CBF require this type A aggregation</a:t>
                </a:r>
                <a:endParaRPr lang="en-US" altLang="zh-CN" sz="1600" b="0" dirty="0" smtClean="0">
                  <a:solidFill>
                    <a:srgbClr val="0000FF"/>
                  </a:solidFill>
                </a:endParaRPr>
              </a:p>
              <a:p>
                <a14:m>
                  <m:oMath xmlns:m="http://schemas.openxmlformats.org/officeDocument/2006/math">
                    <m:sSub>
                      <m:sSubPr>
                        <m:ctrlPr>
                          <a:rPr lang="en-US" altLang="zh-CN" sz="1600" b="0" i="1" dirty="0" smtClean="0">
                            <a:latin typeface="Cambria Math" panose="02040503050406030204" pitchFamily="18" charset="0"/>
                          </a:rPr>
                        </m:ctrlPr>
                      </m:sSubPr>
                      <m:e>
                        <m:r>
                          <a:rPr lang="en-US" altLang="zh-CN" sz="1600" b="0" i="1" dirty="0" smtClean="0">
                            <a:latin typeface="Cambria Math" panose="02040503050406030204" pitchFamily="18" charset="0"/>
                          </a:rPr>
                          <m:t>𝐻</m:t>
                        </m:r>
                      </m:e>
                      <m:sub>
                        <m:r>
                          <a:rPr lang="en-US" altLang="zh-CN" sz="1600" b="0" i="1" dirty="0" smtClean="0">
                            <a:latin typeface="Cambria Math" panose="02040503050406030204" pitchFamily="18" charset="0"/>
                          </a:rPr>
                          <m:t>𝑎𝑔𝑔𝐴</m:t>
                        </m:r>
                      </m:sub>
                    </m:sSub>
                  </m:oMath>
                </a14:m>
                <a:r>
                  <a:rPr lang="en-US" altLang="zh-CN" sz="1600" b="0" dirty="0" smtClean="0"/>
                  <a:t>=</a:t>
                </a:r>
                <a14:m>
                  <m:oMath xmlns:m="http://schemas.openxmlformats.org/officeDocument/2006/math">
                    <m:d>
                      <m:dPr>
                        <m:begChr m:val="["/>
                        <m:endChr m:val="]"/>
                        <m:ctrlPr>
                          <a:rPr lang="en-US" altLang="zh-CN" sz="1600" b="0" i="1" dirty="0" smtClean="0">
                            <a:latin typeface="Cambria Math" panose="02040503050406030204" pitchFamily="18" charset="0"/>
                          </a:rPr>
                        </m:ctrlPr>
                      </m:dPr>
                      <m:e>
                        <m:m>
                          <m:mPr>
                            <m:mcs>
                              <m:mc>
                                <m:mcPr>
                                  <m:count m:val="1"/>
                                  <m:mcJc m:val="center"/>
                                </m:mcPr>
                              </m:mc>
                            </m:mcs>
                            <m:ctrlPr>
                              <a:rPr lang="en-US" altLang="zh-CN" sz="1600" b="0" i="1" dirty="0" smtClean="0">
                                <a:latin typeface="Cambria Math" panose="02040503050406030204" pitchFamily="18" charset="0"/>
                              </a:rPr>
                            </m:ctrlPr>
                          </m:mPr>
                          <m:mr>
                            <m:e>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a:latin typeface="Cambria Math" panose="02040503050406030204" pitchFamily="18" charset="0"/>
                                    </a:rPr>
                                    <m:t>𝑎</m:t>
                                  </m:r>
                                </m:sub>
                              </m:sSub>
                            </m:e>
                          </m:mr>
                          <m:mr>
                            <m:e>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smtClean="0">
                                      <a:latin typeface="Cambria Math" panose="02040503050406030204" pitchFamily="18" charset="0"/>
                                    </a:rPr>
                                    <m:t>𝑏</m:t>
                                  </m:r>
                                </m:sub>
                              </m:sSub>
                            </m:e>
                          </m:mr>
                        </m:m>
                      </m:e>
                    </m:d>
                    <m:r>
                      <a:rPr lang="en-US" altLang="zh-CN" sz="1600" b="0" i="1" dirty="0" smtClean="0">
                        <a:latin typeface="Cambria Math" panose="02040503050406030204" pitchFamily="18" charset="0"/>
                      </a:rPr>
                      <m:t>=</m:t>
                    </m:r>
                    <m:d>
                      <m:dPr>
                        <m:begChr m:val="["/>
                        <m:endChr m:val="]"/>
                        <m:ctrlPr>
                          <a:rPr lang="en-US" altLang="zh-CN" sz="1600" b="0" i="1" dirty="0" smtClean="0">
                            <a:latin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rPr>
                            </m:ctrlPr>
                          </m:mPr>
                          <m:mr>
                            <m:e>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a:latin typeface="Cambria Math" panose="02040503050406030204" pitchFamily="18" charset="0"/>
                                    </a:rPr>
                                    <m:t>𝑎</m:t>
                                  </m:r>
                                </m:sub>
                              </m:sSub>
                            </m:e>
                            <m:e>
                              <m:r>
                                <a:rPr lang="en-US" altLang="zh-CN" sz="1600" b="0" i="1" dirty="0" smtClean="0">
                                  <a:latin typeface="Cambria Math" panose="02040503050406030204" pitchFamily="18" charset="0"/>
                                </a:rPr>
                                <m:t>0</m:t>
                              </m:r>
                            </m:e>
                          </m:mr>
                          <m:mr>
                            <m:e>
                              <m:r>
                                <a:rPr lang="en-US" altLang="zh-CN" sz="1600" b="0" i="1" dirty="0" smtClean="0">
                                  <a:latin typeface="Cambria Math" panose="02040503050406030204" pitchFamily="18" charset="0"/>
                                </a:rPr>
                                <m:t>0</m:t>
                              </m:r>
                            </m:e>
                            <m:e>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a:latin typeface="Cambria Math" panose="02040503050406030204" pitchFamily="18" charset="0"/>
                                    </a:rPr>
                                    <m:t>𝑏</m:t>
                                  </m:r>
                                </m:sub>
                              </m:sSub>
                            </m:e>
                          </m:mr>
                        </m:m>
                      </m:e>
                    </m:d>
                    <m:d>
                      <m:dPr>
                        <m:begChr m:val="["/>
                        <m:endChr m:val="]"/>
                        <m:ctrlPr>
                          <a:rPr lang="en-US" altLang="zh-CN" sz="1600" b="0" i="1" dirty="0" smtClean="0">
                            <a:latin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rPr>
                            </m:ctrlPr>
                          </m:mPr>
                          <m:mr>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𝑎</m:t>
                                  </m:r>
                                </m:sub>
                              </m:sSub>
                            </m:e>
                            <m:e>
                              <m:r>
                                <a:rPr lang="en-US" altLang="zh-CN" sz="1600" b="0" i="1" dirty="0" smtClean="0">
                                  <a:latin typeface="Cambria Math" panose="02040503050406030204" pitchFamily="18" charset="0"/>
                                </a:rPr>
                                <m:t>0</m:t>
                              </m:r>
                            </m:e>
                          </m:mr>
                          <m:mr>
                            <m:e>
                              <m:r>
                                <a:rPr lang="en-US" altLang="zh-CN" sz="1600" b="0" i="1" dirty="0" smtClean="0">
                                  <a:latin typeface="Cambria Math" panose="02040503050406030204" pitchFamily="18" charset="0"/>
                                </a:rPr>
                                <m:t>0</m:t>
                              </m:r>
                            </m:e>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𝑏</m:t>
                                  </m:r>
                                </m:sub>
                              </m:sSub>
                            </m:e>
                          </m:mr>
                        </m:m>
                      </m:e>
                    </m:d>
                    <m:d>
                      <m:dPr>
                        <m:begChr m:val="["/>
                        <m:endChr m:val="]"/>
                        <m:ctrlPr>
                          <a:rPr lang="en-US" altLang="zh-CN" sz="1600" b="0" i="1" dirty="0" smtClean="0">
                            <a:latin typeface="Cambria Math" panose="02040503050406030204" pitchFamily="18" charset="0"/>
                          </a:rPr>
                        </m:ctrlPr>
                      </m:dPr>
                      <m:e>
                        <m:m>
                          <m:mPr>
                            <m:mcs>
                              <m:mc>
                                <m:mcPr>
                                  <m:count m:val="1"/>
                                  <m:mcJc m:val="center"/>
                                </m:mcPr>
                              </m:mc>
                            </m:mcs>
                            <m:ctrlPr>
                              <a:rPr lang="en-US" altLang="zh-CN" sz="1600" b="0" i="1" dirty="0" smtClean="0">
                                <a:latin typeface="Cambria Math" panose="02040503050406030204" pitchFamily="18" charset="0"/>
                              </a:rPr>
                            </m:ctrlPr>
                          </m:mPr>
                          <m:mr>
                            <m:e>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𝑎</m:t>
                                  </m:r>
                                </m:sub>
                                <m:sup>
                                  <m:r>
                                    <a:rPr lang="en-US" altLang="zh-CN" sz="1600" b="0" i="1" dirty="0">
                                      <a:latin typeface="Cambria Math" panose="02040503050406030204" pitchFamily="18" charset="0"/>
                                    </a:rPr>
                                    <m:t>𝐻</m:t>
                                  </m:r>
                                </m:sup>
                              </m:sSubSup>
                            </m:e>
                          </m:mr>
                          <m:mr>
                            <m:e>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𝑏</m:t>
                                  </m:r>
                                </m:sub>
                                <m:sup>
                                  <m:r>
                                    <a:rPr lang="en-US" altLang="zh-CN" sz="1600" b="0" i="1" dirty="0">
                                      <a:latin typeface="Cambria Math" panose="02040503050406030204" pitchFamily="18" charset="0"/>
                                    </a:rPr>
                                    <m:t>𝐻</m:t>
                                  </m:r>
                                </m:sup>
                              </m:sSubSup>
                            </m:e>
                          </m:mr>
                        </m:m>
                      </m:e>
                    </m:d>
                    <m:r>
                      <a:rPr lang="en-US" altLang="zh-CN" sz="1600" b="0" i="1" dirty="0" smtClean="0">
                        <a:latin typeface="Cambria Math" panose="02040503050406030204" pitchFamily="18" charset="0"/>
                        <a:ea typeface="Cambria Math" panose="02040503050406030204" pitchFamily="18" charset="0"/>
                      </a:rPr>
                      <m:t>≅</m:t>
                    </m:r>
                    <m:d>
                      <m:dPr>
                        <m:begChr m:val="["/>
                        <m:endChr m:val="]"/>
                        <m:ctrlPr>
                          <a:rPr lang="en-US" altLang="zh-CN" sz="1600" b="0" i="1" dirty="0" smtClean="0">
                            <a:latin typeface="Cambria Math" panose="02040503050406030204" pitchFamily="18" charset="0"/>
                          </a:rPr>
                        </m:ctrlPr>
                      </m:dPr>
                      <m:e>
                        <m:m>
                          <m:mPr>
                            <m:mcs>
                              <m:mc>
                                <m:mcPr>
                                  <m:count m:val="1"/>
                                  <m:mcJc m:val="center"/>
                                </m:mcPr>
                              </m:mc>
                            </m:mcs>
                            <m:ctrlPr>
                              <a:rPr lang="en-US" altLang="zh-CN" sz="1600" b="0" i="1" dirty="0" smtClean="0">
                                <a:latin typeface="Cambria Math" panose="02040503050406030204" pitchFamily="18" charset="0"/>
                              </a:rPr>
                            </m:ctrlPr>
                          </m:mPr>
                          <m:mr>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smtClean="0">
                                      <a:latin typeface="Cambria Math" panose="02040503050406030204" pitchFamily="18" charset="0"/>
                                    </a:rPr>
                                    <m:t>𝑎</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𝑎</m:t>
                                  </m:r>
                                </m:sub>
                                <m:sup>
                                  <m:r>
                                    <a:rPr lang="en-US" altLang="zh-CN" sz="1600" b="0" i="1" dirty="0">
                                      <a:latin typeface="Cambria Math" panose="02040503050406030204" pitchFamily="18" charset="0"/>
                                    </a:rPr>
                                    <m:t>𝐻</m:t>
                                  </m:r>
                                </m:sup>
                              </m:sSubSup>
                            </m:e>
                          </m:mr>
                          <m:mr>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smtClean="0">
                                      <a:latin typeface="Cambria Math" panose="02040503050406030204" pitchFamily="18" charset="0"/>
                                      <a:ea typeface="Cambria Math" panose="02040503050406030204" pitchFamily="18" charset="0"/>
                                    </a:rPr>
                                    <m:t>𝑏</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𝑏</m:t>
                                  </m:r>
                                </m:sub>
                                <m:sup>
                                  <m:r>
                                    <a:rPr lang="en-US" altLang="zh-CN" sz="1600" b="0" i="1" dirty="0">
                                      <a:latin typeface="Cambria Math" panose="02040503050406030204" pitchFamily="18" charset="0"/>
                                    </a:rPr>
                                    <m:t>𝐻</m:t>
                                  </m:r>
                                </m:sup>
                              </m:sSubSup>
                            </m:e>
                          </m:mr>
                        </m:m>
                      </m:e>
                    </m:d>
                  </m:oMath>
                </a14:m>
                <a:endParaRPr lang="en-US" altLang="zh-CN" sz="1600" b="0" dirty="0" smtClean="0"/>
              </a:p>
              <a:p>
                <a14:m>
                  <m:oMath xmlns:m="http://schemas.openxmlformats.org/officeDocument/2006/math">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𝐻</m:t>
                        </m:r>
                      </m:e>
                      <m:sub>
                        <m:r>
                          <a:rPr lang="en-US" altLang="zh-CN" sz="1600" b="0" i="1" dirty="0">
                            <a:latin typeface="Cambria Math" panose="02040503050406030204" pitchFamily="18" charset="0"/>
                          </a:rPr>
                          <m:t>𝑎𝑔𝑔𝐴</m:t>
                        </m:r>
                      </m:sub>
                    </m:sSub>
                  </m:oMath>
                </a14:m>
                <a:r>
                  <a:rPr lang="en-US" altLang="zh-CN" sz="1600" b="0" dirty="0" smtClean="0"/>
                  <a:t> can be used for </a:t>
                </a:r>
                <a:r>
                  <a:rPr lang="en-US" altLang="zh-CN" sz="1600" b="0" dirty="0" err="1" smtClean="0"/>
                  <a:t>Precoder</a:t>
                </a:r>
                <a:r>
                  <a:rPr lang="en-US" altLang="zh-CN" sz="1600" b="0" dirty="0" smtClean="0"/>
                  <a:t> </a:t>
                </a:r>
                <a:r>
                  <a:rPr lang="en-US" altLang="zh-CN" sz="1600" b="0" dirty="0" smtClean="0"/>
                  <a:t>computation</a:t>
                </a:r>
                <a:endParaRPr lang="en-US" altLang="zh-CN" sz="1600" b="0" dirty="0"/>
              </a:p>
              <a:p>
                <a:endParaRPr lang="en-US" altLang="zh-CN" sz="1600" b="0" dirty="0" smtClean="0"/>
              </a:p>
              <a:p>
                <a:r>
                  <a:rPr lang="en-US" altLang="zh-CN" sz="1600" b="0" dirty="0">
                    <a:solidFill>
                      <a:srgbClr val="FF0000"/>
                    </a:solidFill>
                  </a:rPr>
                  <a:t>Type </a:t>
                </a:r>
                <a:r>
                  <a:rPr lang="en-US" altLang="zh-CN" sz="1600" b="0" dirty="0" smtClean="0">
                    <a:solidFill>
                      <a:srgbClr val="FF0000"/>
                    </a:solidFill>
                  </a:rPr>
                  <a:t>B </a:t>
                </a:r>
                <a:r>
                  <a:rPr lang="en-US" altLang="zh-CN" sz="1600" b="0" dirty="0">
                    <a:solidFill>
                      <a:srgbClr val="FF0000"/>
                    </a:solidFill>
                  </a:rPr>
                  <a:t>aggregation: </a:t>
                </a:r>
                <a:r>
                  <a:rPr lang="en-US" altLang="zh-CN" sz="1600" b="0" dirty="0" smtClean="0">
                    <a:solidFill>
                      <a:srgbClr val="0000FF"/>
                    </a:solidFill>
                  </a:rPr>
                  <a:t>Multi AP JT requires this type B aggregation as well as type A aggregation</a:t>
                </a:r>
                <a:endParaRPr lang="en-US" altLang="zh-CN" sz="1600" b="0" dirty="0" smtClean="0"/>
              </a:p>
              <a:p>
                <a14:m>
                  <m:oMath xmlns:m="http://schemas.openxmlformats.org/officeDocument/2006/math">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𝐻</m:t>
                        </m:r>
                      </m:e>
                      <m:sub>
                        <m:r>
                          <a:rPr lang="en-US" altLang="zh-CN" sz="1600" b="0" i="1" dirty="0">
                            <a:latin typeface="Cambria Math" panose="02040503050406030204" pitchFamily="18" charset="0"/>
                          </a:rPr>
                          <m:t>𝑎𝑔𝑔</m:t>
                        </m:r>
                        <m:r>
                          <a:rPr lang="en-US" altLang="zh-CN" sz="1600" b="0" i="1" dirty="0" smtClean="0">
                            <a:latin typeface="Cambria Math" panose="02040503050406030204" pitchFamily="18" charset="0"/>
                          </a:rPr>
                          <m:t>𝐵</m:t>
                        </m:r>
                      </m:sub>
                    </m:sSub>
                  </m:oMath>
                </a14:m>
                <a:r>
                  <a:rPr lang="en-US" altLang="zh-CN" sz="1600" b="0" dirty="0" smtClean="0"/>
                  <a:t>=</a:t>
                </a:r>
                <a14:m>
                  <m:oMath xmlns:m="http://schemas.openxmlformats.org/officeDocument/2006/math">
                    <m:d>
                      <m:dPr>
                        <m:begChr m:val="["/>
                        <m:endChr m:val="]"/>
                        <m:ctrlPr>
                          <a:rPr lang="en-US" altLang="zh-CN" sz="1600" b="0" i="1" dirty="0" smtClean="0">
                            <a:latin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rPr>
                            </m:ctrlPr>
                          </m:mPr>
                          <m:mr>
                            <m:e>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a:latin typeface="Cambria Math" panose="02040503050406030204" pitchFamily="18" charset="0"/>
                                    </a:rPr>
                                    <m:t>𝑎</m:t>
                                  </m:r>
                                </m:sub>
                              </m:sSub>
                            </m:e>
                            <m:e>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a:latin typeface="Cambria Math" panose="02040503050406030204" pitchFamily="18" charset="0"/>
                                    </a:rPr>
                                    <m:t>𝑏</m:t>
                                  </m:r>
                                </m:sub>
                              </m:sSub>
                            </m:e>
                          </m:mr>
                        </m:m>
                      </m:e>
                    </m:d>
                  </m:oMath>
                </a14:m>
                <a:r>
                  <a:rPr lang="en-US" altLang="zh-CN" sz="1600" b="0" dirty="0" smtClean="0"/>
                  <a:t>=</a:t>
                </a:r>
                <a14:m>
                  <m:oMath xmlns:m="http://schemas.openxmlformats.org/officeDocument/2006/math">
                    <m:d>
                      <m:dPr>
                        <m:begChr m:val="["/>
                        <m:endChr m:val="]"/>
                        <m:ctrlPr>
                          <a:rPr lang="en-US" altLang="zh-CN" sz="1600" b="0" i="1" dirty="0" smtClean="0">
                            <a:latin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rPr>
                            </m:ctrlPr>
                          </m:mPr>
                          <m:mr>
                            <m:e>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a:latin typeface="Cambria Math" panose="02040503050406030204" pitchFamily="18" charset="0"/>
                                    </a:rPr>
                                    <m:t>𝑎</m:t>
                                  </m:r>
                                </m:sub>
                              </m:sSub>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𝑎</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a:latin typeface="Cambria Math" panose="02040503050406030204" pitchFamily="18" charset="0"/>
                                    </a:rPr>
                                    <m:t>𝑎</m:t>
                                  </m:r>
                                </m:sub>
                                <m:sup>
                                  <m:r>
                                    <a:rPr lang="en-US" altLang="zh-CN" sz="1600" b="0" i="1" dirty="0">
                                      <a:latin typeface="Cambria Math" panose="02040503050406030204" pitchFamily="18" charset="0"/>
                                    </a:rPr>
                                    <m:t>𝐻</m:t>
                                  </m:r>
                                </m:sup>
                              </m:sSubSup>
                            </m:e>
                            <m:e>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a:latin typeface="Cambria Math" panose="02040503050406030204" pitchFamily="18" charset="0"/>
                                    </a:rPr>
                                    <m:t>𝑏</m:t>
                                  </m:r>
                                </m:sub>
                              </m:sSub>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𝑏</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a:latin typeface="Cambria Math" panose="02040503050406030204" pitchFamily="18" charset="0"/>
                                    </a:rPr>
                                    <m:t>𝑏</m:t>
                                  </m:r>
                                </m:sub>
                                <m:sup>
                                  <m:r>
                                    <a:rPr lang="en-US" altLang="zh-CN" sz="1600" b="0" i="1" dirty="0">
                                      <a:latin typeface="Cambria Math" panose="02040503050406030204" pitchFamily="18" charset="0"/>
                                    </a:rPr>
                                    <m:t>𝐻</m:t>
                                  </m:r>
                                </m:sup>
                              </m:sSubSup>
                            </m:e>
                          </m:mr>
                        </m:m>
                      </m:e>
                    </m:d>
                    <m:r>
                      <a:rPr lang="en-US" altLang="zh-CN" sz="1600" b="0" i="1" dirty="0">
                        <a:latin typeface="Cambria Math" panose="02040503050406030204" pitchFamily="18" charset="0"/>
                        <a:ea typeface="Cambria Math" panose="02040503050406030204" pitchFamily="18" charset="0"/>
                      </a:rPr>
                      <m:t>≠</m:t>
                    </m:r>
                    <m:d>
                      <m:dPr>
                        <m:begChr m:val="["/>
                        <m:endChr m:val="]"/>
                        <m:ctrlPr>
                          <a:rPr lang="en-US" altLang="zh-CN" sz="1600" b="0" i="1" dirty="0" smtClean="0">
                            <a:latin typeface="Cambria Math" panose="02040503050406030204" pitchFamily="18" charset="0"/>
                            <a:ea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ea typeface="Cambria Math" panose="02040503050406030204" pitchFamily="18" charset="0"/>
                              </a:rPr>
                            </m:ctrlPr>
                          </m:mPr>
                          <m:mr>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𝑎</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a:latin typeface="Cambria Math" panose="02040503050406030204" pitchFamily="18" charset="0"/>
                                    </a:rPr>
                                    <m:t>𝑎</m:t>
                                  </m:r>
                                </m:sub>
                                <m:sup>
                                  <m:r>
                                    <a:rPr lang="en-US" altLang="zh-CN" sz="1600" b="0" i="1" dirty="0">
                                      <a:latin typeface="Cambria Math" panose="02040503050406030204" pitchFamily="18" charset="0"/>
                                    </a:rPr>
                                    <m:t>𝐻</m:t>
                                  </m:r>
                                </m:sup>
                              </m:sSubSup>
                            </m:e>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𝑏</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a:latin typeface="Cambria Math" panose="02040503050406030204" pitchFamily="18" charset="0"/>
                                    </a:rPr>
                                    <m:t>𝑏</m:t>
                                  </m:r>
                                </m:sub>
                                <m:sup>
                                  <m:r>
                                    <a:rPr lang="en-US" altLang="zh-CN" sz="1600" b="0" i="1" dirty="0">
                                      <a:latin typeface="Cambria Math" panose="02040503050406030204" pitchFamily="18" charset="0"/>
                                    </a:rPr>
                                    <m:t>𝐻</m:t>
                                  </m:r>
                                </m:sup>
                              </m:sSubSup>
                            </m:e>
                          </m:mr>
                        </m:m>
                      </m:e>
                    </m:d>
                  </m:oMath>
                </a14:m>
                <a:endParaRPr lang="en-US" altLang="zh-CN" sz="1600" b="0" dirty="0" smtClean="0"/>
              </a:p>
              <a:p>
                <a:r>
                  <a:rPr lang="en-US" altLang="zh-CN" sz="1600" b="0" dirty="0" smtClean="0">
                    <a:sym typeface="Wingdings" panose="05000000000000000000" pitchFamily="2" charset="2"/>
                  </a:rPr>
                  <a:t> Solution</a:t>
                </a:r>
              </a:p>
              <a:p>
                <a:pPr lvl="1"/>
                <a14:m>
                  <m:oMath xmlns:m="http://schemas.openxmlformats.org/officeDocument/2006/math">
                    <m:sSub>
                      <m:sSubPr>
                        <m:ctrlPr>
                          <a:rPr lang="en-US" altLang="zh-CN" sz="1200" b="0" i="1" dirty="0">
                            <a:latin typeface="Cambria Math" panose="02040503050406030204" pitchFamily="18" charset="0"/>
                          </a:rPr>
                        </m:ctrlPr>
                      </m:sSubPr>
                      <m:e>
                        <m:r>
                          <a:rPr lang="en-US" altLang="zh-CN" sz="1200" b="0" i="1" dirty="0">
                            <a:latin typeface="Cambria Math" panose="02040503050406030204" pitchFamily="18" charset="0"/>
                          </a:rPr>
                          <m:t>𝐻</m:t>
                        </m:r>
                      </m:e>
                      <m:sub>
                        <m:r>
                          <a:rPr lang="en-US" altLang="zh-CN" sz="1200" b="0" i="1" dirty="0">
                            <a:latin typeface="Cambria Math" panose="02040503050406030204" pitchFamily="18" charset="0"/>
                          </a:rPr>
                          <m:t>𝑎𝑔𝑔𝐵</m:t>
                        </m:r>
                      </m:sub>
                    </m:sSub>
                  </m:oMath>
                </a14:m>
                <a:r>
                  <a:rPr lang="en-US" altLang="zh-CN" sz="1200" b="0" dirty="0" smtClean="0"/>
                  <a:t>=</a:t>
                </a:r>
                <a14:m>
                  <m:oMath xmlns:m="http://schemas.openxmlformats.org/officeDocument/2006/math">
                    <m:d>
                      <m:dPr>
                        <m:begChr m:val="["/>
                        <m:endChr m:val="]"/>
                        <m:ctrlPr>
                          <a:rPr lang="en-US" altLang="zh-CN" sz="1200" b="0" i="1" dirty="0" smtClean="0">
                            <a:latin typeface="Cambria Math" panose="02040503050406030204" pitchFamily="18" charset="0"/>
                          </a:rPr>
                        </m:ctrlPr>
                      </m:dPr>
                      <m:e>
                        <m:sSub>
                          <m:sSubPr>
                            <m:ctrlPr>
                              <a:rPr lang="en-US" altLang="zh-CN" sz="1200" b="0" i="1" dirty="0">
                                <a:latin typeface="Cambria Math" panose="02040503050406030204" pitchFamily="18" charset="0"/>
                              </a:rPr>
                            </m:ctrlPr>
                          </m:sSubPr>
                          <m:e>
                            <m:r>
                              <a:rPr lang="en-US" altLang="zh-CN" sz="1200" b="0" i="1" dirty="0">
                                <a:latin typeface="Cambria Math" panose="02040503050406030204" pitchFamily="18" charset="0"/>
                              </a:rPr>
                              <m:t>𝑈</m:t>
                            </m:r>
                          </m:e>
                          <m:sub>
                            <m:r>
                              <a:rPr lang="en-US" altLang="zh-CN" sz="1200" b="0" i="1" dirty="0" smtClean="0">
                                <a:latin typeface="Cambria Math" panose="02040503050406030204" pitchFamily="18" charset="0"/>
                              </a:rPr>
                              <m:t>𝑎𝑔𝑔𝐵</m:t>
                            </m:r>
                          </m:sub>
                        </m:sSub>
                        <m:sSub>
                          <m:sSubPr>
                            <m:ctrlPr>
                              <a:rPr lang="en-US" altLang="zh-CN" sz="1200" b="0" i="1" dirty="0">
                                <a:latin typeface="Cambria Math" panose="02040503050406030204" pitchFamily="18" charset="0"/>
                              </a:rPr>
                            </m:ctrlPr>
                          </m:sSubPr>
                          <m:e>
                            <m:r>
                              <m:rPr>
                                <m:sty m:val="p"/>
                              </m:rPr>
                              <a:rPr lang="el-GR" altLang="zh-CN" sz="1200" b="0" i="1" dirty="0">
                                <a:latin typeface="Cambria Math" panose="02040503050406030204" pitchFamily="18" charset="0"/>
                                <a:ea typeface="Cambria Math" panose="02040503050406030204" pitchFamily="18" charset="0"/>
                              </a:rPr>
                              <m:t>Σ</m:t>
                            </m:r>
                          </m:e>
                          <m:sub>
                            <m:r>
                              <a:rPr lang="en-US" altLang="zh-CN" sz="1200" b="0" i="1" dirty="0" smtClean="0">
                                <a:latin typeface="Cambria Math" panose="02040503050406030204" pitchFamily="18" charset="0"/>
                              </a:rPr>
                              <m:t>𝑎𝑔𝑔𝐵</m:t>
                            </m:r>
                          </m:sub>
                        </m:sSub>
                        <m:sSubSup>
                          <m:sSubSupPr>
                            <m:ctrlPr>
                              <a:rPr lang="en-US" altLang="zh-CN" sz="1200" b="0" i="1" dirty="0">
                                <a:latin typeface="Cambria Math" panose="02040503050406030204" pitchFamily="18" charset="0"/>
                              </a:rPr>
                            </m:ctrlPr>
                          </m:sSubSupPr>
                          <m:e>
                            <m:r>
                              <a:rPr lang="en-US" altLang="zh-CN" sz="1200" b="0" i="1" dirty="0">
                                <a:latin typeface="Cambria Math" panose="02040503050406030204" pitchFamily="18" charset="0"/>
                              </a:rPr>
                              <m:t>𝑉</m:t>
                            </m:r>
                          </m:e>
                          <m:sub>
                            <m:r>
                              <a:rPr lang="en-US" altLang="zh-CN" sz="1200" b="0" i="1" dirty="0">
                                <a:latin typeface="Cambria Math" panose="02040503050406030204" pitchFamily="18" charset="0"/>
                              </a:rPr>
                              <m:t>𝑎</m:t>
                            </m:r>
                            <m:r>
                              <a:rPr lang="en-US" altLang="zh-CN" sz="1200" b="0" i="1" dirty="0" smtClean="0">
                                <a:latin typeface="Cambria Math" panose="02040503050406030204" pitchFamily="18" charset="0"/>
                              </a:rPr>
                              <m:t>𝑔𝑔𝐵</m:t>
                            </m:r>
                          </m:sub>
                          <m:sup>
                            <m:r>
                              <a:rPr lang="en-US" altLang="zh-CN" sz="1200" b="0" i="1" dirty="0">
                                <a:latin typeface="Cambria Math" panose="02040503050406030204" pitchFamily="18" charset="0"/>
                              </a:rPr>
                              <m:t>𝐻</m:t>
                            </m:r>
                          </m:sup>
                        </m:sSubSup>
                      </m:e>
                    </m:d>
                  </m:oMath>
                </a14:m>
                <a:r>
                  <a:rPr lang="en-US" altLang="zh-CN" sz="1200" b="0" dirty="0" smtClean="0">
                    <a:sym typeface="Wingdings" panose="05000000000000000000" pitchFamily="2" charset="2"/>
                  </a:rPr>
                  <a:t> </a:t>
                </a:r>
              </a:p>
              <a:p>
                <a:pPr lvl="1"/>
                <a14:m>
                  <m:oMath xmlns:m="http://schemas.openxmlformats.org/officeDocument/2006/math">
                    <m:sSub>
                      <m:sSubPr>
                        <m:ctrlPr>
                          <a:rPr lang="en-US" altLang="zh-CN" sz="1200" i="1" dirty="0">
                            <a:latin typeface="Cambria Math" panose="02040503050406030204" pitchFamily="18" charset="0"/>
                          </a:rPr>
                        </m:ctrlPr>
                      </m:sSubPr>
                      <m:e>
                        <m:r>
                          <m:rPr>
                            <m:sty m:val="p"/>
                          </m:rPr>
                          <a:rPr lang="el-GR" altLang="zh-CN" sz="1200" i="1" dirty="0">
                            <a:latin typeface="Cambria Math" panose="02040503050406030204" pitchFamily="18" charset="0"/>
                            <a:ea typeface="Cambria Math" panose="02040503050406030204" pitchFamily="18" charset="0"/>
                          </a:rPr>
                          <m:t>Σ</m:t>
                        </m:r>
                      </m:e>
                      <m:sub>
                        <m:r>
                          <a:rPr lang="en-US" altLang="zh-CN" sz="1200" i="1" dirty="0">
                            <a:latin typeface="Cambria Math" panose="02040503050406030204" pitchFamily="18" charset="0"/>
                          </a:rPr>
                          <m:t>𝑎𝑔𝑔𝐵</m:t>
                        </m:r>
                      </m:sub>
                    </m:sSub>
                  </m:oMath>
                </a14:m>
                <a:r>
                  <a:rPr lang="en-US" altLang="zh-CN" sz="1200" b="0" dirty="0" smtClean="0">
                    <a:sym typeface="Wingdings" panose="05000000000000000000" pitchFamily="2" charset="2"/>
                  </a:rPr>
                  <a:t> and </a:t>
                </a:r>
                <a14:m>
                  <m:oMath xmlns:m="http://schemas.openxmlformats.org/officeDocument/2006/math">
                    <m:sSub>
                      <m:sSubPr>
                        <m:ctrlPr>
                          <a:rPr lang="en-US" altLang="zh-CN" sz="1200" i="1" dirty="0">
                            <a:latin typeface="Cambria Math" panose="02040503050406030204" pitchFamily="18" charset="0"/>
                          </a:rPr>
                        </m:ctrlPr>
                      </m:sSubPr>
                      <m:e>
                        <m:r>
                          <a:rPr lang="en-US" altLang="zh-CN" sz="1200" b="0" i="1" dirty="0" smtClean="0">
                            <a:latin typeface="Cambria Math" panose="02040503050406030204" pitchFamily="18" charset="0"/>
                            <a:ea typeface="Cambria Math" panose="02040503050406030204" pitchFamily="18" charset="0"/>
                          </a:rPr>
                          <m:t>𝑉</m:t>
                        </m:r>
                      </m:e>
                      <m:sub>
                        <m:r>
                          <a:rPr lang="en-US" altLang="zh-CN" sz="1200" i="1" dirty="0">
                            <a:latin typeface="Cambria Math" panose="02040503050406030204" pitchFamily="18" charset="0"/>
                          </a:rPr>
                          <m:t>𝑎𝑔𝑔𝐵</m:t>
                        </m:r>
                      </m:sub>
                    </m:sSub>
                    <m:r>
                      <a:rPr lang="en-US" altLang="zh-CN" sz="1200" b="0" i="1" dirty="0" smtClean="0">
                        <a:latin typeface="Cambria Math" panose="02040503050406030204" pitchFamily="18" charset="0"/>
                      </a:rPr>
                      <m:t> </m:t>
                    </m:r>
                  </m:oMath>
                </a14:m>
                <a:r>
                  <a:rPr lang="en-US" altLang="zh-CN" sz="1200" b="0" dirty="0" smtClean="0">
                    <a:sym typeface="Wingdings" panose="05000000000000000000" pitchFamily="2" charset="2"/>
                  </a:rPr>
                  <a:t>are fed back as CSI information</a:t>
                </a:r>
              </a:p>
              <a:p>
                <a:pPr lvl="1"/>
                <a:r>
                  <a:rPr lang="en-US" altLang="zh-CN" sz="1200" dirty="0" smtClean="0">
                    <a:sym typeface="Wingdings" panose="05000000000000000000" pitchFamily="2" charset="2"/>
                  </a:rPr>
                  <a:t>AP which receives this CSI info may re-construct the </a:t>
                </a:r>
                <a14:m>
                  <m:oMath xmlns:m="http://schemas.openxmlformats.org/officeDocument/2006/math">
                    <m:sSub>
                      <m:sSubPr>
                        <m:ctrlPr>
                          <a:rPr lang="en-US" altLang="zh-CN" sz="1200" i="1" dirty="0">
                            <a:latin typeface="Cambria Math" panose="02040503050406030204" pitchFamily="18" charset="0"/>
                          </a:rPr>
                        </m:ctrlPr>
                      </m:sSubPr>
                      <m:e>
                        <m:r>
                          <a:rPr lang="en-US" altLang="zh-CN" sz="1200" i="1" dirty="0">
                            <a:latin typeface="Cambria Math" panose="02040503050406030204" pitchFamily="18" charset="0"/>
                          </a:rPr>
                          <m:t>𝐻</m:t>
                        </m:r>
                      </m:e>
                      <m:sub>
                        <m:r>
                          <a:rPr lang="en-US" altLang="zh-CN" sz="1200" i="1" dirty="0">
                            <a:latin typeface="Cambria Math" panose="02040503050406030204" pitchFamily="18" charset="0"/>
                          </a:rPr>
                          <m:t>𝑎𝑔𝑔𝐵</m:t>
                        </m:r>
                      </m:sub>
                    </m:sSub>
                  </m:oMath>
                </a14:m>
                <a:r>
                  <a:rPr lang="en-US" altLang="zh-CN" sz="1200" dirty="0" smtClean="0">
                    <a:sym typeface="Wingdings" panose="05000000000000000000" pitchFamily="2" charset="2"/>
                  </a:rPr>
                  <a:t> based on </a:t>
                </a:r>
                <a14:m>
                  <m:oMath xmlns:m="http://schemas.openxmlformats.org/officeDocument/2006/math">
                    <m:sSub>
                      <m:sSubPr>
                        <m:ctrlPr>
                          <a:rPr lang="en-US" altLang="zh-CN" sz="1200" i="1" dirty="0">
                            <a:latin typeface="Cambria Math" panose="02040503050406030204" pitchFamily="18" charset="0"/>
                          </a:rPr>
                        </m:ctrlPr>
                      </m:sSubPr>
                      <m:e>
                        <m:r>
                          <m:rPr>
                            <m:sty m:val="p"/>
                          </m:rPr>
                          <a:rPr lang="el-GR" altLang="zh-CN" sz="1200" i="1" dirty="0">
                            <a:latin typeface="Cambria Math" panose="02040503050406030204" pitchFamily="18" charset="0"/>
                            <a:ea typeface="Cambria Math" panose="02040503050406030204" pitchFamily="18" charset="0"/>
                          </a:rPr>
                          <m:t>Σ</m:t>
                        </m:r>
                      </m:e>
                      <m:sub>
                        <m:r>
                          <a:rPr lang="en-US" altLang="zh-CN" sz="1200" i="1" dirty="0">
                            <a:latin typeface="Cambria Math" panose="02040503050406030204" pitchFamily="18" charset="0"/>
                          </a:rPr>
                          <m:t>𝑎𝑔𝑔𝐵</m:t>
                        </m:r>
                      </m:sub>
                    </m:sSub>
                  </m:oMath>
                </a14:m>
                <a:r>
                  <a:rPr lang="en-US" altLang="zh-CN" sz="1200" dirty="0">
                    <a:sym typeface="Wingdings" panose="05000000000000000000" pitchFamily="2" charset="2"/>
                  </a:rPr>
                  <a:t> and </a:t>
                </a:r>
                <a14:m>
                  <m:oMath xmlns:m="http://schemas.openxmlformats.org/officeDocument/2006/math">
                    <m:sSub>
                      <m:sSubPr>
                        <m:ctrlPr>
                          <a:rPr lang="en-US" altLang="zh-CN" sz="1200" i="1" dirty="0">
                            <a:latin typeface="Cambria Math" panose="02040503050406030204" pitchFamily="18" charset="0"/>
                          </a:rPr>
                        </m:ctrlPr>
                      </m:sSubPr>
                      <m:e>
                        <m:r>
                          <a:rPr lang="en-US" altLang="zh-CN" sz="1200" i="1" dirty="0">
                            <a:latin typeface="Cambria Math" panose="02040503050406030204" pitchFamily="18" charset="0"/>
                            <a:ea typeface="Cambria Math" panose="02040503050406030204" pitchFamily="18" charset="0"/>
                          </a:rPr>
                          <m:t>𝑉</m:t>
                        </m:r>
                      </m:e>
                      <m:sub>
                        <m:r>
                          <a:rPr lang="en-US" altLang="zh-CN" sz="1200" i="1" dirty="0">
                            <a:latin typeface="Cambria Math" panose="02040503050406030204" pitchFamily="18" charset="0"/>
                          </a:rPr>
                          <m:t>𝑎𝑔𝑔𝐵</m:t>
                        </m:r>
                      </m:sub>
                    </m:sSub>
                  </m:oMath>
                </a14:m>
                <a:r>
                  <a:rPr lang="en-US" altLang="zh-CN" sz="1200" b="0" dirty="0" smtClean="0">
                    <a:sym typeface="Wingdings" panose="05000000000000000000" pitchFamily="2" charset="2"/>
                  </a:rPr>
                  <a:t> to compute </a:t>
                </a:r>
                <a:r>
                  <a:rPr lang="en-US" altLang="zh-CN" sz="1200" b="0" dirty="0" err="1" smtClean="0">
                    <a:sym typeface="Wingdings" panose="05000000000000000000" pitchFamily="2" charset="2"/>
                  </a:rPr>
                  <a:t>Precoder</a:t>
                </a:r>
                <a:endParaRPr lang="en-US" altLang="zh-CN" sz="1200" b="0" dirty="0" smtClean="0">
                  <a:sym typeface="Wingdings" panose="05000000000000000000" pitchFamily="2" charset="2"/>
                </a:endParaRPr>
              </a:p>
              <a:p>
                <a:endParaRPr lang="en-US" altLang="zh-CN" sz="1600" b="0" dirty="0" smtClean="0"/>
              </a:p>
              <a:p>
                <a:endParaRPr lang="zh-CN" altLang="en-US" sz="1600" b="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85055" y="1676400"/>
                <a:ext cx="8839200" cy="4648200"/>
              </a:xfrm>
              <a:blipFill rotWithShape="0">
                <a:blip r:embed="rId2"/>
                <a:stretch>
                  <a:fillRect l="-276" t="-393"/>
                </a:stretch>
              </a:blipFill>
            </p:spPr>
            <p:txBody>
              <a:bodyPr/>
              <a:lstStyle/>
              <a:p>
                <a:r>
                  <a:rPr lang="zh-CN" altLang="en-US">
                    <a:noFill/>
                  </a:rPr>
                  <a:t> </a:t>
                </a:r>
              </a:p>
            </p:txBody>
          </p:sp>
        </mc:Fallback>
      </mc:AlternateContent>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6</a:t>
            </a:fld>
            <a:endParaRPr lang="en-US" altLang="ko-KR"/>
          </a:p>
        </p:txBody>
      </p:sp>
    </p:spTree>
    <p:extLst>
      <p:ext uri="{BB962C8B-B14F-4D97-AF65-F5344CB8AC3E}">
        <p14:creationId xmlns:p14="http://schemas.microsoft.com/office/powerpoint/2010/main" val="2318617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14" y="685800"/>
            <a:ext cx="8755986" cy="424934"/>
          </a:xfrm>
        </p:spPr>
        <p:txBody>
          <a:bodyPr/>
          <a:lstStyle/>
          <a:p>
            <a:r>
              <a:rPr lang="en-US" altLang="zh-CN" dirty="0" smtClean="0"/>
              <a:t>Concurrent Sounding Packet Transmission [2][3]</a:t>
            </a:r>
            <a:endParaRPr lang="zh-CN" altLang="en-US" dirty="0"/>
          </a:p>
        </p:txBody>
      </p:sp>
      <p:sp>
        <p:nvSpPr>
          <p:cNvPr id="3" name="Content Placeholder 2"/>
          <p:cNvSpPr>
            <a:spLocks noGrp="1"/>
          </p:cNvSpPr>
          <p:nvPr>
            <p:ph idx="1"/>
          </p:nvPr>
        </p:nvSpPr>
        <p:spPr>
          <a:xfrm>
            <a:off x="76200" y="1295400"/>
            <a:ext cx="8991600" cy="990600"/>
          </a:xfrm>
        </p:spPr>
        <p:txBody>
          <a:bodyPr/>
          <a:lstStyle/>
          <a:p>
            <a:r>
              <a:rPr lang="en-US" altLang="zh-CN" sz="1600" b="0" dirty="0" smtClean="0"/>
              <a:t>Master AP can send an NDPA, and both Master and Slave APs will send simultaneous NDP towards STAs immediately following the NDPA (Scheme A)</a:t>
            </a:r>
          </a:p>
          <a:p>
            <a:r>
              <a:rPr lang="en-US" altLang="zh-CN" sz="1600" b="0" dirty="0" smtClean="0"/>
              <a:t>Sounding Trigger may allow both Master AP and Slave AP to transmit NDPA simultaneously, followed by the concurrent NDP frames from both APs (Scheme B)</a:t>
            </a:r>
          </a:p>
          <a:p>
            <a:pPr lvl="1"/>
            <a:r>
              <a:rPr lang="en-US" altLang="zh-CN" sz="1400" b="0" dirty="0" smtClean="0"/>
              <a:t>NDPA may need an indication of EHT NDPA type</a:t>
            </a:r>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7</a:t>
            </a:fld>
            <a:endParaRPr lang="en-US" altLang="ko-KR"/>
          </a:p>
        </p:txBody>
      </p:sp>
      <p:grpSp>
        <p:nvGrpSpPr>
          <p:cNvPr id="13" name="Group 12"/>
          <p:cNvGrpSpPr/>
          <p:nvPr/>
        </p:nvGrpSpPr>
        <p:grpSpPr>
          <a:xfrm>
            <a:off x="76200" y="2649922"/>
            <a:ext cx="8763742" cy="3829259"/>
            <a:chOff x="76200" y="2543740"/>
            <a:chExt cx="8763742" cy="3829259"/>
          </a:xfrm>
        </p:grpSpPr>
        <p:cxnSp>
          <p:nvCxnSpPr>
            <p:cNvPr id="15" name="Straight Connector 14"/>
            <p:cNvCxnSpPr/>
            <p:nvPr/>
          </p:nvCxnSpPr>
          <p:spPr bwMode="auto">
            <a:xfrm>
              <a:off x="1066800" y="3341076"/>
              <a:ext cx="4419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a:off x="1066800" y="3950676"/>
              <a:ext cx="4419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1066800" y="4560276"/>
              <a:ext cx="4419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1066800" y="5627076"/>
              <a:ext cx="4419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9" name="TextBox 18"/>
            <p:cNvSpPr txBox="1"/>
            <p:nvPr/>
          </p:nvSpPr>
          <p:spPr>
            <a:xfrm>
              <a:off x="76200" y="3036276"/>
              <a:ext cx="838243" cy="276999"/>
            </a:xfrm>
            <a:prstGeom prst="rect">
              <a:avLst/>
            </a:prstGeom>
            <a:noFill/>
          </p:spPr>
          <p:txBody>
            <a:bodyPr wrap="none" rtlCol="0">
              <a:spAutoFit/>
            </a:bodyPr>
            <a:lstStyle/>
            <a:p>
              <a:r>
                <a:rPr lang="en-US" altLang="zh-CN" dirty="0" smtClean="0"/>
                <a:t>Master AP</a:t>
              </a:r>
              <a:endParaRPr lang="zh-CN" altLang="en-US" dirty="0"/>
            </a:p>
          </p:txBody>
        </p:sp>
        <p:sp>
          <p:nvSpPr>
            <p:cNvPr id="20" name="TextBox 19"/>
            <p:cNvSpPr txBox="1"/>
            <p:nvPr/>
          </p:nvSpPr>
          <p:spPr>
            <a:xfrm>
              <a:off x="143699" y="3614641"/>
              <a:ext cx="753283" cy="276999"/>
            </a:xfrm>
            <a:prstGeom prst="rect">
              <a:avLst/>
            </a:prstGeom>
            <a:noFill/>
          </p:spPr>
          <p:txBody>
            <a:bodyPr wrap="none" rtlCol="0">
              <a:spAutoFit/>
            </a:bodyPr>
            <a:lstStyle/>
            <a:p>
              <a:r>
                <a:rPr lang="en-US" altLang="zh-CN" dirty="0" smtClean="0"/>
                <a:t>Slave AP</a:t>
              </a:r>
              <a:endParaRPr lang="zh-CN" altLang="en-US" dirty="0"/>
            </a:p>
          </p:txBody>
        </p:sp>
        <p:sp>
          <p:nvSpPr>
            <p:cNvPr id="21" name="TextBox 20"/>
            <p:cNvSpPr txBox="1"/>
            <p:nvPr/>
          </p:nvSpPr>
          <p:spPr>
            <a:xfrm>
              <a:off x="228600" y="4187985"/>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22" name="TextBox 21"/>
            <p:cNvSpPr txBox="1"/>
            <p:nvPr/>
          </p:nvSpPr>
          <p:spPr>
            <a:xfrm>
              <a:off x="235614" y="5313066"/>
              <a:ext cx="603114" cy="276999"/>
            </a:xfrm>
            <a:prstGeom prst="rect">
              <a:avLst/>
            </a:prstGeom>
            <a:noFill/>
          </p:spPr>
          <p:txBody>
            <a:bodyPr wrap="none" rtlCol="0">
              <a:spAutoFit/>
            </a:bodyPr>
            <a:lstStyle/>
            <a:p>
              <a:r>
                <a:rPr lang="en-US" altLang="zh-CN" dirty="0" smtClean="0"/>
                <a:t>STA N</a:t>
              </a:r>
              <a:endParaRPr lang="zh-CN" altLang="en-US" dirty="0"/>
            </a:p>
          </p:txBody>
        </p:sp>
        <p:sp>
          <p:nvSpPr>
            <p:cNvPr id="23" name="TextBox 22"/>
            <p:cNvSpPr txBox="1"/>
            <p:nvPr/>
          </p:nvSpPr>
          <p:spPr>
            <a:xfrm rot="5400000">
              <a:off x="352833" y="4704359"/>
              <a:ext cx="473206" cy="369332"/>
            </a:xfrm>
            <a:prstGeom prst="rect">
              <a:avLst/>
            </a:prstGeom>
            <a:noFill/>
          </p:spPr>
          <p:txBody>
            <a:bodyPr wrap="none" rtlCol="0">
              <a:spAutoFit/>
            </a:bodyPr>
            <a:lstStyle/>
            <a:p>
              <a:r>
                <a:rPr lang="en-US" altLang="zh-CN" sz="1800" b="1" dirty="0" smtClean="0"/>
                <a:t>….</a:t>
              </a:r>
              <a:endParaRPr lang="zh-CN" altLang="en-US" sz="1800" b="1" dirty="0"/>
            </a:p>
          </p:txBody>
        </p:sp>
        <p:sp>
          <p:nvSpPr>
            <p:cNvPr id="24" name="Rectangle 23"/>
            <p:cNvSpPr/>
            <p:nvPr/>
          </p:nvSpPr>
          <p:spPr bwMode="auto">
            <a:xfrm>
              <a:off x="1295400" y="2973977"/>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2362200" y="2977494"/>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2362200" y="3583577"/>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7" name="TextBox 26"/>
            <p:cNvSpPr txBox="1"/>
            <p:nvPr/>
          </p:nvSpPr>
          <p:spPr>
            <a:xfrm>
              <a:off x="1382730" y="3024888"/>
              <a:ext cx="587340" cy="276999"/>
            </a:xfrm>
            <a:prstGeom prst="rect">
              <a:avLst/>
            </a:prstGeom>
            <a:noFill/>
          </p:spPr>
          <p:txBody>
            <a:bodyPr wrap="none" rtlCol="0">
              <a:spAutoFit/>
            </a:bodyPr>
            <a:lstStyle/>
            <a:p>
              <a:r>
                <a:rPr lang="en-US" altLang="zh-CN" dirty="0" smtClean="0"/>
                <a:t>NDPA</a:t>
              </a:r>
              <a:endParaRPr lang="zh-CN" altLang="en-US" dirty="0"/>
            </a:p>
          </p:txBody>
        </p:sp>
        <p:sp>
          <p:nvSpPr>
            <p:cNvPr id="28" name="TextBox 27"/>
            <p:cNvSpPr txBox="1"/>
            <p:nvPr/>
          </p:nvSpPr>
          <p:spPr>
            <a:xfrm>
              <a:off x="2460660" y="3036276"/>
              <a:ext cx="567784" cy="276999"/>
            </a:xfrm>
            <a:prstGeom prst="rect">
              <a:avLst/>
            </a:prstGeom>
            <a:noFill/>
          </p:spPr>
          <p:txBody>
            <a:bodyPr wrap="none" rtlCol="0">
              <a:spAutoFit/>
            </a:bodyPr>
            <a:lstStyle/>
            <a:p>
              <a:r>
                <a:rPr lang="en-US" altLang="zh-CN" dirty="0" smtClean="0"/>
                <a:t>NDP1</a:t>
              </a:r>
              <a:endParaRPr lang="zh-CN" altLang="en-US" dirty="0"/>
            </a:p>
          </p:txBody>
        </p:sp>
        <p:sp>
          <p:nvSpPr>
            <p:cNvPr id="29" name="TextBox 28"/>
            <p:cNvSpPr txBox="1"/>
            <p:nvPr/>
          </p:nvSpPr>
          <p:spPr>
            <a:xfrm>
              <a:off x="2458521" y="3658189"/>
              <a:ext cx="567784" cy="276999"/>
            </a:xfrm>
            <a:prstGeom prst="rect">
              <a:avLst/>
            </a:prstGeom>
            <a:noFill/>
          </p:spPr>
          <p:txBody>
            <a:bodyPr wrap="none" rtlCol="0">
              <a:spAutoFit/>
            </a:bodyPr>
            <a:lstStyle/>
            <a:p>
              <a:r>
                <a:rPr lang="en-US" altLang="zh-CN" dirty="0" smtClean="0"/>
                <a:t>NDP2</a:t>
              </a:r>
              <a:endParaRPr lang="zh-CN" altLang="en-US" dirty="0"/>
            </a:p>
          </p:txBody>
        </p:sp>
        <p:sp>
          <p:nvSpPr>
            <p:cNvPr id="30" name="Rectangle 29"/>
            <p:cNvSpPr/>
            <p:nvPr/>
          </p:nvSpPr>
          <p:spPr bwMode="auto">
            <a:xfrm>
              <a:off x="3543300" y="2971800"/>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3603026" y="3016849"/>
              <a:ext cx="719492" cy="276999"/>
            </a:xfrm>
            <a:prstGeom prst="rect">
              <a:avLst/>
            </a:prstGeom>
            <a:noFill/>
          </p:spPr>
          <p:txBody>
            <a:bodyPr wrap="none" rtlCol="0">
              <a:spAutoFit/>
            </a:bodyPr>
            <a:lstStyle/>
            <a:p>
              <a:r>
                <a:rPr lang="en-US" altLang="zh-CN" dirty="0" smtClean="0"/>
                <a:t>Trigger*</a:t>
              </a:r>
              <a:endParaRPr lang="zh-CN" altLang="en-US" dirty="0"/>
            </a:p>
          </p:txBody>
        </p:sp>
        <p:sp>
          <p:nvSpPr>
            <p:cNvPr id="33" name="TextBox 32"/>
            <p:cNvSpPr txBox="1"/>
            <p:nvPr/>
          </p:nvSpPr>
          <p:spPr>
            <a:xfrm>
              <a:off x="1972499" y="6096000"/>
              <a:ext cx="3841949" cy="276999"/>
            </a:xfrm>
            <a:prstGeom prst="rect">
              <a:avLst/>
            </a:prstGeom>
            <a:noFill/>
          </p:spPr>
          <p:txBody>
            <a:bodyPr wrap="none" rtlCol="0">
              <a:spAutoFit/>
            </a:bodyPr>
            <a:lstStyle/>
            <a:p>
              <a:r>
                <a:rPr lang="en-US" altLang="zh-CN" dirty="0" smtClean="0"/>
                <a:t>* This Trigger frame is to collect the BF Report from STAs</a:t>
              </a:r>
              <a:endParaRPr lang="zh-CN" altLang="en-US" dirty="0"/>
            </a:p>
          </p:txBody>
        </p:sp>
        <p:cxnSp>
          <p:nvCxnSpPr>
            <p:cNvPr id="8" name="Straight Connector 7"/>
            <p:cNvCxnSpPr/>
            <p:nvPr/>
          </p:nvCxnSpPr>
          <p:spPr bwMode="auto">
            <a:xfrm>
              <a:off x="5486400" y="3347608"/>
              <a:ext cx="3352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4" name="Straight Connector 33"/>
            <p:cNvCxnSpPr/>
            <p:nvPr/>
          </p:nvCxnSpPr>
          <p:spPr bwMode="auto">
            <a:xfrm>
              <a:off x="5486400" y="3953691"/>
              <a:ext cx="3352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5" name="Straight Connector 34"/>
            <p:cNvCxnSpPr/>
            <p:nvPr/>
          </p:nvCxnSpPr>
          <p:spPr bwMode="auto">
            <a:xfrm>
              <a:off x="5486400" y="4563291"/>
              <a:ext cx="3352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5486400" y="5630091"/>
              <a:ext cx="3352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1" name="TextBox 10"/>
            <p:cNvSpPr txBox="1"/>
            <p:nvPr/>
          </p:nvSpPr>
          <p:spPr>
            <a:xfrm>
              <a:off x="2268619" y="2590800"/>
              <a:ext cx="814197" cy="276999"/>
            </a:xfrm>
            <a:prstGeom prst="rect">
              <a:avLst/>
            </a:prstGeom>
            <a:noFill/>
          </p:spPr>
          <p:txBody>
            <a:bodyPr wrap="none" rtlCol="0">
              <a:spAutoFit/>
            </a:bodyPr>
            <a:lstStyle/>
            <a:p>
              <a:r>
                <a:rPr lang="en-US" altLang="zh-CN" dirty="0" smtClean="0"/>
                <a:t>Scheme A</a:t>
              </a:r>
              <a:endParaRPr lang="zh-CN" altLang="en-US" dirty="0"/>
            </a:p>
          </p:txBody>
        </p:sp>
        <p:sp>
          <p:nvSpPr>
            <p:cNvPr id="37" name="TextBox 36"/>
            <p:cNvSpPr txBox="1"/>
            <p:nvPr/>
          </p:nvSpPr>
          <p:spPr>
            <a:xfrm>
              <a:off x="6553200" y="2543740"/>
              <a:ext cx="814647" cy="276999"/>
            </a:xfrm>
            <a:prstGeom prst="rect">
              <a:avLst/>
            </a:prstGeom>
            <a:noFill/>
          </p:spPr>
          <p:txBody>
            <a:bodyPr wrap="none" rtlCol="0">
              <a:spAutoFit/>
            </a:bodyPr>
            <a:lstStyle/>
            <a:p>
              <a:r>
                <a:rPr lang="en-US" altLang="zh-CN" dirty="0" smtClean="0"/>
                <a:t>Scheme B</a:t>
              </a:r>
              <a:endParaRPr lang="zh-CN" altLang="en-US" dirty="0"/>
            </a:p>
          </p:txBody>
        </p:sp>
        <p:sp>
          <p:nvSpPr>
            <p:cNvPr id="38" name="Rectangle 37"/>
            <p:cNvSpPr/>
            <p:nvPr/>
          </p:nvSpPr>
          <p:spPr bwMode="auto">
            <a:xfrm>
              <a:off x="5812824" y="2973977"/>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9" name="Rectangle 38"/>
            <p:cNvSpPr/>
            <p:nvPr/>
          </p:nvSpPr>
          <p:spPr bwMode="auto">
            <a:xfrm>
              <a:off x="6879624" y="2977494"/>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0" name="Rectangle 39"/>
            <p:cNvSpPr/>
            <p:nvPr/>
          </p:nvSpPr>
          <p:spPr bwMode="auto">
            <a:xfrm>
              <a:off x="6879624" y="3583577"/>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1" name="TextBox 40"/>
            <p:cNvSpPr txBox="1"/>
            <p:nvPr/>
          </p:nvSpPr>
          <p:spPr>
            <a:xfrm>
              <a:off x="5900154" y="3024888"/>
              <a:ext cx="587340" cy="276999"/>
            </a:xfrm>
            <a:prstGeom prst="rect">
              <a:avLst/>
            </a:prstGeom>
            <a:noFill/>
          </p:spPr>
          <p:txBody>
            <a:bodyPr wrap="none" rtlCol="0">
              <a:spAutoFit/>
            </a:bodyPr>
            <a:lstStyle/>
            <a:p>
              <a:r>
                <a:rPr lang="en-US" altLang="zh-CN" dirty="0" smtClean="0"/>
                <a:t>NDPA</a:t>
              </a:r>
              <a:endParaRPr lang="zh-CN" altLang="en-US" dirty="0"/>
            </a:p>
          </p:txBody>
        </p:sp>
        <p:sp>
          <p:nvSpPr>
            <p:cNvPr id="42" name="TextBox 41"/>
            <p:cNvSpPr txBox="1"/>
            <p:nvPr/>
          </p:nvSpPr>
          <p:spPr>
            <a:xfrm>
              <a:off x="6978084" y="3036276"/>
              <a:ext cx="567784" cy="276999"/>
            </a:xfrm>
            <a:prstGeom prst="rect">
              <a:avLst/>
            </a:prstGeom>
            <a:noFill/>
          </p:spPr>
          <p:txBody>
            <a:bodyPr wrap="none" rtlCol="0">
              <a:spAutoFit/>
            </a:bodyPr>
            <a:lstStyle/>
            <a:p>
              <a:r>
                <a:rPr lang="en-US" altLang="zh-CN" dirty="0" smtClean="0"/>
                <a:t>NDP1</a:t>
              </a:r>
              <a:endParaRPr lang="zh-CN" altLang="en-US" dirty="0"/>
            </a:p>
          </p:txBody>
        </p:sp>
        <p:sp>
          <p:nvSpPr>
            <p:cNvPr id="43" name="TextBox 42"/>
            <p:cNvSpPr txBox="1"/>
            <p:nvPr/>
          </p:nvSpPr>
          <p:spPr>
            <a:xfrm>
              <a:off x="6975945" y="3658189"/>
              <a:ext cx="567784" cy="276999"/>
            </a:xfrm>
            <a:prstGeom prst="rect">
              <a:avLst/>
            </a:prstGeom>
            <a:noFill/>
          </p:spPr>
          <p:txBody>
            <a:bodyPr wrap="none" rtlCol="0">
              <a:spAutoFit/>
            </a:bodyPr>
            <a:lstStyle/>
            <a:p>
              <a:r>
                <a:rPr lang="en-US" altLang="zh-CN" dirty="0" smtClean="0"/>
                <a:t>NDP2</a:t>
              </a:r>
              <a:endParaRPr lang="zh-CN" altLang="en-US" dirty="0"/>
            </a:p>
          </p:txBody>
        </p:sp>
        <p:sp>
          <p:nvSpPr>
            <p:cNvPr id="44" name="Rectangle 43"/>
            <p:cNvSpPr/>
            <p:nvPr/>
          </p:nvSpPr>
          <p:spPr bwMode="auto">
            <a:xfrm>
              <a:off x="8060724" y="2971800"/>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5" name="TextBox 44"/>
            <p:cNvSpPr txBox="1"/>
            <p:nvPr/>
          </p:nvSpPr>
          <p:spPr>
            <a:xfrm>
              <a:off x="8120450" y="3016849"/>
              <a:ext cx="719492" cy="276999"/>
            </a:xfrm>
            <a:prstGeom prst="rect">
              <a:avLst/>
            </a:prstGeom>
            <a:noFill/>
          </p:spPr>
          <p:txBody>
            <a:bodyPr wrap="none" rtlCol="0">
              <a:spAutoFit/>
            </a:bodyPr>
            <a:lstStyle/>
            <a:p>
              <a:r>
                <a:rPr lang="en-US" altLang="zh-CN" dirty="0" smtClean="0"/>
                <a:t>Trigger*</a:t>
              </a:r>
              <a:endParaRPr lang="zh-CN" altLang="en-US" dirty="0"/>
            </a:p>
          </p:txBody>
        </p:sp>
        <p:sp>
          <p:nvSpPr>
            <p:cNvPr id="46" name="Rectangle 45"/>
            <p:cNvSpPr/>
            <p:nvPr/>
          </p:nvSpPr>
          <p:spPr bwMode="auto">
            <a:xfrm>
              <a:off x="5808618" y="3586592"/>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7" name="TextBox 46"/>
            <p:cNvSpPr txBox="1"/>
            <p:nvPr/>
          </p:nvSpPr>
          <p:spPr>
            <a:xfrm>
              <a:off x="5895948" y="3637503"/>
              <a:ext cx="587340" cy="276999"/>
            </a:xfrm>
            <a:prstGeom prst="rect">
              <a:avLst/>
            </a:prstGeom>
            <a:noFill/>
          </p:spPr>
          <p:txBody>
            <a:bodyPr wrap="none" rtlCol="0">
              <a:spAutoFit/>
            </a:bodyPr>
            <a:lstStyle/>
            <a:p>
              <a:r>
                <a:rPr lang="en-US" altLang="zh-CN" dirty="0" smtClean="0"/>
                <a:t>NDPA</a:t>
              </a:r>
              <a:endParaRPr lang="zh-CN" altLang="en-US" dirty="0"/>
            </a:p>
          </p:txBody>
        </p:sp>
        <p:sp>
          <p:nvSpPr>
            <p:cNvPr id="48" name="Rectangle 47"/>
            <p:cNvSpPr/>
            <p:nvPr/>
          </p:nvSpPr>
          <p:spPr bwMode="auto">
            <a:xfrm>
              <a:off x="4729002" y="2981346"/>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9" name="TextBox 48"/>
            <p:cNvSpPr txBox="1"/>
            <p:nvPr/>
          </p:nvSpPr>
          <p:spPr>
            <a:xfrm>
              <a:off x="4762601" y="2936964"/>
              <a:ext cx="774571" cy="461665"/>
            </a:xfrm>
            <a:prstGeom prst="rect">
              <a:avLst/>
            </a:prstGeom>
            <a:noFill/>
          </p:spPr>
          <p:txBody>
            <a:bodyPr wrap="none" rtlCol="0">
              <a:spAutoFit/>
            </a:bodyPr>
            <a:lstStyle/>
            <a:p>
              <a:r>
                <a:rPr lang="en-US" altLang="zh-CN" dirty="0" smtClean="0"/>
                <a:t>Sounding</a:t>
              </a:r>
            </a:p>
            <a:p>
              <a:r>
                <a:rPr lang="en-US" altLang="zh-CN" dirty="0" smtClean="0"/>
                <a:t>Trigger</a:t>
              </a:r>
              <a:endParaRPr lang="zh-CN" altLang="en-US" dirty="0"/>
            </a:p>
          </p:txBody>
        </p:sp>
        <p:sp>
          <p:nvSpPr>
            <p:cNvPr id="12" name="Freeform 11"/>
            <p:cNvSpPr/>
            <p:nvPr/>
          </p:nvSpPr>
          <p:spPr bwMode="auto">
            <a:xfrm>
              <a:off x="4248847" y="2603863"/>
              <a:ext cx="472722" cy="3431177"/>
            </a:xfrm>
            <a:custGeom>
              <a:avLst/>
              <a:gdLst>
                <a:gd name="connsiteX0" fmla="*/ 366696 w 472722"/>
                <a:gd name="connsiteY0" fmla="*/ 0 h 3431177"/>
                <a:gd name="connsiteX1" fmla="*/ 936 w 472722"/>
                <a:gd name="connsiteY1" fmla="*/ 1436914 h 3431177"/>
                <a:gd name="connsiteX2" fmla="*/ 462490 w 472722"/>
                <a:gd name="connsiteY2" fmla="*/ 2569028 h 3431177"/>
                <a:gd name="connsiteX3" fmla="*/ 331862 w 472722"/>
                <a:gd name="connsiteY3" fmla="*/ 3431177 h 3431177"/>
                <a:gd name="connsiteX4" fmla="*/ 331862 w 472722"/>
                <a:gd name="connsiteY4" fmla="*/ 3431177 h 3431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22" h="3431177">
                  <a:moveTo>
                    <a:pt x="366696" y="0"/>
                  </a:moveTo>
                  <a:cubicBezTo>
                    <a:pt x="175833" y="504371"/>
                    <a:pt x="-15030" y="1008743"/>
                    <a:pt x="936" y="1436914"/>
                  </a:cubicBezTo>
                  <a:cubicBezTo>
                    <a:pt x="16902" y="1865085"/>
                    <a:pt x="407336" y="2236651"/>
                    <a:pt x="462490" y="2569028"/>
                  </a:cubicBezTo>
                  <a:cubicBezTo>
                    <a:pt x="517644" y="2901405"/>
                    <a:pt x="331862" y="3431177"/>
                    <a:pt x="331862" y="3431177"/>
                  </a:cubicBezTo>
                  <a:lnTo>
                    <a:pt x="331862" y="3431177"/>
                  </a:lnTo>
                </a:path>
              </a:pathLst>
            </a:cu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805714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685800"/>
            <a:ext cx="8162925" cy="457200"/>
          </a:xfrm>
        </p:spPr>
        <p:txBody>
          <a:bodyPr/>
          <a:lstStyle/>
          <a:p>
            <a:r>
              <a:rPr lang="en-US" altLang="zh-CN" sz="2800" dirty="0" smtClean="0"/>
              <a:t>Realization of Simultaneous NDP Transmission (1)</a:t>
            </a:r>
            <a:endParaRPr lang="zh-CN" alt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329642"/>
                <a:ext cx="8991600" cy="5071158"/>
              </a:xfrm>
            </p:spPr>
            <p:txBody>
              <a:bodyPr/>
              <a:lstStyle/>
              <a:p>
                <a:r>
                  <a:rPr lang="en-US" altLang="zh-CN" sz="2000" dirty="0" smtClean="0"/>
                  <a:t>NDP may include the EHT-SIG field and indicate the global number of TX antennas across all APs in collaboration </a:t>
                </a:r>
              </a:p>
              <a:p>
                <a:r>
                  <a:rPr lang="en-US" altLang="zh-CN" sz="2000" dirty="0" smtClean="0"/>
                  <a:t>The number of LTFs in each NDP transmitted from each individual AP depends on the global </a:t>
                </a:r>
                <a:r>
                  <a:rPr lang="en-US" altLang="zh-CN" sz="2000" dirty="0"/>
                  <a:t>number of TX </a:t>
                </a:r>
                <a:r>
                  <a:rPr lang="en-US" altLang="zh-CN" sz="2000" dirty="0" smtClean="0"/>
                  <a:t>antennas </a:t>
                </a:r>
              </a:p>
              <a:p>
                <a:pPr lvl="1"/>
                <a:r>
                  <a:rPr lang="en-US" altLang="zh-CN" sz="1600" dirty="0" smtClean="0"/>
                  <a:t>E.g.) Global TX across all APs in collaboration is 8, then the number of LTFs is 8 in each NDP</a:t>
                </a:r>
              </a:p>
              <a:p>
                <a:r>
                  <a:rPr lang="en-US" altLang="zh-CN" sz="2000" dirty="0" smtClean="0"/>
                  <a:t>However, only the subset of P-matrix will be applied to each AP for the transmission of its respective NDP, that is, the subset of rows in P-matrix corresponding to its respective number of TX will be applied in each individual AP</a:t>
                </a:r>
              </a:p>
              <a:p>
                <a:pPr lvl="1"/>
                <a:r>
                  <a:rPr lang="en-US" altLang="zh-CN" sz="1600" dirty="0" smtClean="0"/>
                  <a:t>E.g.) 2 AP collaboration, each with 4 TX antennas </a:t>
                </a:r>
                <a:r>
                  <a:rPr lang="en-US" altLang="zh-CN" sz="1600" dirty="0" smtClean="0">
                    <a:sym typeface="Wingdings" panose="05000000000000000000" pitchFamily="2" charset="2"/>
                  </a:rPr>
                  <a:t> global 8 TX antennas</a:t>
                </a:r>
              </a:p>
              <a:p>
                <a:pPr lvl="1"/>
                <a:r>
                  <a:rPr lang="en-US" altLang="zh-CN" sz="1600" dirty="0" smtClean="0">
                    <a:sym typeface="Wingdings" panose="05000000000000000000" pitchFamily="2" charset="2"/>
                  </a:rPr>
                  <a:t>For each NDP,</a:t>
                </a:r>
              </a:p>
              <a:p>
                <a:pPr lvl="1"/>
                <a:r>
                  <a:rPr lang="en-US" altLang="zh-CN" sz="1600" dirty="0" smtClean="0">
                    <a:sym typeface="Wingdings" panose="05000000000000000000" pitchFamily="2" charset="2"/>
                  </a:rPr>
                  <a:t>P</a:t>
                </a:r>
                <a:r>
                  <a:rPr lang="en-US" altLang="zh-CN" sz="1600" baseline="-25000" dirty="0" smtClean="0">
                    <a:sym typeface="Wingdings" panose="05000000000000000000" pitchFamily="2" charset="2"/>
                  </a:rPr>
                  <a:t>4X8</a:t>
                </a:r>
                <a:r>
                  <a:rPr lang="en-US" altLang="zh-CN" sz="1600" dirty="0" smtClean="0"/>
                  <a:t> = [</a:t>
                </a:r>
                <a:r>
                  <a:rPr lang="en-US" altLang="zh-CN" sz="1600" dirty="0" smtClean="0">
                    <a:sym typeface="Wingdings" panose="05000000000000000000" pitchFamily="2" charset="2"/>
                  </a:rPr>
                  <a:t>P</a:t>
                </a:r>
                <a:r>
                  <a:rPr lang="en-US" altLang="zh-CN" sz="1600" baseline="-25000" dirty="0" smtClean="0">
                    <a:sym typeface="Wingdings" panose="05000000000000000000" pitchFamily="2" charset="2"/>
                  </a:rPr>
                  <a:t>4X4 </a:t>
                </a:r>
                <a:r>
                  <a:rPr lang="en-US" altLang="zh-CN" sz="1600" dirty="0" smtClean="0">
                    <a:sym typeface="Wingdings" panose="05000000000000000000" pitchFamily="2" charset="2"/>
                  </a:rPr>
                  <a:t>P</a:t>
                </a:r>
                <a:r>
                  <a:rPr lang="en-US" altLang="zh-CN" sz="1600" baseline="-25000" dirty="0" smtClean="0">
                    <a:sym typeface="Wingdings" panose="05000000000000000000" pitchFamily="2" charset="2"/>
                  </a:rPr>
                  <a:t>4X4</a:t>
                </a:r>
                <a:r>
                  <a:rPr lang="en-US" altLang="zh-CN" sz="1600" dirty="0" smtClean="0">
                    <a:sym typeface="Wingdings" panose="05000000000000000000" pitchFamily="2" charset="2"/>
                  </a:rPr>
                  <a:t>] for Master AP, </a:t>
                </a:r>
                <a:r>
                  <a:rPr lang="en-US" altLang="zh-CN" sz="1600" dirty="0">
                    <a:sym typeface="Wingdings" panose="05000000000000000000" pitchFamily="2" charset="2"/>
                  </a:rPr>
                  <a:t>P</a:t>
                </a:r>
                <a:r>
                  <a:rPr lang="en-US" altLang="zh-CN" sz="1600" baseline="-25000" dirty="0">
                    <a:sym typeface="Wingdings" panose="05000000000000000000" pitchFamily="2" charset="2"/>
                  </a:rPr>
                  <a:t>4X8</a:t>
                </a:r>
                <a:r>
                  <a:rPr lang="en-US" altLang="zh-CN" sz="1600" dirty="0"/>
                  <a:t> = [</a:t>
                </a:r>
                <a:r>
                  <a:rPr lang="en-US" altLang="zh-CN" sz="1600" dirty="0">
                    <a:sym typeface="Wingdings" panose="05000000000000000000" pitchFamily="2" charset="2"/>
                  </a:rPr>
                  <a:t>P</a:t>
                </a:r>
                <a:r>
                  <a:rPr lang="en-US" altLang="zh-CN" sz="1600" baseline="-25000" dirty="0">
                    <a:sym typeface="Wingdings" panose="05000000000000000000" pitchFamily="2" charset="2"/>
                  </a:rPr>
                  <a:t>4X4 </a:t>
                </a:r>
                <a:r>
                  <a:rPr lang="en-US" altLang="zh-CN" sz="1600" dirty="0" smtClean="0">
                    <a:sym typeface="Wingdings" panose="05000000000000000000" pitchFamily="2" charset="2"/>
                  </a:rPr>
                  <a:t>-P</a:t>
                </a:r>
                <a:r>
                  <a:rPr lang="en-US" altLang="zh-CN" sz="1600" baseline="-25000" dirty="0" smtClean="0">
                    <a:sym typeface="Wingdings" panose="05000000000000000000" pitchFamily="2" charset="2"/>
                  </a:rPr>
                  <a:t>4X4</a:t>
                </a:r>
                <a:r>
                  <a:rPr lang="en-US" altLang="zh-CN" sz="1600" dirty="0">
                    <a:sym typeface="Wingdings" panose="05000000000000000000" pitchFamily="2" charset="2"/>
                  </a:rPr>
                  <a:t>] for </a:t>
                </a:r>
                <a:r>
                  <a:rPr lang="en-US" altLang="zh-CN" sz="1600" dirty="0" smtClean="0">
                    <a:sym typeface="Wingdings" panose="05000000000000000000" pitchFamily="2" charset="2"/>
                  </a:rPr>
                  <a:t>Slave AP, where </a:t>
                </a:r>
                <a14:m>
                  <m:oMath xmlns:m="http://schemas.openxmlformats.org/officeDocument/2006/math">
                    <m:sSub>
                      <m:sSubPr>
                        <m:ctrlPr>
                          <a:rPr lang="en-US" altLang="zh-CN" sz="1600" i="1" smtClean="0">
                            <a:latin typeface="Cambria Math" panose="02040503050406030204" pitchFamily="18" charset="0"/>
                            <a:sym typeface="Wingdings" panose="05000000000000000000" pitchFamily="2" charset="2"/>
                          </a:rPr>
                        </m:ctrlPr>
                      </m:sSubPr>
                      <m:e>
                        <m:r>
                          <a:rPr lang="en-US" altLang="zh-CN" sz="1600" b="0" i="1" smtClean="0">
                            <a:latin typeface="Cambria Math" panose="02040503050406030204" pitchFamily="18" charset="0"/>
                            <a:sym typeface="Wingdings" panose="05000000000000000000" pitchFamily="2" charset="2"/>
                          </a:rPr>
                          <m:t>𝑃</m:t>
                        </m:r>
                      </m:e>
                      <m:sub>
                        <m:r>
                          <a:rPr lang="en-US" altLang="zh-CN" sz="1600" b="0" i="1" smtClean="0">
                            <a:latin typeface="Cambria Math" panose="02040503050406030204" pitchFamily="18" charset="0"/>
                            <a:sym typeface="Wingdings" panose="05000000000000000000" pitchFamily="2" charset="2"/>
                          </a:rPr>
                          <m:t>4</m:t>
                        </m:r>
                        <m:r>
                          <a:rPr lang="en-US" altLang="zh-CN" sz="1600" b="0" i="1" smtClean="0">
                            <a:latin typeface="Cambria Math" panose="02040503050406030204" pitchFamily="18" charset="0"/>
                            <a:sym typeface="Wingdings" panose="05000000000000000000" pitchFamily="2" charset="2"/>
                          </a:rPr>
                          <m:t>𝑋</m:t>
                        </m:r>
                        <m:r>
                          <a:rPr lang="en-US" altLang="zh-CN" sz="1600" b="0" i="1" smtClean="0">
                            <a:latin typeface="Cambria Math" panose="02040503050406030204" pitchFamily="18" charset="0"/>
                            <a:sym typeface="Wingdings" panose="05000000000000000000" pitchFamily="2" charset="2"/>
                          </a:rPr>
                          <m:t>4</m:t>
                        </m:r>
                      </m:sub>
                    </m:sSub>
                  </m:oMath>
                </a14:m>
                <a:r>
                  <a:rPr lang="en-US" altLang="zh-CN" sz="1600" dirty="0" smtClean="0"/>
                  <a:t>=</a:t>
                </a:r>
                <a14:m>
                  <m:oMath xmlns:m="http://schemas.openxmlformats.org/officeDocument/2006/math">
                    <m:d>
                      <m:dPr>
                        <m:begChr m:val="["/>
                        <m:endChr m:val="]"/>
                        <m:ctrlPr>
                          <a:rPr lang="en-US" altLang="zh-CN" sz="1600" i="1" dirty="0" smtClean="0">
                            <a:latin typeface="Cambria Math" panose="02040503050406030204" pitchFamily="18" charset="0"/>
                          </a:rPr>
                        </m:ctrlPr>
                      </m:dPr>
                      <m:e>
                        <m:m>
                          <m:mPr>
                            <m:mcs>
                              <m:mc>
                                <m:mcPr>
                                  <m:count m:val="2"/>
                                  <m:mcJc m:val="center"/>
                                </m:mcPr>
                              </m:mc>
                            </m:mcs>
                            <m:ctrlPr>
                              <a:rPr lang="en-US" altLang="zh-CN" sz="1600" i="1" dirty="0" smtClean="0">
                                <a:latin typeface="Cambria Math" panose="02040503050406030204" pitchFamily="18" charset="0"/>
                              </a:rPr>
                            </m:ctrlPr>
                          </m:mPr>
                          <m:mr>
                            <m:e>
                              <m:m>
                                <m:mPr>
                                  <m:mcs>
                                    <m:mc>
                                      <m:mcPr>
                                        <m:count m:val="2"/>
                                        <m:mcJc m:val="center"/>
                                      </m:mcPr>
                                    </m:mc>
                                  </m:mcs>
                                  <m:ctrlPr>
                                    <a:rPr lang="en-US" altLang="zh-CN" sz="1600" i="1" dirty="0" smtClean="0">
                                      <a:latin typeface="Cambria Math" panose="02040503050406030204" pitchFamily="18" charset="0"/>
                                    </a:rPr>
                                  </m:ctrlPr>
                                </m:mPr>
                                <m:mr>
                                  <m:e>
                                    <m:r>
                                      <m:rPr>
                                        <m:brk m:alnAt="7"/>
                                      </m:rP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r>
                                  <m:e>
                                    <m: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
                            </m:e>
                            <m:e>
                              <m:m>
                                <m:mPr>
                                  <m:mcs>
                                    <m:mc>
                                      <m:mcPr>
                                        <m:count m:val="2"/>
                                        <m:mcJc m:val="center"/>
                                      </m:mcPr>
                                    </m:mc>
                                  </m:mcs>
                                  <m:ctrlPr>
                                    <a:rPr lang="en-US" altLang="zh-CN" sz="1600" i="1" dirty="0" smtClean="0">
                                      <a:latin typeface="Cambria Math" panose="02040503050406030204" pitchFamily="18" charset="0"/>
                                    </a:rPr>
                                  </m:ctrlPr>
                                </m:mPr>
                                <m:mr>
                                  <m:e>
                                    <m:r>
                                      <m:rPr>
                                        <m:brk m:alnAt="7"/>
                                      </m:rP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r>
                                  <m:e>
                                    <m: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
                            </m:e>
                          </m:mr>
                          <m:mr>
                            <m:e>
                              <m:m>
                                <m:mPr>
                                  <m:mcs>
                                    <m:mc>
                                      <m:mcPr>
                                        <m:count m:val="2"/>
                                        <m:mcJc m:val="center"/>
                                      </m:mcPr>
                                    </m:mc>
                                  </m:mcs>
                                  <m:ctrlPr>
                                    <a:rPr lang="en-US" altLang="zh-CN" sz="1600" i="1" dirty="0" smtClean="0">
                                      <a:latin typeface="Cambria Math" panose="02040503050406030204" pitchFamily="18" charset="0"/>
                                    </a:rPr>
                                  </m:ctrlPr>
                                </m:mPr>
                                <m:mr>
                                  <m:e>
                                    <m:r>
                                      <m:rPr>
                                        <m:brk m:alnAt="7"/>
                                      </m:rP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r>
                                  <m:e>
                                    <m: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
                            </m:e>
                            <m:e>
                              <m:m>
                                <m:mPr>
                                  <m:mcs>
                                    <m:mc>
                                      <m:mcPr>
                                        <m:count m:val="2"/>
                                        <m:mcJc m:val="center"/>
                                      </m:mcPr>
                                    </m:mc>
                                  </m:mcs>
                                  <m:ctrlPr>
                                    <a:rPr lang="en-US" altLang="zh-CN" sz="1600" i="1" dirty="0" smtClean="0">
                                      <a:latin typeface="Cambria Math" panose="02040503050406030204" pitchFamily="18" charset="0"/>
                                    </a:rPr>
                                  </m:ctrlPr>
                                </m:mPr>
                                <m:mr>
                                  <m:e>
                                    <m:r>
                                      <m:rPr>
                                        <m:brk m:alnAt="7"/>
                                      </m:rP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r>
                                  <m:e>
                                    <m: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
                            </m:e>
                          </m:mr>
                        </m:m>
                      </m:e>
                    </m:d>
                  </m:oMath>
                </a14:m>
                <a:endParaRPr lang="en-US" altLang="zh-CN" sz="1600" dirty="0" smtClean="0"/>
              </a:p>
              <a:p>
                <a:pPr lvl="1"/>
                <a:r>
                  <a:rPr lang="en-US" altLang="zh-CN" sz="1600" b="1" dirty="0">
                    <a:ea typeface="ＭＳ Ｐゴシック" charset="0"/>
                    <a:cs typeface="ＭＳ Ｐゴシック" charset="0"/>
                  </a:rPr>
                  <a:t>s</a:t>
                </a:r>
                <a:r>
                  <a:rPr lang="en-US" altLang="zh-CN" sz="1600" b="1" baseline="-25000" dirty="0">
                    <a:ea typeface="ＭＳ Ｐゴシック" charset="0"/>
                    <a:cs typeface="ＭＳ Ｐゴシック" charset="0"/>
                  </a:rPr>
                  <a:t>k</a:t>
                </a:r>
                <a:r>
                  <a:rPr lang="en-US" altLang="zh-CN" sz="1600" b="1" dirty="0">
                    <a:ea typeface="ＭＳ Ｐゴシック" charset="0"/>
                    <a:cs typeface="ＭＳ Ｐゴシック" charset="0"/>
                  </a:rPr>
                  <a:t> is </a:t>
                </a:r>
                <a:r>
                  <a:rPr lang="en-US" altLang="zh-CN" sz="1600" b="1" dirty="0" smtClean="0">
                    <a:ea typeface="ＭＳ Ｐゴシック" charset="0"/>
                    <a:cs typeface="ＭＳ Ｐゴシック" charset="0"/>
                  </a:rPr>
                  <a:t>an </a:t>
                </a:r>
                <a:r>
                  <a:rPr lang="en-US" altLang="zh-CN" sz="1600" b="1" dirty="0">
                    <a:ea typeface="ＭＳ Ｐゴシック" charset="0"/>
                    <a:cs typeface="ＭＳ Ｐゴシック" charset="0"/>
                  </a:rPr>
                  <a:t>LTS in </a:t>
                </a:r>
                <a:r>
                  <a:rPr lang="en-US" altLang="zh-CN" sz="1600" b="1" dirty="0" smtClean="0">
                    <a:ea typeface="ＭＳ Ｐゴシック" charset="0"/>
                    <a:cs typeface="ＭＳ Ｐゴシック" charset="0"/>
                  </a:rPr>
                  <a:t>subcarrier k, and              is a diagonal CDD mapping matrix </a:t>
                </a:r>
                <a:endParaRPr lang="en-US" altLang="zh-CN" sz="1600" b="1" dirty="0">
                  <a:ea typeface="ＭＳ Ｐゴシック" charset="0"/>
                  <a:cs typeface="ＭＳ Ｐゴシック" charset="0"/>
                </a:endParaRPr>
              </a:p>
              <a:p>
                <a:pPr lvl="1"/>
                <a:endParaRPr lang="zh-CN" alt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329642"/>
                <a:ext cx="8991600" cy="5071158"/>
              </a:xfrm>
              <a:blipFill rotWithShape="0">
                <a:blip r:embed="rId3"/>
                <a:stretch>
                  <a:fillRect l="-610" t="-601"/>
                </a:stretch>
              </a:blipFill>
            </p:spPr>
            <p:txBody>
              <a:bodyPr/>
              <a:lstStyle/>
              <a:p>
                <a:r>
                  <a:rPr lang="zh-CN" altLang="en-US">
                    <a:noFill/>
                  </a:rPr>
                  <a:t> </a:t>
                </a:r>
              </a:p>
            </p:txBody>
          </p:sp>
        </mc:Fallback>
      </mc:AlternateContent>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8</a:t>
            </a:fld>
            <a:endParaRPr lang="en-US" altLang="ko-KR"/>
          </a:p>
        </p:txBody>
      </p:sp>
      <mc:AlternateContent xmlns:mc="http://schemas.openxmlformats.org/markup-compatibility/2006" xmlns:a14="http://schemas.microsoft.com/office/drawing/2010/main">
        <mc:Choice Requires="a14">
          <p:sp>
            <p:nvSpPr>
              <p:cNvPr id="8" name="TextBox 7"/>
              <p:cNvSpPr txBox="1"/>
              <p:nvPr/>
            </p:nvSpPr>
            <p:spPr>
              <a:xfrm>
                <a:off x="2174964" y="4559263"/>
                <a:ext cx="3751604" cy="232628"/>
              </a:xfrm>
              <a:prstGeom prst="rect">
                <a:avLst/>
              </a:prstGeom>
              <a:noFill/>
            </p:spPr>
            <p:txBody>
              <a:bodyPr wrap="none" lIns="0" tIns="0" rIns="0" bIns="0" rtlCol="0">
                <a:spAutoFit/>
              </a:bodyPr>
              <a:lstStyle/>
              <a:p>
                <a14:m>
                  <m:oMath xmlns:m="http://schemas.openxmlformats.org/officeDocument/2006/math">
                    <m:sSub>
                      <m:sSubPr>
                        <m:ctrlPr>
                          <a:rPr lang="en-US" altLang="zh-CN" i="1" smtClean="0">
                            <a:latin typeface="Cambria Math" panose="02040503050406030204" pitchFamily="18" charset="0"/>
                          </a:rPr>
                        </m:ctrlPr>
                      </m:sSubPr>
                      <m:e>
                        <m:d>
                          <m:dPr>
                            <m:begChr m:val="["/>
                            <m:endChr m:val="]"/>
                            <m:ctrlPr>
                              <a:rPr lang="en-US" altLang="zh-CN" i="1">
                                <a:latin typeface="Cambria Math" panose="02040503050406030204" pitchFamily="18" charset="0"/>
                              </a:rPr>
                            </m:ctrlPr>
                          </m:dPr>
                          <m:e>
                            <m:d>
                              <m:dPr>
                                <m:ctrlPr>
                                  <a:rPr lang="en-US" altLang="zh-CN" i="1">
                                    <a:latin typeface="Cambria Math" panose="02040503050406030204" pitchFamily="18" charset="0"/>
                                  </a:rPr>
                                </m:ctrlPr>
                              </m:dPr>
                              <m:e>
                                <m:m>
                                  <m:mPr>
                                    <m:mcs>
                                      <m:mc>
                                        <m:mcPr>
                                          <m:count m:val="3"/>
                                          <m:mcJc m:val="center"/>
                                        </m:mcPr>
                                      </m:mc>
                                    </m:mcs>
                                    <m:ctrlPr>
                                      <a:rPr lang="en-US" altLang="zh-CN" i="1">
                                        <a:latin typeface="Cambria Math" panose="02040503050406030204" pitchFamily="18" charset="0"/>
                                      </a:rPr>
                                    </m:ctrlPr>
                                  </m:mPr>
                                  <m:mr>
                                    <m:e>
                                      <m:m>
                                        <m:mPr>
                                          <m:mcs>
                                            <m:mc>
                                              <m:mcPr>
                                                <m:count m:val="2"/>
                                                <m:mcJc m:val="center"/>
                                              </m:mcPr>
                                            </m:mc>
                                          </m:mcs>
                                          <m:ctrlPr>
                                            <a:rPr lang="en-US" altLang="zh-CN" i="1">
                                              <a:latin typeface="Cambria Math" panose="02040503050406030204" pitchFamily="18" charset="0"/>
                                            </a:rPr>
                                          </m:ctrlPr>
                                        </m:mP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𝐿𝑇𝐹</m:t>
                                                </m:r>
                                                <m:r>
                                                  <a:rPr lang="en-US" altLang="zh-CN" i="1">
                                                    <a:latin typeface="Cambria Math" panose="02040503050406030204" pitchFamily="18" charset="0"/>
                                                  </a:rPr>
                                                  <m:t>1</m:t>
                                                </m:r>
                                              </m:e>
                                              <m:sub>
                                                <m:r>
                                                  <a:rPr lang="en-US" altLang="zh-CN" i="1">
                                                    <a:latin typeface="Cambria Math" panose="02040503050406030204" pitchFamily="18" charset="0"/>
                                                  </a:rPr>
                                                  <m:t>𝑘</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𝐿𝑇𝐹</m:t>
                                                </m:r>
                                                <m:r>
                                                  <a:rPr lang="en-US" altLang="zh-CN" i="1">
                                                    <a:latin typeface="Cambria Math" panose="02040503050406030204" pitchFamily="18" charset="0"/>
                                                  </a:rPr>
                                                  <m:t>2</m:t>
                                                </m:r>
                                              </m:e>
                                              <m:sub>
                                                <m:r>
                                                  <a:rPr lang="en-US" altLang="zh-CN" i="1">
                                                    <a:latin typeface="Cambria Math" panose="02040503050406030204" pitchFamily="18" charset="0"/>
                                                  </a:rPr>
                                                  <m:t>𝑘</m:t>
                                                </m:r>
                                              </m:sub>
                                            </m:sSub>
                                          </m:e>
                                        </m:mr>
                                      </m:m>
                                    </m:e>
                                    <m:e>
                                      <m:r>
                                        <a:rPr lang="en-US" altLang="zh-CN" i="1">
                                          <a:latin typeface="Cambria Math" panose="02040503050406030204" pitchFamily="18" charset="0"/>
                                        </a:rPr>
                                        <m:t>…</m:t>
                                      </m:r>
                                    </m:e>
                                    <m:e>
                                      <m:m>
                                        <m:mPr>
                                          <m:mcs>
                                            <m:mc>
                                              <m:mcPr>
                                                <m:count m:val="2"/>
                                                <m:mcJc m:val="center"/>
                                              </m:mcPr>
                                            </m:mc>
                                          </m:mcs>
                                          <m:ctrlPr>
                                            <a:rPr lang="en-US" altLang="zh-CN" i="1">
                                              <a:latin typeface="Cambria Math" panose="02040503050406030204" pitchFamily="18" charset="0"/>
                                            </a:rPr>
                                          </m:ctrlPr>
                                        </m:mP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𝐿𝑇𝐹</m:t>
                                                </m:r>
                                                <m:r>
                                                  <a:rPr lang="en-US" altLang="zh-CN" i="1">
                                                    <a:latin typeface="Cambria Math" panose="02040503050406030204" pitchFamily="18" charset="0"/>
                                                  </a:rPr>
                                                  <m:t>7</m:t>
                                                </m:r>
                                              </m:e>
                                              <m:sub>
                                                <m:r>
                                                  <a:rPr lang="en-US" altLang="zh-CN" i="1">
                                                    <a:latin typeface="Cambria Math" panose="02040503050406030204" pitchFamily="18" charset="0"/>
                                                  </a:rPr>
                                                  <m:t>𝑘</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𝐿𝑇𝐹</m:t>
                                                </m:r>
                                                <m:r>
                                                  <a:rPr lang="en-US" altLang="zh-CN" i="1">
                                                    <a:latin typeface="Cambria Math" panose="02040503050406030204" pitchFamily="18" charset="0"/>
                                                  </a:rPr>
                                                  <m:t>8</m:t>
                                                </m:r>
                                              </m:e>
                                              <m:sub>
                                                <m:r>
                                                  <a:rPr lang="en-US" altLang="zh-CN" i="1">
                                                    <a:latin typeface="Cambria Math" panose="02040503050406030204" pitchFamily="18" charset="0"/>
                                                  </a:rPr>
                                                  <m:t>𝑘</m:t>
                                                </m:r>
                                              </m:sub>
                                            </m:sSub>
                                          </m:e>
                                        </m:mr>
                                      </m:m>
                                    </m:e>
                                  </m:mr>
                                </m:m>
                              </m:e>
                            </m:d>
                          </m:e>
                        </m:d>
                      </m:e>
                      <m:sub>
                        <m:r>
                          <a:rPr lang="en-US" altLang="zh-CN" b="0" i="1" smtClean="0">
                            <a:latin typeface="Cambria Math" panose="02040503050406030204" pitchFamily="18" charset="0"/>
                          </a:rPr>
                          <m:t>4</m:t>
                        </m:r>
                        <m:r>
                          <a:rPr lang="en-US" altLang="zh-CN" b="0" i="1" smtClean="0">
                            <a:latin typeface="Cambria Math" panose="02040503050406030204" pitchFamily="18" charset="0"/>
                          </a:rPr>
                          <m:t>𝑋</m:t>
                        </m:r>
                        <m:r>
                          <a:rPr lang="en-US" altLang="zh-CN" b="0" i="1" smtClean="0">
                            <a:latin typeface="Cambria Math" panose="02040503050406030204" pitchFamily="18" charset="0"/>
                          </a:rPr>
                          <m:t>8</m:t>
                        </m:r>
                      </m:sub>
                    </m:sSub>
                  </m:oMath>
                </a14:m>
                <a:r>
                  <a:rPr lang="en-US" altLang="zh-CN" dirty="0" smtClean="0"/>
                  <a:t>=</a:t>
                </a:r>
                <a14:m>
                  <m:oMath xmlns:m="http://schemas.openxmlformats.org/officeDocument/2006/math">
                    <m:sSubSup>
                      <m:sSubSupPr>
                        <m:ctrlPr>
                          <a:rPr lang="en-US" altLang="zh-CN" i="1" dirty="0" smtClean="0">
                            <a:latin typeface="Cambria Math" panose="02040503050406030204" pitchFamily="18" charset="0"/>
                          </a:rPr>
                        </m:ctrlPr>
                      </m:sSubSupPr>
                      <m:e>
                        <m:r>
                          <a:rPr lang="en-US" altLang="zh-CN" b="0" i="1" dirty="0" smtClean="0">
                            <a:latin typeface="Cambria Math" panose="02040503050406030204" pitchFamily="18" charset="0"/>
                          </a:rPr>
                          <m:t>𝐷</m:t>
                        </m:r>
                      </m:e>
                      <m:sub>
                        <m:r>
                          <a:rPr lang="en-US" altLang="zh-CN" b="0" i="1" dirty="0" smtClean="0">
                            <a:latin typeface="Cambria Math" panose="02040503050406030204" pitchFamily="18" charset="0"/>
                          </a:rPr>
                          <m:t>𝐶𝐷𝐷</m:t>
                        </m:r>
                      </m:sub>
                      <m:sup>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𝑘</m:t>
                        </m:r>
                        <m:r>
                          <a:rPr lang="en-US" altLang="zh-CN" b="0" i="1" dirty="0" smtClean="0">
                            <a:latin typeface="Cambria Math" panose="02040503050406030204" pitchFamily="18" charset="0"/>
                          </a:rPr>
                          <m:t>)</m:t>
                        </m:r>
                      </m:sup>
                    </m:sSubSup>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𝑃</m:t>
                        </m:r>
                      </m:e>
                      <m:sub>
                        <m:r>
                          <a:rPr lang="en-US" altLang="zh-CN" b="0" i="1" dirty="0" smtClean="0">
                            <a:latin typeface="Cambria Math" panose="02040503050406030204" pitchFamily="18" charset="0"/>
                          </a:rPr>
                          <m:t>4</m:t>
                        </m:r>
                        <m:r>
                          <a:rPr lang="en-US" altLang="zh-CN" b="0" i="1" dirty="0" smtClean="0">
                            <a:latin typeface="Cambria Math" panose="02040503050406030204" pitchFamily="18" charset="0"/>
                          </a:rPr>
                          <m:t>𝑋</m:t>
                        </m:r>
                        <m:r>
                          <a:rPr lang="en-US" altLang="zh-CN" b="0" i="1" dirty="0" smtClean="0">
                            <a:latin typeface="Cambria Math" panose="02040503050406030204" pitchFamily="18" charset="0"/>
                          </a:rPr>
                          <m:t>8</m:t>
                        </m:r>
                      </m:sub>
                    </m:sSub>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𝑠</m:t>
                        </m:r>
                      </m:e>
                      <m:sub>
                        <m:r>
                          <a:rPr lang="en-US" altLang="zh-CN" b="0" i="1" dirty="0" smtClean="0">
                            <a:latin typeface="Cambria Math" panose="02040503050406030204" pitchFamily="18" charset="0"/>
                          </a:rPr>
                          <m:t>𝑘</m:t>
                        </m:r>
                      </m:sub>
                    </m:sSub>
                  </m:oMath>
                </a14:m>
                <a:endParaRPr lang="zh-CN"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174964" y="4559263"/>
                <a:ext cx="3751604" cy="232628"/>
              </a:xfrm>
              <a:prstGeom prst="rect">
                <a:avLst/>
              </a:prstGeom>
              <a:blipFill rotWithShape="0">
                <a:blip r:embed="rId4"/>
                <a:stretch>
                  <a:fillRect t="-5263" b="-34211"/>
                </a:stretch>
              </a:blipFill>
            </p:spPr>
            <p:txBody>
              <a:bodyPr/>
              <a:lstStyle/>
              <a:p>
                <a:r>
                  <a:rPr lang="zh-CN" altLang="en-US">
                    <a:noFill/>
                  </a:rPr>
                  <a:t> </a:t>
                </a:r>
              </a:p>
            </p:txBody>
          </p:sp>
        </mc:Fallback>
      </mc:AlternateContent>
      <p:graphicFrame>
        <p:nvGraphicFramePr>
          <p:cNvPr id="10" name="Object 14"/>
          <p:cNvGraphicFramePr>
            <a:graphicFrameLocks noChangeAspect="1"/>
          </p:cNvGraphicFramePr>
          <p:nvPr>
            <p:extLst>
              <p:ext uri="{D42A27DB-BD31-4B8C-83A1-F6EECF244321}">
                <p14:modId xmlns:p14="http://schemas.microsoft.com/office/powerpoint/2010/main" val="2465397208"/>
              </p:ext>
            </p:extLst>
          </p:nvPr>
        </p:nvGraphicFramePr>
        <p:xfrm>
          <a:off x="3784066" y="5886450"/>
          <a:ext cx="533400" cy="361950"/>
        </p:xfrm>
        <a:graphic>
          <a:graphicData uri="http://schemas.openxmlformats.org/presentationml/2006/ole">
            <mc:AlternateContent xmlns:mc="http://schemas.openxmlformats.org/markup-compatibility/2006">
              <mc:Choice xmlns:v="urn:schemas-microsoft-com:vml" Requires="v">
                <p:oleObj spid="_x0000_s1335" name="Microsoft Equation 3.0" r:id="rId5" imgW="355320" imgH="241200" progId="Equation.3">
                  <p:embed/>
                </p:oleObj>
              </mc:Choice>
              <mc:Fallback>
                <p:oleObj name="Microsoft Equation 3.0" r:id="rId5" imgW="3553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066" y="5886450"/>
                        <a:ext cx="5334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9870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3048000"/>
          </a:xfrm>
        </p:spPr>
        <p:txBody>
          <a:bodyPr/>
          <a:lstStyle/>
          <a:p>
            <a:r>
              <a:rPr lang="en-US" altLang="zh-CN" sz="2000" dirty="0" smtClean="0"/>
              <a:t>Sub-carrier interleaved LTF between APs in collaboration can also be used to realize the concurrent NDP transmission from APs in collaboration</a:t>
            </a:r>
          </a:p>
          <a:p>
            <a:pPr lvl="1"/>
            <a:r>
              <a:rPr lang="en-US" altLang="zh-CN" sz="1600" dirty="0" smtClean="0"/>
              <a:t>Sub-carriers of LTFs are alternately occupied by the LTS of each AP </a:t>
            </a:r>
          </a:p>
          <a:p>
            <a:pPr lvl="1"/>
            <a:r>
              <a:rPr lang="en-US" altLang="zh-CN" sz="1600" dirty="0" smtClean="0"/>
              <a:t>Drawback is the minimum Ng size is determined by the number of APs in collaboration</a:t>
            </a:r>
          </a:p>
          <a:p>
            <a:pPr lvl="1"/>
            <a:r>
              <a:rPr lang="en-US" altLang="zh-CN" sz="1600" dirty="0"/>
              <a:t>N</a:t>
            </a:r>
            <a:r>
              <a:rPr lang="en-US" altLang="zh-CN" sz="1600" dirty="0" smtClean="0"/>
              <a:t>umber of LTFs is determined by the largest number of TX in any AP of APs in collaboration  </a:t>
            </a:r>
          </a:p>
          <a:p>
            <a:pPr lvl="1"/>
            <a:r>
              <a:rPr lang="en-US" altLang="zh-CN" sz="1600" dirty="0" smtClean="0"/>
              <a:t>We need to indicate the actual number of TX antennas for each AP in collaboration in the EHT-SIG field of NDP frame or in the NDPA</a:t>
            </a:r>
          </a:p>
          <a:p>
            <a:pPr lvl="2"/>
            <a:r>
              <a:rPr lang="en-US" altLang="zh-CN" sz="1400" dirty="0" smtClean="0"/>
              <a:t>NDPA or EHT-SIG field of NDP needs to indicate the number of APs in collaboration, as well</a:t>
            </a:r>
            <a:endParaRPr lang="zh-CN" altLang="en-US" sz="14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9</a:t>
            </a:fld>
            <a:endParaRPr lang="en-US" altLang="ko-KR"/>
          </a:p>
        </p:txBody>
      </p:sp>
      <p:sp>
        <p:nvSpPr>
          <p:cNvPr id="7" name="Title 1"/>
          <p:cNvSpPr>
            <a:spLocks noGrp="1"/>
          </p:cNvSpPr>
          <p:nvPr>
            <p:ph type="title"/>
          </p:nvPr>
        </p:nvSpPr>
        <p:spPr>
          <a:xfrm>
            <a:off x="380999" y="838200"/>
            <a:ext cx="8162925" cy="457200"/>
          </a:xfrm>
        </p:spPr>
        <p:txBody>
          <a:bodyPr/>
          <a:lstStyle/>
          <a:p>
            <a:r>
              <a:rPr lang="en-US" altLang="zh-CN" sz="2800" dirty="0" smtClean="0"/>
              <a:t>Realization of Simultaneous NDP Transmission (2)</a:t>
            </a:r>
            <a:endParaRPr lang="zh-CN" altLang="en-US" sz="2800" dirty="0"/>
          </a:p>
        </p:txBody>
      </p:sp>
      <p:cxnSp>
        <p:nvCxnSpPr>
          <p:cNvPr id="9" name="Straight Connector 8"/>
          <p:cNvCxnSpPr/>
          <p:nvPr/>
        </p:nvCxnSpPr>
        <p:spPr bwMode="auto">
          <a:xfrm>
            <a:off x="1295400" y="4980801"/>
            <a:ext cx="6629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Connector 10"/>
          <p:cNvCxnSpPr/>
          <p:nvPr/>
        </p:nvCxnSpPr>
        <p:spPr bwMode="auto">
          <a:xfrm flipV="1">
            <a:off x="1600200" y="4295001"/>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Straight Connector 11"/>
          <p:cNvCxnSpPr/>
          <p:nvPr/>
        </p:nvCxnSpPr>
        <p:spPr bwMode="auto">
          <a:xfrm flipV="1">
            <a:off x="1981200" y="4295001"/>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flipV="1">
            <a:off x="2362200" y="4295001"/>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Straight Connector 13"/>
          <p:cNvCxnSpPr/>
          <p:nvPr/>
        </p:nvCxnSpPr>
        <p:spPr bwMode="auto">
          <a:xfrm flipV="1">
            <a:off x="2743200" y="4295001"/>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7" name="TextBox 16"/>
          <p:cNvSpPr txBox="1"/>
          <p:nvPr/>
        </p:nvSpPr>
        <p:spPr>
          <a:xfrm>
            <a:off x="4190509" y="4499401"/>
            <a:ext cx="838691" cy="276999"/>
          </a:xfrm>
          <a:prstGeom prst="rect">
            <a:avLst/>
          </a:prstGeom>
          <a:noFill/>
        </p:spPr>
        <p:txBody>
          <a:bodyPr wrap="none" rtlCol="0">
            <a:spAutoFit/>
          </a:bodyPr>
          <a:lstStyle/>
          <a:p>
            <a:r>
              <a:rPr lang="en-US" altLang="zh-CN" dirty="0" smtClean="0"/>
              <a:t>………….</a:t>
            </a:r>
            <a:endParaRPr lang="zh-CN" altLang="en-US" dirty="0"/>
          </a:p>
        </p:txBody>
      </p:sp>
      <p:sp>
        <p:nvSpPr>
          <p:cNvPr id="18" name="Oval 17"/>
          <p:cNvSpPr/>
          <p:nvPr/>
        </p:nvSpPr>
        <p:spPr bwMode="auto">
          <a:xfrm>
            <a:off x="1515291" y="4142601"/>
            <a:ext cx="161863" cy="15240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1676400" y="4980801"/>
            <a:ext cx="5888728" cy="276999"/>
          </a:xfrm>
          <a:prstGeom prst="rect">
            <a:avLst/>
          </a:prstGeom>
          <a:noFill/>
        </p:spPr>
        <p:txBody>
          <a:bodyPr wrap="none" rtlCol="0">
            <a:spAutoFit/>
          </a:bodyPr>
          <a:lstStyle/>
          <a:p>
            <a:r>
              <a:rPr lang="en-US" altLang="zh-CN" dirty="0" smtClean="0"/>
              <a:t>Sub-carriers in one of the sub-carrier interleaved LTF symbols in case of 4 AP Collaboration</a:t>
            </a:r>
            <a:endParaRPr lang="zh-CN" altLang="en-US" dirty="0"/>
          </a:p>
        </p:txBody>
      </p:sp>
      <p:sp>
        <p:nvSpPr>
          <p:cNvPr id="25" name="Oval 24"/>
          <p:cNvSpPr/>
          <p:nvPr/>
        </p:nvSpPr>
        <p:spPr bwMode="auto">
          <a:xfrm>
            <a:off x="2799379" y="5472500"/>
            <a:ext cx="161863" cy="15240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7" name="TextBox 26"/>
          <p:cNvSpPr txBox="1"/>
          <p:nvPr/>
        </p:nvSpPr>
        <p:spPr>
          <a:xfrm>
            <a:off x="2956511" y="5410200"/>
            <a:ext cx="3215689" cy="276999"/>
          </a:xfrm>
          <a:prstGeom prst="rect">
            <a:avLst/>
          </a:prstGeom>
          <a:noFill/>
        </p:spPr>
        <p:txBody>
          <a:bodyPr wrap="none" rtlCol="0">
            <a:spAutoFit/>
          </a:bodyPr>
          <a:lstStyle/>
          <a:p>
            <a:r>
              <a:rPr lang="en-US" altLang="zh-CN" dirty="0" smtClean="0"/>
              <a:t>: Long </a:t>
            </a:r>
            <a:r>
              <a:rPr lang="en-US" altLang="zh-CN" dirty="0"/>
              <a:t>T</a:t>
            </a:r>
            <a:r>
              <a:rPr lang="en-US" altLang="zh-CN" dirty="0" smtClean="0"/>
              <a:t>raining Sequence (LTS) from Master AP</a:t>
            </a:r>
            <a:endParaRPr lang="zh-CN" altLang="en-US" dirty="0"/>
          </a:p>
        </p:txBody>
      </p:sp>
      <p:sp>
        <p:nvSpPr>
          <p:cNvPr id="28" name="TextBox 27"/>
          <p:cNvSpPr txBox="1"/>
          <p:nvPr/>
        </p:nvSpPr>
        <p:spPr>
          <a:xfrm>
            <a:off x="2956511" y="5662746"/>
            <a:ext cx="3207673" cy="276999"/>
          </a:xfrm>
          <a:prstGeom prst="rect">
            <a:avLst/>
          </a:prstGeom>
          <a:noFill/>
        </p:spPr>
        <p:txBody>
          <a:bodyPr wrap="none" rtlCol="0">
            <a:spAutoFit/>
          </a:bodyPr>
          <a:lstStyle/>
          <a:p>
            <a:r>
              <a:rPr lang="en-US" altLang="zh-CN" dirty="0" smtClean="0"/>
              <a:t>: Long Training Sequence (LTS) from Slave AP1</a:t>
            </a:r>
            <a:endParaRPr lang="zh-CN" altLang="en-US" dirty="0"/>
          </a:p>
        </p:txBody>
      </p:sp>
      <p:sp>
        <p:nvSpPr>
          <p:cNvPr id="8" name="Isosceles Triangle 7"/>
          <p:cNvSpPr/>
          <p:nvPr/>
        </p:nvSpPr>
        <p:spPr bwMode="auto">
          <a:xfrm>
            <a:off x="1905000" y="4133892"/>
            <a:ext cx="1524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Isosceles Triangle 30"/>
          <p:cNvSpPr/>
          <p:nvPr/>
        </p:nvSpPr>
        <p:spPr bwMode="auto">
          <a:xfrm>
            <a:off x="2804111" y="5711145"/>
            <a:ext cx="1524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 name="Rectangle 1"/>
          <p:cNvSpPr/>
          <p:nvPr/>
        </p:nvSpPr>
        <p:spPr bwMode="auto">
          <a:xfrm>
            <a:off x="2286000" y="4133892"/>
            <a:ext cx="152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 name="Flowchart: Summing Junction 9"/>
          <p:cNvSpPr/>
          <p:nvPr/>
        </p:nvSpPr>
        <p:spPr bwMode="auto">
          <a:xfrm>
            <a:off x="2667000" y="4133892"/>
            <a:ext cx="152400" cy="152400"/>
          </a:xfrm>
          <a:prstGeom prst="flowChartSummingJunction">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36" name="Straight Connector 35"/>
          <p:cNvCxnSpPr/>
          <p:nvPr/>
        </p:nvCxnSpPr>
        <p:spPr bwMode="auto">
          <a:xfrm flipV="1">
            <a:off x="6477000" y="4293119"/>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V="1">
            <a:off x="6858000" y="4293119"/>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7239000" y="4293119"/>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Straight Connector 38"/>
          <p:cNvCxnSpPr/>
          <p:nvPr/>
        </p:nvCxnSpPr>
        <p:spPr bwMode="auto">
          <a:xfrm flipV="1">
            <a:off x="7620000" y="4293119"/>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0" name="Oval 39"/>
          <p:cNvSpPr/>
          <p:nvPr/>
        </p:nvSpPr>
        <p:spPr bwMode="auto">
          <a:xfrm>
            <a:off x="6392091" y="4140719"/>
            <a:ext cx="161863" cy="15240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1" name="Isosceles Triangle 40"/>
          <p:cNvSpPr/>
          <p:nvPr/>
        </p:nvSpPr>
        <p:spPr bwMode="auto">
          <a:xfrm>
            <a:off x="6781800" y="4132010"/>
            <a:ext cx="1524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7162800" y="4132010"/>
            <a:ext cx="152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3" name="Flowchart: Summing Junction 42"/>
          <p:cNvSpPr/>
          <p:nvPr/>
        </p:nvSpPr>
        <p:spPr bwMode="auto">
          <a:xfrm>
            <a:off x="7543800" y="4132010"/>
            <a:ext cx="152400" cy="152400"/>
          </a:xfrm>
          <a:prstGeom prst="flowChartSummingJunction">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4" name="TextBox 43"/>
          <p:cNvSpPr txBox="1"/>
          <p:nvPr/>
        </p:nvSpPr>
        <p:spPr>
          <a:xfrm>
            <a:off x="2954382" y="5877783"/>
            <a:ext cx="3207673" cy="276999"/>
          </a:xfrm>
          <a:prstGeom prst="rect">
            <a:avLst/>
          </a:prstGeom>
          <a:noFill/>
        </p:spPr>
        <p:txBody>
          <a:bodyPr wrap="none" rtlCol="0">
            <a:spAutoFit/>
          </a:bodyPr>
          <a:lstStyle/>
          <a:p>
            <a:r>
              <a:rPr lang="en-US" altLang="zh-CN" dirty="0" smtClean="0"/>
              <a:t>: Long Training Sequence (LTS) from Slave AP2</a:t>
            </a:r>
            <a:endParaRPr lang="zh-CN" altLang="en-US" dirty="0"/>
          </a:p>
        </p:txBody>
      </p:sp>
      <p:sp>
        <p:nvSpPr>
          <p:cNvPr id="46" name="Rectangle 45"/>
          <p:cNvSpPr/>
          <p:nvPr/>
        </p:nvSpPr>
        <p:spPr bwMode="auto">
          <a:xfrm>
            <a:off x="2801982" y="5943600"/>
            <a:ext cx="152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8" name="TextBox 47"/>
          <p:cNvSpPr txBox="1"/>
          <p:nvPr/>
        </p:nvSpPr>
        <p:spPr>
          <a:xfrm>
            <a:off x="2955818" y="6115092"/>
            <a:ext cx="3207673" cy="276999"/>
          </a:xfrm>
          <a:prstGeom prst="rect">
            <a:avLst/>
          </a:prstGeom>
          <a:noFill/>
        </p:spPr>
        <p:txBody>
          <a:bodyPr wrap="none" rtlCol="0">
            <a:spAutoFit/>
          </a:bodyPr>
          <a:lstStyle/>
          <a:p>
            <a:r>
              <a:rPr lang="en-US" altLang="zh-CN" dirty="0" smtClean="0"/>
              <a:t>: Long Training Sequence (LTS) from Slave AP3</a:t>
            </a:r>
            <a:endParaRPr lang="zh-CN" altLang="en-US" dirty="0"/>
          </a:p>
        </p:txBody>
      </p:sp>
      <p:sp>
        <p:nvSpPr>
          <p:cNvPr id="50" name="Flowchart: Summing Junction 49"/>
          <p:cNvSpPr/>
          <p:nvPr/>
        </p:nvSpPr>
        <p:spPr bwMode="auto">
          <a:xfrm>
            <a:off x="2808842" y="6192291"/>
            <a:ext cx="152400" cy="152400"/>
          </a:xfrm>
          <a:prstGeom prst="flowChartSummingJunction">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40323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169308</TotalTime>
  <Words>2310</Words>
  <Application>Microsoft Office PowerPoint</Application>
  <PresentationFormat>On-screen Show (4:3)</PresentationFormat>
  <Paragraphs>432</Paragraphs>
  <Slides>26</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8" baseType="lpstr">
      <vt:lpstr>Arial Unicode MS</vt:lpstr>
      <vt:lpstr>Gulim</vt:lpstr>
      <vt:lpstr>Gulim</vt:lpstr>
      <vt:lpstr>맑은 고딕</vt:lpstr>
      <vt:lpstr>MS Gothic</vt:lpstr>
      <vt:lpstr>ＭＳ Ｐゴシック</vt:lpstr>
      <vt:lpstr>Arial</vt:lpstr>
      <vt:lpstr>Cambria Math</vt:lpstr>
      <vt:lpstr>Times New Roman</vt:lpstr>
      <vt:lpstr>Wingdings</vt:lpstr>
      <vt:lpstr>802-11-Submission</vt:lpstr>
      <vt:lpstr>Microsoft Equation 3.0</vt:lpstr>
      <vt:lpstr>Sounding for AP Collaboration</vt:lpstr>
      <vt:lpstr>Background</vt:lpstr>
      <vt:lpstr>Serial Sounding Packet Transmission [1][2]</vt:lpstr>
      <vt:lpstr>How to compute CBF and JT Pre-coders from Serial Sounding and Concurrent sounding of method (2)</vt:lpstr>
      <vt:lpstr>Issues and Solution for a Serial Sounding and Concurrent Sounding method (2)</vt:lpstr>
      <vt:lpstr>Continued for the Issues and Solution for a Serial Sounding and Concurrent Sounding method (2)</vt:lpstr>
      <vt:lpstr>Concurrent Sounding Packet Transmission [2][3]</vt:lpstr>
      <vt:lpstr>Realization of Simultaneous NDP Transmission (1)</vt:lpstr>
      <vt:lpstr>Realization of Simultaneous NDP Transmission (2)</vt:lpstr>
      <vt:lpstr>How to compute CBF and JT Pre-coders from Concurrent Sounding, Realization Method (1)</vt:lpstr>
      <vt:lpstr>Comparisons for NDP transmission procedures</vt:lpstr>
      <vt:lpstr>Summary</vt:lpstr>
      <vt:lpstr>Reference</vt:lpstr>
      <vt:lpstr>SP 1</vt:lpstr>
      <vt:lpstr>SP 2</vt:lpstr>
      <vt:lpstr>SP 3</vt:lpstr>
      <vt:lpstr>Appendix</vt:lpstr>
      <vt:lpstr>Common Simulation Parameters</vt:lpstr>
      <vt:lpstr>Coordinated BF</vt:lpstr>
      <vt:lpstr>Joint Transmission</vt:lpstr>
      <vt:lpstr>PowerPoint Presentation</vt:lpstr>
      <vt:lpstr>PowerPoint Presentation</vt:lpstr>
      <vt:lpstr>PowerPoint Presentation</vt:lpstr>
      <vt:lpstr>PowerPoint Presentation</vt:lpstr>
      <vt:lpstr>PowerPoint Presentation</vt:lpstr>
      <vt:lpstr>PowerPoint Presentation</vt:lpstr>
    </vt:vector>
  </TitlesOfParts>
  <Company>LG 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Giwon Park</dc:creator>
  <cp:lastModifiedBy>Junghoon Suh</cp:lastModifiedBy>
  <cp:revision>3365</cp:revision>
  <cp:lastPrinted>2019-10-30T14:42:18Z</cp:lastPrinted>
  <dcterms:created xsi:type="dcterms:W3CDTF">2007-05-21T21:00:37Z</dcterms:created>
  <dcterms:modified xsi:type="dcterms:W3CDTF">2019-11-06T18:01:48Z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(2)A56q1VWb31HeONRT4KPsYNh/hp5DyC+ahE2YERZ3WFOcgCI2nj85EHasTXXRokWDp6kHsF/C
8xxCohD9ok8Tu1lVri3JyCdeDIF4qy45Zu49dRHHD08pJ10mrcRqp3EHsVO/5+t+8nhQbXUP
WFHTuirM+kgLYor0+xO0YDC18ciH74YvCfEDHLZR7c3PjPGndqabkeYXcXFaBuZOidGsR55J
lSR8e70t+AbOlg+832</vt:lpwstr>
  </property>
  <property fmtid="{D5CDD505-2E9C-101B-9397-08002B2CF9AE}" pid="3" name="_2015_ms_pID_7253431">
    <vt:lpwstr>cnUm6lU5sDl21P7OhygWk9SPgEtKEGf9QcGOiBlyXtUtds6cFKvhbe
FU9z4KkMJGIZEGeYxuEV+9SjN9SPqENYF/FpC8IVBGFL2MyXv4mWbDxI92SPSNMxs6Bv6aEY
eAEEz0ytyy05WLxPLOyNzjkiyKY+lSRalUn6DPioM/vAjZ/Rhe8+YXIOrbOdePWY5wQ=</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1572990138</vt:lpwstr>
  </property>
</Properties>
</file>