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83" r:id="rId2"/>
    <p:sldId id="554" r:id="rId3"/>
    <p:sldId id="687" r:id="rId4"/>
    <p:sldId id="682" r:id="rId5"/>
    <p:sldId id="683" r:id="rId6"/>
    <p:sldId id="684" r:id="rId7"/>
    <p:sldId id="685" r:id="rId8"/>
    <p:sldId id="689" r:id="rId9"/>
    <p:sldId id="681" r:id="rId10"/>
    <p:sldId id="686" r:id="rId11"/>
    <p:sldId id="688" r:id="rId12"/>
  </p:sldIdLst>
  <p:sldSz cx="9144000" cy="6858000" type="screen4x3"/>
  <p:notesSz cx="9309100" cy="7023100"/>
  <p:defaultTextStyle>
    <a:defPPr>
      <a:defRPr lang="en-US"/>
    </a:defPPr>
    <a:lvl1pPr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1pPr>
    <a:lvl2pPr marL="4572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2pPr>
    <a:lvl3pPr marL="9144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3pPr>
    <a:lvl4pPr marL="13716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4pPr>
    <a:lvl5pPr marL="18288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5pPr>
    <a:lvl6pPr marL="22860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6pPr>
    <a:lvl7pPr marL="27432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7pPr>
    <a:lvl8pPr marL="32004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8pPr>
    <a:lvl9pPr marL="36576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guide id="3" orient="horz" pos="2212">
          <p15:clr>
            <a:srgbClr val="A4A3A4"/>
          </p15:clr>
        </p15:guide>
        <p15:guide id="4" pos="29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6C31"/>
    <a:srgbClr val="00863D"/>
    <a:srgbClr val="168420"/>
    <a:srgbClr val="990099"/>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50" autoAdjust="0"/>
    <p:restoredTop sz="95034" autoAdjust="0"/>
  </p:normalViewPr>
  <p:slideViewPr>
    <p:cSldViewPr>
      <p:cViewPr varScale="1">
        <p:scale>
          <a:sx n="70" d="100"/>
          <a:sy n="70" d="100"/>
        </p:scale>
        <p:origin x="1452" y="72"/>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754" y="-108"/>
      </p:cViewPr>
      <p:guideLst>
        <p:guide orient="horz" pos="2144"/>
        <p:guide pos="3131"/>
        <p:guide orient="horz" pos="2212"/>
        <p:guide pos="29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79508" y="7936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33735" y="7936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6831325" y="6797077"/>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290844" y="6797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r>
              <a:rPr lang="en-US" altLang="ko-KR"/>
              <a:t>Page </a:t>
            </a:r>
            <a:fld id="{9D68F29A-2A8F-4CE4-9C95-E32B956C45C1}" type="slidenum">
              <a:rPr lang="en-US" altLang="ko-KR"/>
              <a:pPr/>
              <a:t>‹#›</a:t>
            </a:fld>
            <a:endParaRPr lang="en-US" altLang="ko-KR"/>
          </a:p>
        </p:txBody>
      </p:sp>
      <p:sp>
        <p:nvSpPr>
          <p:cNvPr id="22534" name="Line 6"/>
          <p:cNvSpPr>
            <a:spLocks noChangeShapeType="1"/>
          </p:cNvSpPr>
          <p:nvPr/>
        </p:nvSpPr>
        <p:spPr bwMode="auto">
          <a:xfrm>
            <a:off x="930762" y="293176"/>
            <a:ext cx="744757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47" name="Rectangle 7"/>
          <p:cNvSpPr>
            <a:spLocks noChangeArrowheads="1"/>
          </p:cNvSpPr>
          <p:nvPr/>
        </p:nvSpPr>
        <p:spPr bwMode="auto">
          <a:xfrm>
            <a:off x="930761" y="6797077"/>
            <a:ext cx="718145" cy="184666"/>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Arial" charset="0"/>
              </a:rPr>
              <a:t>Submission</a:t>
            </a:r>
          </a:p>
        </p:txBody>
      </p:sp>
      <p:sp>
        <p:nvSpPr>
          <p:cNvPr id="22536" name="Line 8"/>
          <p:cNvSpPr>
            <a:spLocks noChangeShapeType="1"/>
          </p:cNvSpPr>
          <p:nvPr/>
        </p:nvSpPr>
        <p:spPr bwMode="auto">
          <a:xfrm>
            <a:off x="930762" y="6788888"/>
            <a:ext cx="765276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5879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38980" y="2040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877235" y="204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20484" name="Rectangle 4"/>
          <p:cNvSpPr>
            <a:spLocks noGrp="1" noRot="1" noChangeAspect="1" noChangeArrowheads="1" noTextEdit="1"/>
          </p:cNvSpPr>
          <p:nvPr>
            <p:ph type="sldImg" idx="2"/>
          </p:nvPr>
        </p:nvSpPr>
        <p:spPr bwMode="auto">
          <a:xfrm>
            <a:off x="2905125" y="530225"/>
            <a:ext cx="3498850" cy="26257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0024" y="3336301"/>
            <a:ext cx="6829052" cy="316105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322081" y="6800352"/>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497339" y="680035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r>
              <a:rPr lang="en-US" altLang="ko-KR"/>
              <a:t>Page </a:t>
            </a:r>
            <a:fld id="{56A4E747-0965-469B-B28B-55B02AB0B5B0}" type="slidenum">
              <a:rPr lang="en-US" altLang="ko-KR"/>
              <a:pPr/>
              <a:t>‹#›</a:t>
            </a:fld>
            <a:endParaRPr lang="en-US" altLang="ko-KR"/>
          </a:p>
        </p:txBody>
      </p:sp>
      <p:sp>
        <p:nvSpPr>
          <p:cNvPr id="8200" name="Rectangle 8"/>
          <p:cNvSpPr>
            <a:spLocks noChangeArrowheads="1"/>
          </p:cNvSpPr>
          <p:nvPr/>
        </p:nvSpPr>
        <p:spPr bwMode="auto">
          <a:xfrm>
            <a:off x="972393" y="6800352"/>
            <a:ext cx="718145" cy="184666"/>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Arial" charset="0"/>
              </a:rPr>
              <a:t>Submission</a:t>
            </a:r>
          </a:p>
        </p:txBody>
      </p:sp>
      <p:sp>
        <p:nvSpPr>
          <p:cNvPr id="20489" name="Line 9"/>
          <p:cNvSpPr>
            <a:spLocks noChangeShapeType="1"/>
          </p:cNvSpPr>
          <p:nvPr/>
        </p:nvSpPr>
        <p:spPr bwMode="auto">
          <a:xfrm>
            <a:off x="972393" y="6798715"/>
            <a:ext cx="7364314"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490" name="Line 10"/>
          <p:cNvSpPr>
            <a:spLocks noChangeShapeType="1"/>
          </p:cNvSpPr>
          <p:nvPr/>
        </p:nvSpPr>
        <p:spPr bwMode="auto">
          <a:xfrm>
            <a:off x="871288" y="224386"/>
            <a:ext cx="7566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863577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21509" name="Rectangle 7"/>
          <p:cNvSpPr>
            <a:spLocks noGrp="1" noChangeArrowheads="1"/>
          </p:cNvSpPr>
          <p:nvPr>
            <p:ph type="sldNum" sz="quarter" idx="5"/>
          </p:nvPr>
        </p:nvSpPr>
        <p:spPr>
          <a:xfrm>
            <a:off x="4599931" y="6800352"/>
            <a:ext cx="41517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defRPr>
            </a:lvl1pPr>
            <a:lvl2pPr marL="742950" indent="-285750" defTabSz="933450" eaLnBrk="0" hangingPunct="0">
              <a:spcBef>
                <a:spcPct val="30000"/>
              </a:spcBef>
              <a:defRPr sz="1200">
                <a:solidFill>
                  <a:schemeClr val="tx1"/>
                </a:solidFill>
                <a:latin typeface="Times New Roman" panose="02020603050405020304" pitchFamily="18" charset="0"/>
              </a:defRPr>
            </a:lvl2pPr>
            <a:lvl3pPr marL="1143000" indent="-228600" defTabSz="933450" eaLnBrk="0" hangingPunct="0">
              <a:spcBef>
                <a:spcPct val="30000"/>
              </a:spcBef>
              <a:defRPr sz="1200">
                <a:solidFill>
                  <a:schemeClr val="tx1"/>
                </a:solidFill>
                <a:latin typeface="Times New Roman" panose="02020603050405020304" pitchFamily="18" charset="0"/>
              </a:defRPr>
            </a:lvl3pPr>
            <a:lvl4pPr marL="1600200" indent="-228600" defTabSz="933450" eaLnBrk="0" hangingPunct="0">
              <a:spcBef>
                <a:spcPct val="30000"/>
              </a:spcBef>
              <a:defRPr sz="1200">
                <a:solidFill>
                  <a:schemeClr val="tx1"/>
                </a:solidFill>
                <a:latin typeface="Times New Roman" panose="02020603050405020304" pitchFamily="18" charset="0"/>
              </a:defRPr>
            </a:lvl4pPr>
            <a:lvl5pPr marL="2057400" indent="-228600" defTabSz="933450" eaLnBrk="0" hangingPunct="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t>Page </a:t>
            </a:r>
            <a:fld id="{BE3C6F66-609F-4E52-9182-10CA20887C34}" type="slidenum">
              <a:rPr lang="en-US" altLang="ko-KR"/>
              <a:pPr>
                <a:spcBef>
                  <a:spcPct val="0"/>
                </a:spcBef>
              </a:pPr>
              <a:t>1</a:t>
            </a:fld>
            <a:endParaRPr lang="en-US" altLang="ko-KR"/>
          </a:p>
        </p:txBody>
      </p:sp>
      <p:sp>
        <p:nvSpPr>
          <p:cNvPr id="21510" name="Rectangle 2"/>
          <p:cNvSpPr>
            <a:spLocks noGrp="1" noRot="1" noChangeAspect="1" noChangeArrowheads="1" noTextEdit="1"/>
          </p:cNvSpPr>
          <p:nvPr>
            <p:ph type="sldImg"/>
          </p:nvPr>
        </p:nvSpPr>
        <p:spPr>
          <a:ln/>
        </p:spPr>
      </p:sp>
      <p:sp>
        <p:nvSpPr>
          <p:cNvPr id="215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2854733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ltLang="zh-CN" smtClean="0"/>
              <a:t>Sep 2019</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en-US" altLang="ko-KR" smtClean="0"/>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C28A0236-B5DF-490A-A892-6F233A4F337A}" type="slidenum">
              <a:rPr lang="en-US" altLang="ko-KR"/>
              <a:pPr/>
              <a:t>‹#›</a:t>
            </a:fld>
            <a:endParaRPr lang="en-US" altLang="ko-KR"/>
          </a:p>
        </p:txBody>
      </p:sp>
    </p:spTree>
    <p:extLst>
      <p:ext uri="{BB962C8B-B14F-4D97-AF65-F5344CB8AC3E}">
        <p14:creationId xmlns:p14="http://schemas.microsoft.com/office/powerpoint/2010/main" val="150631323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12750" cy="276999"/>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pPr>
              <a:defRPr/>
            </a:pPr>
            <a:r>
              <a:rPr lang="en-US" altLang="zh-CN" smtClean="0"/>
              <a:t>Sep 2019</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smtClean="0"/>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E792CD62-9AAA-4B66-A216-7F1F565D5B47}" type="slidenum">
              <a:rPr lang="en-US" altLang="ko-KR"/>
              <a:pPr/>
              <a:t>‹#›</a:t>
            </a:fld>
            <a:endParaRPr lang="en-US" altLang="ko-KR"/>
          </a:p>
        </p:txBody>
      </p:sp>
    </p:spTree>
    <p:extLst>
      <p:ext uri="{BB962C8B-B14F-4D97-AF65-F5344CB8AC3E}">
        <p14:creationId xmlns:p14="http://schemas.microsoft.com/office/powerpoint/2010/main" val="216941131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zh-CN" smtClean="0"/>
              <a:t>Sep 2019</a:t>
            </a:r>
            <a:endParaRPr lang="en-US" dirty="0"/>
          </a:p>
        </p:txBody>
      </p:sp>
      <p:sp>
        <p:nvSpPr>
          <p:cNvPr id="1029" name="Rectangle 5"/>
          <p:cNvSpPr>
            <a:spLocks noGrp="1" noChangeArrowheads="1"/>
          </p:cNvSpPr>
          <p:nvPr>
            <p:ph type="ftr" sz="quarter" idx="3"/>
          </p:nvPr>
        </p:nvSpPr>
        <p:spPr bwMode="auto">
          <a:xfrm>
            <a:off x="6734134" y="6475413"/>
            <a:ext cx="18097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Junghoon Suh, et. al, Huawei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r>
              <a:rPr lang="en-US" altLang="ko-KR"/>
              <a:t>Slide </a:t>
            </a:r>
            <a:fld id="{CE1EFD5B-DAAE-4F28-8ABE-8E333BF19C97}" type="slidenum">
              <a:rPr lang="en-US" altLang="ko-KR"/>
              <a:pPr/>
              <a:t>‹#›</a:t>
            </a:fld>
            <a:endParaRPr lang="en-US" altLang="ko-KR"/>
          </a:p>
        </p:txBody>
      </p:sp>
      <p:sp>
        <p:nvSpPr>
          <p:cNvPr id="1031" name="Rectangle 7"/>
          <p:cNvSpPr>
            <a:spLocks noChangeArrowheads="1"/>
          </p:cNvSpPr>
          <p:nvPr/>
        </p:nvSpPr>
        <p:spPr bwMode="auto">
          <a:xfrm>
            <a:off x="6249112" y="381000"/>
            <a:ext cx="2195858" cy="215444"/>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802.11-19/1535r0</a:t>
            </a:r>
            <a:endPar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
        <p:nvSpPr>
          <p:cNvPr id="1032" name="Line 8"/>
          <p:cNvSpPr>
            <a:spLocks noChangeShapeType="1"/>
          </p:cNvSpPr>
          <p:nvPr/>
        </p:nvSpPr>
        <p:spPr bwMode="auto">
          <a:xfrm>
            <a:off x="673100" y="60420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wmf"/><Relationship Id="rId5" Type="http://schemas.openxmlformats.org/officeDocument/2006/relationships/oleObject" Target="../embeddings/oleObject1.bin"/><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p:spPr>
        <p:txBody>
          <a:bodyPr/>
          <a:lstStyle/>
          <a:p>
            <a:pPr>
              <a:defRPr/>
            </a:pPr>
            <a:r>
              <a:rPr lang="en-US" altLang="zh-CN" smtClean="0"/>
              <a:t>Sep 2019</a:t>
            </a:r>
            <a:endParaRPr lang="en-US" altLang="ko-KR" dirty="0"/>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B32CC73A-E011-458C-B5ED-8C393FEEF80B}" type="slidenum">
              <a:rPr lang="en-US" altLang="ko-KR" sz="1200" b="0"/>
              <a:pPr>
                <a:spcBef>
                  <a:spcPct val="0"/>
                </a:spcBef>
                <a:buFontTx/>
                <a:buNone/>
              </a:pPr>
              <a:t>1</a:t>
            </a:fld>
            <a:endParaRPr lang="en-US" altLang="ko-KR" sz="1200" b="0"/>
          </a:p>
        </p:txBody>
      </p:sp>
      <p:sp>
        <p:nvSpPr>
          <p:cNvPr id="4101" name="Rectangle 2"/>
          <p:cNvSpPr>
            <a:spLocks noGrp="1" noChangeArrowheads="1"/>
          </p:cNvSpPr>
          <p:nvPr>
            <p:ph type="title"/>
          </p:nvPr>
        </p:nvSpPr>
        <p:spPr>
          <a:xfrm>
            <a:off x="990600" y="685800"/>
            <a:ext cx="7162800" cy="990600"/>
          </a:xfrm>
        </p:spPr>
        <p:txBody>
          <a:bodyPr/>
          <a:lstStyle/>
          <a:p>
            <a:r>
              <a:rPr lang="en-US" dirty="0" smtClean="0"/>
              <a:t>Sounding for AP Collaboration</a:t>
            </a:r>
            <a:endParaRPr lang="en-US" altLang="ko-KR" dirty="0" smtClean="0">
              <a:ea typeface="Gulim" panose="020B0600000101010101" pitchFamily="34" charset="-127"/>
            </a:endParaRPr>
          </a:p>
        </p:txBody>
      </p:sp>
      <p:sp>
        <p:nvSpPr>
          <p:cNvPr id="4102" name="Rectangle 6"/>
          <p:cNvSpPr>
            <a:spLocks noGrp="1" noChangeArrowheads="1"/>
          </p:cNvSpPr>
          <p:nvPr>
            <p:ph type="body" idx="1"/>
          </p:nvPr>
        </p:nvSpPr>
        <p:spPr>
          <a:xfrm>
            <a:off x="685800" y="2135185"/>
            <a:ext cx="7772400" cy="381000"/>
          </a:xfrm>
        </p:spPr>
        <p:txBody>
          <a:bodyPr/>
          <a:lstStyle/>
          <a:p>
            <a:pPr algn="ctr">
              <a:buFontTx/>
              <a:buNone/>
            </a:pPr>
            <a:r>
              <a:rPr lang="en-US" altLang="ko-KR" sz="2000" dirty="0" smtClean="0">
                <a:ea typeface="Gulim" panose="020B0600000101010101" pitchFamily="34" charset="-127"/>
              </a:rPr>
              <a:t>Date:</a:t>
            </a:r>
            <a:r>
              <a:rPr lang="en-US" altLang="ko-KR" sz="2000" b="0" dirty="0" smtClean="0">
                <a:ea typeface="Gulim" panose="020B0600000101010101" pitchFamily="34" charset="-127"/>
              </a:rPr>
              <a:t> </a:t>
            </a:r>
            <a:r>
              <a:rPr lang="en-US" altLang="ko-KR" sz="2000" b="0" dirty="0" smtClean="0">
                <a:ea typeface="Gulim" panose="020B0600000101010101" pitchFamily="34" charset="-127"/>
              </a:rPr>
              <a:t>2019-09-16</a:t>
            </a:r>
            <a:endParaRPr lang="en-US" altLang="ko-KR" sz="2000" b="0" dirty="0" smtClean="0">
              <a:ea typeface="Gulim" panose="020B0600000101010101" pitchFamily="34" charset="-127"/>
            </a:endParaRPr>
          </a:p>
        </p:txBody>
      </p:sp>
      <p:sp>
        <p:nvSpPr>
          <p:cNvPr id="4103" name="Rectangle 12"/>
          <p:cNvSpPr>
            <a:spLocks noChangeArrowheads="1"/>
          </p:cNvSpPr>
          <p:nvPr/>
        </p:nvSpPr>
        <p:spPr bwMode="auto">
          <a:xfrm>
            <a:off x="533400" y="274478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a:t>Authors:</a:t>
            </a:r>
            <a:endParaRPr kumimoji="0" lang="en-US" altLang="ko-KR" sz="2000" b="0"/>
          </a:p>
        </p:txBody>
      </p:sp>
      <p:graphicFrame>
        <p:nvGraphicFramePr>
          <p:cNvPr id="11" name="Table 12"/>
          <p:cNvGraphicFramePr>
            <a:graphicFrameLocks noGrp="1"/>
          </p:cNvGraphicFramePr>
          <p:nvPr>
            <p:extLst>
              <p:ext uri="{D42A27DB-BD31-4B8C-83A1-F6EECF244321}">
                <p14:modId xmlns:p14="http://schemas.microsoft.com/office/powerpoint/2010/main" val="1291047009"/>
              </p:ext>
            </p:extLst>
          </p:nvPr>
        </p:nvGraphicFramePr>
        <p:xfrm>
          <a:off x="762000" y="3278185"/>
          <a:ext cx="7620000" cy="1803403"/>
        </p:xfrm>
        <a:graphic>
          <a:graphicData uri="http://schemas.openxmlformats.org/drawingml/2006/table">
            <a:tbl>
              <a:tblPr/>
              <a:tblGrid>
                <a:gridCol w="1524000"/>
                <a:gridCol w="1203325"/>
                <a:gridCol w="1684338"/>
                <a:gridCol w="1150937"/>
                <a:gridCol w="2057400"/>
              </a:tblGrid>
              <a:tr h="398463">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anose="02020603050405020304" pitchFamily="18" charset="0"/>
                          <a:ea typeface="Gulim" panose="020B0600000101010101" pitchFamily="34"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 Suh</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Huawei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junghoon.suh@huawei.com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Osama Aboul-Magd</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osama.aboulmagd@huawei.com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Yan Xin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yan.xin@huawei.com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바닥글 개체 틀 4"/>
          <p:cNvSpPr>
            <a:spLocks noGrp="1"/>
          </p:cNvSpPr>
          <p:nvPr>
            <p:ph type="ftr" sz="quarter" idx="11"/>
          </p:nvPr>
        </p:nvSpPr>
        <p:spPr>
          <a:xfrm>
            <a:off x="6859489" y="6475413"/>
            <a:ext cx="1684436" cy="184666"/>
          </a:xfrm>
        </p:spPr>
        <p:txBody>
          <a:bodyPr/>
          <a:lstStyle/>
          <a:p>
            <a:pPr>
              <a:defRPr/>
            </a:pPr>
            <a:r>
              <a:rPr lang="en-US" altLang="ko-KR" smtClean="0"/>
              <a:t>Junghoon Suh, et. al, Huawei</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altLang="zh-CN" dirty="0" smtClean="0"/>
              <a:t>SP 1</a:t>
            </a:r>
            <a:endParaRPr lang="zh-CN" altLang="en-US" dirty="0"/>
          </a:p>
        </p:txBody>
      </p:sp>
      <p:sp>
        <p:nvSpPr>
          <p:cNvPr id="3" name="Content Placeholder 2"/>
          <p:cNvSpPr>
            <a:spLocks noGrp="1"/>
          </p:cNvSpPr>
          <p:nvPr>
            <p:ph idx="1"/>
          </p:nvPr>
        </p:nvSpPr>
        <p:spPr>
          <a:xfrm>
            <a:off x="304800" y="1524000"/>
            <a:ext cx="8534400" cy="4572000"/>
          </a:xfrm>
        </p:spPr>
        <p:txBody>
          <a:bodyPr/>
          <a:lstStyle/>
          <a:p>
            <a:r>
              <a:rPr lang="en-US" altLang="zh-CN" dirty="0" smtClean="0"/>
              <a:t>For the AP collaboration sounding, do you prefer the serial NDP transmission, Concurrent NDP transmission, or both serial and concurrent NDP transmission?</a:t>
            </a:r>
          </a:p>
          <a:p>
            <a:pPr lvl="1"/>
            <a:r>
              <a:rPr lang="en-US" altLang="zh-CN" dirty="0" smtClean="0"/>
              <a:t>Option 1: Serial </a:t>
            </a:r>
            <a:r>
              <a:rPr lang="en-US" altLang="zh-CN" dirty="0"/>
              <a:t>NDP Transmission </a:t>
            </a:r>
            <a:r>
              <a:rPr lang="en-US" altLang="zh-CN" dirty="0" smtClean="0"/>
              <a:t>only</a:t>
            </a:r>
          </a:p>
          <a:p>
            <a:pPr lvl="1"/>
            <a:r>
              <a:rPr lang="en-US" altLang="zh-CN" dirty="0" smtClean="0"/>
              <a:t>Option 2: Concurrent </a:t>
            </a:r>
            <a:r>
              <a:rPr lang="en-US" altLang="zh-CN" dirty="0"/>
              <a:t>NDP Transmission only</a:t>
            </a:r>
            <a:endParaRPr lang="en-US" altLang="zh-CN" dirty="0" smtClean="0"/>
          </a:p>
          <a:p>
            <a:pPr lvl="1"/>
            <a:r>
              <a:rPr lang="en-US" altLang="zh-CN" dirty="0" smtClean="0"/>
              <a:t>Option 3: </a:t>
            </a:r>
            <a:r>
              <a:rPr lang="en-US" altLang="zh-CN" dirty="0"/>
              <a:t>Both Serial and Concurrent NDP Transmission available </a:t>
            </a:r>
            <a:r>
              <a:rPr lang="en-US" altLang="zh-CN" dirty="0" smtClean="0"/>
              <a:t>so </a:t>
            </a:r>
            <a:r>
              <a:rPr lang="en-US" altLang="zh-CN" dirty="0"/>
              <a:t>the AP can select one NDP transmission </a:t>
            </a:r>
            <a:r>
              <a:rPr lang="en-US" altLang="zh-CN" dirty="0" smtClean="0"/>
              <a:t>method according </a:t>
            </a:r>
            <a:r>
              <a:rPr lang="en-US" altLang="zh-CN" dirty="0"/>
              <a:t>to the situation </a:t>
            </a:r>
            <a:endParaRPr lang="en-US" altLang="zh-CN" dirty="0" smtClean="0"/>
          </a:p>
        </p:txBody>
      </p:sp>
      <p:sp>
        <p:nvSpPr>
          <p:cNvPr id="4" name="Date Placeholder 3"/>
          <p:cNvSpPr>
            <a:spLocks noGrp="1"/>
          </p:cNvSpPr>
          <p:nvPr>
            <p:ph type="dt" sz="half" idx="10"/>
          </p:nvPr>
        </p:nvSpPr>
        <p:spPr/>
        <p:txBody>
          <a:bodyPr/>
          <a:lstStyle/>
          <a:p>
            <a:pPr>
              <a:defRPr/>
            </a:pPr>
            <a:r>
              <a:rPr lang="en-US" altLang="zh-CN" smtClean="0"/>
              <a:t>Sep 2019</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10</a:t>
            </a:fld>
            <a:endParaRPr lang="en-US" altLang="ko-KR"/>
          </a:p>
        </p:txBody>
      </p:sp>
    </p:spTree>
    <p:extLst>
      <p:ext uri="{BB962C8B-B14F-4D97-AF65-F5344CB8AC3E}">
        <p14:creationId xmlns:p14="http://schemas.microsoft.com/office/powerpoint/2010/main" val="11319497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SP 2</a:t>
            </a:r>
            <a:endParaRPr lang="zh-CN" altLang="en-US" dirty="0"/>
          </a:p>
        </p:txBody>
      </p:sp>
      <p:sp>
        <p:nvSpPr>
          <p:cNvPr id="3" name="Content Placeholder 2"/>
          <p:cNvSpPr>
            <a:spLocks noGrp="1"/>
          </p:cNvSpPr>
          <p:nvPr>
            <p:ph idx="1"/>
          </p:nvPr>
        </p:nvSpPr>
        <p:spPr/>
        <p:txBody>
          <a:bodyPr/>
          <a:lstStyle/>
          <a:p>
            <a:r>
              <a:rPr lang="en-US" altLang="zh-CN" dirty="0" smtClean="0"/>
              <a:t>For the Option 2 and 3 cases in SP 1, which realization of concurrent NDP transmission do you prefer?</a:t>
            </a:r>
          </a:p>
          <a:p>
            <a:pPr lvl="1"/>
            <a:r>
              <a:rPr lang="en-US" altLang="zh-CN" dirty="0" smtClean="0"/>
              <a:t>Option 1: P-matrix based one such as Concurrent NDP Realization (1)</a:t>
            </a:r>
          </a:p>
          <a:p>
            <a:pPr lvl="1"/>
            <a:r>
              <a:rPr lang="en-US" altLang="zh-CN" dirty="0" smtClean="0"/>
              <a:t>Option 2: Sub-carrier interleaved LTF based one such as </a:t>
            </a:r>
            <a:r>
              <a:rPr lang="en-US" altLang="zh-CN" dirty="0"/>
              <a:t>Concurrent NDP Realization </a:t>
            </a:r>
            <a:r>
              <a:rPr lang="en-US" altLang="zh-CN" dirty="0" smtClean="0"/>
              <a:t>(2)</a:t>
            </a:r>
            <a:endParaRPr lang="en-US" altLang="zh-CN" dirty="0"/>
          </a:p>
          <a:p>
            <a:pPr lvl="1"/>
            <a:endParaRPr lang="zh-CN" altLang="en-US" dirty="0"/>
          </a:p>
        </p:txBody>
      </p:sp>
      <p:sp>
        <p:nvSpPr>
          <p:cNvPr id="4" name="Date Placeholder 3"/>
          <p:cNvSpPr>
            <a:spLocks noGrp="1"/>
          </p:cNvSpPr>
          <p:nvPr>
            <p:ph type="dt" sz="half" idx="10"/>
          </p:nvPr>
        </p:nvSpPr>
        <p:spPr/>
        <p:txBody>
          <a:bodyPr/>
          <a:lstStyle/>
          <a:p>
            <a:pPr>
              <a:defRPr/>
            </a:pPr>
            <a:r>
              <a:rPr lang="en-US" altLang="zh-CN" smtClean="0"/>
              <a:t>Sep 2019</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11</a:t>
            </a:fld>
            <a:endParaRPr lang="en-US" altLang="ko-KR"/>
          </a:p>
        </p:txBody>
      </p:sp>
    </p:spTree>
    <p:extLst>
      <p:ext uri="{BB962C8B-B14F-4D97-AF65-F5344CB8AC3E}">
        <p14:creationId xmlns:p14="http://schemas.microsoft.com/office/powerpoint/2010/main" val="34003006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685800" y="762000"/>
            <a:ext cx="7772400" cy="914400"/>
          </a:xfrm>
        </p:spPr>
        <p:txBody>
          <a:bodyPr/>
          <a:lstStyle/>
          <a:p>
            <a:r>
              <a:rPr lang="en-US" altLang="ko-KR" dirty="0" smtClean="0">
                <a:ea typeface="Gulim" panose="020B0600000101010101" pitchFamily="34" charset="-127"/>
              </a:rPr>
              <a:t>Background</a:t>
            </a:r>
            <a:endParaRPr lang="ko-KR" altLang="en-US" dirty="0" smtClean="0">
              <a:ea typeface="Gulim" panose="020B0600000101010101" pitchFamily="34" charset="-127"/>
            </a:endParaRPr>
          </a:p>
        </p:txBody>
      </p:sp>
      <p:sp>
        <p:nvSpPr>
          <p:cNvPr id="5123" name="내용 개체 틀 2"/>
          <p:cNvSpPr>
            <a:spLocks noGrp="1"/>
          </p:cNvSpPr>
          <p:nvPr>
            <p:ph idx="1"/>
          </p:nvPr>
        </p:nvSpPr>
        <p:spPr>
          <a:xfrm>
            <a:off x="533400" y="1905000"/>
            <a:ext cx="8305800" cy="4343400"/>
          </a:xfrm>
        </p:spPr>
        <p:txBody>
          <a:bodyPr/>
          <a:lstStyle/>
          <a:p>
            <a:pPr>
              <a:buFont typeface="Arial" pitchFamily="34" charset="0"/>
              <a:buChar char="•"/>
            </a:pPr>
            <a:r>
              <a:rPr lang="en-US" altLang="zh-CN" sz="2000" dirty="0" smtClean="0"/>
              <a:t>[1] proposed several options of sounding </a:t>
            </a:r>
            <a:r>
              <a:rPr lang="en-US" altLang="zh-CN" sz="2000" dirty="0"/>
              <a:t>procedures for the AP collaboration scenario, </a:t>
            </a:r>
            <a:r>
              <a:rPr lang="en-US" altLang="zh-CN" sz="2000" dirty="0" smtClean="0"/>
              <a:t>and we want to describe the NDPA/NDP transmission protocol in further detail in this contribution</a:t>
            </a:r>
            <a:endParaRPr lang="en-US" altLang="zh-CN" sz="2000" dirty="0"/>
          </a:p>
          <a:p>
            <a:pPr marL="457200" lvl="1" indent="0">
              <a:buNone/>
            </a:pPr>
            <a:endParaRPr lang="en-US" altLang="zh-CN" sz="1600" dirty="0"/>
          </a:p>
          <a:p>
            <a:pPr>
              <a:buFont typeface="Arial" pitchFamily="34" charset="0"/>
              <a:buChar char="•"/>
            </a:pPr>
            <a:r>
              <a:rPr lang="en-US" altLang="zh-CN" sz="2000" dirty="0" smtClean="0"/>
              <a:t>Sounding </a:t>
            </a:r>
            <a:r>
              <a:rPr lang="en-US" altLang="zh-CN" sz="2000" dirty="0"/>
              <a:t>packets are sequentially transmitted from each AP towards STAs, the sounding overhead increases in proportion to the number of APs in </a:t>
            </a:r>
            <a:r>
              <a:rPr lang="en-US" altLang="zh-CN" sz="2000" dirty="0" smtClean="0"/>
              <a:t>collaboration in this case, however the computation burden on the CSI is not relatively heavy</a:t>
            </a:r>
          </a:p>
          <a:p>
            <a:pPr>
              <a:buFont typeface="Arial" pitchFamily="34" charset="0"/>
              <a:buChar char="•"/>
            </a:pPr>
            <a:endParaRPr lang="en-US" altLang="zh-CN" sz="2000" dirty="0"/>
          </a:p>
          <a:p>
            <a:pPr>
              <a:buFont typeface="Arial" pitchFamily="34" charset="0"/>
              <a:buChar char="•"/>
            </a:pPr>
            <a:r>
              <a:rPr lang="en-US" altLang="zh-CN" sz="2000" dirty="0" smtClean="0"/>
              <a:t> When the sounding packets are simultaneously transmitted from the APs in collaboration, the sounding protocol overhead is reduced but all the CSI computation burden is transferred to the STA side  </a:t>
            </a:r>
            <a:endParaRPr lang="en-US" altLang="zh-CN" sz="2000" dirty="0"/>
          </a:p>
        </p:txBody>
      </p:sp>
      <p:sp>
        <p:nvSpPr>
          <p:cNvPr id="4" name="날짜 개체 틀 3"/>
          <p:cNvSpPr>
            <a:spLocks noGrp="1"/>
          </p:cNvSpPr>
          <p:nvPr>
            <p:ph type="dt" sz="quarter" idx="10"/>
          </p:nvPr>
        </p:nvSpPr>
        <p:spPr/>
        <p:txBody>
          <a:bodyPr/>
          <a:lstStyle/>
          <a:p>
            <a:pPr>
              <a:defRPr/>
            </a:pPr>
            <a:r>
              <a:rPr lang="en-US" altLang="zh-CN" smtClean="0"/>
              <a:t>Sep 2019</a:t>
            </a:r>
            <a:endParaRPr lang="en-US" altLang="ko-K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2</a:t>
            </a:fld>
            <a:endParaRPr lang="en-US" altLang="ko-KR" sz="1200" b="0"/>
          </a:p>
        </p:txBody>
      </p:sp>
      <p:sp>
        <p:nvSpPr>
          <p:cNvPr id="7" name="바닥글 개체 틀 4"/>
          <p:cNvSpPr>
            <a:spLocks noGrp="1"/>
          </p:cNvSpPr>
          <p:nvPr>
            <p:ph type="ftr" sz="quarter" idx="11"/>
          </p:nvPr>
        </p:nvSpPr>
        <p:spPr>
          <a:xfrm>
            <a:off x="6859489" y="6475413"/>
            <a:ext cx="1684436" cy="184666"/>
          </a:xfrm>
        </p:spPr>
        <p:txBody>
          <a:bodyPr/>
          <a:lstStyle/>
          <a:p>
            <a:pPr>
              <a:defRPr/>
            </a:pPr>
            <a:r>
              <a:rPr lang="en-US" altLang="ko-KR" smtClean="0"/>
              <a:t>Junghoon Suh, et. al, Huawei</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64" y="685800"/>
            <a:ext cx="9067800" cy="809059"/>
          </a:xfrm>
        </p:spPr>
        <p:txBody>
          <a:bodyPr/>
          <a:lstStyle/>
          <a:p>
            <a:r>
              <a:rPr lang="en-US" altLang="zh-CN" sz="2800" dirty="0" smtClean="0"/>
              <a:t>Serial (Independent) Sounding </a:t>
            </a:r>
            <a:r>
              <a:rPr lang="en-US" altLang="zh-CN" sz="2800" dirty="0"/>
              <a:t>Packet </a:t>
            </a:r>
            <a:r>
              <a:rPr lang="en-US" altLang="zh-CN" sz="2800" dirty="0" smtClean="0"/>
              <a:t>Transmission [1][2]</a:t>
            </a:r>
            <a:endParaRPr lang="zh-CN" altLang="en-US" sz="2800" dirty="0"/>
          </a:p>
        </p:txBody>
      </p:sp>
      <p:sp>
        <p:nvSpPr>
          <p:cNvPr id="4" name="Date Placeholder 3"/>
          <p:cNvSpPr>
            <a:spLocks noGrp="1"/>
          </p:cNvSpPr>
          <p:nvPr>
            <p:ph type="dt" sz="half" idx="10"/>
          </p:nvPr>
        </p:nvSpPr>
        <p:spPr/>
        <p:txBody>
          <a:bodyPr/>
          <a:lstStyle/>
          <a:p>
            <a:pPr>
              <a:defRPr/>
            </a:pPr>
            <a:r>
              <a:rPr lang="en-US" altLang="zh-CN" smtClean="0"/>
              <a:t>Sep 2019</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3</a:t>
            </a:fld>
            <a:endParaRPr lang="en-US" altLang="ko-KR"/>
          </a:p>
        </p:txBody>
      </p:sp>
      <p:sp>
        <p:nvSpPr>
          <p:cNvPr id="26" name="Content Placeholder 2"/>
          <p:cNvSpPr>
            <a:spLocks noGrp="1"/>
          </p:cNvSpPr>
          <p:nvPr>
            <p:ph idx="1"/>
          </p:nvPr>
        </p:nvSpPr>
        <p:spPr>
          <a:xfrm>
            <a:off x="371475" y="1447800"/>
            <a:ext cx="8467725" cy="990600"/>
          </a:xfrm>
        </p:spPr>
        <p:txBody>
          <a:bodyPr/>
          <a:lstStyle/>
          <a:p>
            <a:r>
              <a:rPr lang="en-US" altLang="zh-CN" sz="1600" b="0" dirty="0" smtClean="0"/>
              <a:t>Master AP can send an NDPA, followed by NDP1 and the Slave APs will send NDPs towards STAs one by one serially and/or respectively</a:t>
            </a:r>
          </a:p>
          <a:p>
            <a:pPr lvl="1"/>
            <a:r>
              <a:rPr lang="en-US" altLang="zh-CN" sz="1200" b="0" dirty="0" smtClean="0"/>
              <a:t>NDPA may need an indication of EHT NDPA type.</a:t>
            </a:r>
          </a:p>
        </p:txBody>
      </p:sp>
      <p:grpSp>
        <p:nvGrpSpPr>
          <p:cNvPr id="36" name="Group 35"/>
          <p:cNvGrpSpPr/>
          <p:nvPr/>
        </p:nvGrpSpPr>
        <p:grpSpPr>
          <a:xfrm>
            <a:off x="838200" y="2743200"/>
            <a:ext cx="7400109" cy="3060350"/>
            <a:chOff x="1066800" y="3205468"/>
            <a:chExt cx="7400109" cy="3060350"/>
          </a:xfrm>
        </p:grpSpPr>
        <p:cxnSp>
          <p:nvCxnSpPr>
            <p:cNvPr id="8" name="Straight Connector 7"/>
            <p:cNvCxnSpPr/>
            <p:nvPr/>
          </p:nvCxnSpPr>
          <p:spPr bwMode="auto">
            <a:xfrm flipV="1">
              <a:off x="2057400" y="3572567"/>
              <a:ext cx="6400800" cy="2177"/>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Straight Connector 8"/>
            <p:cNvCxnSpPr/>
            <p:nvPr/>
          </p:nvCxnSpPr>
          <p:spPr bwMode="auto">
            <a:xfrm>
              <a:off x="2057400" y="4184344"/>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2" name="TextBox 11"/>
            <p:cNvSpPr txBox="1"/>
            <p:nvPr/>
          </p:nvSpPr>
          <p:spPr>
            <a:xfrm>
              <a:off x="1066800" y="3269944"/>
              <a:ext cx="838243" cy="276999"/>
            </a:xfrm>
            <a:prstGeom prst="rect">
              <a:avLst/>
            </a:prstGeom>
            <a:noFill/>
          </p:spPr>
          <p:txBody>
            <a:bodyPr wrap="none" rtlCol="0">
              <a:spAutoFit/>
            </a:bodyPr>
            <a:lstStyle/>
            <a:p>
              <a:r>
                <a:rPr lang="en-US" altLang="zh-CN" dirty="0" smtClean="0"/>
                <a:t>Master AP</a:t>
              </a:r>
              <a:endParaRPr lang="zh-CN" altLang="en-US" dirty="0"/>
            </a:p>
          </p:txBody>
        </p:sp>
        <p:sp>
          <p:nvSpPr>
            <p:cNvPr id="13" name="TextBox 12"/>
            <p:cNvSpPr txBox="1"/>
            <p:nvPr/>
          </p:nvSpPr>
          <p:spPr>
            <a:xfrm>
              <a:off x="1066800" y="3848309"/>
              <a:ext cx="830227" cy="276999"/>
            </a:xfrm>
            <a:prstGeom prst="rect">
              <a:avLst/>
            </a:prstGeom>
            <a:noFill/>
          </p:spPr>
          <p:txBody>
            <a:bodyPr wrap="none" rtlCol="0">
              <a:spAutoFit/>
            </a:bodyPr>
            <a:lstStyle/>
            <a:p>
              <a:r>
                <a:rPr lang="en-US" altLang="zh-CN" dirty="0" smtClean="0"/>
                <a:t>Slave AP1</a:t>
              </a:r>
              <a:endParaRPr lang="zh-CN" altLang="en-US" dirty="0"/>
            </a:p>
          </p:txBody>
        </p:sp>
        <p:sp>
          <p:nvSpPr>
            <p:cNvPr id="14" name="TextBox 13"/>
            <p:cNvSpPr txBox="1"/>
            <p:nvPr/>
          </p:nvSpPr>
          <p:spPr>
            <a:xfrm>
              <a:off x="1219200" y="4972471"/>
              <a:ext cx="569451" cy="276999"/>
            </a:xfrm>
            <a:prstGeom prst="rect">
              <a:avLst/>
            </a:prstGeom>
            <a:noFill/>
          </p:spPr>
          <p:txBody>
            <a:bodyPr wrap="none" rtlCol="0">
              <a:spAutoFit/>
            </a:bodyPr>
            <a:lstStyle/>
            <a:p>
              <a:r>
                <a:rPr lang="en-US" altLang="zh-CN" dirty="0" smtClean="0"/>
                <a:t>STA 1</a:t>
              </a:r>
              <a:endParaRPr lang="zh-CN" altLang="en-US" dirty="0"/>
            </a:p>
          </p:txBody>
        </p:sp>
        <p:sp>
          <p:nvSpPr>
            <p:cNvPr id="15" name="TextBox 14"/>
            <p:cNvSpPr txBox="1"/>
            <p:nvPr/>
          </p:nvSpPr>
          <p:spPr>
            <a:xfrm>
              <a:off x="1226214" y="5945152"/>
              <a:ext cx="603114" cy="276999"/>
            </a:xfrm>
            <a:prstGeom prst="rect">
              <a:avLst/>
            </a:prstGeom>
            <a:noFill/>
          </p:spPr>
          <p:txBody>
            <a:bodyPr wrap="none" rtlCol="0">
              <a:spAutoFit/>
            </a:bodyPr>
            <a:lstStyle/>
            <a:p>
              <a:r>
                <a:rPr lang="en-US" altLang="zh-CN" dirty="0" smtClean="0"/>
                <a:t>STA N</a:t>
              </a:r>
              <a:endParaRPr lang="zh-CN" altLang="en-US" dirty="0"/>
            </a:p>
          </p:txBody>
        </p:sp>
        <p:sp>
          <p:nvSpPr>
            <p:cNvPr id="16" name="TextBox 15"/>
            <p:cNvSpPr txBox="1"/>
            <p:nvPr/>
          </p:nvSpPr>
          <p:spPr>
            <a:xfrm rot="5400000">
              <a:off x="1343433" y="5539749"/>
              <a:ext cx="473206" cy="369332"/>
            </a:xfrm>
            <a:prstGeom prst="rect">
              <a:avLst/>
            </a:prstGeom>
            <a:noFill/>
          </p:spPr>
          <p:txBody>
            <a:bodyPr wrap="none" rtlCol="0">
              <a:spAutoFit/>
            </a:bodyPr>
            <a:lstStyle/>
            <a:p>
              <a:r>
                <a:rPr lang="en-US" altLang="zh-CN" sz="1800" b="1" dirty="0" smtClean="0"/>
                <a:t>….</a:t>
              </a:r>
              <a:endParaRPr lang="zh-CN" altLang="en-US" sz="1800" b="1" dirty="0"/>
            </a:p>
          </p:txBody>
        </p:sp>
        <p:sp>
          <p:nvSpPr>
            <p:cNvPr id="17" name="Rectangle 16"/>
            <p:cNvSpPr/>
            <p:nvPr/>
          </p:nvSpPr>
          <p:spPr bwMode="auto">
            <a:xfrm>
              <a:off x="2286000" y="3207645"/>
              <a:ext cx="762000" cy="3670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8" name="Rectangle 17"/>
            <p:cNvSpPr/>
            <p:nvPr/>
          </p:nvSpPr>
          <p:spPr bwMode="auto">
            <a:xfrm>
              <a:off x="3352800" y="3211162"/>
              <a:ext cx="762000" cy="3670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9" name="Rectangle 18"/>
            <p:cNvSpPr/>
            <p:nvPr/>
          </p:nvSpPr>
          <p:spPr bwMode="auto">
            <a:xfrm>
              <a:off x="4533900" y="3817245"/>
              <a:ext cx="762000" cy="3670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0" name="TextBox 19"/>
            <p:cNvSpPr txBox="1"/>
            <p:nvPr/>
          </p:nvSpPr>
          <p:spPr>
            <a:xfrm>
              <a:off x="2373330" y="3258556"/>
              <a:ext cx="587340" cy="276999"/>
            </a:xfrm>
            <a:prstGeom prst="rect">
              <a:avLst/>
            </a:prstGeom>
            <a:noFill/>
          </p:spPr>
          <p:txBody>
            <a:bodyPr wrap="none" rtlCol="0">
              <a:spAutoFit/>
            </a:bodyPr>
            <a:lstStyle/>
            <a:p>
              <a:r>
                <a:rPr lang="en-US" altLang="zh-CN" dirty="0" smtClean="0"/>
                <a:t>NDPA</a:t>
              </a:r>
              <a:endParaRPr lang="zh-CN" altLang="en-US" dirty="0"/>
            </a:p>
          </p:txBody>
        </p:sp>
        <p:sp>
          <p:nvSpPr>
            <p:cNvPr id="21" name="TextBox 20"/>
            <p:cNvSpPr txBox="1"/>
            <p:nvPr/>
          </p:nvSpPr>
          <p:spPr>
            <a:xfrm>
              <a:off x="3451260" y="3269944"/>
              <a:ext cx="567784" cy="276999"/>
            </a:xfrm>
            <a:prstGeom prst="rect">
              <a:avLst/>
            </a:prstGeom>
            <a:noFill/>
          </p:spPr>
          <p:txBody>
            <a:bodyPr wrap="none" rtlCol="0">
              <a:spAutoFit/>
            </a:bodyPr>
            <a:lstStyle/>
            <a:p>
              <a:r>
                <a:rPr lang="en-US" altLang="zh-CN" dirty="0" smtClean="0"/>
                <a:t>NDP1</a:t>
              </a:r>
              <a:endParaRPr lang="zh-CN" altLang="en-US" dirty="0"/>
            </a:p>
          </p:txBody>
        </p:sp>
        <p:sp>
          <p:nvSpPr>
            <p:cNvPr id="22" name="TextBox 21"/>
            <p:cNvSpPr txBox="1"/>
            <p:nvPr/>
          </p:nvSpPr>
          <p:spPr>
            <a:xfrm>
              <a:off x="4630221" y="3891857"/>
              <a:ext cx="567784" cy="276999"/>
            </a:xfrm>
            <a:prstGeom prst="rect">
              <a:avLst/>
            </a:prstGeom>
            <a:noFill/>
          </p:spPr>
          <p:txBody>
            <a:bodyPr wrap="none" rtlCol="0">
              <a:spAutoFit/>
            </a:bodyPr>
            <a:lstStyle/>
            <a:p>
              <a:r>
                <a:rPr lang="en-US" altLang="zh-CN" dirty="0" smtClean="0"/>
                <a:t>NDP2</a:t>
              </a:r>
              <a:endParaRPr lang="zh-CN" altLang="en-US" dirty="0"/>
            </a:p>
          </p:txBody>
        </p:sp>
        <p:sp>
          <p:nvSpPr>
            <p:cNvPr id="23" name="Rectangle 22"/>
            <p:cNvSpPr/>
            <p:nvPr/>
          </p:nvSpPr>
          <p:spPr bwMode="auto">
            <a:xfrm>
              <a:off x="6934200" y="3205468"/>
              <a:ext cx="762000" cy="3670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4" name="TextBox 23"/>
            <p:cNvSpPr txBox="1"/>
            <p:nvPr/>
          </p:nvSpPr>
          <p:spPr>
            <a:xfrm>
              <a:off x="6993926" y="3250517"/>
              <a:ext cx="719492" cy="276999"/>
            </a:xfrm>
            <a:prstGeom prst="rect">
              <a:avLst/>
            </a:prstGeom>
            <a:noFill/>
          </p:spPr>
          <p:txBody>
            <a:bodyPr wrap="none" rtlCol="0">
              <a:spAutoFit/>
            </a:bodyPr>
            <a:lstStyle/>
            <a:p>
              <a:r>
                <a:rPr lang="en-US" altLang="zh-CN" dirty="0" smtClean="0"/>
                <a:t>Trigger*</a:t>
              </a:r>
              <a:endParaRPr lang="zh-CN" altLang="en-US" dirty="0"/>
            </a:p>
          </p:txBody>
        </p:sp>
        <p:cxnSp>
          <p:nvCxnSpPr>
            <p:cNvPr id="30" name="Straight Connector 29"/>
            <p:cNvCxnSpPr/>
            <p:nvPr/>
          </p:nvCxnSpPr>
          <p:spPr bwMode="auto">
            <a:xfrm>
              <a:off x="2066109" y="5275218"/>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1" name="Straight Connector 30"/>
            <p:cNvCxnSpPr/>
            <p:nvPr/>
          </p:nvCxnSpPr>
          <p:spPr bwMode="auto">
            <a:xfrm>
              <a:off x="2057400" y="6265818"/>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2" name="Straight Connector 31"/>
            <p:cNvCxnSpPr/>
            <p:nvPr/>
          </p:nvCxnSpPr>
          <p:spPr bwMode="auto">
            <a:xfrm>
              <a:off x="2057400" y="4724400"/>
              <a:ext cx="6400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3" name="Rectangle 32"/>
            <p:cNvSpPr/>
            <p:nvPr/>
          </p:nvSpPr>
          <p:spPr bwMode="auto">
            <a:xfrm>
              <a:off x="5715000" y="4357301"/>
              <a:ext cx="762000" cy="3670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4" name="TextBox 33"/>
            <p:cNvSpPr txBox="1"/>
            <p:nvPr/>
          </p:nvSpPr>
          <p:spPr>
            <a:xfrm>
              <a:off x="5811321" y="4431913"/>
              <a:ext cx="567784" cy="276999"/>
            </a:xfrm>
            <a:prstGeom prst="rect">
              <a:avLst/>
            </a:prstGeom>
            <a:noFill/>
          </p:spPr>
          <p:txBody>
            <a:bodyPr wrap="none" rtlCol="0">
              <a:spAutoFit/>
            </a:bodyPr>
            <a:lstStyle/>
            <a:p>
              <a:r>
                <a:rPr lang="en-US" altLang="zh-CN" dirty="0" smtClean="0"/>
                <a:t>NDP3</a:t>
              </a:r>
              <a:endParaRPr lang="zh-CN" altLang="en-US" dirty="0"/>
            </a:p>
          </p:txBody>
        </p:sp>
        <p:sp>
          <p:nvSpPr>
            <p:cNvPr id="35" name="TextBox 34"/>
            <p:cNvSpPr txBox="1"/>
            <p:nvPr/>
          </p:nvSpPr>
          <p:spPr>
            <a:xfrm>
              <a:off x="1066800" y="4382383"/>
              <a:ext cx="830227" cy="276999"/>
            </a:xfrm>
            <a:prstGeom prst="rect">
              <a:avLst/>
            </a:prstGeom>
            <a:noFill/>
          </p:spPr>
          <p:txBody>
            <a:bodyPr wrap="none" rtlCol="0">
              <a:spAutoFit/>
            </a:bodyPr>
            <a:lstStyle/>
            <a:p>
              <a:r>
                <a:rPr lang="en-US" altLang="zh-CN" dirty="0" smtClean="0"/>
                <a:t>Slave AP2</a:t>
              </a:r>
              <a:endParaRPr lang="zh-CN" altLang="en-US" dirty="0"/>
            </a:p>
          </p:txBody>
        </p:sp>
      </p:grpSp>
      <p:sp>
        <p:nvSpPr>
          <p:cNvPr id="37" name="TextBox 36"/>
          <p:cNvSpPr txBox="1"/>
          <p:nvPr/>
        </p:nvSpPr>
        <p:spPr>
          <a:xfrm>
            <a:off x="2635051" y="6019800"/>
            <a:ext cx="3841949" cy="276999"/>
          </a:xfrm>
          <a:prstGeom prst="rect">
            <a:avLst/>
          </a:prstGeom>
          <a:noFill/>
        </p:spPr>
        <p:txBody>
          <a:bodyPr wrap="none" rtlCol="0">
            <a:spAutoFit/>
          </a:bodyPr>
          <a:lstStyle/>
          <a:p>
            <a:r>
              <a:rPr lang="en-US" altLang="zh-CN" dirty="0" smtClean="0"/>
              <a:t>* This Trigger frame is to collect the BF Report from STAs</a:t>
            </a:r>
            <a:endParaRPr lang="zh-CN" altLang="en-US" dirty="0"/>
          </a:p>
        </p:txBody>
      </p:sp>
    </p:spTree>
    <p:extLst>
      <p:ext uri="{BB962C8B-B14F-4D97-AF65-F5344CB8AC3E}">
        <p14:creationId xmlns:p14="http://schemas.microsoft.com/office/powerpoint/2010/main" val="2767954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614" y="685800"/>
            <a:ext cx="8755986" cy="424934"/>
          </a:xfrm>
        </p:spPr>
        <p:txBody>
          <a:bodyPr/>
          <a:lstStyle/>
          <a:p>
            <a:r>
              <a:rPr lang="en-US" altLang="zh-CN" dirty="0" smtClean="0"/>
              <a:t>Concurrent Sounding Packet Transmission [2][3]</a:t>
            </a:r>
            <a:endParaRPr lang="zh-CN" altLang="en-US" dirty="0"/>
          </a:p>
        </p:txBody>
      </p:sp>
      <p:sp>
        <p:nvSpPr>
          <p:cNvPr id="3" name="Content Placeholder 2"/>
          <p:cNvSpPr>
            <a:spLocks noGrp="1"/>
          </p:cNvSpPr>
          <p:nvPr>
            <p:ph idx="1"/>
          </p:nvPr>
        </p:nvSpPr>
        <p:spPr>
          <a:xfrm>
            <a:off x="76200" y="1295400"/>
            <a:ext cx="8991600" cy="990600"/>
          </a:xfrm>
        </p:spPr>
        <p:txBody>
          <a:bodyPr/>
          <a:lstStyle/>
          <a:p>
            <a:r>
              <a:rPr lang="en-US" altLang="zh-CN" sz="1600" b="0" dirty="0" smtClean="0"/>
              <a:t>Master AP can send an NDPA, and both Master and Slave APs will send simultaneous NDP towards STAs immediately following the NDPA (Scheme A)</a:t>
            </a:r>
          </a:p>
          <a:p>
            <a:r>
              <a:rPr lang="en-US" altLang="zh-CN" sz="1600" b="0" dirty="0" smtClean="0"/>
              <a:t>Sounding Trigger may allow both Master AP and Slave AP to transmit NDPA simultaneously, followed by the concurrent NDP frames from both APs (Scheme B)</a:t>
            </a:r>
          </a:p>
          <a:p>
            <a:pPr lvl="1"/>
            <a:r>
              <a:rPr lang="en-US" altLang="zh-CN" sz="1400" b="0" dirty="0" smtClean="0"/>
              <a:t>NDPA may need an indication of EHT NDPA type</a:t>
            </a:r>
          </a:p>
        </p:txBody>
      </p:sp>
      <p:sp>
        <p:nvSpPr>
          <p:cNvPr id="4" name="Date Placeholder 3"/>
          <p:cNvSpPr>
            <a:spLocks noGrp="1"/>
          </p:cNvSpPr>
          <p:nvPr>
            <p:ph type="dt" sz="half" idx="10"/>
          </p:nvPr>
        </p:nvSpPr>
        <p:spPr/>
        <p:txBody>
          <a:bodyPr/>
          <a:lstStyle/>
          <a:p>
            <a:pPr>
              <a:defRPr/>
            </a:pPr>
            <a:r>
              <a:rPr lang="en-US" altLang="zh-CN" smtClean="0"/>
              <a:t>Sep 2019</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4</a:t>
            </a:fld>
            <a:endParaRPr lang="en-US" altLang="ko-KR"/>
          </a:p>
        </p:txBody>
      </p:sp>
      <p:grpSp>
        <p:nvGrpSpPr>
          <p:cNvPr id="13" name="Group 12"/>
          <p:cNvGrpSpPr/>
          <p:nvPr/>
        </p:nvGrpSpPr>
        <p:grpSpPr>
          <a:xfrm>
            <a:off x="76200" y="2649922"/>
            <a:ext cx="8763742" cy="3829259"/>
            <a:chOff x="76200" y="2543740"/>
            <a:chExt cx="8763742" cy="3829259"/>
          </a:xfrm>
        </p:grpSpPr>
        <p:cxnSp>
          <p:nvCxnSpPr>
            <p:cNvPr id="15" name="Straight Connector 14"/>
            <p:cNvCxnSpPr/>
            <p:nvPr/>
          </p:nvCxnSpPr>
          <p:spPr bwMode="auto">
            <a:xfrm>
              <a:off x="1066800" y="3341076"/>
              <a:ext cx="4419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Straight Connector 15"/>
            <p:cNvCxnSpPr/>
            <p:nvPr/>
          </p:nvCxnSpPr>
          <p:spPr bwMode="auto">
            <a:xfrm>
              <a:off x="1066800" y="3950676"/>
              <a:ext cx="4419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7" name="Straight Connector 16"/>
            <p:cNvCxnSpPr/>
            <p:nvPr/>
          </p:nvCxnSpPr>
          <p:spPr bwMode="auto">
            <a:xfrm>
              <a:off x="1066800" y="4560276"/>
              <a:ext cx="4419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8" name="Straight Connector 17"/>
            <p:cNvCxnSpPr/>
            <p:nvPr/>
          </p:nvCxnSpPr>
          <p:spPr bwMode="auto">
            <a:xfrm>
              <a:off x="1066800" y="5627076"/>
              <a:ext cx="4419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9" name="TextBox 18"/>
            <p:cNvSpPr txBox="1"/>
            <p:nvPr/>
          </p:nvSpPr>
          <p:spPr>
            <a:xfrm>
              <a:off x="76200" y="3036276"/>
              <a:ext cx="838243" cy="276999"/>
            </a:xfrm>
            <a:prstGeom prst="rect">
              <a:avLst/>
            </a:prstGeom>
            <a:noFill/>
          </p:spPr>
          <p:txBody>
            <a:bodyPr wrap="none" rtlCol="0">
              <a:spAutoFit/>
            </a:bodyPr>
            <a:lstStyle/>
            <a:p>
              <a:r>
                <a:rPr lang="en-US" altLang="zh-CN" dirty="0" smtClean="0"/>
                <a:t>Master AP</a:t>
              </a:r>
              <a:endParaRPr lang="zh-CN" altLang="en-US" dirty="0"/>
            </a:p>
          </p:txBody>
        </p:sp>
        <p:sp>
          <p:nvSpPr>
            <p:cNvPr id="20" name="TextBox 19"/>
            <p:cNvSpPr txBox="1"/>
            <p:nvPr/>
          </p:nvSpPr>
          <p:spPr>
            <a:xfrm>
              <a:off x="143699" y="3614641"/>
              <a:ext cx="753283" cy="276999"/>
            </a:xfrm>
            <a:prstGeom prst="rect">
              <a:avLst/>
            </a:prstGeom>
            <a:noFill/>
          </p:spPr>
          <p:txBody>
            <a:bodyPr wrap="none" rtlCol="0">
              <a:spAutoFit/>
            </a:bodyPr>
            <a:lstStyle/>
            <a:p>
              <a:r>
                <a:rPr lang="en-US" altLang="zh-CN" dirty="0" smtClean="0"/>
                <a:t>Slave AP</a:t>
              </a:r>
              <a:endParaRPr lang="zh-CN" altLang="en-US" dirty="0"/>
            </a:p>
          </p:txBody>
        </p:sp>
        <p:sp>
          <p:nvSpPr>
            <p:cNvPr id="21" name="TextBox 20"/>
            <p:cNvSpPr txBox="1"/>
            <p:nvPr/>
          </p:nvSpPr>
          <p:spPr>
            <a:xfrm>
              <a:off x="228600" y="4187985"/>
              <a:ext cx="569451" cy="276999"/>
            </a:xfrm>
            <a:prstGeom prst="rect">
              <a:avLst/>
            </a:prstGeom>
            <a:noFill/>
          </p:spPr>
          <p:txBody>
            <a:bodyPr wrap="none" rtlCol="0">
              <a:spAutoFit/>
            </a:bodyPr>
            <a:lstStyle/>
            <a:p>
              <a:r>
                <a:rPr lang="en-US" altLang="zh-CN" dirty="0" smtClean="0"/>
                <a:t>STA 1</a:t>
              </a:r>
              <a:endParaRPr lang="zh-CN" altLang="en-US" dirty="0"/>
            </a:p>
          </p:txBody>
        </p:sp>
        <p:sp>
          <p:nvSpPr>
            <p:cNvPr id="22" name="TextBox 21"/>
            <p:cNvSpPr txBox="1"/>
            <p:nvPr/>
          </p:nvSpPr>
          <p:spPr>
            <a:xfrm>
              <a:off x="235614" y="5313066"/>
              <a:ext cx="603114" cy="276999"/>
            </a:xfrm>
            <a:prstGeom prst="rect">
              <a:avLst/>
            </a:prstGeom>
            <a:noFill/>
          </p:spPr>
          <p:txBody>
            <a:bodyPr wrap="none" rtlCol="0">
              <a:spAutoFit/>
            </a:bodyPr>
            <a:lstStyle/>
            <a:p>
              <a:r>
                <a:rPr lang="en-US" altLang="zh-CN" dirty="0" smtClean="0"/>
                <a:t>STA N</a:t>
              </a:r>
              <a:endParaRPr lang="zh-CN" altLang="en-US" dirty="0"/>
            </a:p>
          </p:txBody>
        </p:sp>
        <p:sp>
          <p:nvSpPr>
            <p:cNvPr id="23" name="TextBox 22"/>
            <p:cNvSpPr txBox="1"/>
            <p:nvPr/>
          </p:nvSpPr>
          <p:spPr>
            <a:xfrm rot="5400000">
              <a:off x="352833" y="4704359"/>
              <a:ext cx="473206" cy="369332"/>
            </a:xfrm>
            <a:prstGeom prst="rect">
              <a:avLst/>
            </a:prstGeom>
            <a:noFill/>
          </p:spPr>
          <p:txBody>
            <a:bodyPr wrap="none" rtlCol="0">
              <a:spAutoFit/>
            </a:bodyPr>
            <a:lstStyle/>
            <a:p>
              <a:r>
                <a:rPr lang="en-US" altLang="zh-CN" sz="1800" b="1" dirty="0" smtClean="0"/>
                <a:t>….</a:t>
              </a:r>
              <a:endParaRPr lang="zh-CN" altLang="en-US" sz="1800" b="1" dirty="0"/>
            </a:p>
          </p:txBody>
        </p:sp>
        <p:sp>
          <p:nvSpPr>
            <p:cNvPr id="24" name="Rectangle 23"/>
            <p:cNvSpPr/>
            <p:nvPr/>
          </p:nvSpPr>
          <p:spPr bwMode="auto">
            <a:xfrm>
              <a:off x="1295400" y="2973977"/>
              <a:ext cx="762000" cy="3670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Rectangle 24"/>
            <p:cNvSpPr/>
            <p:nvPr/>
          </p:nvSpPr>
          <p:spPr bwMode="auto">
            <a:xfrm>
              <a:off x="2362200" y="2977494"/>
              <a:ext cx="762000" cy="3670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6" name="Rectangle 25"/>
            <p:cNvSpPr/>
            <p:nvPr/>
          </p:nvSpPr>
          <p:spPr bwMode="auto">
            <a:xfrm>
              <a:off x="2362200" y="3583577"/>
              <a:ext cx="762000" cy="3670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7" name="TextBox 26"/>
            <p:cNvSpPr txBox="1"/>
            <p:nvPr/>
          </p:nvSpPr>
          <p:spPr>
            <a:xfrm>
              <a:off x="1382730" y="3024888"/>
              <a:ext cx="587340" cy="276999"/>
            </a:xfrm>
            <a:prstGeom prst="rect">
              <a:avLst/>
            </a:prstGeom>
            <a:noFill/>
          </p:spPr>
          <p:txBody>
            <a:bodyPr wrap="none" rtlCol="0">
              <a:spAutoFit/>
            </a:bodyPr>
            <a:lstStyle/>
            <a:p>
              <a:r>
                <a:rPr lang="en-US" altLang="zh-CN" dirty="0" smtClean="0"/>
                <a:t>NDPA</a:t>
              </a:r>
              <a:endParaRPr lang="zh-CN" altLang="en-US" dirty="0"/>
            </a:p>
          </p:txBody>
        </p:sp>
        <p:sp>
          <p:nvSpPr>
            <p:cNvPr id="28" name="TextBox 27"/>
            <p:cNvSpPr txBox="1"/>
            <p:nvPr/>
          </p:nvSpPr>
          <p:spPr>
            <a:xfrm>
              <a:off x="2460660" y="3036276"/>
              <a:ext cx="567784" cy="276999"/>
            </a:xfrm>
            <a:prstGeom prst="rect">
              <a:avLst/>
            </a:prstGeom>
            <a:noFill/>
          </p:spPr>
          <p:txBody>
            <a:bodyPr wrap="none" rtlCol="0">
              <a:spAutoFit/>
            </a:bodyPr>
            <a:lstStyle/>
            <a:p>
              <a:r>
                <a:rPr lang="en-US" altLang="zh-CN" dirty="0" smtClean="0"/>
                <a:t>NDP1</a:t>
              </a:r>
              <a:endParaRPr lang="zh-CN" altLang="en-US" dirty="0"/>
            </a:p>
          </p:txBody>
        </p:sp>
        <p:sp>
          <p:nvSpPr>
            <p:cNvPr id="29" name="TextBox 28"/>
            <p:cNvSpPr txBox="1"/>
            <p:nvPr/>
          </p:nvSpPr>
          <p:spPr>
            <a:xfrm>
              <a:off x="2458521" y="3658189"/>
              <a:ext cx="567784" cy="276999"/>
            </a:xfrm>
            <a:prstGeom prst="rect">
              <a:avLst/>
            </a:prstGeom>
            <a:noFill/>
          </p:spPr>
          <p:txBody>
            <a:bodyPr wrap="none" rtlCol="0">
              <a:spAutoFit/>
            </a:bodyPr>
            <a:lstStyle/>
            <a:p>
              <a:r>
                <a:rPr lang="en-US" altLang="zh-CN" dirty="0" smtClean="0"/>
                <a:t>NDP2</a:t>
              </a:r>
              <a:endParaRPr lang="zh-CN" altLang="en-US" dirty="0"/>
            </a:p>
          </p:txBody>
        </p:sp>
        <p:sp>
          <p:nvSpPr>
            <p:cNvPr id="30" name="Rectangle 29"/>
            <p:cNvSpPr/>
            <p:nvPr/>
          </p:nvSpPr>
          <p:spPr bwMode="auto">
            <a:xfrm>
              <a:off x="3543300" y="2971800"/>
              <a:ext cx="762000" cy="3670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1" name="TextBox 30"/>
            <p:cNvSpPr txBox="1"/>
            <p:nvPr/>
          </p:nvSpPr>
          <p:spPr>
            <a:xfrm>
              <a:off x="3603026" y="3016849"/>
              <a:ext cx="719492" cy="276999"/>
            </a:xfrm>
            <a:prstGeom prst="rect">
              <a:avLst/>
            </a:prstGeom>
            <a:noFill/>
          </p:spPr>
          <p:txBody>
            <a:bodyPr wrap="none" rtlCol="0">
              <a:spAutoFit/>
            </a:bodyPr>
            <a:lstStyle/>
            <a:p>
              <a:r>
                <a:rPr lang="en-US" altLang="zh-CN" dirty="0" smtClean="0"/>
                <a:t>Trigger*</a:t>
              </a:r>
              <a:endParaRPr lang="zh-CN" altLang="en-US" dirty="0"/>
            </a:p>
          </p:txBody>
        </p:sp>
        <p:sp>
          <p:nvSpPr>
            <p:cNvPr id="33" name="TextBox 32"/>
            <p:cNvSpPr txBox="1"/>
            <p:nvPr/>
          </p:nvSpPr>
          <p:spPr>
            <a:xfrm>
              <a:off x="1972499" y="6096000"/>
              <a:ext cx="3841949" cy="276999"/>
            </a:xfrm>
            <a:prstGeom prst="rect">
              <a:avLst/>
            </a:prstGeom>
            <a:noFill/>
          </p:spPr>
          <p:txBody>
            <a:bodyPr wrap="none" rtlCol="0">
              <a:spAutoFit/>
            </a:bodyPr>
            <a:lstStyle/>
            <a:p>
              <a:r>
                <a:rPr lang="en-US" altLang="zh-CN" dirty="0" smtClean="0"/>
                <a:t>* This Trigger frame is to collect the BF Report from STAs</a:t>
              </a:r>
              <a:endParaRPr lang="zh-CN" altLang="en-US" dirty="0"/>
            </a:p>
          </p:txBody>
        </p:sp>
        <p:cxnSp>
          <p:nvCxnSpPr>
            <p:cNvPr id="8" name="Straight Connector 7"/>
            <p:cNvCxnSpPr/>
            <p:nvPr/>
          </p:nvCxnSpPr>
          <p:spPr bwMode="auto">
            <a:xfrm>
              <a:off x="5486400" y="3347608"/>
              <a:ext cx="3352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4" name="Straight Connector 33"/>
            <p:cNvCxnSpPr/>
            <p:nvPr/>
          </p:nvCxnSpPr>
          <p:spPr bwMode="auto">
            <a:xfrm>
              <a:off x="5486400" y="3953691"/>
              <a:ext cx="3352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5" name="Straight Connector 34"/>
            <p:cNvCxnSpPr/>
            <p:nvPr/>
          </p:nvCxnSpPr>
          <p:spPr bwMode="auto">
            <a:xfrm>
              <a:off x="5486400" y="4563291"/>
              <a:ext cx="3352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6" name="Straight Connector 35"/>
            <p:cNvCxnSpPr/>
            <p:nvPr/>
          </p:nvCxnSpPr>
          <p:spPr bwMode="auto">
            <a:xfrm>
              <a:off x="5486400" y="5630091"/>
              <a:ext cx="3352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TextBox 10"/>
            <p:cNvSpPr txBox="1"/>
            <p:nvPr/>
          </p:nvSpPr>
          <p:spPr>
            <a:xfrm>
              <a:off x="2268619" y="2590800"/>
              <a:ext cx="814197" cy="276999"/>
            </a:xfrm>
            <a:prstGeom prst="rect">
              <a:avLst/>
            </a:prstGeom>
            <a:noFill/>
          </p:spPr>
          <p:txBody>
            <a:bodyPr wrap="none" rtlCol="0">
              <a:spAutoFit/>
            </a:bodyPr>
            <a:lstStyle/>
            <a:p>
              <a:r>
                <a:rPr lang="en-US" altLang="zh-CN" dirty="0" smtClean="0"/>
                <a:t>Scheme A</a:t>
              </a:r>
              <a:endParaRPr lang="zh-CN" altLang="en-US" dirty="0"/>
            </a:p>
          </p:txBody>
        </p:sp>
        <p:sp>
          <p:nvSpPr>
            <p:cNvPr id="37" name="TextBox 36"/>
            <p:cNvSpPr txBox="1"/>
            <p:nvPr/>
          </p:nvSpPr>
          <p:spPr>
            <a:xfrm>
              <a:off x="6553200" y="2543740"/>
              <a:ext cx="814647" cy="276999"/>
            </a:xfrm>
            <a:prstGeom prst="rect">
              <a:avLst/>
            </a:prstGeom>
            <a:noFill/>
          </p:spPr>
          <p:txBody>
            <a:bodyPr wrap="none" rtlCol="0">
              <a:spAutoFit/>
            </a:bodyPr>
            <a:lstStyle/>
            <a:p>
              <a:r>
                <a:rPr lang="en-US" altLang="zh-CN" dirty="0" smtClean="0"/>
                <a:t>Scheme B</a:t>
              </a:r>
              <a:endParaRPr lang="zh-CN" altLang="en-US" dirty="0"/>
            </a:p>
          </p:txBody>
        </p:sp>
        <p:sp>
          <p:nvSpPr>
            <p:cNvPr id="38" name="Rectangle 37"/>
            <p:cNvSpPr/>
            <p:nvPr/>
          </p:nvSpPr>
          <p:spPr bwMode="auto">
            <a:xfrm>
              <a:off x="5812824" y="2973977"/>
              <a:ext cx="762000" cy="3670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9" name="Rectangle 38"/>
            <p:cNvSpPr/>
            <p:nvPr/>
          </p:nvSpPr>
          <p:spPr bwMode="auto">
            <a:xfrm>
              <a:off x="6879624" y="2977494"/>
              <a:ext cx="762000" cy="3670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40" name="Rectangle 39"/>
            <p:cNvSpPr/>
            <p:nvPr/>
          </p:nvSpPr>
          <p:spPr bwMode="auto">
            <a:xfrm>
              <a:off x="6879624" y="3583577"/>
              <a:ext cx="762000" cy="3670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41" name="TextBox 40"/>
            <p:cNvSpPr txBox="1"/>
            <p:nvPr/>
          </p:nvSpPr>
          <p:spPr>
            <a:xfrm>
              <a:off x="5900154" y="3024888"/>
              <a:ext cx="587340" cy="276999"/>
            </a:xfrm>
            <a:prstGeom prst="rect">
              <a:avLst/>
            </a:prstGeom>
            <a:noFill/>
          </p:spPr>
          <p:txBody>
            <a:bodyPr wrap="none" rtlCol="0">
              <a:spAutoFit/>
            </a:bodyPr>
            <a:lstStyle/>
            <a:p>
              <a:r>
                <a:rPr lang="en-US" altLang="zh-CN" dirty="0" smtClean="0"/>
                <a:t>NDPA</a:t>
              </a:r>
              <a:endParaRPr lang="zh-CN" altLang="en-US" dirty="0"/>
            </a:p>
          </p:txBody>
        </p:sp>
        <p:sp>
          <p:nvSpPr>
            <p:cNvPr id="42" name="TextBox 41"/>
            <p:cNvSpPr txBox="1"/>
            <p:nvPr/>
          </p:nvSpPr>
          <p:spPr>
            <a:xfrm>
              <a:off x="6978084" y="3036276"/>
              <a:ext cx="567784" cy="276999"/>
            </a:xfrm>
            <a:prstGeom prst="rect">
              <a:avLst/>
            </a:prstGeom>
            <a:noFill/>
          </p:spPr>
          <p:txBody>
            <a:bodyPr wrap="none" rtlCol="0">
              <a:spAutoFit/>
            </a:bodyPr>
            <a:lstStyle/>
            <a:p>
              <a:r>
                <a:rPr lang="en-US" altLang="zh-CN" dirty="0" smtClean="0"/>
                <a:t>NDP1</a:t>
              </a:r>
              <a:endParaRPr lang="zh-CN" altLang="en-US" dirty="0"/>
            </a:p>
          </p:txBody>
        </p:sp>
        <p:sp>
          <p:nvSpPr>
            <p:cNvPr id="43" name="TextBox 42"/>
            <p:cNvSpPr txBox="1"/>
            <p:nvPr/>
          </p:nvSpPr>
          <p:spPr>
            <a:xfrm>
              <a:off x="6975945" y="3658189"/>
              <a:ext cx="567784" cy="276999"/>
            </a:xfrm>
            <a:prstGeom prst="rect">
              <a:avLst/>
            </a:prstGeom>
            <a:noFill/>
          </p:spPr>
          <p:txBody>
            <a:bodyPr wrap="none" rtlCol="0">
              <a:spAutoFit/>
            </a:bodyPr>
            <a:lstStyle/>
            <a:p>
              <a:r>
                <a:rPr lang="en-US" altLang="zh-CN" dirty="0" smtClean="0"/>
                <a:t>NDP2</a:t>
              </a:r>
              <a:endParaRPr lang="zh-CN" altLang="en-US" dirty="0"/>
            </a:p>
          </p:txBody>
        </p:sp>
        <p:sp>
          <p:nvSpPr>
            <p:cNvPr id="44" name="Rectangle 43"/>
            <p:cNvSpPr/>
            <p:nvPr/>
          </p:nvSpPr>
          <p:spPr bwMode="auto">
            <a:xfrm>
              <a:off x="8060724" y="2971800"/>
              <a:ext cx="762000" cy="3670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45" name="TextBox 44"/>
            <p:cNvSpPr txBox="1"/>
            <p:nvPr/>
          </p:nvSpPr>
          <p:spPr>
            <a:xfrm>
              <a:off x="8120450" y="3016849"/>
              <a:ext cx="719492" cy="276999"/>
            </a:xfrm>
            <a:prstGeom prst="rect">
              <a:avLst/>
            </a:prstGeom>
            <a:noFill/>
          </p:spPr>
          <p:txBody>
            <a:bodyPr wrap="none" rtlCol="0">
              <a:spAutoFit/>
            </a:bodyPr>
            <a:lstStyle/>
            <a:p>
              <a:r>
                <a:rPr lang="en-US" altLang="zh-CN" dirty="0" smtClean="0"/>
                <a:t>Trigger*</a:t>
              </a:r>
              <a:endParaRPr lang="zh-CN" altLang="en-US" dirty="0"/>
            </a:p>
          </p:txBody>
        </p:sp>
        <p:sp>
          <p:nvSpPr>
            <p:cNvPr id="46" name="Rectangle 45"/>
            <p:cNvSpPr/>
            <p:nvPr/>
          </p:nvSpPr>
          <p:spPr bwMode="auto">
            <a:xfrm>
              <a:off x="5808618" y="3586592"/>
              <a:ext cx="762000" cy="3670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47" name="TextBox 46"/>
            <p:cNvSpPr txBox="1"/>
            <p:nvPr/>
          </p:nvSpPr>
          <p:spPr>
            <a:xfrm>
              <a:off x="5895948" y="3637503"/>
              <a:ext cx="587340" cy="276999"/>
            </a:xfrm>
            <a:prstGeom prst="rect">
              <a:avLst/>
            </a:prstGeom>
            <a:noFill/>
          </p:spPr>
          <p:txBody>
            <a:bodyPr wrap="none" rtlCol="0">
              <a:spAutoFit/>
            </a:bodyPr>
            <a:lstStyle/>
            <a:p>
              <a:r>
                <a:rPr lang="en-US" altLang="zh-CN" dirty="0" smtClean="0"/>
                <a:t>NDPA</a:t>
              </a:r>
              <a:endParaRPr lang="zh-CN" altLang="en-US" dirty="0"/>
            </a:p>
          </p:txBody>
        </p:sp>
        <p:sp>
          <p:nvSpPr>
            <p:cNvPr id="48" name="Rectangle 47"/>
            <p:cNvSpPr/>
            <p:nvPr/>
          </p:nvSpPr>
          <p:spPr bwMode="auto">
            <a:xfrm>
              <a:off x="4729002" y="2981346"/>
              <a:ext cx="762000" cy="36709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49" name="TextBox 48"/>
            <p:cNvSpPr txBox="1"/>
            <p:nvPr/>
          </p:nvSpPr>
          <p:spPr>
            <a:xfrm>
              <a:off x="4762601" y="2936964"/>
              <a:ext cx="774571" cy="461665"/>
            </a:xfrm>
            <a:prstGeom prst="rect">
              <a:avLst/>
            </a:prstGeom>
            <a:noFill/>
          </p:spPr>
          <p:txBody>
            <a:bodyPr wrap="none" rtlCol="0">
              <a:spAutoFit/>
            </a:bodyPr>
            <a:lstStyle/>
            <a:p>
              <a:r>
                <a:rPr lang="en-US" altLang="zh-CN" dirty="0" smtClean="0"/>
                <a:t>Sounding</a:t>
              </a:r>
            </a:p>
            <a:p>
              <a:r>
                <a:rPr lang="en-US" altLang="zh-CN" dirty="0" smtClean="0"/>
                <a:t>Trigger</a:t>
              </a:r>
              <a:endParaRPr lang="zh-CN" altLang="en-US" dirty="0"/>
            </a:p>
          </p:txBody>
        </p:sp>
        <p:sp>
          <p:nvSpPr>
            <p:cNvPr id="12" name="Freeform 11"/>
            <p:cNvSpPr/>
            <p:nvPr/>
          </p:nvSpPr>
          <p:spPr bwMode="auto">
            <a:xfrm>
              <a:off x="4248847" y="2603863"/>
              <a:ext cx="472722" cy="3431177"/>
            </a:xfrm>
            <a:custGeom>
              <a:avLst/>
              <a:gdLst>
                <a:gd name="connsiteX0" fmla="*/ 366696 w 472722"/>
                <a:gd name="connsiteY0" fmla="*/ 0 h 3431177"/>
                <a:gd name="connsiteX1" fmla="*/ 936 w 472722"/>
                <a:gd name="connsiteY1" fmla="*/ 1436914 h 3431177"/>
                <a:gd name="connsiteX2" fmla="*/ 462490 w 472722"/>
                <a:gd name="connsiteY2" fmla="*/ 2569028 h 3431177"/>
                <a:gd name="connsiteX3" fmla="*/ 331862 w 472722"/>
                <a:gd name="connsiteY3" fmla="*/ 3431177 h 3431177"/>
                <a:gd name="connsiteX4" fmla="*/ 331862 w 472722"/>
                <a:gd name="connsiteY4" fmla="*/ 3431177 h 34311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2722" h="3431177">
                  <a:moveTo>
                    <a:pt x="366696" y="0"/>
                  </a:moveTo>
                  <a:cubicBezTo>
                    <a:pt x="175833" y="504371"/>
                    <a:pt x="-15030" y="1008743"/>
                    <a:pt x="936" y="1436914"/>
                  </a:cubicBezTo>
                  <a:cubicBezTo>
                    <a:pt x="16902" y="1865085"/>
                    <a:pt x="407336" y="2236651"/>
                    <a:pt x="462490" y="2569028"/>
                  </a:cubicBezTo>
                  <a:cubicBezTo>
                    <a:pt x="517644" y="2901405"/>
                    <a:pt x="331862" y="3431177"/>
                    <a:pt x="331862" y="3431177"/>
                  </a:cubicBezTo>
                  <a:lnTo>
                    <a:pt x="331862" y="3431177"/>
                  </a:lnTo>
                </a:path>
              </a:pathLst>
            </a:cu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8057142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0999" y="685800"/>
            <a:ext cx="8162925" cy="457200"/>
          </a:xfrm>
        </p:spPr>
        <p:txBody>
          <a:bodyPr/>
          <a:lstStyle/>
          <a:p>
            <a:r>
              <a:rPr lang="en-US" altLang="zh-CN" sz="2800" dirty="0" smtClean="0"/>
              <a:t>Realization of Simultaneous NDP Transmission (1)</a:t>
            </a:r>
            <a:endParaRPr lang="zh-CN" altLang="en-US" sz="28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76200" y="1329642"/>
                <a:ext cx="8991600" cy="5071158"/>
              </a:xfrm>
            </p:spPr>
            <p:txBody>
              <a:bodyPr/>
              <a:lstStyle/>
              <a:p>
                <a:r>
                  <a:rPr lang="en-US" altLang="zh-CN" sz="2000" dirty="0" smtClean="0"/>
                  <a:t>NDP may include the EHT-SIG field and indicate the global number of TX antennas across all APs in collaboration </a:t>
                </a:r>
              </a:p>
              <a:p>
                <a:r>
                  <a:rPr lang="en-US" altLang="zh-CN" sz="2000" dirty="0" smtClean="0"/>
                  <a:t>The number of LTFs in each NDP transmitted from each individual AP depends on the global </a:t>
                </a:r>
                <a:r>
                  <a:rPr lang="en-US" altLang="zh-CN" sz="2000" dirty="0"/>
                  <a:t>number of TX </a:t>
                </a:r>
                <a:r>
                  <a:rPr lang="en-US" altLang="zh-CN" sz="2000" dirty="0" smtClean="0"/>
                  <a:t>antennas </a:t>
                </a:r>
              </a:p>
              <a:p>
                <a:pPr lvl="1"/>
                <a:r>
                  <a:rPr lang="en-US" altLang="zh-CN" sz="1600" dirty="0" smtClean="0"/>
                  <a:t>E.g.) Global TX across all APs in collaboration is 8, then the number of LTFs is 8 in each NDP</a:t>
                </a:r>
              </a:p>
              <a:p>
                <a:r>
                  <a:rPr lang="en-US" altLang="zh-CN" sz="2000" dirty="0" smtClean="0"/>
                  <a:t>However, only the subset of P-matrix will be applied to each AP for the transmission of its respective NDP, that is, the subset of rows in P-matrix corresponding to its respective number of TX will be applied in each individual AP</a:t>
                </a:r>
              </a:p>
              <a:p>
                <a:pPr lvl="1"/>
                <a:r>
                  <a:rPr lang="en-US" altLang="zh-CN" sz="1600" dirty="0" smtClean="0"/>
                  <a:t>E.g.) 2 AP collaboration, each with 4 TX antennas </a:t>
                </a:r>
                <a:r>
                  <a:rPr lang="en-US" altLang="zh-CN" sz="1600" dirty="0" smtClean="0">
                    <a:sym typeface="Wingdings" panose="05000000000000000000" pitchFamily="2" charset="2"/>
                  </a:rPr>
                  <a:t> global 8 TX antennas</a:t>
                </a:r>
              </a:p>
              <a:p>
                <a:pPr lvl="1"/>
                <a:r>
                  <a:rPr lang="en-US" altLang="zh-CN" sz="1600" dirty="0" smtClean="0">
                    <a:sym typeface="Wingdings" panose="05000000000000000000" pitchFamily="2" charset="2"/>
                  </a:rPr>
                  <a:t>For each NDP,</a:t>
                </a:r>
              </a:p>
              <a:p>
                <a:pPr lvl="1"/>
                <a:r>
                  <a:rPr lang="en-US" altLang="zh-CN" sz="1600" dirty="0" smtClean="0">
                    <a:sym typeface="Wingdings" panose="05000000000000000000" pitchFamily="2" charset="2"/>
                  </a:rPr>
                  <a:t>P</a:t>
                </a:r>
                <a:r>
                  <a:rPr lang="en-US" altLang="zh-CN" sz="1600" baseline="-25000" dirty="0" smtClean="0">
                    <a:sym typeface="Wingdings" panose="05000000000000000000" pitchFamily="2" charset="2"/>
                  </a:rPr>
                  <a:t>4X8</a:t>
                </a:r>
                <a:r>
                  <a:rPr lang="en-US" altLang="zh-CN" sz="1600" dirty="0" smtClean="0"/>
                  <a:t> = [</a:t>
                </a:r>
                <a:r>
                  <a:rPr lang="en-US" altLang="zh-CN" sz="1600" dirty="0" smtClean="0">
                    <a:sym typeface="Wingdings" panose="05000000000000000000" pitchFamily="2" charset="2"/>
                  </a:rPr>
                  <a:t>P</a:t>
                </a:r>
                <a:r>
                  <a:rPr lang="en-US" altLang="zh-CN" sz="1600" baseline="-25000" dirty="0" smtClean="0">
                    <a:sym typeface="Wingdings" panose="05000000000000000000" pitchFamily="2" charset="2"/>
                  </a:rPr>
                  <a:t>4X4 </a:t>
                </a:r>
                <a:r>
                  <a:rPr lang="en-US" altLang="zh-CN" sz="1600" dirty="0" smtClean="0">
                    <a:sym typeface="Wingdings" panose="05000000000000000000" pitchFamily="2" charset="2"/>
                  </a:rPr>
                  <a:t>P</a:t>
                </a:r>
                <a:r>
                  <a:rPr lang="en-US" altLang="zh-CN" sz="1600" baseline="-25000" dirty="0" smtClean="0">
                    <a:sym typeface="Wingdings" panose="05000000000000000000" pitchFamily="2" charset="2"/>
                  </a:rPr>
                  <a:t>4X4</a:t>
                </a:r>
                <a:r>
                  <a:rPr lang="en-US" altLang="zh-CN" sz="1600" dirty="0" smtClean="0">
                    <a:sym typeface="Wingdings" panose="05000000000000000000" pitchFamily="2" charset="2"/>
                  </a:rPr>
                  <a:t>] for Master AP, </a:t>
                </a:r>
                <a:r>
                  <a:rPr lang="en-US" altLang="zh-CN" sz="1600" dirty="0">
                    <a:sym typeface="Wingdings" panose="05000000000000000000" pitchFamily="2" charset="2"/>
                  </a:rPr>
                  <a:t>P</a:t>
                </a:r>
                <a:r>
                  <a:rPr lang="en-US" altLang="zh-CN" sz="1600" baseline="-25000" dirty="0">
                    <a:sym typeface="Wingdings" panose="05000000000000000000" pitchFamily="2" charset="2"/>
                  </a:rPr>
                  <a:t>4X8</a:t>
                </a:r>
                <a:r>
                  <a:rPr lang="en-US" altLang="zh-CN" sz="1600" dirty="0"/>
                  <a:t> = [</a:t>
                </a:r>
                <a:r>
                  <a:rPr lang="en-US" altLang="zh-CN" sz="1600" dirty="0">
                    <a:sym typeface="Wingdings" panose="05000000000000000000" pitchFamily="2" charset="2"/>
                  </a:rPr>
                  <a:t>P</a:t>
                </a:r>
                <a:r>
                  <a:rPr lang="en-US" altLang="zh-CN" sz="1600" baseline="-25000" dirty="0">
                    <a:sym typeface="Wingdings" panose="05000000000000000000" pitchFamily="2" charset="2"/>
                  </a:rPr>
                  <a:t>4X4 </a:t>
                </a:r>
                <a:r>
                  <a:rPr lang="en-US" altLang="zh-CN" sz="1600" dirty="0" smtClean="0">
                    <a:sym typeface="Wingdings" panose="05000000000000000000" pitchFamily="2" charset="2"/>
                  </a:rPr>
                  <a:t>-P</a:t>
                </a:r>
                <a:r>
                  <a:rPr lang="en-US" altLang="zh-CN" sz="1600" baseline="-25000" dirty="0" smtClean="0">
                    <a:sym typeface="Wingdings" panose="05000000000000000000" pitchFamily="2" charset="2"/>
                  </a:rPr>
                  <a:t>4X4</a:t>
                </a:r>
                <a:r>
                  <a:rPr lang="en-US" altLang="zh-CN" sz="1600" dirty="0">
                    <a:sym typeface="Wingdings" panose="05000000000000000000" pitchFamily="2" charset="2"/>
                  </a:rPr>
                  <a:t>] for </a:t>
                </a:r>
                <a:r>
                  <a:rPr lang="en-US" altLang="zh-CN" sz="1600" dirty="0" smtClean="0">
                    <a:sym typeface="Wingdings" panose="05000000000000000000" pitchFamily="2" charset="2"/>
                  </a:rPr>
                  <a:t>Slave AP, where </a:t>
                </a:r>
                <a14:m>
                  <m:oMath xmlns:m="http://schemas.openxmlformats.org/officeDocument/2006/math">
                    <m:sSub>
                      <m:sSubPr>
                        <m:ctrlPr>
                          <a:rPr lang="en-US" altLang="zh-CN" sz="1600" i="1" smtClean="0">
                            <a:latin typeface="Cambria Math" panose="02040503050406030204" pitchFamily="18" charset="0"/>
                            <a:sym typeface="Wingdings" panose="05000000000000000000" pitchFamily="2" charset="2"/>
                          </a:rPr>
                        </m:ctrlPr>
                      </m:sSubPr>
                      <m:e>
                        <m:r>
                          <a:rPr lang="en-US" altLang="zh-CN" sz="1600" b="0" i="1" smtClean="0">
                            <a:latin typeface="Cambria Math" panose="02040503050406030204" pitchFamily="18" charset="0"/>
                            <a:sym typeface="Wingdings" panose="05000000000000000000" pitchFamily="2" charset="2"/>
                          </a:rPr>
                          <m:t>𝑃</m:t>
                        </m:r>
                      </m:e>
                      <m:sub>
                        <m:r>
                          <a:rPr lang="en-US" altLang="zh-CN" sz="1600" b="0" i="1" smtClean="0">
                            <a:latin typeface="Cambria Math" panose="02040503050406030204" pitchFamily="18" charset="0"/>
                            <a:sym typeface="Wingdings" panose="05000000000000000000" pitchFamily="2" charset="2"/>
                          </a:rPr>
                          <m:t>4</m:t>
                        </m:r>
                        <m:r>
                          <a:rPr lang="en-US" altLang="zh-CN" sz="1600" b="0" i="1" smtClean="0">
                            <a:latin typeface="Cambria Math" panose="02040503050406030204" pitchFamily="18" charset="0"/>
                            <a:sym typeface="Wingdings" panose="05000000000000000000" pitchFamily="2" charset="2"/>
                          </a:rPr>
                          <m:t>𝑋</m:t>
                        </m:r>
                        <m:r>
                          <a:rPr lang="en-US" altLang="zh-CN" sz="1600" b="0" i="1" smtClean="0">
                            <a:latin typeface="Cambria Math" panose="02040503050406030204" pitchFamily="18" charset="0"/>
                            <a:sym typeface="Wingdings" panose="05000000000000000000" pitchFamily="2" charset="2"/>
                          </a:rPr>
                          <m:t>4</m:t>
                        </m:r>
                      </m:sub>
                    </m:sSub>
                  </m:oMath>
                </a14:m>
                <a:r>
                  <a:rPr lang="en-US" altLang="zh-CN" sz="1600" dirty="0" smtClean="0"/>
                  <a:t>=</a:t>
                </a:r>
                <a14:m>
                  <m:oMath xmlns:m="http://schemas.openxmlformats.org/officeDocument/2006/math">
                    <m:d>
                      <m:dPr>
                        <m:begChr m:val="["/>
                        <m:endChr m:val="]"/>
                        <m:ctrlPr>
                          <a:rPr lang="en-US" altLang="zh-CN" sz="1600" i="1" dirty="0" smtClean="0">
                            <a:latin typeface="Cambria Math" panose="02040503050406030204" pitchFamily="18" charset="0"/>
                          </a:rPr>
                        </m:ctrlPr>
                      </m:dPr>
                      <m:e>
                        <m:m>
                          <m:mPr>
                            <m:mcs>
                              <m:mc>
                                <m:mcPr>
                                  <m:count m:val="2"/>
                                  <m:mcJc m:val="center"/>
                                </m:mcPr>
                              </m:mc>
                            </m:mcs>
                            <m:ctrlPr>
                              <a:rPr lang="en-US" altLang="zh-CN" sz="1600" i="1" dirty="0" smtClean="0">
                                <a:latin typeface="Cambria Math" panose="02040503050406030204" pitchFamily="18" charset="0"/>
                              </a:rPr>
                            </m:ctrlPr>
                          </m:mPr>
                          <m:mr>
                            <m:e>
                              <m:m>
                                <m:mPr>
                                  <m:mcs>
                                    <m:mc>
                                      <m:mcPr>
                                        <m:count m:val="2"/>
                                        <m:mcJc m:val="center"/>
                                      </m:mcPr>
                                    </m:mc>
                                  </m:mcs>
                                  <m:ctrlPr>
                                    <a:rPr lang="en-US" altLang="zh-CN" sz="1600" i="1" dirty="0" smtClean="0">
                                      <a:latin typeface="Cambria Math" panose="02040503050406030204" pitchFamily="18" charset="0"/>
                                    </a:rPr>
                                  </m:ctrlPr>
                                </m:mPr>
                                <m:mr>
                                  <m:e>
                                    <m:r>
                                      <m:rPr>
                                        <m:brk m:alnAt="7"/>
                                      </m:rPr>
                                      <a:rPr lang="en-US" altLang="zh-CN" sz="1600" b="0" i="1" dirty="0" smtClean="0">
                                        <a:latin typeface="Cambria Math" panose="02040503050406030204" pitchFamily="18" charset="0"/>
                                      </a:rPr>
                                      <m:t>1</m:t>
                                    </m:r>
                                  </m:e>
                                  <m:e>
                                    <m:r>
                                      <a:rPr lang="en-US" altLang="zh-CN" sz="1600" b="0" i="1" dirty="0" smtClean="0">
                                        <a:latin typeface="Cambria Math" panose="02040503050406030204" pitchFamily="18" charset="0"/>
                                      </a:rPr>
                                      <m:t>−1</m:t>
                                    </m:r>
                                  </m:e>
                                </m:mr>
                                <m:mr>
                                  <m:e>
                                    <m:r>
                                      <a:rPr lang="en-US" altLang="zh-CN" sz="1600" b="0" i="1" dirty="0" smtClean="0">
                                        <a:latin typeface="Cambria Math" panose="02040503050406030204" pitchFamily="18" charset="0"/>
                                      </a:rPr>
                                      <m:t>1</m:t>
                                    </m:r>
                                  </m:e>
                                  <m:e>
                                    <m:r>
                                      <a:rPr lang="en-US" altLang="zh-CN" sz="1600" b="0" i="1" dirty="0" smtClean="0">
                                        <a:latin typeface="Cambria Math" panose="02040503050406030204" pitchFamily="18" charset="0"/>
                                      </a:rPr>
                                      <m:t>1</m:t>
                                    </m:r>
                                  </m:e>
                                </m:mr>
                              </m:m>
                            </m:e>
                            <m:e>
                              <m:m>
                                <m:mPr>
                                  <m:mcs>
                                    <m:mc>
                                      <m:mcPr>
                                        <m:count m:val="2"/>
                                        <m:mcJc m:val="center"/>
                                      </m:mcPr>
                                    </m:mc>
                                  </m:mcs>
                                  <m:ctrlPr>
                                    <a:rPr lang="en-US" altLang="zh-CN" sz="1600" i="1" dirty="0" smtClean="0">
                                      <a:latin typeface="Cambria Math" panose="02040503050406030204" pitchFamily="18" charset="0"/>
                                    </a:rPr>
                                  </m:ctrlPr>
                                </m:mPr>
                                <m:mr>
                                  <m:e>
                                    <m:r>
                                      <m:rPr>
                                        <m:brk m:alnAt="7"/>
                                      </m:rPr>
                                      <a:rPr lang="en-US" altLang="zh-CN" sz="1600" b="0" i="1" dirty="0" smtClean="0">
                                        <a:latin typeface="Cambria Math" panose="02040503050406030204" pitchFamily="18" charset="0"/>
                                      </a:rPr>
                                      <m:t>1</m:t>
                                    </m:r>
                                  </m:e>
                                  <m:e>
                                    <m:r>
                                      <a:rPr lang="en-US" altLang="zh-CN" sz="1600" b="0" i="1" dirty="0" smtClean="0">
                                        <a:latin typeface="Cambria Math" panose="02040503050406030204" pitchFamily="18" charset="0"/>
                                      </a:rPr>
                                      <m:t>1</m:t>
                                    </m:r>
                                  </m:e>
                                </m:mr>
                                <m:mr>
                                  <m:e>
                                    <m:r>
                                      <a:rPr lang="en-US" altLang="zh-CN" sz="1600" b="0" i="1" dirty="0" smtClean="0">
                                        <a:latin typeface="Cambria Math" panose="02040503050406030204" pitchFamily="18" charset="0"/>
                                      </a:rPr>
                                      <m:t>−1</m:t>
                                    </m:r>
                                  </m:e>
                                  <m:e>
                                    <m:r>
                                      <a:rPr lang="en-US" altLang="zh-CN" sz="1600" b="0" i="1" dirty="0" smtClean="0">
                                        <a:latin typeface="Cambria Math" panose="02040503050406030204" pitchFamily="18" charset="0"/>
                                      </a:rPr>
                                      <m:t>1</m:t>
                                    </m:r>
                                  </m:e>
                                </m:mr>
                              </m:m>
                            </m:e>
                          </m:mr>
                          <m:mr>
                            <m:e>
                              <m:m>
                                <m:mPr>
                                  <m:mcs>
                                    <m:mc>
                                      <m:mcPr>
                                        <m:count m:val="2"/>
                                        <m:mcJc m:val="center"/>
                                      </m:mcPr>
                                    </m:mc>
                                  </m:mcs>
                                  <m:ctrlPr>
                                    <a:rPr lang="en-US" altLang="zh-CN" sz="1600" i="1" dirty="0" smtClean="0">
                                      <a:latin typeface="Cambria Math" panose="02040503050406030204" pitchFamily="18" charset="0"/>
                                    </a:rPr>
                                  </m:ctrlPr>
                                </m:mPr>
                                <m:mr>
                                  <m:e>
                                    <m:r>
                                      <m:rPr>
                                        <m:brk m:alnAt="7"/>
                                      </m:rPr>
                                      <a:rPr lang="en-US" altLang="zh-CN" sz="1600" b="0" i="1" dirty="0" smtClean="0">
                                        <a:latin typeface="Cambria Math" panose="02040503050406030204" pitchFamily="18" charset="0"/>
                                      </a:rPr>
                                      <m:t>1</m:t>
                                    </m:r>
                                  </m:e>
                                  <m:e>
                                    <m:r>
                                      <a:rPr lang="en-US" altLang="zh-CN" sz="1600" b="0" i="1" dirty="0" smtClean="0">
                                        <a:latin typeface="Cambria Math" panose="02040503050406030204" pitchFamily="18" charset="0"/>
                                      </a:rPr>
                                      <m:t>1</m:t>
                                    </m:r>
                                  </m:e>
                                </m:mr>
                                <m:mr>
                                  <m:e>
                                    <m:r>
                                      <a:rPr lang="en-US" altLang="zh-CN" sz="1600" b="0" i="1" dirty="0" smtClean="0">
                                        <a:latin typeface="Cambria Math" panose="02040503050406030204" pitchFamily="18" charset="0"/>
                                      </a:rPr>
                                      <m:t>−1</m:t>
                                    </m:r>
                                  </m:e>
                                  <m:e>
                                    <m:r>
                                      <a:rPr lang="en-US" altLang="zh-CN" sz="1600" b="0" i="1" dirty="0" smtClean="0">
                                        <a:latin typeface="Cambria Math" panose="02040503050406030204" pitchFamily="18" charset="0"/>
                                      </a:rPr>
                                      <m:t>1</m:t>
                                    </m:r>
                                  </m:e>
                                </m:mr>
                              </m:m>
                            </m:e>
                            <m:e>
                              <m:m>
                                <m:mPr>
                                  <m:mcs>
                                    <m:mc>
                                      <m:mcPr>
                                        <m:count m:val="2"/>
                                        <m:mcJc m:val="center"/>
                                      </m:mcPr>
                                    </m:mc>
                                  </m:mcs>
                                  <m:ctrlPr>
                                    <a:rPr lang="en-US" altLang="zh-CN" sz="1600" i="1" dirty="0" smtClean="0">
                                      <a:latin typeface="Cambria Math" panose="02040503050406030204" pitchFamily="18" charset="0"/>
                                    </a:rPr>
                                  </m:ctrlPr>
                                </m:mPr>
                                <m:mr>
                                  <m:e>
                                    <m:r>
                                      <m:rPr>
                                        <m:brk m:alnAt="7"/>
                                      </m:rPr>
                                      <a:rPr lang="en-US" altLang="zh-CN" sz="1600" b="0" i="1" dirty="0" smtClean="0">
                                        <a:latin typeface="Cambria Math" panose="02040503050406030204" pitchFamily="18" charset="0"/>
                                      </a:rPr>
                                      <m:t>1</m:t>
                                    </m:r>
                                  </m:e>
                                  <m:e>
                                    <m:r>
                                      <a:rPr lang="en-US" altLang="zh-CN" sz="1600" b="0" i="1" dirty="0" smtClean="0">
                                        <a:latin typeface="Cambria Math" panose="02040503050406030204" pitchFamily="18" charset="0"/>
                                      </a:rPr>
                                      <m:t>−1</m:t>
                                    </m:r>
                                  </m:e>
                                </m:mr>
                                <m:mr>
                                  <m:e>
                                    <m:r>
                                      <a:rPr lang="en-US" altLang="zh-CN" sz="1600" b="0" i="1" dirty="0" smtClean="0">
                                        <a:latin typeface="Cambria Math" panose="02040503050406030204" pitchFamily="18" charset="0"/>
                                      </a:rPr>
                                      <m:t>1</m:t>
                                    </m:r>
                                  </m:e>
                                  <m:e>
                                    <m:r>
                                      <a:rPr lang="en-US" altLang="zh-CN" sz="1600" b="0" i="1" dirty="0" smtClean="0">
                                        <a:latin typeface="Cambria Math" panose="02040503050406030204" pitchFamily="18" charset="0"/>
                                      </a:rPr>
                                      <m:t>1</m:t>
                                    </m:r>
                                  </m:e>
                                </m:mr>
                              </m:m>
                            </m:e>
                          </m:mr>
                        </m:m>
                      </m:e>
                    </m:d>
                  </m:oMath>
                </a14:m>
                <a:endParaRPr lang="en-US" altLang="zh-CN" sz="1600" dirty="0" smtClean="0"/>
              </a:p>
              <a:p>
                <a:pPr lvl="1"/>
                <a:r>
                  <a:rPr lang="en-US" altLang="zh-CN" sz="1600" b="1" dirty="0">
                    <a:ea typeface="ＭＳ Ｐゴシック" charset="0"/>
                    <a:cs typeface="ＭＳ Ｐゴシック" charset="0"/>
                  </a:rPr>
                  <a:t>s</a:t>
                </a:r>
                <a:r>
                  <a:rPr lang="en-US" altLang="zh-CN" sz="1600" b="1" baseline="-25000" dirty="0">
                    <a:ea typeface="ＭＳ Ｐゴシック" charset="0"/>
                    <a:cs typeface="ＭＳ Ｐゴシック" charset="0"/>
                  </a:rPr>
                  <a:t>k</a:t>
                </a:r>
                <a:r>
                  <a:rPr lang="en-US" altLang="zh-CN" sz="1600" b="1" dirty="0">
                    <a:ea typeface="ＭＳ Ｐゴシック" charset="0"/>
                    <a:cs typeface="ＭＳ Ｐゴシック" charset="0"/>
                  </a:rPr>
                  <a:t> is </a:t>
                </a:r>
                <a:r>
                  <a:rPr lang="en-US" altLang="zh-CN" sz="1600" b="1" dirty="0" smtClean="0">
                    <a:ea typeface="ＭＳ Ｐゴシック" charset="0"/>
                    <a:cs typeface="ＭＳ Ｐゴシック" charset="0"/>
                  </a:rPr>
                  <a:t>an </a:t>
                </a:r>
                <a:r>
                  <a:rPr lang="en-US" altLang="zh-CN" sz="1600" b="1" dirty="0">
                    <a:ea typeface="ＭＳ Ｐゴシック" charset="0"/>
                    <a:cs typeface="ＭＳ Ｐゴシック" charset="0"/>
                  </a:rPr>
                  <a:t>LTS in </a:t>
                </a:r>
                <a:r>
                  <a:rPr lang="en-US" altLang="zh-CN" sz="1600" b="1" dirty="0" smtClean="0">
                    <a:ea typeface="ＭＳ Ｐゴシック" charset="0"/>
                    <a:cs typeface="ＭＳ Ｐゴシック" charset="0"/>
                  </a:rPr>
                  <a:t>subcarrier k, and              is a diagonal CDD mapping matrix </a:t>
                </a:r>
                <a:endParaRPr lang="en-US" altLang="zh-CN" sz="1600" b="1" dirty="0">
                  <a:ea typeface="ＭＳ Ｐゴシック" charset="0"/>
                  <a:cs typeface="ＭＳ Ｐゴシック" charset="0"/>
                </a:endParaRPr>
              </a:p>
              <a:p>
                <a:pPr lvl="1"/>
                <a:endParaRPr lang="zh-CN" altLang="en-US" sz="16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76200" y="1329642"/>
                <a:ext cx="8991600" cy="5071158"/>
              </a:xfrm>
              <a:blipFill rotWithShape="0">
                <a:blip r:embed="rId3"/>
                <a:stretch>
                  <a:fillRect l="-610" t="-601"/>
                </a:stretch>
              </a:blipFill>
            </p:spPr>
            <p:txBody>
              <a:bodyPr/>
              <a:lstStyle/>
              <a:p>
                <a:r>
                  <a:rPr lang="zh-CN" altLang="en-US">
                    <a:noFill/>
                  </a:rPr>
                  <a:t> </a:t>
                </a:r>
              </a:p>
            </p:txBody>
          </p:sp>
        </mc:Fallback>
      </mc:AlternateContent>
      <p:sp>
        <p:nvSpPr>
          <p:cNvPr id="4" name="Date Placeholder 3"/>
          <p:cNvSpPr>
            <a:spLocks noGrp="1"/>
          </p:cNvSpPr>
          <p:nvPr>
            <p:ph type="dt" sz="half" idx="10"/>
          </p:nvPr>
        </p:nvSpPr>
        <p:spPr/>
        <p:txBody>
          <a:bodyPr/>
          <a:lstStyle/>
          <a:p>
            <a:pPr>
              <a:defRPr/>
            </a:pPr>
            <a:r>
              <a:rPr lang="en-US" altLang="zh-CN" smtClean="0"/>
              <a:t>Sep 2019</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5</a:t>
            </a:fld>
            <a:endParaRPr lang="en-US" altLang="ko-KR"/>
          </a:p>
        </p:txBody>
      </p:sp>
      <mc:AlternateContent xmlns:mc="http://schemas.openxmlformats.org/markup-compatibility/2006" xmlns:a14="http://schemas.microsoft.com/office/drawing/2010/main">
        <mc:Choice Requires="a14">
          <p:sp>
            <p:nvSpPr>
              <p:cNvPr id="8" name="TextBox 7"/>
              <p:cNvSpPr txBox="1"/>
              <p:nvPr/>
            </p:nvSpPr>
            <p:spPr>
              <a:xfrm>
                <a:off x="2174964" y="4559263"/>
                <a:ext cx="3751604" cy="232628"/>
              </a:xfrm>
              <a:prstGeom prst="rect">
                <a:avLst/>
              </a:prstGeom>
              <a:noFill/>
            </p:spPr>
            <p:txBody>
              <a:bodyPr wrap="none" lIns="0" tIns="0" rIns="0" bIns="0" rtlCol="0">
                <a:spAutoFit/>
              </a:bodyPr>
              <a:lstStyle/>
              <a:p>
                <a14:m>
                  <m:oMath xmlns:m="http://schemas.openxmlformats.org/officeDocument/2006/math">
                    <m:sSub>
                      <m:sSubPr>
                        <m:ctrlPr>
                          <a:rPr lang="en-US" altLang="zh-CN" i="1" smtClean="0">
                            <a:latin typeface="Cambria Math" panose="02040503050406030204" pitchFamily="18" charset="0"/>
                          </a:rPr>
                        </m:ctrlPr>
                      </m:sSubPr>
                      <m:e>
                        <m:d>
                          <m:dPr>
                            <m:begChr m:val="["/>
                            <m:endChr m:val="]"/>
                            <m:ctrlPr>
                              <a:rPr lang="en-US" altLang="zh-CN" i="1">
                                <a:latin typeface="Cambria Math" panose="02040503050406030204" pitchFamily="18" charset="0"/>
                              </a:rPr>
                            </m:ctrlPr>
                          </m:dPr>
                          <m:e>
                            <m:d>
                              <m:dPr>
                                <m:ctrlPr>
                                  <a:rPr lang="en-US" altLang="zh-CN" i="1">
                                    <a:latin typeface="Cambria Math" panose="02040503050406030204" pitchFamily="18" charset="0"/>
                                  </a:rPr>
                                </m:ctrlPr>
                              </m:dPr>
                              <m:e>
                                <m:m>
                                  <m:mPr>
                                    <m:mcs>
                                      <m:mc>
                                        <m:mcPr>
                                          <m:count m:val="3"/>
                                          <m:mcJc m:val="center"/>
                                        </m:mcPr>
                                      </m:mc>
                                    </m:mcs>
                                    <m:ctrlPr>
                                      <a:rPr lang="en-US" altLang="zh-CN" i="1">
                                        <a:latin typeface="Cambria Math" panose="02040503050406030204" pitchFamily="18" charset="0"/>
                                      </a:rPr>
                                    </m:ctrlPr>
                                  </m:mPr>
                                  <m:mr>
                                    <m:e>
                                      <m:m>
                                        <m:mPr>
                                          <m:mcs>
                                            <m:mc>
                                              <m:mcPr>
                                                <m:count m:val="2"/>
                                                <m:mcJc m:val="center"/>
                                              </m:mcPr>
                                            </m:mc>
                                          </m:mcs>
                                          <m:ctrlPr>
                                            <a:rPr lang="en-US" altLang="zh-CN" i="1">
                                              <a:latin typeface="Cambria Math" panose="02040503050406030204" pitchFamily="18" charset="0"/>
                                            </a:rPr>
                                          </m:ctrlPr>
                                        </m:mPr>
                                        <m:mr>
                                          <m:e>
                                            <m:sSub>
                                              <m:sSubPr>
                                                <m:ctrlPr>
                                                  <a:rPr lang="en-US" altLang="zh-CN" i="1">
                                                    <a:latin typeface="Cambria Math" panose="02040503050406030204" pitchFamily="18" charset="0"/>
                                                  </a:rPr>
                                                </m:ctrlPr>
                                              </m:sSubPr>
                                              <m:e>
                                                <m:r>
                                                  <a:rPr lang="en-US" altLang="zh-CN" i="1">
                                                    <a:latin typeface="Cambria Math" panose="02040503050406030204" pitchFamily="18" charset="0"/>
                                                  </a:rPr>
                                                  <m:t>𝐿𝑇𝐹</m:t>
                                                </m:r>
                                                <m:r>
                                                  <a:rPr lang="en-US" altLang="zh-CN" i="1">
                                                    <a:latin typeface="Cambria Math" panose="02040503050406030204" pitchFamily="18" charset="0"/>
                                                  </a:rPr>
                                                  <m:t>1</m:t>
                                                </m:r>
                                              </m:e>
                                              <m:sub>
                                                <m:r>
                                                  <a:rPr lang="en-US" altLang="zh-CN" i="1">
                                                    <a:latin typeface="Cambria Math" panose="02040503050406030204" pitchFamily="18" charset="0"/>
                                                  </a:rPr>
                                                  <m:t>𝑘</m:t>
                                                </m:r>
                                              </m:sub>
                                            </m:sSub>
                                          </m:e>
                                          <m:e>
                                            <m:sSub>
                                              <m:sSubPr>
                                                <m:ctrlPr>
                                                  <a:rPr lang="en-US" altLang="zh-CN" i="1">
                                                    <a:latin typeface="Cambria Math" panose="02040503050406030204" pitchFamily="18" charset="0"/>
                                                  </a:rPr>
                                                </m:ctrlPr>
                                              </m:sSubPr>
                                              <m:e>
                                                <m:r>
                                                  <a:rPr lang="en-US" altLang="zh-CN" i="1">
                                                    <a:latin typeface="Cambria Math" panose="02040503050406030204" pitchFamily="18" charset="0"/>
                                                  </a:rPr>
                                                  <m:t>𝐿𝑇𝐹</m:t>
                                                </m:r>
                                                <m:r>
                                                  <a:rPr lang="en-US" altLang="zh-CN" i="1">
                                                    <a:latin typeface="Cambria Math" panose="02040503050406030204" pitchFamily="18" charset="0"/>
                                                  </a:rPr>
                                                  <m:t>2</m:t>
                                                </m:r>
                                              </m:e>
                                              <m:sub>
                                                <m:r>
                                                  <a:rPr lang="en-US" altLang="zh-CN" i="1">
                                                    <a:latin typeface="Cambria Math" panose="02040503050406030204" pitchFamily="18" charset="0"/>
                                                  </a:rPr>
                                                  <m:t>𝑘</m:t>
                                                </m:r>
                                              </m:sub>
                                            </m:sSub>
                                          </m:e>
                                        </m:mr>
                                      </m:m>
                                    </m:e>
                                    <m:e>
                                      <m:r>
                                        <a:rPr lang="en-US" altLang="zh-CN" i="1">
                                          <a:latin typeface="Cambria Math" panose="02040503050406030204" pitchFamily="18" charset="0"/>
                                        </a:rPr>
                                        <m:t>…</m:t>
                                      </m:r>
                                    </m:e>
                                    <m:e>
                                      <m:m>
                                        <m:mPr>
                                          <m:mcs>
                                            <m:mc>
                                              <m:mcPr>
                                                <m:count m:val="2"/>
                                                <m:mcJc m:val="center"/>
                                              </m:mcPr>
                                            </m:mc>
                                          </m:mcs>
                                          <m:ctrlPr>
                                            <a:rPr lang="en-US" altLang="zh-CN" i="1">
                                              <a:latin typeface="Cambria Math" panose="02040503050406030204" pitchFamily="18" charset="0"/>
                                            </a:rPr>
                                          </m:ctrlPr>
                                        </m:mPr>
                                        <m:mr>
                                          <m:e>
                                            <m:sSub>
                                              <m:sSubPr>
                                                <m:ctrlPr>
                                                  <a:rPr lang="en-US" altLang="zh-CN" i="1">
                                                    <a:latin typeface="Cambria Math" panose="02040503050406030204" pitchFamily="18" charset="0"/>
                                                  </a:rPr>
                                                </m:ctrlPr>
                                              </m:sSubPr>
                                              <m:e>
                                                <m:r>
                                                  <a:rPr lang="en-US" altLang="zh-CN" i="1">
                                                    <a:latin typeface="Cambria Math" panose="02040503050406030204" pitchFamily="18" charset="0"/>
                                                  </a:rPr>
                                                  <m:t>𝐿𝑇𝐹</m:t>
                                                </m:r>
                                                <m:r>
                                                  <a:rPr lang="en-US" altLang="zh-CN" i="1">
                                                    <a:latin typeface="Cambria Math" panose="02040503050406030204" pitchFamily="18" charset="0"/>
                                                  </a:rPr>
                                                  <m:t>7</m:t>
                                                </m:r>
                                              </m:e>
                                              <m:sub>
                                                <m:r>
                                                  <a:rPr lang="en-US" altLang="zh-CN" i="1">
                                                    <a:latin typeface="Cambria Math" panose="02040503050406030204" pitchFamily="18" charset="0"/>
                                                  </a:rPr>
                                                  <m:t>𝑘</m:t>
                                                </m:r>
                                              </m:sub>
                                            </m:sSub>
                                          </m:e>
                                          <m:e>
                                            <m:sSub>
                                              <m:sSubPr>
                                                <m:ctrlPr>
                                                  <a:rPr lang="en-US" altLang="zh-CN" i="1">
                                                    <a:latin typeface="Cambria Math" panose="02040503050406030204" pitchFamily="18" charset="0"/>
                                                  </a:rPr>
                                                </m:ctrlPr>
                                              </m:sSubPr>
                                              <m:e>
                                                <m:r>
                                                  <a:rPr lang="en-US" altLang="zh-CN" i="1">
                                                    <a:latin typeface="Cambria Math" panose="02040503050406030204" pitchFamily="18" charset="0"/>
                                                  </a:rPr>
                                                  <m:t>𝐿𝑇𝐹</m:t>
                                                </m:r>
                                                <m:r>
                                                  <a:rPr lang="en-US" altLang="zh-CN" i="1">
                                                    <a:latin typeface="Cambria Math" panose="02040503050406030204" pitchFamily="18" charset="0"/>
                                                  </a:rPr>
                                                  <m:t>8</m:t>
                                                </m:r>
                                              </m:e>
                                              <m:sub>
                                                <m:r>
                                                  <a:rPr lang="en-US" altLang="zh-CN" i="1">
                                                    <a:latin typeface="Cambria Math" panose="02040503050406030204" pitchFamily="18" charset="0"/>
                                                  </a:rPr>
                                                  <m:t>𝑘</m:t>
                                                </m:r>
                                              </m:sub>
                                            </m:sSub>
                                          </m:e>
                                        </m:mr>
                                      </m:m>
                                    </m:e>
                                  </m:mr>
                                </m:m>
                              </m:e>
                            </m:d>
                          </m:e>
                        </m:d>
                      </m:e>
                      <m:sub>
                        <m:r>
                          <a:rPr lang="en-US" altLang="zh-CN" b="0" i="1" smtClean="0">
                            <a:latin typeface="Cambria Math" panose="02040503050406030204" pitchFamily="18" charset="0"/>
                          </a:rPr>
                          <m:t>4</m:t>
                        </m:r>
                        <m:r>
                          <a:rPr lang="en-US" altLang="zh-CN" b="0" i="1" smtClean="0">
                            <a:latin typeface="Cambria Math" panose="02040503050406030204" pitchFamily="18" charset="0"/>
                          </a:rPr>
                          <m:t>𝑋</m:t>
                        </m:r>
                        <m:r>
                          <a:rPr lang="en-US" altLang="zh-CN" b="0" i="1" smtClean="0">
                            <a:latin typeface="Cambria Math" panose="02040503050406030204" pitchFamily="18" charset="0"/>
                          </a:rPr>
                          <m:t>8</m:t>
                        </m:r>
                      </m:sub>
                    </m:sSub>
                  </m:oMath>
                </a14:m>
                <a:r>
                  <a:rPr lang="en-US" altLang="zh-CN" dirty="0" smtClean="0"/>
                  <a:t>=</a:t>
                </a:r>
                <a14:m>
                  <m:oMath xmlns:m="http://schemas.openxmlformats.org/officeDocument/2006/math">
                    <m:sSubSup>
                      <m:sSubSupPr>
                        <m:ctrlPr>
                          <a:rPr lang="en-US" altLang="zh-CN" i="1" dirty="0" smtClean="0">
                            <a:latin typeface="Cambria Math" panose="02040503050406030204" pitchFamily="18" charset="0"/>
                          </a:rPr>
                        </m:ctrlPr>
                      </m:sSubSupPr>
                      <m:e>
                        <m:r>
                          <a:rPr lang="en-US" altLang="zh-CN" b="0" i="1" dirty="0" smtClean="0">
                            <a:latin typeface="Cambria Math" panose="02040503050406030204" pitchFamily="18" charset="0"/>
                          </a:rPr>
                          <m:t>𝐷</m:t>
                        </m:r>
                      </m:e>
                      <m:sub>
                        <m:r>
                          <a:rPr lang="en-US" altLang="zh-CN" b="0" i="1" dirty="0" smtClean="0">
                            <a:latin typeface="Cambria Math" panose="02040503050406030204" pitchFamily="18" charset="0"/>
                          </a:rPr>
                          <m:t>𝐶𝐷𝐷</m:t>
                        </m:r>
                      </m:sub>
                      <m:sup>
                        <m:r>
                          <a:rPr lang="en-US" altLang="zh-CN" b="0" i="1" dirty="0" smtClean="0">
                            <a:latin typeface="Cambria Math" panose="02040503050406030204" pitchFamily="18" charset="0"/>
                          </a:rPr>
                          <m:t>(</m:t>
                        </m:r>
                        <m:r>
                          <a:rPr lang="en-US" altLang="zh-CN" b="0" i="1" dirty="0" smtClean="0">
                            <a:latin typeface="Cambria Math" panose="02040503050406030204" pitchFamily="18" charset="0"/>
                          </a:rPr>
                          <m:t>𝑘</m:t>
                        </m:r>
                        <m:r>
                          <a:rPr lang="en-US" altLang="zh-CN" b="0" i="1" dirty="0" smtClean="0">
                            <a:latin typeface="Cambria Math" panose="02040503050406030204" pitchFamily="18" charset="0"/>
                          </a:rPr>
                          <m:t>)</m:t>
                        </m:r>
                      </m:sup>
                    </m:sSubSup>
                    <m:sSub>
                      <m:sSubPr>
                        <m:ctrlPr>
                          <a:rPr lang="en-US" altLang="zh-CN" i="1" dirty="0" smtClean="0">
                            <a:latin typeface="Cambria Math" panose="02040503050406030204" pitchFamily="18" charset="0"/>
                          </a:rPr>
                        </m:ctrlPr>
                      </m:sSubPr>
                      <m:e>
                        <m:r>
                          <a:rPr lang="en-US" altLang="zh-CN" b="0" i="1" dirty="0" smtClean="0">
                            <a:latin typeface="Cambria Math" panose="02040503050406030204" pitchFamily="18" charset="0"/>
                          </a:rPr>
                          <m:t>𝑃</m:t>
                        </m:r>
                      </m:e>
                      <m:sub>
                        <m:r>
                          <a:rPr lang="en-US" altLang="zh-CN" b="0" i="1" dirty="0" smtClean="0">
                            <a:latin typeface="Cambria Math" panose="02040503050406030204" pitchFamily="18" charset="0"/>
                          </a:rPr>
                          <m:t>4</m:t>
                        </m:r>
                        <m:r>
                          <a:rPr lang="en-US" altLang="zh-CN" b="0" i="1" dirty="0" smtClean="0">
                            <a:latin typeface="Cambria Math" panose="02040503050406030204" pitchFamily="18" charset="0"/>
                          </a:rPr>
                          <m:t>𝑋</m:t>
                        </m:r>
                        <m:r>
                          <a:rPr lang="en-US" altLang="zh-CN" b="0" i="1" dirty="0" smtClean="0">
                            <a:latin typeface="Cambria Math" panose="02040503050406030204" pitchFamily="18" charset="0"/>
                          </a:rPr>
                          <m:t>8</m:t>
                        </m:r>
                      </m:sub>
                    </m:sSub>
                    <m:sSub>
                      <m:sSubPr>
                        <m:ctrlPr>
                          <a:rPr lang="en-US" altLang="zh-CN" i="1" dirty="0" smtClean="0">
                            <a:latin typeface="Cambria Math" panose="02040503050406030204" pitchFamily="18" charset="0"/>
                          </a:rPr>
                        </m:ctrlPr>
                      </m:sSubPr>
                      <m:e>
                        <m:r>
                          <a:rPr lang="en-US" altLang="zh-CN" b="0" i="1" dirty="0" smtClean="0">
                            <a:latin typeface="Cambria Math" panose="02040503050406030204" pitchFamily="18" charset="0"/>
                          </a:rPr>
                          <m:t>𝑠</m:t>
                        </m:r>
                      </m:e>
                      <m:sub>
                        <m:r>
                          <a:rPr lang="en-US" altLang="zh-CN" b="0" i="1" dirty="0" smtClean="0">
                            <a:latin typeface="Cambria Math" panose="02040503050406030204" pitchFamily="18" charset="0"/>
                          </a:rPr>
                          <m:t>𝑘</m:t>
                        </m:r>
                      </m:sub>
                    </m:sSub>
                  </m:oMath>
                </a14:m>
                <a:endParaRPr lang="zh-CN" altLang="en-US" dirty="0"/>
              </a:p>
            </p:txBody>
          </p:sp>
        </mc:Choice>
        <mc:Fallback xmlns="">
          <p:sp>
            <p:nvSpPr>
              <p:cNvPr id="8" name="TextBox 7"/>
              <p:cNvSpPr txBox="1">
                <a:spLocks noRot="1" noChangeAspect="1" noMove="1" noResize="1" noEditPoints="1" noAdjustHandles="1" noChangeArrowheads="1" noChangeShapeType="1" noTextEdit="1"/>
              </p:cNvSpPr>
              <p:nvPr/>
            </p:nvSpPr>
            <p:spPr>
              <a:xfrm>
                <a:off x="2174964" y="4559263"/>
                <a:ext cx="3751604" cy="232628"/>
              </a:xfrm>
              <a:prstGeom prst="rect">
                <a:avLst/>
              </a:prstGeom>
              <a:blipFill rotWithShape="0">
                <a:blip r:embed="rId4"/>
                <a:stretch>
                  <a:fillRect t="-5263" b="-34211"/>
                </a:stretch>
              </a:blipFill>
            </p:spPr>
            <p:txBody>
              <a:bodyPr/>
              <a:lstStyle/>
              <a:p>
                <a:r>
                  <a:rPr lang="zh-CN" altLang="en-US">
                    <a:noFill/>
                  </a:rPr>
                  <a:t> </a:t>
                </a:r>
              </a:p>
            </p:txBody>
          </p:sp>
        </mc:Fallback>
      </mc:AlternateContent>
      <p:graphicFrame>
        <p:nvGraphicFramePr>
          <p:cNvPr id="10" name="Object 14"/>
          <p:cNvGraphicFramePr>
            <a:graphicFrameLocks noChangeAspect="1"/>
          </p:cNvGraphicFramePr>
          <p:nvPr>
            <p:extLst>
              <p:ext uri="{D42A27DB-BD31-4B8C-83A1-F6EECF244321}">
                <p14:modId xmlns:p14="http://schemas.microsoft.com/office/powerpoint/2010/main" val="2465397208"/>
              </p:ext>
            </p:extLst>
          </p:nvPr>
        </p:nvGraphicFramePr>
        <p:xfrm>
          <a:off x="3784066" y="5886450"/>
          <a:ext cx="533400" cy="361950"/>
        </p:xfrm>
        <a:graphic>
          <a:graphicData uri="http://schemas.openxmlformats.org/presentationml/2006/ole">
            <mc:AlternateContent xmlns:mc="http://schemas.openxmlformats.org/markup-compatibility/2006">
              <mc:Choice xmlns:v="urn:schemas-microsoft-com:vml" Requires="v">
                <p:oleObj spid="_x0000_s1182" name="Microsoft Equation 3.0" r:id="rId5" imgW="355320" imgH="241200" progId="Equation.3">
                  <p:embed/>
                </p:oleObj>
              </mc:Choice>
              <mc:Fallback>
                <p:oleObj name="Microsoft Equation 3.0" r:id="rId5" imgW="355320" imgH="241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84066" y="5886450"/>
                        <a:ext cx="533400" cy="361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1298708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600200"/>
            <a:ext cx="8686800" cy="3048000"/>
          </a:xfrm>
        </p:spPr>
        <p:txBody>
          <a:bodyPr/>
          <a:lstStyle/>
          <a:p>
            <a:r>
              <a:rPr lang="en-US" altLang="zh-CN" sz="2000" dirty="0" smtClean="0"/>
              <a:t>Sub-carrier interleaved LTF between APs in collaboration can also be used to realize the concurrent NDP transmission from APs in collaboration</a:t>
            </a:r>
          </a:p>
          <a:p>
            <a:pPr lvl="1"/>
            <a:r>
              <a:rPr lang="en-US" altLang="zh-CN" sz="1600" dirty="0" smtClean="0"/>
              <a:t>Sub-carriers of LTFs are alternately occupied by the LTS of each AP </a:t>
            </a:r>
          </a:p>
          <a:p>
            <a:pPr lvl="1"/>
            <a:r>
              <a:rPr lang="en-US" altLang="zh-CN" sz="1600" dirty="0" smtClean="0"/>
              <a:t>Drawback is the minimum Ng size is determined by the number of APs in collaboration</a:t>
            </a:r>
          </a:p>
          <a:p>
            <a:pPr lvl="1"/>
            <a:r>
              <a:rPr lang="en-US" altLang="zh-CN" sz="1600" dirty="0"/>
              <a:t>N</a:t>
            </a:r>
            <a:r>
              <a:rPr lang="en-US" altLang="zh-CN" sz="1600" dirty="0" smtClean="0"/>
              <a:t>umber of LTFs is determined by the largest number of TX in any AP of APs in collaboration  </a:t>
            </a:r>
          </a:p>
          <a:p>
            <a:pPr lvl="1"/>
            <a:r>
              <a:rPr lang="en-US" altLang="zh-CN" sz="1600" dirty="0" smtClean="0"/>
              <a:t>We need to indicate the actual number of TX antennas for each AP in collaboration in the EHT-SIG field of NDP frame or in the NDPA</a:t>
            </a:r>
          </a:p>
          <a:p>
            <a:pPr lvl="2"/>
            <a:r>
              <a:rPr lang="en-US" altLang="zh-CN" sz="1400" dirty="0" smtClean="0"/>
              <a:t>NDPA or EHT-SIG field of NDP needs to indicate the number of APs in collaboration, as well</a:t>
            </a:r>
            <a:endParaRPr lang="zh-CN" altLang="en-US" sz="1400" dirty="0"/>
          </a:p>
        </p:txBody>
      </p:sp>
      <p:sp>
        <p:nvSpPr>
          <p:cNvPr id="4" name="Date Placeholder 3"/>
          <p:cNvSpPr>
            <a:spLocks noGrp="1"/>
          </p:cNvSpPr>
          <p:nvPr>
            <p:ph type="dt" sz="half" idx="10"/>
          </p:nvPr>
        </p:nvSpPr>
        <p:spPr/>
        <p:txBody>
          <a:bodyPr/>
          <a:lstStyle/>
          <a:p>
            <a:pPr>
              <a:defRPr/>
            </a:pPr>
            <a:r>
              <a:rPr lang="en-US" altLang="zh-CN" smtClean="0"/>
              <a:t>Sep 2019</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6</a:t>
            </a:fld>
            <a:endParaRPr lang="en-US" altLang="ko-KR"/>
          </a:p>
        </p:txBody>
      </p:sp>
      <p:sp>
        <p:nvSpPr>
          <p:cNvPr id="7" name="Title 1"/>
          <p:cNvSpPr>
            <a:spLocks noGrp="1"/>
          </p:cNvSpPr>
          <p:nvPr>
            <p:ph type="title"/>
          </p:nvPr>
        </p:nvSpPr>
        <p:spPr>
          <a:xfrm>
            <a:off x="380999" y="838200"/>
            <a:ext cx="8162925" cy="457200"/>
          </a:xfrm>
        </p:spPr>
        <p:txBody>
          <a:bodyPr/>
          <a:lstStyle/>
          <a:p>
            <a:r>
              <a:rPr lang="en-US" altLang="zh-CN" sz="2800" dirty="0" smtClean="0"/>
              <a:t>Realization of Simultaneous NDP Transmission (2)</a:t>
            </a:r>
            <a:endParaRPr lang="zh-CN" altLang="en-US" sz="2800" dirty="0"/>
          </a:p>
        </p:txBody>
      </p:sp>
      <p:cxnSp>
        <p:nvCxnSpPr>
          <p:cNvPr id="9" name="Straight Connector 8"/>
          <p:cNvCxnSpPr/>
          <p:nvPr/>
        </p:nvCxnSpPr>
        <p:spPr bwMode="auto">
          <a:xfrm>
            <a:off x="1295400" y="4980801"/>
            <a:ext cx="6629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Straight Connector 10"/>
          <p:cNvCxnSpPr/>
          <p:nvPr/>
        </p:nvCxnSpPr>
        <p:spPr bwMode="auto">
          <a:xfrm flipV="1">
            <a:off x="1600200" y="4295001"/>
            <a:ext cx="0" cy="685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2" name="Straight Connector 11"/>
          <p:cNvCxnSpPr/>
          <p:nvPr/>
        </p:nvCxnSpPr>
        <p:spPr bwMode="auto">
          <a:xfrm flipV="1">
            <a:off x="1981200" y="4295001"/>
            <a:ext cx="0" cy="685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3" name="Straight Connector 12"/>
          <p:cNvCxnSpPr/>
          <p:nvPr/>
        </p:nvCxnSpPr>
        <p:spPr bwMode="auto">
          <a:xfrm flipV="1">
            <a:off x="2362200" y="4295001"/>
            <a:ext cx="0" cy="685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4" name="Straight Connector 13"/>
          <p:cNvCxnSpPr/>
          <p:nvPr/>
        </p:nvCxnSpPr>
        <p:spPr bwMode="auto">
          <a:xfrm flipV="1">
            <a:off x="2743200" y="4295001"/>
            <a:ext cx="0" cy="6858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TextBox 16"/>
          <p:cNvSpPr txBox="1"/>
          <p:nvPr/>
        </p:nvSpPr>
        <p:spPr>
          <a:xfrm>
            <a:off x="4190509" y="4499401"/>
            <a:ext cx="838691" cy="276999"/>
          </a:xfrm>
          <a:prstGeom prst="rect">
            <a:avLst/>
          </a:prstGeom>
          <a:noFill/>
        </p:spPr>
        <p:txBody>
          <a:bodyPr wrap="none" rtlCol="0">
            <a:spAutoFit/>
          </a:bodyPr>
          <a:lstStyle/>
          <a:p>
            <a:r>
              <a:rPr lang="en-US" altLang="zh-CN" dirty="0" smtClean="0"/>
              <a:t>………….</a:t>
            </a:r>
            <a:endParaRPr lang="zh-CN" altLang="en-US" dirty="0"/>
          </a:p>
        </p:txBody>
      </p:sp>
      <p:sp>
        <p:nvSpPr>
          <p:cNvPr id="18" name="Oval 17"/>
          <p:cNvSpPr/>
          <p:nvPr/>
        </p:nvSpPr>
        <p:spPr bwMode="auto">
          <a:xfrm>
            <a:off x="1515291" y="4142601"/>
            <a:ext cx="161863" cy="1524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4" name="TextBox 23"/>
          <p:cNvSpPr txBox="1"/>
          <p:nvPr/>
        </p:nvSpPr>
        <p:spPr>
          <a:xfrm>
            <a:off x="1676400" y="4980801"/>
            <a:ext cx="5888728" cy="276999"/>
          </a:xfrm>
          <a:prstGeom prst="rect">
            <a:avLst/>
          </a:prstGeom>
          <a:noFill/>
        </p:spPr>
        <p:txBody>
          <a:bodyPr wrap="none" rtlCol="0">
            <a:spAutoFit/>
          </a:bodyPr>
          <a:lstStyle/>
          <a:p>
            <a:r>
              <a:rPr lang="en-US" altLang="zh-CN" dirty="0" smtClean="0"/>
              <a:t>Sub-carriers in one of the sub-carrier interleaved LTF symbols in case of 4 AP Collaboration</a:t>
            </a:r>
            <a:endParaRPr lang="zh-CN" altLang="en-US" dirty="0"/>
          </a:p>
        </p:txBody>
      </p:sp>
      <p:sp>
        <p:nvSpPr>
          <p:cNvPr id="25" name="Oval 24"/>
          <p:cNvSpPr/>
          <p:nvPr/>
        </p:nvSpPr>
        <p:spPr bwMode="auto">
          <a:xfrm>
            <a:off x="2799379" y="5472500"/>
            <a:ext cx="161863" cy="1524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7" name="TextBox 26"/>
          <p:cNvSpPr txBox="1"/>
          <p:nvPr/>
        </p:nvSpPr>
        <p:spPr>
          <a:xfrm>
            <a:off x="2956511" y="5410200"/>
            <a:ext cx="3215689" cy="276999"/>
          </a:xfrm>
          <a:prstGeom prst="rect">
            <a:avLst/>
          </a:prstGeom>
          <a:noFill/>
        </p:spPr>
        <p:txBody>
          <a:bodyPr wrap="none" rtlCol="0">
            <a:spAutoFit/>
          </a:bodyPr>
          <a:lstStyle/>
          <a:p>
            <a:r>
              <a:rPr lang="en-US" altLang="zh-CN" dirty="0" smtClean="0"/>
              <a:t>: Long </a:t>
            </a:r>
            <a:r>
              <a:rPr lang="en-US" altLang="zh-CN" dirty="0"/>
              <a:t>T</a:t>
            </a:r>
            <a:r>
              <a:rPr lang="en-US" altLang="zh-CN" dirty="0" smtClean="0"/>
              <a:t>raining Sequence (LTS) from Master AP</a:t>
            </a:r>
            <a:endParaRPr lang="zh-CN" altLang="en-US" dirty="0"/>
          </a:p>
        </p:txBody>
      </p:sp>
      <p:sp>
        <p:nvSpPr>
          <p:cNvPr id="28" name="TextBox 27"/>
          <p:cNvSpPr txBox="1"/>
          <p:nvPr/>
        </p:nvSpPr>
        <p:spPr>
          <a:xfrm>
            <a:off x="2956511" y="5662746"/>
            <a:ext cx="3207673" cy="276999"/>
          </a:xfrm>
          <a:prstGeom prst="rect">
            <a:avLst/>
          </a:prstGeom>
          <a:noFill/>
        </p:spPr>
        <p:txBody>
          <a:bodyPr wrap="none" rtlCol="0">
            <a:spAutoFit/>
          </a:bodyPr>
          <a:lstStyle/>
          <a:p>
            <a:r>
              <a:rPr lang="en-US" altLang="zh-CN" dirty="0" smtClean="0"/>
              <a:t>: Long Training Sequence (LTS) from Slave AP1</a:t>
            </a:r>
            <a:endParaRPr lang="zh-CN" altLang="en-US" dirty="0"/>
          </a:p>
        </p:txBody>
      </p:sp>
      <p:sp>
        <p:nvSpPr>
          <p:cNvPr id="8" name="Isosceles Triangle 7"/>
          <p:cNvSpPr/>
          <p:nvPr/>
        </p:nvSpPr>
        <p:spPr bwMode="auto">
          <a:xfrm>
            <a:off x="1905000" y="4133892"/>
            <a:ext cx="152400" cy="152400"/>
          </a:xfrm>
          <a:prstGeom prst="triangl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1" name="Isosceles Triangle 30"/>
          <p:cNvSpPr/>
          <p:nvPr/>
        </p:nvSpPr>
        <p:spPr bwMode="auto">
          <a:xfrm>
            <a:off x="2804111" y="5711145"/>
            <a:ext cx="152400" cy="152400"/>
          </a:xfrm>
          <a:prstGeom prst="triangl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 name="Rectangle 1"/>
          <p:cNvSpPr/>
          <p:nvPr/>
        </p:nvSpPr>
        <p:spPr bwMode="auto">
          <a:xfrm>
            <a:off x="2286000" y="4133892"/>
            <a:ext cx="15240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0" name="Flowchart: Summing Junction 9"/>
          <p:cNvSpPr/>
          <p:nvPr/>
        </p:nvSpPr>
        <p:spPr bwMode="auto">
          <a:xfrm>
            <a:off x="2667000" y="4133892"/>
            <a:ext cx="152400" cy="152400"/>
          </a:xfrm>
          <a:prstGeom prst="flowChartSummingJunction">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36" name="Straight Connector 35"/>
          <p:cNvCxnSpPr/>
          <p:nvPr/>
        </p:nvCxnSpPr>
        <p:spPr bwMode="auto">
          <a:xfrm flipV="1">
            <a:off x="6477000" y="4293119"/>
            <a:ext cx="0" cy="685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7" name="Straight Connector 36"/>
          <p:cNvCxnSpPr/>
          <p:nvPr/>
        </p:nvCxnSpPr>
        <p:spPr bwMode="auto">
          <a:xfrm flipV="1">
            <a:off x="6858000" y="4293119"/>
            <a:ext cx="0" cy="685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8" name="Straight Connector 37"/>
          <p:cNvCxnSpPr/>
          <p:nvPr/>
        </p:nvCxnSpPr>
        <p:spPr bwMode="auto">
          <a:xfrm flipV="1">
            <a:off x="7239000" y="4293119"/>
            <a:ext cx="0" cy="685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9" name="Straight Connector 38"/>
          <p:cNvCxnSpPr/>
          <p:nvPr/>
        </p:nvCxnSpPr>
        <p:spPr bwMode="auto">
          <a:xfrm flipV="1">
            <a:off x="7620000" y="4293119"/>
            <a:ext cx="0" cy="6858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0" name="Oval 39"/>
          <p:cNvSpPr/>
          <p:nvPr/>
        </p:nvSpPr>
        <p:spPr bwMode="auto">
          <a:xfrm>
            <a:off x="6392091" y="4140719"/>
            <a:ext cx="161863" cy="1524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41" name="Isosceles Triangle 40"/>
          <p:cNvSpPr/>
          <p:nvPr/>
        </p:nvSpPr>
        <p:spPr bwMode="auto">
          <a:xfrm>
            <a:off x="6781800" y="4132010"/>
            <a:ext cx="152400" cy="152400"/>
          </a:xfrm>
          <a:prstGeom prst="triangl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42" name="Rectangle 41"/>
          <p:cNvSpPr/>
          <p:nvPr/>
        </p:nvSpPr>
        <p:spPr bwMode="auto">
          <a:xfrm>
            <a:off x="7162800" y="4132010"/>
            <a:ext cx="15240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43" name="Flowchart: Summing Junction 42"/>
          <p:cNvSpPr/>
          <p:nvPr/>
        </p:nvSpPr>
        <p:spPr bwMode="auto">
          <a:xfrm>
            <a:off x="7543800" y="4132010"/>
            <a:ext cx="152400" cy="152400"/>
          </a:xfrm>
          <a:prstGeom prst="flowChartSummingJunction">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44" name="TextBox 43"/>
          <p:cNvSpPr txBox="1"/>
          <p:nvPr/>
        </p:nvSpPr>
        <p:spPr>
          <a:xfrm>
            <a:off x="2954382" y="5877783"/>
            <a:ext cx="3207673" cy="276999"/>
          </a:xfrm>
          <a:prstGeom prst="rect">
            <a:avLst/>
          </a:prstGeom>
          <a:noFill/>
        </p:spPr>
        <p:txBody>
          <a:bodyPr wrap="none" rtlCol="0">
            <a:spAutoFit/>
          </a:bodyPr>
          <a:lstStyle/>
          <a:p>
            <a:r>
              <a:rPr lang="en-US" altLang="zh-CN" dirty="0" smtClean="0"/>
              <a:t>: Long Training Sequence (LTS) from Slave AP2</a:t>
            </a:r>
            <a:endParaRPr lang="zh-CN" altLang="en-US" dirty="0"/>
          </a:p>
        </p:txBody>
      </p:sp>
      <p:sp>
        <p:nvSpPr>
          <p:cNvPr id="46" name="Rectangle 45"/>
          <p:cNvSpPr/>
          <p:nvPr/>
        </p:nvSpPr>
        <p:spPr bwMode="auto">
          <a:xfrm>
            <a:off x="2801982" y="5943600"/>
            <a:ext cx="152400" cy="152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48" name="TextBox 47"/>
          <p:cNvSpPr txBox="1"/>
          <p:nvPr/>
        </p:nvSpPr>
        <p:spPr>
          <a:xfrm>
            <a:off x="2955818" y="6115092"/>
            <a:ext cx="3207673" cy="276999"/>
          </a:xfrm>
          <a:prstGeom prst="rect">
            <a:avLst/>
          </a:prstGeom>
          <a:noFill/>
        </p:spPr>
        <p:txBody>
          <a:bodyPr wrap="none" rtlCol="0">
            <a:spAutoFit/>
          </a:bodyPr>
          <a:lstStyle/>
          <a:p>
            <a:r>
              <a:rPr lang="en-US" altLang="zh-CN" dirty="0" smtClean="0"/>
              <a:t>: Long Training Sequence (LTS) from Slave AP3</a:t>
            </a:r>
            <a:endParaRPr lang="zh-CN" altLang="en-US" dirty="0"/>
          </a:p>
        </p:txBody>
      </p:sp>
      <p:sp>
        <p:nvSpPr>
          <p:cNvPr id="50" name="Flowchart: Summing Junction 49"/>
          <p:cNvSpPr/>
          <p:nvPr/>
        </p:nvSpPr>
        <p:spPr bwMode="auto">
          <a:xfrm>
            <a:off x="2808842" y="6192291"/>
            <a:ext cx="152400" cy="152400"/>
          </a:xfrm>
          <a:prstGeom prst="flowChartSummingJunction">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1403232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86800" cy="533400"/>
          </a:xfrm>
        </p:spPr>
        <p:txBody>
          <a:bodyPr/>
          <a:lstStyle/>
          <a:p>
            <a:r>
              <a:rPr lang="en-US" altLang="zh-CN" sz="2800" dirty="0" smtClean="0"/>
              <a:t>Comparisons for NDP transmission procedures</a:t>
            </a:r>
            <a:endParaRPr lang="zh-CN" altLang="en-US" sz="28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78553111"/>
              </p:ext>
            </p:extLst>
          </p:nvPr>
        </p:nvGraphicFramePr>
        <p:xfrm>
          <a:off x="152400" y="1538510"/>
          <a:ext cx="8839200" cy="4709890"/>
        </p:xfrm>
        <a:graphic>
          <a:graphicData uri="http://schemas.openxmlformats.org/drawingml/2006/table">
            <a:tbl>
              <a:tblPr firstRow="1" bandRow="1">
                <a:tableStyleId>{5C22544A-7EE6-4342-B048-85BDC9FD1C3A}</a:tableStyleId>
              </a:tblPr>
              <a:tblGrid>
                <a:gridCol w="1828800"/>
                <a:gridCol w="4064000"/>
                <a:gridCol w="2946400"/>
              </a:tblGrid>
              <a:tr h="394544">
                <a:tc>
                  <a:txBody>
                    <a:bodyPr/>
                    <a:lstStyle/>
                    <a:p>
                      <a:endParaRPr lang="zh-CN" altLang="en-US" dirty="0"/>
                    </a:p>
                  </a:txBody>
                  <a:tcPr/>
                </a:tc>
                <a:tc>
                  <a:txBody>
                    <a:bodyPr/>
                    <a:lstStyle/>
                    <a:p>
                      <a:pPr algn="ctr"/>
                      <a:r>
                        <a:rPr lang="en-US" altLang="zh-CN" dirty="0" smtClean="0">
                          <a:solidFill>
                            <a:schemeClr val="tx1"/>
                          </a:solidFill>
                        </a:rPr>
                        <a:t>Pros</a:t>
                      </a:r>
                      <a:endParaRPr lang="zh-CN" altLang="en-US" dirty="0">
                        <a:solidFill>
                          <a:schemeClr val="tx1"/>
                        </a:solidFill>
                      </a:endParaRPr>
                    </a:p>
                  </a:txBody>
                  <a:tcPr/>
                </a:tc>
                <a:tc>
                  <a:txBody>
                    <a:bodyPr/>
                    <a:lstStyle/>
                    <a:p>
                      <a:pPr algn="ctr"/>
                      <a:r>
                        <a:rPr lang="en-US" altLang="zh-CN" dirty="0" smtClean="0">
                          <a:solidFill>
                            <a:schemeClr val="tx1"/>
                          </a:solidFill>
                        </a:rPr>
                        <a:t>Cons</a:t>
                      </a:r>
                      <a:endParaRPr lang="zh-CN" altLang="en-US" dirty="0">
                        <a:solidFill>
                          <a:schemeClr val="tx1"/>
                        </a:solidFill>
                      </a:endParaRPr>
                    </a:p>
                  </a:txBody>
                  <a:tcPr/>
                </a:tc>
              </a:tr>
              <a:tr h="1358056">
                <a:tc>
                  <a:txBody>
                    <a:bodyPr/>
                    <a:lstStyle/>
                    <a:p>
                      <a:r>
                        <a:rPr lang="en-US" altLang="zh-CN" b="1" dirty="0" smtClean="0"/>
                        <a:t>Serial NDP </a:t>
                      </a:r>
                    </a:p>
                    <a:p>
                      <a:r>
                        <a:rPr lang="en-US" altLang="zh-CN" b="1" dirty="0" smtClean="0"/>
                        <a:t>Transmission</a:t>
                      </a:r>
                      <a:endParaRPr lang="zh-CN" altLang="en-US" b="1" dirty="0"/>
                    </a:p>
                  </a:txBody>
                  <a:tcPr/>
                </a:tc>
                <a:tc>
                  <a:txBody>
                    <a:bodyPr/>
                    <a:lstStyle/>
                    <a:p>
                      <a:pPr marL="285750" indent="-285750">
                        <a:buFontTx/>
                        <a:buChar char="-"/>
                      </a:pPr>
                      <a:r>
                        <a:rPr lang="en-US" altLang="zh-CN" sz="1200" dirty="0" smtClean="0"/>
                        <a:t>CSI computation is limited to one</a:t>
                      </a:r>
                      <a:r>
                        <a:rPr lang="en-US" altLang="zh-CN" sz="1200" baseline="0" dirty="0" smtClean="0"/>
                        <a:t> AP at a time</a:t>
                      </a:r>
                    </a:p>
                    <a:p>
                      <a:pPr marL="285750" indent="-285750">
                        <a:buFontTx/>
                        <a:buChar char="-"/>
                      </a:pPr>
                      <a:r>
                        <a:rPr lang="en-US" altLang="zh-CN" sz="1200" baseline="0" dirty="0" smtClean="0"/>
                        <a:t>Avoid the indication in NDPA such as global TX antennas and/or Number of APs in collaboration</a:t>
                      </a:r>
                    </a:p>
                    <a:p>
                      <a:pPr marL="285750" indent="-285750">
                        <a:buFontTx/>
                        <a:buChar char="-"/>
                      </a:pPr>
                      <a:r>
                        <a:rPr lang="en-US" altLang="zh-CN" sz="1200" baseline="0" dirty="0" smtClean="0"/>
                        <a:t>EHT-SIG field can be used instead for any possible indication (e.g. BSS color)</a:t>
                      </a:r>
                      <a:endParaRPr lang="zh-CN" altLang="en-US" sz="1200" dirty="0"/>
                    </a:p>
                  </a:txBody>
                  <a:tcPr/>
                </a:tc>
                <a:tc>
                  <a:txBody>
                    <a:bodyPr/>
                    <a:lstStyle/>
                    <a:p>
                      <a:pPr marL="171450" indent="-171450">
                        <a:buFontTx/>
                        <a:buChar char="-"/>
                      </a:pPr>
                      <a:r>
                        <a:rPr lang="en-US" altLang="zh-CN" sz="1200" dirty="0" smtClean="0"/>
                        <a:t>Protocol overhead is proportional</a:t>
                      </a:r>
                      <a:r>
                        <a:rPr lang="en-US" altLang="zh-CN" sz="1200" baseline="0" dirty="0" smtClean="0"/>
                        <a:t> to the number of APs in collaboration</a:t>
                      </a:r>
                    </a:p>
                  </a:txBody>
                  <a:tcPr/>
                </a:tc>
              </a:tr>
              <a:tr h="1183610">
                <a:tc>
                  <a:txBody>
                    <a:bodyPr/>
                    <a:lstStyle/>
                    <a:p>
                      <a:r>
                        <a:rPr lang="en-US" altLang="zh-CN" b="1" dirty="0" smtClean="0"/>
                        <a:t>Concurrent NDP Transmission (1)</a:t>
                      </a:r>
                      <a:endParaRPr lang="zh-CN" altLang="en-US" b="1" dirty="0"/>
                    </a:p>
                  </a:txBody>
                  <a:tcPr/>
                </a:tc>
                <a:tc>
                  <a:txBody>
                    <a:bodyPr/>
                    <a:lstStyle/>
                    <a:p>
                      <a:pPr marL="285750" indent="-285750">
                        <a:buFontTx/>
                        <a:buChar char="-"/>
                      </a:pPr>
                      <a:r>
                        <a:rPr lang="en-US" altLang="zh-CN" sz="1200" dirty="0" smtClean="0"/>
                        <a:t>Protocol overhead is reduced</a:t>
                      </a:r>
                    </a:p>
                    <a:p>
                      <a:pPr marL="285750" indent="-285750">
                        <a:buFontTx/>
                        <a:buChar char="-"/>
                      </a:pPr>
                      <a:r>
                        <a:rPr lang="en-US" altLang="zh-CN" sz="1200" dirty="0" smtClean="0"/>
                        <a:t>Minimize</a:t>
                      </a:r>
                      <a:r>
                        <a:rPr lang="en-US" altLang="zh-CN" sz="1200" baseline="0" dirty="0" smtClean="0"/>
                        <a:t> the indications in NDPA except for global number of TX across APs in collaboration</a:t>
                      </a:r>
                    </a:p>
                    <a:p>
                      <a:pPr marL="285750" indent="-285750">
                        <a:buFontTx/>
                        <a:buChar char="-"/>
                      </a:pPr>
                      <a:r>
                        <a:rPr lang="en-US" altLang="zh-CN" sz="1200" baseline="0" dirty="0" smtClean="0"/>
                        <a:t>EHT-SIG field of NDP can be used for the indication of global number of TX</a:t>
                      </a:r>
                    </a:p>
                    <a:p>
                      <a:pPr marL="285750" indent="-285750">
                        <a:buFontTx/>
                        <a:buChar char="-"/>
                      </a:pPr>
                      <a:r>
                        <a:rPr lang="en-US" altLang="zh-CN" sz="1200" baseline="0" dirty="0" smtClean="0"/>
                        <a:t>Incumbent 802.11 based implementation, relatively simple</a:t>
                      </a:r>
                      <a:endParaRPr lang="zh-CN" altLang="en-US" sz="1200" dirty="0"/>
                    </a:p>
                  </a:txBody>
                  <a:tcPr/>
                </a:tc>
                <a:tc>
                  <a:txBody>
                    <a:bodyPr/>
                    <a:lstStyle/>
                    <a:p>
                      <a:pPr marL="171450" indent="-171450">
                        <a:buFontTx/>
                        <a:buChar char="-"/>
                      </a:pPr>
                      <a:r>
                        <a:rPr lang="en-US" altLang="zh-CN" sz="1200" dirty="0" smtClean="0"/>
                        <a:t>CSI computational burden</a:t>
                      </a:r>
                      <a:r>
                        <a:rPr lang="en-US" altLang="zh-CN" sz="1200" baseline="0" dirty="0" smtClean="0"/>
                        <a:t> becomes high as the MIMO size increases with the global TX </a:t>
                      </a:r>
                    </a:p>
                    <a:p>
                      <a:pPr marL="171450" indent="-171450">
                        <a:buFontTx/>
                        <a:buChar char="-"/>
                      </a:pPr>
                      <a:r>
                        <a:rPr lang="en-US" altLang="zh-CN" sz="1200" baseline="0" dirty="0" smtClean="0"/>
                        <a:t>*Global TX can be limited to 16 per each sounding</a:t>
                      </a:r>
                    </a:p>
                    <a:p>
                      <a:pPr marL="0" indent="0">
                        <a:buFontTx/>
                        <a:buNone/>
                      </a:pPr>
                      <a:endParaRPr lang="zh-CN" altLang="en-US" sz="1200" dirty="0"/>
                    </a:p>
                  </a:txBody>
                  <a:tcPr/>
                </a:tc>
              </a:tr>
              <a:tr h="1768570">
                <a:tc>
                  <a:txBody>
                    <a:bodyPr/>
                    <a:lstStyle/>
                    <a:p>
                      <a:r>
                        <a:rPr lang="en-US" altLang="zh-CN" b="1" dirty="0" smtClean="0"/>
                        <a:t>Concurrent NDP Transmission (2)</a:t>
                      </a:r>
                      <a:endParaRPr lang="zh-CN" altLang="en-US" b="1"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en-US" altLang="zh-CN" sz="1200" b="0" i="0" u="none" strike="noStrike" kern="1200" cap="none" spc="0" normalizeH="0" baseline="0" noProof="0" dirty="0" smtClean="0">
                          <a:ln>
                            <a:noFill/>
                          </a:ln>
                          <a:solidFill>
                            <a:srgbClr val="000000"/>
                          </a:solidFill>
                          <a:effectLst/>
                          <a:uLnTx/>
                          <a:uFillTx/>
                          <a:latin typeface="+mn-lt"/>
                          <a:ea typeface="+mn-ea"/>
                          <a:cs typeface="+mn-cs"/>
                        </a:rPr>
                        <a:t>Protocol overhead is reduced</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kumimoji="0" lang="en-US" altLang="zh-CN" sz="1200" b="0" i="0" u="none" strike="noStrike" kern="1200" cap="none" spc="0" normalizeH="0" baseline="0" noProof="0" dirty="0" smtClean="0">
                          <a:ln>
                            <a:noFill/>
                          </a:ln>
                          <a:solidFill>
                            <a:srgbClr val="000000"/>
                          </a:solidFill>
                          <a:effectLst/>
                          <a:uLnTx/>
                          <a:uFillTx/>
                          <a:latin typeface="+mn-lt"/>
                          <a:ea typeface="+mn-ea"/>
                          <a:cs typeface="+mn-cs"/>
                        </a:rPr>
                        <a:t>CSI computational burden is lessened, compared to the Concurrent NDP Transmission (1)</a:t>
                      </a:r>
                    </a:p>
                    <a:p>
                      <a:endParaRPr lang="zh-CN" altLang="en-US" sz="1200" dirty="0"/>
                    </a:p>
                  </a:txBody>
                  <a:tcPr/>
                </a:tc>
                <a:tc>
                  <a:txBody>
                    <a:bodyPr/>
                    <a:lstStyle/>
                    <a:p>
                      <a:pPr marL="171450" indent="-171450">
                        <a:buFontTx/>
                        <a:buChar char="-"/>
                      </a:pPr>
                      <a:r>
                        <a:rPr lang="en-US" altLang="zh-CN" sz="1200" dirty="0" smtClean="0"/>
                        <a:t>EHT-SIG field of NDP can be used only for the common information of APs in collaboration</a:t>
                      </a:r>
                    </a:p>
                    <a:p>
                      <a:pPr marL="171450" indent="-171450">
                        <a:buFontTx/>
                        <a:buChar char="-"/>
                      </a:pPr>
                      <a:r>
                        <a:rPr lang="en-US" altLang="zh-CN" sz="1200" dirty="0" smtClean="0"/>
                        <a:t>Number of TX antennas of each AP in collaboration can be indicated only in NDPA </a:t>
                      </a:r>
                    </a:p>
                    <a:p>
                      <a:pPr marL="171450" indent="-171450">
                        <a:buFontTx/>
                        <a:buChar char="-"/>
                      </a:pPr>
                      <a:r>
                        <a:rPr lang="en-US" altLang="zh-CN" sz="1200" dirty="0" smtClean="0"/>
                        <a:t>CSI computational burden is still high compared to the Serial NDP Transmission</a:t>
                      </a:r>
                      <a:endParaRPr lang="zh-CN" altLang="en-US" sz="1200" dirty="0"/>
                    </a:p>
                  </a:txBody>
                  <a:tcPr/>
                </a:tc>
              </a:tr>
            </a:tbl>
          </a:graphicData>
        </a:graphic>
      </p:graphicFrame>
      <p:sp>
        <p:nvSpPr>
          <p:cNvPr id="4" name="Date Placeholder 3"/>
          <p:cNvSpPr>
            <a:spLocks noGrp="1"/>
          </p:cNvSpPr>
          <p:nvPr>
            <p:ph type="dt" sz="half" idx="10"/>
          </p:nvPr>
        </p:nvSpPr>
        <p:spPr/>
        <p:txBody>
          <a:bodyPr/>
          <a:lstStyle/>
          <a:p>
            <a:pPr>
              <a:defRPr/>
            </a:pPr>
            <a:r>
              <a:rPr lang="en-US" altLang="zh-CN" smtClean="0"/>
              <a:t>Sep 2019</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7</a:t>
            </a:fld>
            <a:endParaRPr lang="en-US" altLang="ko-KR"/>
          </a:p>
        </p:txBody>
      </p:sp>
    </p:spTree>
    <p:extLst>
      <p:ext uri="{BB962C8B-B14F-4D97-AF65-F5344CB8AC3E}">
        <p14:creationId xmlns:p14="http://schemas.microsoft.com/office/powerpoint/2010/main" val="1949749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7387"/>
          </a:xfrm>
        </p:spPr>
        <p:txBody>
          <a:bodyPr/>
          <a:lstStyle/>
          <a:p>
            <a:r>
              <a:rPr lang="en-US" altLang="zh-CN" dirty="0" smtClean="0"/>
              <a:t>Summary</a:t>
            </a:r>
            <a:endParaRPr lang="zh-CN" altLang="en-US" dirty="0"/>
          </a:p>
        </p:txBody>
      </p:sp>
      <p:sp>
        <p:nvSpPr>
          <p:cNvPr id="3" name="Content Placeholder 2"/>
          <p:cNvSpPr>
            <a:spLocks noGrp="1"/>
          </p:cNvSpPr>
          <p:nvPr>
            <p:ph idx="1"/>
          </p:nvPr>
        </p:nvSpPr>
        <p:spPr>
          <a:xfrm>
            <a:off x="152400" y="1906587"/>
            <a:ext cx="8763000" cy="4037013"/>
          </a:xfrm>
        </p:spPr>
        <p:txBody>
          <a:bodyPr/>
          <a:lstStyle/>
          <a:p>
            <a:r>
              <a:rPr lang="en-US" altLang="zh-CN" sz="2000" dirty="0" smtClean="0"/>
              <a:t>We compared the Serial (Independent) NDP Transmission and Concurrent NDP Transmission</a:t>
            </a:r>
          </a:p>
          <a:p>
            <a:r>
              <a:rPr lang="en-US" altLang="zh-CN" sz="2000" dirty="0" smtClean="0"/>
              <a:t>The global number of TX across collaborative APs for the P-matrix based concurrent NDP transmission can be limited to 16 per each sounding, so the APs can choose to transmit the concurrent NDP sounding multiple times in case the global TX is more than 16.</a:t>
            </a:r>
          </a:p>
          <a:p>
            <a:r>
              <a:rPr lang="en-US" altLang="zh-CN" sz="2000" dirty="0" smtClean="0"/>
              <a:t>Both Serial and Concurrent NDP transmission are recommended to be available in EHT, so APs can choose the sounding method according to the scheduling situation</a:t>
            </a:r>
          </a:p>
          <a:p>
            <a:endParaRPr lang="zh-CN" altLang="en-US" dirty="0"/>
          </a:p>
        </p:txBody>
      </p:sp>
      <p:sp>
        <p:nvSpPr>
          <p:cNvPr id="4" name="Date Placeholder 3"/>
          <p:cNvSpPr>
            <a:spLocks noGrp="1"/>
          </p:cNvSpPr>
          <p:nvPr>
            <p:ph type="dt" sz="half" idx="10"/>
          </p:nvPr>
        </p:nvSpPr>
        <p:spPr/>
        <p:txBody>
          <a:bodyPr/>
          <a:lstStyle/>
          <a:p>
            <a:pPr>
              <a:defRPr/>
            </a:pPr>
            <a:r>
              <a:rPr lang="en-US" altLang="zh-CN" smtClean="0"/>
              <a:t>Sep 2019</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8</a:t>
            </a:fld>
            <a:endParaRPr lang="en-US" altLang="ko-KR"/>
          </a:p>
        </p:txBody>
      </p:sp>
    </p:spTree>
    <p:extLst>
      <p:ext uri="{BB962C8B-B14F-4D97-AF65-F5344CB8AC3E}">
        <p14:creationId xmlns:p14="http://schemas.microsoft.com/office/powerpoint/2010/main" val="6554719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7387"/>
          </a:xfrm>
        </p:spPr>
        <p:txBody>
          <a:bodyPr/>
          <a:lstStyle/>
          <a:p>
            <a:r>
              <a:rPr lang="en-US" altLang="zh-CN" dirty="0" smtClean="0"/>
              <a:t>Reference</a:t>
            </a:r>
            <a:endParaRPr lang="zh-CN" altLang="en-US" dirty="0"/>
          </a:p>
        </p:txBody>
      </p:sp>
      <p:sp>
        <p:nvSpPr>
          <p:cNvPr id="3" name="Content Placeholder 2"/>
          <p:cNvSpPr>
            <a:spLocks noGrp="1"/>
          </p:cNvSpPr>
          <p:nvPr>
            <p:ph idx="1"/>
          </p:nvPr>
        </p:nvSpPr>
        <p:spPr>
          <a:xfrm>
            <a:off x="304800" y="1524000"/>
            <a:ext cx="8610600" cy="4572000"/>
          </a:xfrm>
        </p:spPr>
        <p:txBody>
          <a:bodyPr/>
          <a:lstStyle/>
          <a:p>
            <a:r>
              <a:rPr lang="en-US" altLang="zh-CN" b="0" dirty="0" smtClean="0"/>
              <a:t>[1] Ross Jian Yu et. al., “11-19/1097r0 Sounding Procedure in AP Collaboration”, July 2019</a:t>
            </a:r>
          </a:p>
          <a:p>
            <a:r>
              <a:rPr lang="en-US" altLang="zh-CN" b="0" dirty="0"/>
              <a:t>[2] Kosuke </a:t>
            </a:r>
            <a:r>
              <a:rPr lang="en-US" altLang="zh-CN" b="0" dirty="0" smtClean="0"/>
              <a:t>Aio et. al., “11-19/1134r1 Consideration of Multi AP Sounding”, Aug 2019</a:t>
            </a:r>
          </a:p>
          <a:p>
            <a:r>
              <a:rPr lang="en-US" altLang="zh-CN" b="0" dirty="0" smtClean="0"/>
              <a:t>[3</a:t>
            </a:r>
            <a:r>
              <a:rPr lang="en-US" altLang="zh-CN" b="0" dirty="0"/>
              <a:t>] Sudhir </a:t>
            </a:r>
            <a:r>
              <a:rPr lang="en-US" altLang="zh-CN" b="0" dirty="0" smtClean="0"/>
              <a:t>Srinivasa</a:t>
            </a:r>
            <a:r>
              <a:rPr lang="en-US" altLang="zh-CN" b="0" dirty="0"/>
              <a:t> </a:t>
            </a:r>
            <a:r>
              <a:rPr lang="en-US" altLang="zh-CN" b="0" dirty="0" smtClean="0"/>
              <a:t>et. al., “11-19/1094r0 Joint BF Simulations”, Aug 2019</a:t>
            </a:r>
          </a:p>
          <a:p>
            <a:r>
              <a:rPr lang="en-US" altLang="zh-CN" b="0" dirty="0" smtClean="0"/>
              <a:t>[4] </a:t>
            </a:r>
            <a:r>
              <a:rPr lang="en-US" altLang="zh-CN" b="0" dirty="0"/>
              <a:t>Sudhir Srinivasa et. al., “</a:t>
            </a:r>
            <a:r>
              <a:rPr lang="en-US" altLang="zh-CN" b="0" dirty="0" smtClean="0"/>
              <a:t>11-18/1510r1 AP Coordinated Beamforming for EHT”, Sep 2018</a:t>
            </a:r>
            <a:endParaRPr lang="en-US" altLang="zh-CN" b="0" dirty="0"/>
          </a:p>
          <a:p>
            <a:endParaRPr lang="en-US" altLang="zh-CN" b="0" dirty="0"/>
          </a:p>
          <a:p>
            <a:endParaRPr lang="en-US" altLang="zh-CN" b="0" dirty="0" smtClean="0"/>
          </a:p>
        </p:txBody>
      </p:sp>
      <p:sp>
        <p:nvSpPr>
          <p:cNvPr id="4" name="Date Placeholder 3"/>
          <p:cNvSpPr>
            <a:spLocks noGrp="1"/>
          </p:cNvSpPr>
          <p:nvPr>
            <p:ph type="dt" sz="half" idx="10"/>
          </p:nvPr>
        </p:nvSpPr>
        <p:spPr/>
        <p:txBody>
          <a:bodyPr/>
          <a:lstStyle/>
          <a:p>
            <a:pPr>
              <a:defRPr/>
            </a:pPr>
            <a:r>
              <a:rPr lang="en-US" altLang="zh-CN" smtClean="0"/>
              <a:t>Sep 2019</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9</a:t>
            </a:fld>
            <a:endParaRPr lang="en-US" altLang="ko-KR"/>
          </a:p>
        </p:txBody>
      </p:sp>
    </p:spTree>
    <p:extLst>
      <p:ext uri="{BB962C8B-B14F-4D97-AF65-F5344CB8AC3E}">
        <p14:creationId xmlns:p14="http://schemas.microsoft.com/office/powerpoint/2010/main" val="102452151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147245</TotalTime>
  <Words>1271</Words>
  <Application>Microsoft Office PowerPoint</Application>
  <PresentationFormat>On-screen Show (4:3)</PresentationFormat>
  <Paragraphs>163</Paragraphs>
  <Slides>11</Slides>
  <Notes>1</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3" baseType="lpstr">
      <vt:lpstr>Arial Unicode MS</vt:lpstr>
      <vt:lpstr>굴림</vt:lpstr>
      <vt:lpstr>굴림</vt:lpstr>
      <vt:lpstr>맑은 고딕</vt:lpstr>
      <vt:lpstr>MS Gothic</vt:lpstr>
      <vt:lpstr>ＭＳ Ｐゴシック</vt:lpstr>
      <vt:lpstr>Arial</vt:lpstr>
      <vt:lpstr>Cambria Math</vt:lpstr>
      <vt:lpstr>Times New Roman</vt:lpstr>
      <vt:lpstr>Wingdings</vt:lpstr>
      <vt:lpstr>802-11-Submission</vt:lpstr>
      <vt:lpstr>Microsoft Equation 3.0</vt:lpstr>
      <vt:lpstr>Sounding for AP Collaboration</vt:lpstr>
      <vt:lpstr>Background</vt:lpstr>
      <vt:lpstr>Serial (Independent) Sounding Packet Transmission [1][2]</vt:lpstr>
      <vt:lpstr>Concurrent Sounding Packet Transmission [2][3]</vt:lpstr>
      <vt:lpstr>Realization of Simultaneous NDP Transmission (1)</vt:lpstr>
      <vt:lpstr>Realization of Simultaneous NDP Transmission (2)</vt:lpstr>
      <vt:lpstr>Comparisons for NDP transmission procedures</vt:lpstr>
      <vt:lpstr>Summary</vt:lpstr>
      <vt:lpstr>Reference</vt:lpstr>
      <vt:lpstr>SP 1</vt:lpstr>
      <vt:lpstr>SP 2</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Junghoon Suh</cp:lastModifiedBy>
  <cp:revision>3264</cp:revision>
  <cp:lastPrinted>2016-07-18T07:45:05Z</cp:lastPrinted>
  <dcterms:created xsi:type="dcterms:W3CDTF">2007-05-21T21:00:37Z</dcterms:created>
  <dcterms:modified xsi:type="dcterms:W3CDTF">2019-09-10T08:05:18Z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(2)A56q1VWb31HeONRT4KPsYNh/hp5DyC+ahE2YERZ3WFOcgCI2nj85EHasTXXRokWDp6kHsF/C
8xxCohD9ok8Tu1lVri3JyCdeDIF4qy45Zu49dRHHD08pJ10mrcRqp3EHsVO/5+t+8nhQbXUP
WFHTuirM+kgLYor0+xO0YDC18ciH74YvCfEDHLZR7c3PjPGndqabkeYXcXFaBuZOidGsR55J
lSR8e70t+AbOlg+832</vt:lpwstr>
  </property>
  <property fmtid="{D5CDD505-2E9C-101B-9397-08002B2CF9AE}" pid="3" name="_2015_ms_pID_7253431">
    <vt:lpwstr>cnUm6lU5sDl21P7OhygWk9SPgEtKEGf9QcGOiBlyXtUtds6cFKvhbe
FU9z4KkMJGIZEGeYxuEV+9SjN9SPqENYF/FpC8IVBGFL2MyXv4mWbDxI92SPSNMxs6Bv6aEY
eAEEz0ytyy05WLxPLOyNzjkiyKY+lSRalUn6DPioM/vAjZ/Rhe8+YXIOrbOdePWY5wQ=</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1568101103</vt:lpwstr>
  </property>
</Properties>
</file>