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929" r:id="rId2"/>
    <p:sldId id="949" r:id="rId3"/>
    <p:sldId id="970" r:id="rId4"/>
    <p:sldId id="979" r:id="rId5"/>
    <p:sldId id="988" r:id="rId6"/>
    <p:sldId id="980" r:id="rId7"/>
    <p:sldId id="990" r:id="rId8"/>
    <p:sldId id="989" r:id="rId9"/>
    <p:sldId id="991" r:id="rId10"/>
    <p:sldId id="959" r:id="rId11"/>
    <p:sldId id="965" r:id="rId12"/>
    <p:sldId id="992" r:id="rId13"/>
    <p:sldId id="994" r:id="rId14"/>
    <p:sldId id="995" r:id="rId15"/>
    <p:sldId id="993" r:id="rId16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ney, William" initials="CW" lastIdx="9" clrIdx="0">
    <p:extLst/>
  </p:cmAuthor>
  <p:cmAuthor id="2" name="Morioka, Yuichi" initials="MY" lastIdx="2" clrIdx="1"/>
  <p:cmAuthor id="3" name="Furuichi, Sho" initials="FS" lastIdx="8" clrIdx="2"/>
  <p:cmAuthor id="4" name="Tanaka, Yusuke (Sony)" initials="TY(" lastIdx="5" clrIdx="3">
    <p:extLst>
      <p:ext uri="{19B8F6BF-5375-455C-9EA6-DF929625EA0E}">
        <p15:presenceInfo xmlns:p15="http://schemas.microsoft.com/office/powerpoint/2012/main" userId="S-1-5-21-1202660629-1425521274-1801674531-623882" providerId="AD"/>
      </p:ext>
    </p:extLst>
  </p:cmAuthor>
  <p:cmAuthor id="5" name="Aio, Kosuke (Sony)" initials="AK(" lastIdx="11" clrIdx="4">
    <p:extLst>
      <p:ext uri="{19B8F6BF-5375-455C-9EA6-DF929625EA0E}">
        <p15:presenceInfo xmlns:p15="http://schemas.microsoft.com/office/powerpoint/2012/main" userId="S-1-5-21-1202660629-1425521274-1801674531-1018487" providerId="AD"/>
      </p:ext>
    </p:extLst>
  </p:cmAuthor>
  <p:cmAuthor id="6" name="Aio, Kosuke (Sony)" initials="AK( [2]" lastIdx="2" clrIdx="5">
    <p:extLst>
      <p:ext uri="{19B8F6BF-5375-455C-9EA6-DF929625EA0E}">
        <p15:presenceInfo xmlns:p15="http://schemas.microsoft.com/office/powerpoint/2012/main" userId="S::Kosuke.Aio@sony.com::4ca0a952-a8c3-4ae4-877b-7a498285cc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B66DF"/>
    <a:srgbClr val="FFFFFF"/>
    <a:srgbClr val="FF00FF"/>
    <a:srgbClr val="FF97DA"/>
    <a:srgbClr val="FF33CC"/>
    <a:srgbClr val="00CC99"/>
    <a:srgbClr val="FFFFCC"/>
    <a:srgbClr val="99FF66"/>
    <a:srgbClr val="99CCFF"/>
    <a:srgbClr val="85F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46" autoAdjust="0"/>
    <p:restoredTop sz="91882" autoAdjust="0"/>
  </p:normalViewPr>
  <p:slideViewPr>
    <p:cSldViewPr>
      <p:cViewPr varScale="1">
        <p:scale>
          <a:sx n="54" d="100"/>
          <a:sy n="54" d="100"/>
        </p:scale>
        <p:origin x="150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96" y="342"/>
      </p:cViewPr>
      <p:guideLst>
        <p:guide orient="horz" pos="1584"/>
        <p:guide pos="4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6" y="7051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 dirty="0" err="1"/>
              <a:t>Yusuke</a:t>
            </a:r>
            <a:r>
              <a:rPr lang="fr-FR" altLang="ja-JP" dirty="0"/>
              <a:t> Tanaka(Sony Corporation), et al.</a:t>
            </a: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 dirty="0" err="1"/>
              <a:t>Yusuke</a:t>
            </a:r>
            <a:r>
              <a:rPr lang="fr-FR" altLang="ja-JP" sz="1200" dirty="0"/>
              <a:t> Tanaka(Sony Corporation), et al.</a:t>
            </a:r>
            <a:endParaRPr lang="en-US" altLang="ja-JP" sz="1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017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665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951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19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9824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6603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1154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7928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605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923615-D29F-47B6-BBA8-A7C71AC43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72CB58-07E5-4159-867B-77249821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err="1"/>
              <a:t>Kosuke</a:t>
            </a:r>
            <a:r>
              <a:rPr lang="fr-FR" dirty="0"/>
              <a:t> </a:t>
            </a:r>
            <a:r>
              <a:rPr lang="fr-FR" dirty="0" err="1"/>
              <a:t>Aio</a:t>
            </a:r>
            <a:r>
              <a:rPr lang="fr-FR" dirty="0"/>
              <a:t>(Sony Corporation), et al.</a:t>
            </a:r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DABFB-C618-403F-B59C-350283B9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365183F-7452-48E7-96E8-3F0979046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823F01D-059B-40B6-A941-378CE791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フッター プレースホルダー 6">
            <a:extLst>
              <a:ext uri="{FF2B5EF4-FFF2-40B4-BE49-F238E27FC236}">
                <a16:creationId xmlns:a16="http://schemas.microsoft.com/office/drawing/2014/main" id="{DBEE88E5-BB3D-4C9B-B365-4CFF9967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 dirty="0" err="1"/>
              <a:t>Kosuke</a:t>
            </a:r>
            <a:r>
              <a:rPr lang="fr-FR" dirty="0"/>
              <a:t> </a:t>
            </a:r>
            <a:r>
              <a:rPr lang="fr-FR" dirty="0" err="1"/>
              <a:t>Aio</a:t>
            </a:r>
            <a:r>
              <a:rPr lang="fr-FR" dirty="0"/>
              <a:t>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5413"/>
            <a:ext cx="2676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fr-FR" dirty="0" err="1"/>
              <a:t>Kosuke</a:t>
            </a:r>
            <a:r>
              <a:rPr lang="fr-FR" dirty="0"/>
              <a:t> </a:t>
            </a:r>
            <a:r>
              <a:rPr lang="fr-FR" dirty="0" err="1"/>
              <a:t>Aio</a:t>
            </a:r>
            <a:r>
              <a:rPr lang="fr-FR" dirty="0"/>
              <a:t>(Sony Corporation),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29148" y="331808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802.11-19/1534r0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332195"/>
            <a:ext cx="1828800" cy="276225"/>
          </a:xfrm>
          <a:prstGeom prst="rect">
            <a:avLst/>
          </a:prstGeom>
        </p:spPr>
        <p:txBody>
          <a:bodyPr anchor="ctr"/>
          <a:lstStyle>
            <a:lvl1pPr>
              <a:defRPr sz="1800"/>
            </a:lvl1pPr>
          </a:lstStyle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F014C21-6B96-4709-9588-83A9B1F6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Coordinated Spatial Reuse</a:t>
            </a:r>
            <a:br>
              <a:rPr kumimoji="1" lang="en-US" altLang="ja-JP" dirty="0"/>
            </a:br>
            <a:r>
              <a:rPr kumimoji="1" lang="en-US" altLang="ja-JP" dirty="0"/>
              <a:t>Performance Analysis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AE3308-862A-4E7C-87E2-D54EAE4B0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字幕 7">
            <a:extLst>
              <a:ext uri="{FF2B5EF4-FFF2-40B4-BE49-F238E27FC236}">
                <a16:creationId xmlns:a16="http://schemas.microsoft.com/office/drawing/2014/main" id="{489F3AC0-28D2-4143-93BA-258F8BE3C8C2}"/>
              </a:ext>
            </a:extLst>
          </p:cNvPr>
          <p:cNvSpPr txBox="1">
            <a:spLocks/>
          </p:cNvSpPr>
          <p:nvPr/>
        </p:nvSpPr>
        <p:spPr bwMode="auto">
          <a:xfrm>
            <a:off x="1371600" y="1981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ja-JP" sz="2000" kern="0" dirty="0"/>
              <a:t>Date:</a:t>
            </a:r>
            <a:r>
              <a:rPr lang="en-US" altLang="ja-JP" sz="2000" b="0" kern="0" dirty="0"/>
              <a:t> 2019-09-15</a:t>
            </a:r>
          </a:p>
        </p:txBody>
      </p:sp>
      <p:sp>
        <p:nvSpPr>
          <p:cNvPr id="15" name="フッター プレースホルダー 5">
            <a:extLst>
              <a:ext uri="{FF2B5EF4-FFF2-40B4-BE49-F238E27FC236}">
                <a16:creationId xmlns:a16="http://schemas.microsoft.com/office/drawing/2014/main" id="{DCA76D14-4D5C-4408-A0CB-008625DD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12" name="日付プレースホルダー 3">
            <a:extLst>
              <a:ext uri="{FF2B5EF4-FFF2-40B4-BE49-F238E27FC236}">
                <a16:creationId xmlns:a16="http://schemas.microsoft.com/office/drawing/2014/main" id="{4F3D9EDD-8763-4F2E-9449-0E657250E4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6FB1D45C-FE40-4423-AD81-8EB50459C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9CDBD5B6-2568-4195-B46C-1C3C78BE04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433100"/>
              </p:ext>
            </p:extLst>
          </p:nvPr>
        </p:nvGraphicFramePr>
        <p:xfrm>
          <a:off x="483361" y="3108960"/>
          <a:ext cx="8177277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533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Kosuke Aio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Kosuke.Aio@sony.com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Yusuke</a:t>
                      </a:r>
                      <a:r>
                        <a:rPr kumimoji="1" lang="en-US" altLang="ja-JP" sz="1500" baseline="0" dirty="0"/>
                        <a:t>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Yusuke.YT.Tanaka@sony.com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Ryuichi Hirata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Ryuichi.Hirata@sony.com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Kazuyuki Sakoda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Kazuyuki.Sakoda@sony.com</a:t>
                      </a:r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427887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Thomas Handte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a-DK" altLang="ja-JP" sz="1500" dirty="0"/>
                        <a:t>Thomas.Handte@sony.com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4485418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Dana Ciochina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Dana.Ciochina@sony.com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112316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 Abouelseoud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Mohamed.Abouelseoud@sony.com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00899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9267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126" cy="4114800"/>
          </a:xfrm>
        </p:spPr>
        <p:txBody>
          <a:bodyPr/>
          <a:lstStyle/>
          <a:p>
            <a:r>
              <a:rPr kumimoji="1" lang="en-US" altLang="ja-JP" dirty="0"/>
              <a:t>This contribution</a:t>
            </a:r>
            <a:r>
              <a:rPr kumimoji="1" lang="ja-JP" altLang="en-US" dirty="0"/>
              <a:t> </a:t>
            </a:r>
            <a:r>
              <a:rPr kumimoji="1" lang="en-US" altLang="ja-JP" dirty="0"/>
              <a:t>provided</a:t>
            </a:r>
            <a:r>
              <a:rPr kumimoji="1" lang="ja-JP" altLang="en-US" dirty="0"/>
              <a:t> </a:t>
            </a:r>
            <a:r>
              <a:rPr kumimoji="1" lang="en-US" altLang="ja-JP" dirty="0"/>
              <a:t>some simulation results and showed the potential performance of Coordinated SR.</a:t>
            </a:r>
          </a:p>
          <a:p>
            <a:pPr marL="0" indent="0">
              <a:buNone/>
            </a:pPr>
            <a:endParaRPr kumimoji="1" lang="en-US" altLang="ja-JP" dirty="0"/>
          </a:p>
          <a:p>
            <a:r>
              <a:rPr kumimoji="1" lang="en-US" altLang="ja-JP" dirty="0"/>
              <a:t>The simulation results showed Coordinated SR</a:t>
            </a:r>
            <a:r>
              <a:rPr kumimoji="1" lang="ja-JP" altLang="en-US" dirty="0"/>
              <a:t> </a:t>
            </a:r>
            <a:r>
              <a:rPr kumimoji="1" lang="en-US" altLang="ja-JP" dirty="0"/>
              <a:t>can achieve higher throughput gain than 11ax SR (OBSS_PD).</a:t>
            </a:r>
          </a:p>
          <a:p>
            <a:pPr lvl="1"/>
            <a:r>
              <a:rPr kumimoji="1" lang="en-US" altLang="ja-JP" dirty="0"/>
              <a:t>Coordinated SR Option.2 (AP calculates Tx Power before every transmission)</a:t>
            </a:r>
            <a:r>
              <a:rPr kumimoji="1" lang="en-US" altLang="ja-JP" sz="1400" dirty="0"/>
              <a:t>  </a:t>
            </a:r>
            <a:r>
              <a:rPr kumimoji="1" lang="en-US" altLang="ja-JP" dirty="0"/>
              <a:t>has the highest potential performance of thought gain.</a:t>
            </a:r>
          </a:p>
          <a:p>
            <a:pPr lvl="1"/>
            <a:r>
              <a:rPr kumimoji="1" lang="en-US" altLang="ja-JP" dirty="0"/>
              <a:t>Coordinated SR Option.1 (All APs manage BSS with controlled Tx power) will be better than 11ax SR in the non-congestive case.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B39301BC-DBFC-4CF4-8602-237A8063FE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887348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sz="2000" dirty="0"/>
              <a:t>[1] 11-18-1231-01-0eht-eht-draft-proposed-par</a:t>
            </a:r>
          </a:p>
          <a:p>
            <a:pPr marL="0" indent="0">
              <a:buNone/>
            </a:pPr>
            <a:r>
              <a:rPr kumimoji="1" lang="en-US" altLang="ja-JP" sz="2000" dirty="0"/>
              <a:t>[2] 11-18-1926-02-0eht-terminology-for-ap-coordination</a:t>
            </a:r>
          </a:p>
          <a:p>
            <a:pPr marL="0" indent="0">
              <a:buNone/>
            </a:pPr>
            <a:r>
              <a:rPr kumimoji="1" lang="en-US" altLang="ja-JP" sz="2000" dirty="0"/>
              <a:t>[3] 11-19-0801-00-00be-ap-coordination-in-eht</a:t>
            </a:r>
          </a:p>
          <a:p>
            <a:pPr marL="0" indent="0">
              <a:buNone/>
            </a:pPr>
            <a:r>
              <a:rPr kumimoji="1" lang="en-US" altLang="ja-JP" sz="2000" dirty="0"/>
              <a:t>[4] 11-18-1547-00-0eht-technology-features-for-802-11-eht</a:t>
            </a:r>
          </a:p>
          <a:p>
            <a:pPr marL="0" indent="0">
              <a:buNone/>
            </a:pPr>
            <a:r>
              <a:rPr kumimoji="1" lang="en-US" altLang="ja-JP" sz="2000" dirty="0"/>
              <a:t>[5] IEEE </a:t>
            </a:r>
            <a:r>
              <a:rPr kumimoji="1" lang="en-US" altLang="ja-JP" sz="2000"/>
              <a:t>P802.11ax D4.0</a:t>
            </a:r>
            <a:endParaRPr kumimoji="1"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[6] 11-14-0621-04-00ax-simulation-scenarios</a:t>
            </a:r>
          </a:p>
          <a:p>
            <a:pPr marL="0" indent="0">
              <a:buNone/>
            </a:pPr>
            <a:endParaRPr kumimoji="1" lang="en-US" altLang="ja-JP" sz="20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35DAD0B8-D156-4C15-9B8A-65DB5E2D13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419783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126" cy="3200400"/>
          </a:xfrm>
        </p:spPr>
        <p:txBody>
          <a:bodyPr/>
          <a:lstStyle/>
          <a:p>
            <a:r>
              <a:rPr kumimoji="1" lang="en-US" altLang="ja-JP" dirty="0"/>
              <a:t>Simulation Results in Office Environment</a:t>
            </a:r>
          </a:p>
          <a:p>
            <a:pPr lvl="1"/>
            <a:r>
              <a:rPr kumimoji="1" lang="en-US" altLang="ja-JP" dirty="0"/>
              <a:t>This is based on 11ax SS2 scenario [6]</a:t>
            </a:r>
          </a:p>
          <a:p>
            <a:pPr lvl="2"/>
            <a:r>
              <a:rPr kumimoji="1" lang="en-US" altLang="ja-JP" dirty="0"/>
              <a:t>But we picked up only 4 BSS which uses the same channel.</a:t>
            </a:r>
          </a:p>
          <a:p>
            <a:pPr lvl="1"/>
            <a:r>
              <a:rPr kumimoji="1" lang="en-US" altLang="ja-JP" dirty="0"/>
              <a:t>4APs are deployed as the following figure.</a:t>
            </a:r>
          </a:p>
          <a:p>
            <a:pPr lvl="1"/>
            <a:r>
              <a:rPr kumimoji="1" lang="en-US" altLang="ja-JP" dirty="0"/>
              <a:t>STAs in each BSS are deployed in 10m range. </a:t>
            </a:r>
          </a:p>
          <a:p>
            <a:pPr lvl="1"/>
            <a:r>
              <a:rPr kumimoji="1" lang="en-US" altLang="ja-JP" dirty="0"/>
              <a:t>Pathloss of wall is 7dB.</a:t>
            </a:r>
          </a:p>
          <a:p>
            <a:pPr lvl="1"/>
            <a:r>
              <a:rPr kumimoji="1" lang="en-US" altLang="ja-JP" dirty="0"/>
              <a:t>Other parameters are same as Slide.7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Appendix.1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B39301BC-DBFC-4CF4-8602-237A8063FE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2751629-FD3C-4524-971A-BC8C5D016F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4306708"/>
            <a:ext cx="3420342" cy="2073078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783B76-C413-4B9A-9073-C941F075874C}"/>
              </a:ext>
            </a:extLst>
          </p:cNvPr>
          <p:cNvSpPr txBox="1"/>
          <p:nvPr/>
        </p:nvSpPr>
        <p:spPr>
          <a:xfrm>
            <a:off x="6477000" y="3780561"/>
            <a:ext cx="17705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&lt;Layout of Nodes&gt;</a:t>
            </a:r>
            <a:endParaRPr kumimoji="1" lang="ja-JP" altLang="en-US" sz="1600" b="1" dirty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471BA22-1DFC-4F12-A0F3-FC084243C827}"/>
              </a:ext>
            </a:extLst>
          </p:cNvPr>
          <p:cNvSpPr/>
          <p:nvPr/>
        </p:nvSpPr>
        <p:spPr bwMode="auto">
          <a:xfrm>
            <a:off x="5562600" y="4800600"/>
            <a:ext cx="762000" cy="7620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508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 descr="テキスト, 地図 が含まれている画像&#10;&#10;自動的に生成された説明">
            <a:extLst>
              <a:ext uri="{FF2B5EF4-FFF2-40B4-BE49-F238E27FC236}">
                <a16:creationId xmlns:a16="http://schemas.microsoft.com/office/drawing/2014/main" id="{307A47AE-B344-4CE9-9748-37BA4AD2DA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401" y="2258786"/>
            <a:ext cx="5562262" cy="4171697"/>
          </a:xfrm>
          <a:prstGeom prst="rect">
            <a:avLst/>
          </a:prstGeom>
        </p:spPr>
      </p:pic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126" cy="533400"/>
          </a:xfrm>
        </p:spPr>
        <p:txBody>
          <a:bodyPr/>
          <a:lstStyle/>
          <a:p>
            <a:r>
              <a:rPr kumimoji="1" lang="en-US" altLang="ja-JP" dirty="0"/>
              <a:t>Simulation Results in Office Environment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Appendix.1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B39301BC-DBFC-4CF4-8602-237A8063FE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D2AFB316-EDCC-48A3-BC93-0F3C37AA99C3}"/>
              </a:ext>
            </a:extLst>
          </p:cNvPr>
          <p:cNvSpPr/>
          <p:nvPr/>
        </p:nvSpPr>
        <p:spPr>
          <a:xfrm>
            <a:off x="6019800" y="2834855"/>
            <a:ext cx="1633758" cy="875686"/>
          </a:xfrm>
          <a:prstGeom prst="wedgeRoundRectCallout">
            <a:avLst>
              <a:gd name="adj1" fmla="val -63250"/>
              <a:gd name="adj2" fmla="val -46164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0" u="sng" dirty="0">
                <a:solidFill>
                  <a:schemeClr val="tx1"/>
                </a:solidFill>
              </a:rPr>
              <a:t>SR Gain at </a:t>
            </a:r>
            <a:r>
              <a:rPr kumimoji="1" lang="en-US" altLang="ja-JP" sz="12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200" b="0" u="sng" dirty="0">
                <a:solidFill>
                  <a:schemeClr val="tx1"/>
                </a:solidFill>
              </a:rPr>
              <a:t>=0.9</a:t>
            </a:r>
            <a:endParaRPr lang="en-US" altLang="ja-JP" sz="1200" b="0" u="sng" dirty="0">
              <a:solidFill>
                <a:schemeClr val="tx1"/>
              </a:solidFill>
            </a:endParaRPr>
          </a:p>
          <a:p>
            <a:r>
              <a:rPr kumimoji="1" lang="en-US" altLang="ja-JP" sz="1200" b="0" dirty="0">
                <a:solidFill>
                  <a:schemeClr val="tx1"/>
                </a:solidFill>
              </a:rPr>
              <a:t> - ax SR : x2.6</a:t>
            </a:r>
          </a:p>
          <a:p>
            <a:r>
              <a:rPr kumimoji="1" lang="en-US" altLang="ja-JP" sz="1200" b="0" dirty="0">
                <a:solidFill>
                  <a:schemeClr val="tx1"/>
                </a:solidFill>
              </a:rPr>
              <a:t> - CSR(Opt.1) : x3.0</a:t>
            </a:r>
          </a:p>
          <a:p>
            <a:r>
              <a:rPr kumimoji="1" lang="en-US" altLang="ja-JP" sz="1200" b="0" dirty="0">
                <a:solidFill>
                  <a:schemeClr val="tx1"/>
                </a:solidFill>
              </a:rPr>
              <a:t> - CSR(Opt.2) : x3.2</a:t>
            </a:r>
            <a:endParaRPr lang="en-US" altLang="ja-JP" sz="1200" b="0" dirty="0">
              <a:solidFill>
                <a:schemeClr val="tx1"/>
              </a:solidFill>
            </a:endParaRP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EFDE6F37-CA5D-4620-A27C-9DBB4A70C45B}"/>
              </a:ext>
            </a:extLst>
          </p:cNvPr>
          <p:cNvSpPr/>
          <p:nvPr/>
        </p:nvSpPr>
        <p:spPr>
          <a:xfrm>
            <a:off x="5390511" y="4350466"/>
            <a:ext cx="1633758" cy="875686"/>
          </a:xfrm>
          <a:prstGeom prst="wedgeRoundRectCallout">
            <a:avLst>
              <a:gd name="adj1" fmla="val -65657"/>
              <a:gd name="adj2" fmla="val -57392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0" u="sng" dirty="0">
                <a:solidFill>
                  <a:schemeClr val="tx1"/>
                </a:solidFill>
              </a:rPr>
              <a:t>SR Gain at </a:t>
            </a:r>
            <a:r>
              <a:rPr kumimoji="1" lang="en-US" altLang="ja-JP" sz="12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200" b="0" u="sng" dirty="0">
                <a:solidFill>
                  <a:schemeClr val="tx1"/>
                </a:solidFill>
              </a:rPr>
              <a:t>=0.5</a:t>
            </a:r>
            <a:endParaRPr lang="en-US" altLang="ja-JP" sz="1200" b="0" u="sng" dirty="0">
              <a:solidFill>
                <a:schemeClr val="tx1"/>
              </a:solidFill>
            </a:endParaRPr>
          </a:p>
          <a:p>
            <a:r>
              <a:rPr kumimoji="1" lang="en-US" altLang="ja-JP" sz="1200" b="0" dirty="0">
                <a:solidFill>
                  <a:schemeClr val="tx1"/>
                </a:solidFill>
              </a:rPr>
              <a:t> - ax SR : x2.1 - CSR(Opt.1) : x2.4</a:t>
            </a:r>
          </a:p>
          <a:p>
            <a:r>
              <a:rPr kumimoji="1" lang="en-US" altLang="ja-JP" sz="1200" b="0" dirty="0">
                <a:solidFill>
                  <a:schemeClr val="tx1"/>
                </a:solidFill>
              </a:rPr>
              <a:t> - CSR(Opt.2) : x2.6</a:t>
            </a:r>
            <a:endParaRPr lang="en-US" altLang="ja-JP" sz="1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195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126" cy="3124201"/>
          </a:xfrm>
        </p:spPr>
        <p:txBody>
          <a:bodyPr/>
          <a:lstStyle/>
          <a:p>
            <a:r>
              <a:rPr kumimoji="1" lang="en-US" altLang="ja-JP" dirty="0"/>
              <a:t>Simulation Results in Home Environment</a:t>
            </a:r>
          </a:p>
          <a:p>
            <a:pPr lvl="1"/>
            <a:r>
              <a:rPr kumimoji="1" lang="en-US" altLang="ja-JP" dirty="0"/>
              <a:t>This is the original deployment scenario</a:t>
            </a:r>
          </a:p>
          <a:p>
            <a:pPr lvl="1"/>
            <a:r>
              <a:rPr kumimoji="1" lang="en-US" altLang="ja-JP" dirty="0"/>
              <a:t>3APs are deployed as the following figure.</a:t>
            </a:r>
          </a:p>
          <a:p>
            <a:pPr lvl="1"/>
            <a:r>
              <a:rPr kumimoji="1" lang="en-US" altLang="ja-JP" dirty="0"/>
              <a:t>STAs in each BSS are deployed randomly</a:t>
            </a:r>
            <a:br>
              <a:rPr kumimoji="1" lang="en-US" altLang="ja-JP" dirty="0"/>
            </a:br>
            <a:r>
              <a:rPr kumimoji="1" lang="en-US" altLang="ja-JP" dirty="0"/>
              <a:t> in the same room as associated-AP.</a:t>
            </a:r>
          </a:p>
          <a:p>
            <a:pPr lvl="1"/>
            <a:r>
              <a:rPr kumimoji="1" lang="en-US" altLang="ja-JP" dirty="0"/>
              <a:t>Pathloss of wall is 7dB.</a:t>
            </a:r>
          </a:p>
          <a:p>
            <a:pPr lvl="1"/>
            <a:r>
              <a:rPr kumimoji="1" lang="en-US" altLang="ja-JP" dirty="0"/>
              <a:t>Breakpoint is 5m</a:t>
            </a:r>
          </a:p>
          <a:p>
            <a:pPr lvl="1"/>
            <a:r>
              <a:rPr kumimoji="1" lang="en-US" altLang="ja-JP" dirty="0"/>
              <a:t>Other parameters are same as Slide.7</a:t>
            </a:r>
          </a:p>
          <a:p>
            <a:pPr lvl="1"/>
            <a:endParaRPr kumimoji="1" lang="en-US" altLang="ja-JP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Appendix.2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B39301BC-DBFC-4CF4-8602-237A8063FE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277D963-4871-42AD-98F0-C99C8DAC4714}"/>
              </a:ext>
            </a:extLst>
          </p:cNvPr>
          <p:cNvSpPr txBox="1"/>
          <p:nvPr/>
        </p:nvSpPr>
        <p:spPr>
          <a:xfrm>
            <a:off x="6477000" y="3006467"/>
            <a:ext cx="17705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&lt;Layout of Nodes&gt;</a:t>
            </a:r>
            <a:endParaRPr kumimoji="1" lang="ja-JP" altLang="en-US" sz="1600" b="1" dirty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0FB1A3C9-DA31-4DBF-91EB-D000BB96EF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2392" y="3416300"/>
            <a:ext cx="3041608" cy="2916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544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 descr="テキスト, 地図 が含まれている画像&#10;&#10;自動的に生成された説明">
            <a:extLst>
              <a:ext uri="{FF2B5EF4-FFF2-40B4-BE49-F238E27FC236}">
                <a16:creationId xmlns:a16="http://schemas.microsoft.com/office/drawing/2014/main" id="{ECCF4C12-DE2F-4C09-A9B7-F8FA08002E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00" y="2258786"/>
            <a:ext cx="5600700" cy="4200525"/>
          </a:xfrm>
          <a:prstGeom prst="rect">
            <a:avLst/>
          </a:prstGeom>
        </p:spPr>
      </p:pic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126" cy="533400"/>
          </a:xfrm>
        </p:spPr>
        <p:txBody>
          <a:bodyPr/>
          <a:lstStyle/>
          <a:p>
            <a:r>
              <a:rPr kumimoji="1" lang="en-US" altLang="ja-JP" dirty="0"/>
              <a:t>Simulation Results in Home Environment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Appendix.2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B39301BC-DBFC-4CF4-8602-237A8063FE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D588DA02-D600-4F28-847D-03BD4106837D}"/>
              </a:ext>
            </a:extLst>
          </p:cNvPr>
          <p:cNvSpPr/>
          <p:nvPr/>
        </p:nvSpPr>
        <p:spPr>
          <a:xfrm>
            <a:off x="4610102" y="2857320"/>
            <a:ext cx="1633758" cy="875686"/>
          </a:xfrm>
          <a:prstGeom prst="wedgeRoundRectCallout">
            <a:avLst>
              <a:gd name="adj1" fmla="val -63250"/>
              <a:gd name="adj2" fmla="val -46164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0" u="sng" dirty="0">
                <a:solidFill>
                  <a:schemeClr val="tx1"/>
                </a:solidFill>
              </a:rPr>
              <a:t>SR Gain at </a:t>
            </a:r>
            <a:r>
              <a:rPr kumimoji="1" lang="en-US" altLang="ja-JP" sz="12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200" b="0" u="sng" dirty="0">
                <a:solidFill>
                  <a:schemeClr val="tx1"/>
                </a:solidFill>
              </a:rPr>
              <a:t>=0.9</a:t>
            </a:r>
            <a:endParaRPr lang="en-US" altLang="ja-JP" sz="1200" b="0" u="sng" dirty="0">
              <a:solidFill>
                <a:schemeClr val="tx1"/>
              </a:solidFill>
            </a:endParaRPr>
          </a:p>
          <a:p>
            <a:r>
              <a:rPr kumimoji="1" lang="en-US" altLang="ja-JP" sz="1200" b="0" dirty="0">
                <a:solidFill>
                  <a:schemeClr val="tx1"/>
                </a:solidFill>
              </a:rPr>
              <a:t> - ax SR : x1.0</a:t>
            </a:r>
          </a:p>
          <a:p>
            <a:r>
              <a:rPr kumimoji="1" lang="en-US" altLang="ja-JP" sz="1200" b="0" dirty="0">
                <a:solidFill>
                  <a:schemeClr val="tx1"/>
                </a:solidFill>
              </a:rPr>
              <a:t> - CSR(Opt.1) : x1.6</a:t>
            </a:r>
          </a:p>
          <a:p>
            <a:r>
              <a:rPr kumimoji="1" lang="en-US" altLang="ja-JP" sz="1200" b="0" dirty="0">
                <a:solidFill>
                  <a:schemeClr val="tx1"/>
                </a:solidFill>
              </a:rPr>
              <a:t> - CSR(Opt.2) : x1.9</a:t>
            </a:r>
            <a:endParaRPr lang="en-US" altLang="ja-JP" sz="1200" b="0" dirty="0">
              <a:solidFill>
                <a:schemeClr val="tx1"/>
              </a:solidFill>
            </a:endParaRPr>
          </a:p>
        </p:txBody>
      </p: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6A918E43-88BD-459A-BC28-8065CF6C2DEA}"/>
              </a:ext>
            </a:extLst>
          </p:cNvPr>
          <p:cNvSpPr/>
          <p:nvPr/>
        </p:nvSpPr>
        <p:spPr>
          <a:xfrm>
            <a:off x="4060925" y="4359048"/>
            <a:ext cx="1633758" cy="875686"/>
          </a:xfrm>
          <a:prstGeom prst="wedgeRoundRectCallout">
            <a:avLst>
              <a:gd name="adj1" fmla="val -65657"/>
              <a:gd name="adj2" fmla="val -57392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0" u="sng" dirty="0">
                <a:solidFill>
                  <a:schemeClr val="tx1"/>
                </a:solidFill>
              </a:rPr>
              <a:t>SR Gain at </a:t>
            </a:r>
            <a:r>
              <a:rPr kumimoji="1" lang="en-US" altLang="ja-JP" sz="12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200" b="0" u="sng" dirty="0">
                <a:solidFill>
                  <a:schemeClr val="tx1"/>
                </a:solidFill>
              </a:rPr>
              <a:t>=0.5</a:t>
            </a:r>
            <a:endParaRPr lang="en-US" altLang="ja-JP" sz="1200" b="0" u="sng" dirty="0">
              <a:solidFill>
                <a:schemeClr val="tx1"/>
              </a:solidFill>
            </a:endParaRPr>
          </a:p>
          <a:p>
            <a:r>
              <a:rPr kumimoji="1" lang="en-US" altLang="ja-JP" sz="1200" b="0" dirty="0">
                <a:solidFill>
                  <a:schemeClr val="tx1"/>
                </a:solidFill>
              </a:rPr>
              <a:t> - ax SR : x1.0</a:t>
            </a:r>
          </a:p>
          <a:p>
            <a:r>
              <a:rPr kumimoji="1" lang="en-US" altLang="ja-JP" sz="1200" b="0" dirty="0">
                <a:solidFill>
                  <a:schemeClr val="tx1"/>
                </a:solidFill>
              </a:rPr>
              <a:t> - CSR(Opt.1) : x1.0</a:t>
            </a:r>
          </a:p>
          <a:p>
            <a:r>
              <a:rPr kumimoji="1" lang="en-US" altLang="ja-JP" sz="1200" b="0" dirty="0">
                <a:solidFill>
                  <a:schemeClr val="tx1"/>
                </a:solidFill>
              </a:rPr>
              <a:t> - CSR(Opt.2) : x1.3</a:t>
            </a:r>
            <a:endParaRPr lang="en-US" altLang="ja-JP" sz="1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974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41E165D-3EE4-4DB6-819B-3A684CE3F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kumimoji="1" lang="en-US" altLang="ja-JP" sz="2000" dirty="0"/>
              <a:t>Multi-AP Coordination is one of the candidate features for 11be[1]</a:t>
            </a:r>
          </a:p>
          <a:p>
            <a:r>
              <a:rPr kumimoji="1" lang="en-US" altLang="ja-JP" sz="2000" dirty="0"/>
              <a:t>Some types of Multi-AP coordination schemes have been discussed in TGbe as follows:</a:t>
            </a:r>
          </a:p>
          <a:p>
            <a:pPr lvl="1"/>
            <a:r>
              <a:rPr kumimoji="1" lang="en-US" altLang="ja-JP" sz="1600" dirty="0"/>
              <a:t>Joint Transmission (JTX) [2]</a:t>
            </a:r>
          </a:p>
          <a:p>
            <a:pPr lvl="1"/>
            <a:r>
              <a:rPr kumimoji="1" lang="en-US" altLang="ja-JP" sz="1600" dirty="0"/>
              <a:t>Coordinated Beamforming (CBF) [2]</a:t>
            </a:r>
          </a:p>
          <a:p>
            <a:pPr lvl="1"/>
            <a:r>
              <a:rPr kumimoji="1" lang="en-US" altLang="ja-JP" sz="1600" dirty="0"/>
              <a:t>Coordinated Spatial Reuse (CSR) [3]</a:t>
            </a:r>
          </a:p>
          <a:p>
            <a:pPr lvl="1"/>
            <a:r>
              <a:rPr kumimoji="1" lang="en-US" altLang="ja-JP" sz="1600" dirty="0"/>
              <a:t>Coordinated OFDMA [4]</a:t>
            </a:r>
            <a:br>
              <a:rPr kumimoji="1" lang="en-US" altLang="ja-JP" sz="1600" dirty="0"/>
            </a:br>
            <a:endParaRPr kumimoji="1" lang="en-US" altLang="ja-JP" sz="1800" dirty="0"/>
          </a:p>
          <a:p>
            <a:r>
              <a:rPr kumimoji="1" lang="en-US" altLang="ja-JP" sz="2000" dirty="0"/>
              <a:t>CSR is a simpler coordination scheme than JTX/CBF (Sync and CSI collection are unnecessary), but so far, few simulation results show how much throughput gain CSR can potentially achieve.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This contribution provides simulation results and shows the potential performance of CSR.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1CE9585-D7EC-454F-B779-982576D5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Introduction</a:t>
            </a:r>
            <a:endParaRPr kumimoji="1" lang="ja-JP" altLang="en-US" sz="28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106488-B097-4C33-9CC2-12C4B72AD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F898CAF-B6F3-4619-9119-452589D6C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972597-5914-42A4-8C71-11AE2874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66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942CB86-BC26-4161-8711-792A1CF3C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924796" cy="4114800"/>
          </a:xfrm>
        </p:spPr>
        <p:txBody>
          <a:bodyPr/>
          <a:lstStyle/>
          <a:p>
            <a:r>
              <a:rPr kumimoji="1" lang="en-US" altLang="ja-JP" sz="2000" dirty="0"/>
              <a:t>APs control Tx power cooperatively to improve area throughput.</a:t>
            </a:r>
          </a:p>
          <a:p>
            <a:pPr lvl="1"/>
            <a:r>
              <a:rPr kumimoji="1" lang="en-US" altLang="ja-JP" sz="1600" dirty="0"/>
              <a:t>CSR allows parallel transmission for multi-APs.</a:t>
            </a:r>
          </a:p>
          <a:p>
            <a:pPr lvl="1"/>
            <a:r>
              <a:rPr kumimoji="1" lang="en-US" altLang="ja-JP" sz="1600" dirty="0"/>
              <a:t>For adequate SINR at all STAs, APs mitigate interference by Tx power controlling.</a:t>
            </a:r>
          </a:p>
          <a:p>
            <a:pPr lvl="2"/>
            <a:r>
              <a:rPr kumimoji="1" lang="en-US" altLang="ja-JP" sz="1400" dirty="0"/>
              <a:t>With 11ax SR, which isn’t a coordinated way, one AP can transmit data with max Tx power and the other APs should decrease Tx Power. Hence, some STAs will get too low SINR.</a:t>
            </a:r>
          </a:p>
          <a:p>
            <a:r>
              <a:rPr kumimoji="1" lang="en-US" altLang="ja-JP" sz="2000" dirty="0"/>
              <a:t>We’re considering two options of coordinated ways. 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BD10C48D-EA5F-498B-83EE-5B5F7FB2F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Recap of Coordinated Spatial Reuse</a:t>
            </a:r>
            <a:endParaRPr kumimoji="1" lang="ja-JP" altLang="en-US" sz="2800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4DEBAF-B393-4994-B814-1954E1354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254C54-E58E-44DF-B519-74FC5A167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E7C3ADA-FCB8-4906-8BD2-D7885038426F}"/>
              </a:ext>
            </a:extLst>
          </p:cNvPr>
          <p:cNvSpPr/>
          <p:nvPr/>
        </p:nvSpPr>
        <p:spPr bwMode="auto">
          <a:xfrm>
            <a:off x="609600" y="3753000"/>
            <a:ext cx="3600000" cy="25200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Times New Roman" pitchFamily="18" charset="0"/>
              </a:rPr>
              <a:t>The Concept of 11ax SR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2322147-B505-48E8-BFD8-6D4321770A94}"/>
              </a:ext>
            </a:extLst>
          </p:cNvPr>
          <p:cNvSpPr/>
          <p:nvPr/>
        </p:nvSpPr>
        <p:spPr bwMode="auto">
          <a:xfrm>
            <a:off x="4934400" y="3733800"/>
            <a:ext cx="3600000" cy="25200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Times New Roman" pitchFamily="18" charset="0"/>
              </a:rPr>
              <a:t>The Concept of  Coordinated SR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二等辺三角形 11">
            <a:extLst>
              <a:ext uri="{FF2B5EF4-FFF2-40B4-BE49-F238E27FC236}">
                <a16:creationId xmlns:a16="http://schemas.microsoft.com/office/drawing/2014/main" id="{78C1A368-5148-4C63-8A6D-946A85CC7296}"/>
              </a:ext>
            </a:extLst>
          </p:cNvPr>
          <p:cNvSpPr/>
          <p:nvPr/>
        </p:nvSpPr>
        <p:spPr bwMode="auto">
          <a:xfrm rot="5400000">
            <a:off x="4000502" y="5048400"/>
            <a:ext cx="1219200" cy="304800"/>
          </a:xfrm>
          <a:prstGeom prst="triangle">
            <a:avLst/>
          </a:prstGeom>
          <a:solidFill>
            <a:schemeClr val="accent4">
              <a:lumMod val="50000"/>
              <a:lumOff val="5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A5E3E655-9EFE-400D-8AB7-BD73CBA826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4018609"/>
            <a:ext cx="3638905" cy="2458391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7927429B-AF63-4C7F-847E-E2E2F5C89F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0954" y="4000250"/>
            <a:ext cx="3759642" cy="2476750"/>
          </a:xfrm>
          <a:prstGeom prst="rect">
            <a:avLst/>
          </a:prstGeom>
        </p:spPr>
      </p:pic>
      <p:sp>
        <p:nvSpPr>
          <p:cNvPr id="13" name="日付プレースホルダー 3">
            <a:extLst>
              <a:ext uri="{FF2B5EF4-FFF2-40B4-BE49-F238E27FC236}">
                <a16:creationId xmlns:a16="http://schemas.microsoft.com/office/drawing/2014/main" id="{F570A681-4E30-4D5F-9818-C08D1985D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22013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5A886-BAE6-466F-8F06-A9652F26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9" name="コンテンツ プレースホルダー 1">
            <a:extLst>
              <a:ext uri="{FF2B5EF4-FFF2-40B4-BE49-F238E27FC236}">
                <a16:creationId xmlns:a16="http://schemas.microsoft.com/office/drawing/2014/main" id="{6CE2B944-C08C-4AFB-9451-DEF492A5A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858126" cy="1981200"/>
          </a:xfrm>
        </p:spPr>
        <p:txBody>
          <a:bodyPr/>
          <a:lstStyle/>
          <a:p>
            <a:r>
              <a:rPr kumimoji="1" lang="en-US" altLang="ja-JP" sz="2000" dirty="0"/>
              <a:t>AP manages its BSS with controlling Tx power</a:t>
            </a:r>
          </a:p>
          <a:p>
            <a:pPr lvl="1"/>
            <a:r>
              <a:rPr kumimoji="1" lang="en-US" altLang="ja-JP" sz="1600" dirty="0"/>
              <a:t>APs exchange some control frames and control Tx power . </a:t>
            </a:r>
          </a:p>
          <a:p>
            <a:pPr lvl="2"/>
            <a:r>
              <a:rPr kumimoji="1" lang="en-US" altLang="ja-JP" sz="1400" dirty="0"/>
              <a:t>AP sets Tx power, such that it is not detected at other APs.</a:t>
            </a:r>
          </a:p>
          <a:p>
            <a:pPr lvl="2"/>
            <a:r>
              <a:rPr kumimoji="1" lang="en-US" altLang="ja-JP" sz="1400" dirty="0"/>
              <a:t>Tx power can be changed periodically (e.g., on a beacon interval basis).</a:t>
            </a:r>
          </a:p>
          <a:p>
            <a:pPr lvl="1"/>
            <a:r>
              <a:rPr kumimoji="1" lang="en-US" altLang="ja-JP" sz="1600" dirty="0"/>
              <a:t>After Tx power controlling, no frame exchange (such as Trigger frame) will be necessary between multiple APs.</a:t>
            </a:r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Coordinated SR : Option.1</a:t>
            </a:r>
            <a:endParaRPr kumimoji="1" lang="ja-JP" altLang="en-US" sz="2800" dirty="0"/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1DF0487F-414D-4F1F-8A80-82DBD60EDB8C}"/>
              </a:ext>
            </a:extLst>
          </p:cNvPr>
          <p:cNvSpPr/>
          <p:nvPr/>
        </p:nvSpPr>
        <p:spPr bwMode="auto">
          <a:xfrm rot="5400000">
            <a:off x="4000502" y="5221887"/>
            <a:ext cx="1219200" cy="304800"/>
          </a:xfrm>
          <a:prstGeom prst="triangle">
            <a:avLst/>
          </a:prstGeom>
          <a:solidFill>
            <a:schemeClr val="accent4">
              <a:lumMod val="50000"/>
              <a:lumOff val="50000"/>
            </a:schemeClr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7" name="図 36">
            <a:extLst>
              <a:ext uri="{FF2B5EF4-FFF2-40B4-BE49-F238E27FC236}">
                <a16:creationId xmlns:a16="http://schemas.microsoft.com/office/drawing/2014/main" id="{A62C6DAE-2395-42D3-B65C-718EA2DDA1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4346634"/>
            <a:ext cx="3657308" cy="1992955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7492D600-F9E7-4DEA-BFFB-FFBEB6529C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62502" y="4026566"/>
            <a:ext cx="3964572" cy="2313023"/>
          </a:xfrm>
          <a:prstGeom prst="rect">
            <a:avLst/>
          </a:prstGeom>
        </p:spPr>
      </p:pic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247C3BE5-41DC-493C-888F-9A1D2CD9B45E}"/>
              </a:ext>
            </a:extLst>
          </p:cNvPr>
          <p:cNvSpPr/>
          <p:nvPr/>
        </p:nvSpPr>
        <p:spPr bwMode="auto">
          <a:xfrm>
            <a:off x="1595553" y="3733800"/>
            <a:ext cx="6029098" cy="230114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Times New Roman" pitchFamily="18" charset="0"/>
              </a:rPr>
              <a:t>Example of Coordinated SR : Opt.1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日付プレースホルダー 3">
            <a:extLst>
              <a:ext uri="{FF2B5EF4-FFF2-40B4-BE49-F238E27FC236}">
                <a16:creationId xmlns:a16="http://schemas.microsoft.com/office/drawing/2014/main" id="{FA6EAA48-9155-4F53-95BE-98DA1C1DDA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03784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5A886-BAE6-466F-8F06-A9652F26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9" name="コンテンツ プレースホルダー 1">
            <a:extLst>
              <a:ext uri="{FF2B5EF4-FFF2-40B4-BE49-F238E27FC236}">
                <a16:creationId xmlns:a16="http://schemas.microsoft.com/office/drawing/2014/main" id="{6CE2B944-C08C-4AFB-9451-DEF492A5A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858126" cy="4114800"/>
          </a:xfrm>
        </p:spPr>
        <p:txBody>
          <a:bodyPr/>
          <a:lstStyle/>
          <a:p>
            <a:r>
              <a:rPr kumimoji="1" lang="en-US" altLang="ja-JP" sz="2000" dirty="0"/>
              <a:t>AP controls Tx Power in every transmission</a:t>
            </a:r>
            <a:endParaRPr kumimoji="1" lang="en-US" altLang="ja-JP" sz="1600" dirty="0"/>
          </a:p>
          <a:p>
            <a:pPr lvl="1"/>
            <a:r>
              <a:rPr kumimoji="1" lang="en-US" altLang="ja-JP" sz="1600" dirty="0"/>
              <a:t>An AP, which has already gotten all link information (Pathloss/SNR etc.), calculates Tx power of all APs to maximize area throughput, then informs them to the APs.</a:t>
            </a:r>
          </a:p>
          <a:p>
            <a:pPr lvl="1"/>
            <a:r>
              <a:rPr kumimoji="1" lang="en-US" altLang="ja-JP" sz="1600" dirty="0"/>
              <a:t>This will be the best way to improve area throughput using Spatial Reuse.</a:t>
            </a:r>
          </a:p>
          <a:p>
            <a:pPr lvl="1"/>
            <a:r>
              <a:rPr kumimoji="1" lang="en-US" altLang="ja-JP" sz="1600" dirty="0"/>
              <a:t>Some frame exchanges (such as Trigger frame) will be necessary. </a:t>
            </a:r>
          </a:p>
          <a:p>
            <a:pPr lvl="2"/>
            <a:r>
              <a:rPr kumimoji="1" lang="en-US" altLang="ja-JP" sz="1400" dirty="0"/>
              <a:t>We need to consider the impact of the frame exchanges on system overhead.</a:t>
            </a:r>
            <a:endParaRPr kumimoji="1" lang="ja-JP" altLang="en-US" sz="1400" dirty="0"/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Coordinated SR : Option.2</a:t>
            </a:r>
            <a:endParaRPr kumimoji="1" lang="ja-JP" altLang="en-US" sz="2800" dirty="0"/>
          </a:p>
        </p:txBody>
      </p:sp>
      <p:sp>
        <p:nvSpPr>
          <p:cNvPr id="33" name="矢印: 左右 32">
            <a:extLst>
              <a:ext uri="{FF2B5EF4-FFF2-40B4-BE49-F238E27FC236}">
                <a16:creationId xmlns:a16="http://schemas.microsoft.com/office/drawing/2014/main" id="{33D86178-03F5-4A72-8CFC-99A547AC781C}"/>
              </a:ext>
            </a:extLst>
          </p:cNvPr>
          <p:cNvSpPr/>
          <p:nvPr/>
        </p:nvSpPr>
        <p:spPr bwMode="auto">
          <a:xfrm>
            <a:off x="4343400" y="4686830"/>
            <a:ext cx="546837" cy="762000"/>
          </a:xfrm>
          <a:prstGeom prst="leftRightArrow">
            <a:avLst>
              <a:gd name="adj1" fmla="val 40649"/>
              <a:gd name="adj2" fmla="val 31299"/>
            </a:avLst>
          </a:prstGeom>
          <a:solidFill>
            <a:schemeClr val="bg2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DA1B1E57-812C-43EC-90D2-6D91914CD4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555" y="3993768"/>
            <a:ext cx="3964572" cy="2313023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74E8CD05-48AB-4A39-9674-CBA7D5AF0E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3755" y="4011577"/>
            <a:ext cx="3964572" cy="2313023"/>
          </a:xfrm>
          <a:prstGeom prst="rect">
            <a:avLst/>
          </a:prstGeom>
        </p:spPr>
      </p:pic>
      <p:sp>
        <p:nvSpPr>
          <p:cNvPr id="11" name="日付プレースホルダー 3">
            <a:extLst>
              <a:ext uri="{FF2B5EF4-FFF2-40B4-BE49-F238E27FC236}">
                <a16:creationId xmlns:a16="http://schemas.microsoft.com/office/drawing/2014/main" id="{E6725C23-41F5-4825-BA5C-3F4C28D7CD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34DA047-ECAC-4381-B953-53DB0E28DD7F}"/>
              </a:ext>
            </a:extLst>
          </p:cNvPr>
          <p:cNvSpPr/>
          <p:nvPr/>
        </p:nvSpPr>
        <p:spPr bwMode="auto">
          <a:xfrm>
            <a:off x="1595553" y="3732286"/>
            <a:ext cx="6029098" cy="230114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1600" dirty="0">
                <a:solidFill>
                  <a:schemeClr val="bg1"/>
                </a:solidFill>
                <a:latin typeface="Times New Roman" pitchFamily="18" charset="0"/>
              </a:rPr>
              <a:t>Example of Coordinated SR : Opt.2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592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546C862-2E6D-4B5A-8D86-B0B98CBCA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EDD48B-CED4-4987-94DF-34474A33A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7" name="コンテンツ プレースホルダー 1">
            <a:extLst>
              <a:ext uri="{FF2B5EF4-FFF2-40B4-BE49-F238E27FC236}">
                <a16:creationId xmlns:a16="http://schemas.microsoft.com/office/drawing/2014/main" id="{607FEEB3-4672-484A-A530-6429511D8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4" y="1828799"/>
            <a:ext cx="8239126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Metrics: “throughput = sum of throughput per STA”</a:t>
            </a:r>
          </a:p>
          <a:p>
            <a:pPr marL="880619" lvl="2" indent="-285750">
              <a:buFont typeface="Arial" panose="020B0604020202020204" pitchFamily="34" charset="0"/>
              <a:buChar char="–"/>
            </a:pPr>
            <a:r>
              <a:rPr lang="en-US" altLang="ja-JP" sz="1600" dirty="0"/>
              <a:t>Considering only data payload. (not including MAC and PHY preamble overhead)</a:t>
            </a:r>
          </a:p>
          <a:p>
            <a:pPr marL="880619" lvl="2" indent="-285750">
              <a:buFont typeface="Arial" panose="020B0604020202020204" pitchFamily="34" charset="0"/>
              <a:buChar char="–"/>
            </a:pPr>
            <a:r>
              <a:rPr lang="en-US" altLang="ko-KR" sz="1600" dirty="0"/>
              <a:t>Adequate MCS and theoretical PER are determined base on SINR per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Following four schemes are compared</a:t>
            </a:r>
          </a:p>
          <a:p>
            <a:pPr marL="937769" lvl="2" indent="-342900">
              <a:buFont typeface="+mj-lt"/>
              <a:buAutoNum type="arabicPeriod"/>
            </a:pPr>
            <a:r>
              <a:rPr lang="en-US" altLang="ja-JP" sz="1600" u="sng" dirty="0"/>
              <a:t>TDD</a:t>
            </a:r>
          </a:p>
          <a:p>
            <a:pPr marL="1223519" lvl="3" indent="-285750"/>
            <a:r>
              <a:rPr lang="en-US" altLang="ja-JP" dirty="0"/>
              <a:t>One AP transmits data with max Tx power. (The AP is selected randomly)</a:t>
            </a:r>
          </a:p>
          <a:p>
            <a:pPr marL="1223519" lvl="3" indent="-285750"/>
            <a:r>
              <a:rPr lang="en-US" altLang="ja-JP" dirty="0"/>
              <a:t>The other APs don’t transmit data</a:t>
            </a:r>
            <a:r>
              <a:rPr lang="ja-JP" altLang="en-US" dirty="0"/>
              <a:t> </a:t>
            </a:r>
            <a:r>
              <a:rPr lang="en-US" altLang="ja-JP" dirty="0"/>
              <a:t>doe to the transmission described in the above.</a:t>
            </a:r>
          </a:p>
          <a:p>
            <a:pPr marL="937769" lvl="2" indent="-342900">
              <a:buFont typeface="+mj-lt"/>
              <a:buAutoNum type="arabicPeriod"/>
            </a:pPr>
            <a:r>
              <a:rPr lang="en-US" altLang="ja-JP" sz="1600" u="sng" dirty="0"/>
              <a:t>11ax SR (OBSS_PD)</a:t>
            </a:r>
          </a:p>
          <a:p>
            <a:pPr marL="1223519" lvl="3" indent="-285750"/>
            <a:r>
              <a:rPr lang="en-US" altLang="ja-JP" dirty="0"/>
              <a:t>One AP transmits data with max Tx power. (The AP is selected randomly)</a:t>
            </a:r>
          </a:p>
          <a:p>
            <a:pPr marL="1223519" lvl="3" indent="-285750"/>
            <a:r>
              <a:rPr lang="en-US" altLang="ja-JP" dirty="0"/>
              <a:t>The other APs transmit data</a:t>
            </a:r>
            <a:r>
              <a:rPr lang="ja-JP" altLang="en-US" dirty="0"/>
              <a:t> </a:t>
            </a:r>
            <a:r>
              <a:rPr lang="en-US" altLang="ja-JP" dirty="0"/>
              <a:t>with Tx power calculated by OBSS_PD equation. [5]</a:t>
            </a:r>
          </a:p>
          <a:p>
            <a:pPr lvl="3"/>
            <a:r>
              <a:rPr lang="en-US" altLang="ja-JP" sz="1400" dirty="0" err="1"/>
              <a:t>OBSS_PD</a:t>
            </a:r>
            <a:r>
              <a:rPr lang="en-US" altLang="ja-JP" sz="1400" baseline="-25000" dirty="0" err="1"/>
              <a:t>min</a:t>
            </a:r>
            <a:r>
              <a:rPr lang="en-US" altLang="ja-JP" sz="1400" dirty="0"/>
              <a:t> = -82dBm/20MHz, </a:t>
            </a:r>
            <a:r>
              <a:rPr lang="en-US" altLang="ja-JP" sz="1400" dirty="0" err="1"/>
              <a:t>OBSS_PD</a:t>
            </a:r>
            <a:r>
              <a:rPr lang="en-US" altLang="ja-JP" sz="1400" baseline="-25000" dirty="0" err="1"/>
              <a:t>max</a:t>
            </a:r>
            <a:r>
              <a:rPr lang="en-US" altLang="ja-JP" sz="1400" dirty="0"/>
              <a:t> = -62dBm/20MHz</a:t>
            </a:r>
          </a:p>
          <a:p>
            <a:pPr marL="937769" lvl="2" indent="-342900">
              <a:buFont typeface="+mj-lt"/>
              <a:buAutoNum type="arabicPeriod"/>
            </a:pPr>
            <a:r>
              <a:rPr lang="en-US" altLang="ja-JP" sz="1600" u="sng" dirty="0"/>
              <a:t>Coordinated SR : Opt.1 (in Slide.4)</a:t>
            </a:r>
          </a:p>
          <a:p>
            <a:pPr marL="1280669" lvl="3" indent="-342900"/>
            <a:r>
              <a:rPr lang="en-US" altLang="ja-JP" dirty="0"/>
              <a:t>All APs transmit data with Tx power which allows not to detect each other. </a:t>
            </a:r>
          </a:p>
          <a:p>
            <a:pPr marL="937769" lvl="2" indent="-342900">
              <a:buFont typeface="+mj-lt"/>
              <a:buAutoNum type="arabicPeriod"/>
            </a:pPr>
            <a:r>
              <a:rPr lang="en-US" altLang="ja-JP" sz="1600" u="sng" dirty="0"/>
              <a:t>Coordinated SR : Opt.2 (in Slide.5)</a:t>
            </a:r>
          </a:p>
          <a:p>
            <a:pPr marL="1280669" lvl="3" indent="-342900"/>
            <a:r>
              <a:rPr lang="en-US" altLang="ja-JP" dirty="0"/>
              <a:t>All APs transmit data with Tx power which maximizes area throughput. </a:t>
            </a:r>
          </a:p>
        </p:txBody>
      </p:sp>
      <p:sp>
        <p:nvSpPr>
          <p:cNvPr id="27" name="タイトル 2">
            <a:extLst>
              <a:ext uri="{FF2B5EF4-FFF2-40B4-BE49-F238E27FC236}">
                <a16:creationId xmlns:a16="http://schemas.microsoft.com/office/drawing/2014/main" id="{5B1C599C-3223-490D-A89F-32121AF73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Simulation Setup</a:t>
            </a:r>
          </a:p>
        </p:txBody>
      </p:sp>
      <p:sp>
        <p:nvSpPr>
          <p:cNvPr id="8" name="日付プレースホルダー 3">
            <a:extLst>
              <a:ext uri="{FF2B5EF4-FFF2-40B4-BE49-F238E27FC236}">
                <a16:creationId xmlns:a16="http://schemas.microsoft.com/office/drawing/2014/main" id="{0A7B8C2B-03A1-4C49-B095-3C349D3DAE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25334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546C862-2E6D-4B5A-8D86-B0B98CBCA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EDD48B-CED4-4987-94DF-34474A33A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7" name="コンテンツ プレースホルダー 1">
            <a:extLst>
              <a:ext uri="{FF2B5EF4-FFF2-40B4-BE49-F238E27FC236}">
                <a16:creationId xmlns:a16="http://schemas.microsoft.com/office/drawing/2014/main" id="{607FEEB3-4672-484A-A530-6429511D8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4" y="1828799"/>
            <a:ext cx="8239126" cy="4646613"/>
          </a:xfrm>
        </p:spPr>
        <p:txBody>
          <a:bodyPr/>
          <a:lstStyle/>
          <a:p>
            <a:r>
              <a:rPr kumimoji="1" lang="en-US" altLang="ja-JP" sz="2000" dirty="0"/>
              <a:t>Simulation Environment</a:t>
            </a:r>
          </a:p>
          <a:p>
            <a:pPr lvl="1"/>
            <a:r>
              <a:rPr kumimoji="1" lang="en-US" altLang="ja-JP" sz="1600" dirty="0"/>
              <a:t>4APs are deployed as the right layout.</a:t>
            </a:r>
          </a:p>
          <a:p>
            <a:pPr lvl="1"/>
            <a:r>
              <a:rPr kumimoji="1" lang="en-US" altLang="ja-JP" sz="1600" dirty="0"/>
              <a:t>Assuming each AP transmits data to one STA</a:t>
            </a:r>
          </a:p>
          <a:p>
            <a:pPr lvl="2"/>
            <a:r>
              <a:rPr kumimoji="1" lang="en-US" altLang="ja-JP" sz="1600" dirty="0"/>
              <a:t>STAs are deployed randomly</a:t>
            </a:r>
            <a:br>
              <a:rPr kumimoji="1" lang="en-US" altLang="ja-JP" sz="1600" dirty="0"/>
            </a:br>
            <a:r>
              <a:rPr kumimoji="1" lang="en-US" altLang="ja-JP" sz="1600" dirty="0"/>
              <a:t>within radios of R [m] from associated-AP</a:t>
            </a:r>
          </a:p>
          <a:p>
            <a:pPr lvl="1"/>
            <a:r>
              <a:rPr kumimoji="1" lang="en-US" altLang="ja-JP" sz="1600" dirty="0"/>
              <a:t>Num. of Loop: 1,000</a:t>
            </a:r>
          </a:p>
          <a:p>
            <a:pPr lvl="1"/>
            <a:r>
              <a:rPr kumimoji="1" lang="en-US" altLang="ja-JP" sz="1600" dirty="0"/>
              <a:t>Frequency: 5180MHz</a:t>
            </a:r>
          </a:p>
          <a:p>
            <a:pPr lvl="1"/>
            <a:r>
              <a:rPr kumimoji="1" lang="en-US" altLang="ja-JP" sz="1600" dirty="0"/>
              <a:t>Bandwidth: 80MHz</a:t>
            </a:r>
            <a:endParaRPr lang="en-US" altLang="ja-JP" sz="1600" dirty="0"/>
          </a:p>
          <a:p>
            <a:pPr lvl="1"/>
            <a:r>
              <a:rPr lang="en-US" altLang="ja-JP" sz="1600" dirty="0"/>
              <a:t>Max Tx Power: 21dBm per AP</a:t>
            </a:r>
          </a:p>
          <a:p>
            <a:pPr lvl="1"/>
            <a:r>
              <a:rPr lang="en-US" altLang="ja-JP" sz="1600" dirty="0"/>
              <a:t>NF: 7dB</a:t>
            </a:r>
          </a:p>
          <a:p>
            <a:pPr lvl="1"/>
            <a:r>
              <a:rPr kumimoji="1" lang="en-US" altLang="ja-JP" sz="1600" dirty="0"/>
              <a:t>Pathloss : (“</a:t>
            </a:r>
            <a:r>
              <a:rPr kumimoji="1" lang="en-US" altLang="ja-JP" sz="1600" dirty="0" err="1"/>
              <a:t>freq</a:t>
            </a:r>
            <a:r>
              <a:rPr kumimoji="1" lang="en-US" altLang="ja-JP" sz="1600" dirty="0"/>
              <a:t>” = 5.18GHz, “Dis” = distance between Tx/Rx, “breakpoint” = 10m)</a:t>
            </a:r>
          </a:p>
          <a:p>
            <a:pPr lvl="2"/>
            <a:r>
              <a:rPr lang="da-DK" altLang="ja-JP" sz="1600" dirty="0"/>
              <a:t>PL(d) = 40.05 + 20*log10(freq/2.4) + 20*log10(min(Dis, breakpoint)) </a:t>
            </a:r>
            <a:br>
              <a:rPr lang="da-DK" altLang="ja-JP" sz="1600" dirty="0"/>
            </a:br>
            <a:r>
              <a:rPr lang="da-DK" altLang="ja-JP" sz="1600" dirty="0"/>
              <a:t>                                               + (Dis &gt; breakpoint) .* (35*log10(Dis/breakpoint))</a:t>
            </a:r>
          </a:p>
          <a:p>
            <a:pPr lvl="1"/>
            <a:r>
              <a:rPr lang="da-DK" altLang="ja-JP" sz="1600" dirty="0"/>
              <a:t>Shadowing : 5dB log-normal for all link, iid</a:t>
            </a:r>
          </a:p>
          <a:p>
            <a:pPr lvl="1"/>
            <a:r>
              <a:rPr lang="en-US" altLang="ja-JP" sz="1600" dirty="0"/>
              <a:t>PPDU: </a:t>
            </a:r>
            <a:r>
              <a:rPr lang="en-US" altLang="ko-KR" sz="1600" dirty="0"/>
              <a:t>HE PPDU with 4x+3.2us LTF and 3.2us GI</a:t>
            </a:r>
          </a:p>
        </p:txBody>
      </p:sp>
      <p:sp>
        <p:nvSpPr>
          <p:cNvPr id="27" name="タイトル 2">
            <a:extLst>
              <a:ext uri="{FF2B5EF4-FFF2-40B4-BE49-F238E27FC236}">
                <a16:creationId xmlns:a16="http://schemas.microsoft.com/office/drawing/2014/main" id="{5B1C599C-3223-490D-A89F-32121AF73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Simulation Setup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CCC40476-64D3-4621-B238-630A7DB703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6763" y="2277921"/>
            <a:ext cx="2135752" cy="2118361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09B394A-472A-43EB-B9E1-B4FC373AC10D}"/>
              </a:ext>
            </a:extLst>
          </p:cNvPr>
          <p:cNvSpPr txBox="1"/>
          <p:nvPr/>
        </p:nvSpPr>
        <p:spPr>
          <a:xfrm>
            <a:off x="6479364" y="1863168"/>
            <a:ext cx="17705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latin typeface="Calibri" panose="020F0502020204030204" pitchFamily="34" charset="0"/>
                <a:ea typeface="ＭＳ Ｐゴシック" panose="020B0600070205080204" pitchFamily="50" charset="-128"/>
              </a:rPr>
              <a:t>&lt;Layout of Nodes&gt;</a:t>
            </a:r>
            <a:endParaRPr kumimoji="1" lang="ja-JP" altLang="en-US" sz="1600" b="1" dirty="0">
              <a:latin typeface="Calibri" panose="020F050202020403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9" name="日付プレースホルダー 3">
            <a:extLst>
              <a:ext uri="{FF2B5EF4-FFF2-40B4-BE49-F238E27FC236}">
                <a16:creationId xmlns:a16="http://schemas.microsoft.com/office/drawing/2014/main" id="{D38BD165-C6CE-42F7-B3F5-C1E7C803DB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4651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テキスト, 地図 が含まれている画像&#10;&#10;自動的に生成された説明">
            <a:extLst>
              <a:ext uri="{FF2B5EF4-FFF2-40B4-BE49-F238E27FC236}">
                <a16:creationId xmlns:a16="http://schemas.microsoft.com/office/drawing/2014/main" id="{34A389E5-613B-4B33-A984-DB02975264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6120" y="2345441"/>
            <a:ext cx="4640580" cy="3480435"/>
          </a:xfrm>
          <a:prstGeom prst="rect">
            <a:avLst/>
          </a:prstGeom>
        </p:spPr>
      </p:pic>
      <p:pic>
        <p:nvPicPr>
          <p:cNvPr id="4" name="図 3" descr="テキスト, 地図 が含まれている画像&#10;&#10;自動的に生成された説明">
            <a:extLst>
              <a:ext uri="{FF2B5EF4-FFF2-40B4-BE49-F238E27FC236}">
                <a16:creationId xmlns:a16="http://schemas.microsoft.com/office/drawing/2014/main" id="{5FA290DE-839F-440B-801D-CA6F79FDD4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40" y="2345441"/>
            <a:ext cx="4640580" cy="3480435"/>
          </a:xfrm>
          <a:prstGeom prst="rect">
            <a:avLst/>
          </a:prstGeom>
        </p:spPr>
      </p:pic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546C862-2E6D-4B5A-8D86-B0B98CBCA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EDD48B-CED4-4987-94DF-34474A33A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7" name="コンテンツ プレースホルダー 1">
            <a:extLst>
              <a:ext uri="{FF2B5EF4-FFF2-40B4-BE49-F238E27FC236}">
                <a16:creationId xmlns:a16="http://schemas.microsoft.com/office/drawing/2014/main" id="{607FEEB3-4672-484A-A530-6429511D8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4" y="1828800"/>
            <a:ext cx="7858126" cy="4114800"/>
          </a:xfrm>
        </p:spPr>
        <p:txBody>
          <a:bodyPr/>
          <a:lstStyle/>
          <a:p>
            <a:r>
              <a:rPr kumimoji="1" lang="en-US" altLang="ja-JP" sz="2000" dirty="0"/>
              <a:t>Throughput CDF</a:t>
            </a:r>
          </a:p>
        </p:txBody>
      </p:sp>
      <p:sp>
        <p:nvSpPr>
          <p:cNvPr id="27" name="タイトル 2">
            <a:extLst>
              <a:ext uri="{FF2B5EF4-FFF2-40B4-BE49-F238E27FC236}">
                <a16:creationId xmlns:a16="http://schemas.microsoft.com/office/drawing/2014/main" id="{5B1C599C-3223-490D-A89F-32121AF73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Simulation Result 1</a:t>
            </a:r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404FCE25-5E99-41D0-807D-F7E39D743197}"/>
              </a:ext>
            </a:extLst>
          </p:cNvPr>
          <p:cNvSpPr/>
          <p:nvPr/>
        </p:nvSpPr>
        <p:spPr>
          <a:xfrm>
            <a:off x="2855072" y="2968970"/>
            <a:ext cx="1615011" cy="875686"/>
          </a:xfrm>
          <a:prstGeom prst="wedgeRoundRectCallout">
            <a:avLst>
              <a:gd name="adj1" fmla="val -74426"/>
              <a:gd name="adj2" fmla="val -58842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0" u="sng" dirty="0">
                <a:solidFill>
                  <a:schemeClr val="tx1"/>
                </a:solidFill>
              </a:rPr>
              <a:t>SR Gain at </a:t>
            </a:r>
            <a:r>
              <a:rPr kumimoji="1" lang="en-US" altLang="ja-JP" sz="12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200" b="0" u="sng" dirty="0">
                <a:solidFill>
                  <a:schemeClr val="tx1"/>
                </a:solidFill>
              </a:rPr>
              <a:t>=0.9</a:t>
            </a:r>
            <a:endParaRPr lang="en-US" altLang="ja-JP" sz="1200" b="0" u="sng" dirty="0">
              <a:solidFill>
                <a:schemeClr val="tx1"/>
              </a:solidFill>
            </a:endParaRPr>
          </a:p>
          <a:p>
            <a:r>
              <a:rPr kumimoji="1" lang="en-US" altLang="ja-JP" sz="1200" b="0" dirty="0">
                <a:solidFill>
                  <a:schemeClr val="tx1"/>
                </a:solidFill>
              </a:rPr>
              <a:t> - ax SR : x1.2</a:t>
            </a:r>
          </a:p>
          <a:p>
            <a:r>
              <a:rPr kumimoji="1" lang="en-US" altLang="ja-JP" sz="1200" b="0" dirty="0">
                <a:solidFill>
                  <a:schemeClr val="tx1"/>
                </a:solidFill>
              </a:rPr>
              <a:t> - CSR(Opt.1) : x1.6</a:t>
            </a:r>
          </a:p>
          <a:p>
            <a:r>
              <a:rPr kumimoji="1" lang="en-US" altLang="ja-JP" sz="1200" b="0" dirty="0">
                <a:solidFill>
                  <a:schemeClr val="tx1"/>
                </a:solidFill>
              </a:rPr>
              <a:t> - CSR(Opt.2) : x2.0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71CAF27-AA5A-4DBC-8D31-97D78FD1D6BE}"/>
              </a:ext>
            </a:extLst>
          </p:cNvPr>
          <p:cNvSpPr/>
          <p:nvPr/>
        </p:nvSpPr>
        <p:spPr>
          <a:xfrm>
            <a:off x="533400" y="5744227"/>
            <a:ext cx="8077200" cy="70173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480569" lvl="2">
              <a:spcBef>
                <a:spcPct val="20000"/>
              </a:spcBef>
            </a:pPr>
            <a:r>
              <a:rPr lang="en-US" altLang="ja-JP" sz="1800" dirty="0">
                <a:solidFill>
                  <a:srgbClr val="0B66DF"/>
                </a:solidFill>
              </a:rPr>
              <a:t>Comparing with ax SR(OBSS_PD), CSR can achieve higher throughput gain.</a:t>
            </a:r>
            <a:endParaRPr lang="en-US" altLang="ko-KR" sz="1800" dirty="0">
              <a:solidFill>
                <a:srgbClr val="0B66DF"/>
              </a:solidFill>
            </a:endParaRPr>
          </a:p>
          <a:p>
            <a:pPr marL="480569" lvl="2">
              <a:spcBef>
                <a:spcPct val="20000"/>
              </a:spcBef>
            </a:pPr>
            <a:r>
              <a:rPr lang="en-US" altLang="ko-KR" sz="1800" dirty="0">
                <a:solidFill>
                  <a:srgbClr val="0B66DF"/>
                </a:solidFill>
              </a:rPr>
              <a:t>CSR(Opt.2) can get the highest throughput gain among all schemes.</a:t>
            </a:r>
          </a:p>
        </p:txBody>
      </p:sp>
      <p:sp>
        <p:nvSpPr>
          <p:cNvPr id="19" name="吹き出し: 角を丸めた四角形 18">
            <a:extLst>
              <a:ext uri="{FF2B5EF4-FFF2-40B4-BE49-F238E27FC236}">
                <a16:creationId xmlns:a16="http://schemas.microsoft.com/office/drawing/2014/main" id="{31A124AD-F6DA-4354-A7A2-60FC5FC29FEA}"/>
              </a:ext>
            </a:extLst>
          </p:cNvPr>
          <p:cNvSpPr/>
          <p:nvPr/>
        </p:nvSpPr>
        <p:spPr>
          <a:xfrm>
            <a:off x="7129243" y="3429000"/>
            <a:ext cx="1633758" cy="875686"/>
          </a:xfrm>
          <a:prstGeom prst="wedgeRoundRectCallout">
            <a:avLst>
              <a:gd name="adj1" fmla="val -37372"/>
              <a:gd name="adj2" fmla="val -103427"/>
              <a:gd name="adj3" fmla="val 1666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0" u="sng" dirty="0">
                <a:solidFill>
                  <a:schemeClr val="tx1"/>
                </a:solidFill>
              </a:rPr>
              <a:t>SR Gain at </a:t>
            </a:r>
            <a:r>
              <a:rPr kumimoji="1" lang="en-US" altLang="ja-JP" sz="1200" b="0" u="sng" dirty="0" err="1">
                <a:solidFill>
                  <a:schemeClr val="tx1"/>
                </a:solidFill>
              </a:rPr>
              <a:t>cdf</a:t>
            </a:r>
            <a:r>
              <a:rPr kumimoji="1" lang="en-US" altLang="ja-JP" sz="1200" b="0" u="sng" dirty="0">
                <a:solidFill>
                  <a:schemeClr val="tx1"/>
                </a:solidFill>
              </a:rPr>
              <a:t>=0.9</a:t>
            </a:r>
            <a:endParaRPr lang="en-US" altLang="ja-JP" sz="1200" b="0" u="sng" dirty="0">
              <a:solidFill>
                <a:schemeClr val="tx1"/>
              </a:solidFill>
            </a:endParaRPr>
          </a:p>
          <a:p>
            <a:r>
              <a:rPr kumimoji="1" lang="en-US" altLang="ja-JP" sz="1200" b="0" dirty="0">
                <a:solidFill>
                  <a:schemeClr val="tx1"/>
                </a:solidFill>
              </a:rPr>
              <a:t> - ax SR : x1.9</a:t>
            </a:r>
          </a:p>
          <a:p>
            <a:r>
              <a:rPr kumimoji="1" lang="en-US" altLang="ja-JP" sz="1200" b="0" dirty="0">
                <a:solidFill>
                  <a:schemeClr val="tx1"/>
                </a:solidFill>
              </a:rPr>
              <a:t> - CSR(Opt.1) : x2.3</a:t>
            </a:r>
          </a:p>
          <a:p>
            <a:r>
              <a:rPr kumimoji="1" lang="en-US" altLang="ja-JP" sz="1200" b="0" dirty="0">
                <a:solidFill>
                  <a:schemeClr val="tx1"/>
                </a:solidFill>
              </a:rPr>
              <a:t> - CSR(Opt.2) : x2.6</a:t>
            </a:r>
            <a:endParaRPr lang="en-US" altLang="ja-JP" sz="1200" b="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1D22259-FB24-40F5-A711-01818260DF8B}"/>
              </a:ext>
            </a:extLst>
          </p:cNvPr>
          <p:cNvSpPr txBox="1"/>
          <p:nvPr/>
        </p:nvSpPr>
        <p:spPr>
          <a:xfrm>
            <a:off x="1420861" y="2221468"/>
            <a:ext cx="1931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0" u="sng" dirty="0"/>
              <a:t>D = 20m, R = 10m</a:t>
            </a:r>
            <a:endParaRPr kumimoji="1" lang="ja-JP" altLang="en-US" sz="1800" b="0" u="sng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44A339F-5FDB-4C83-B7F9-BF89582FF5AC}"/>
              </a:ext>
            </a:extLst>
          </p:cNvPr>
          <p:cNvSpPr txBox="1"/>
          <p:nvPr/>
        </p:nvSpPr>
        <p:spPr>
          <a:xfrm>
            <a:off x="5867400" y="2221468"/>
            <a:ext cx="1931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0" u="sng" dirty="0"/>
              <a:t>D = 30m, R = 10m</a:t>
            </a:r>
            <a:endParaRPr kumimoji="1" lang="ja-JP" altLang="en-US" sz="1800" b="0" u="sng" dirty="0"/>
          </a:p>
        </p:txBody>
      </p:sp>
      <p:sp>
        <p:nvSpPr>
          <p:cNvPr id="14" name="日付プレースホルダー 3">
            <a:extLst>
              <a:ext uri="{FF2B5EF4-FFF2-40B4-BE49-F238E27FC236}">
                <a16:creationId xmlns:a16="http://schemas.microsoft.com/office/drawing/2014/main" id="{A2E0B5B7-DFC9-4DA8-93A6-D18E44FC3E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406820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 descr="テキスト, 地図 が含まれている画像&#10;&#10;自動的に生成された説明">
            <a:extLst>
              <a:ext uri="{FF2B5EF4-FFF2-40B4-BE49-F238E27FC236}">
                <a16:creationId xmlns:a16="http://schemas.microsoft.com/office/drawing/2014/main" id="{26071918-16C8-40A7-9C93-618903779A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393251"/>
            <a:ext cx="4640580" cy="3480435"/>
          </a:xfrm>
          <a:prstGeom prst="rect">
            <a:avLst/>
          </a:prstGeom>
        </p:spPr>
      </p:pic>
      <p:pic>
        <p:nvPicPr>
          <p:cNvPr id="3" name="図 2" descr="テキスト, 地図 が含まれている画像&#10;&#10;自動的に生成された説明">
            <a:extLst>
              <a:ext uri="{FF2B5EF4-FFF2-40B4-BE49-F238E27FC236}">
                <a16:creationId xmlns:a16="http://schemas.microsoft.com/office/drawing/2014/main" id="{0D327688-239C-4A61-8676-9B3999BE38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36" y="2399537"/>
            <a:ext cx="4640580" cy="3480435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CD1F4A8-296A-4484-AC40-AA8D7FE42F74}"/>
              </a:ext>
            </a:extLst>
          </p:cNvPr>
          <p:cNvSpPr txBox="1"/>
          <p:nvPr/>
        </p:nvSpPr>
        <p:spPr>
          <a:xfrm>
            <a:off x="1796873" y="2209800"/>
            <a:ext cx="1167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0" u="sng" dirty="0"/>
              <a:t>CDF = 0.5</a:t>
            </a:r>
            <a:endParaRPr kumimoji="1" lang="ja-JP" altLang="en-US" sz="1800" b="0" u="sng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546C862-2E6D-4B5A-8D86-B0B98CBCA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EDD48B-CED4-4987-94DF-34474A33A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7" name="コンテンツ プレースホルダー 1">
            <a:extLst>
              <a:ext uri="{FF2B5EF4-FFF2-40B4-BE49-F238E27FC236}">
                <a16:creationId xmlns:a16="http://schemas.microsoft.com/office/drawing/2014/main" id="{607FEEB3-4672-484A-A530-6429511D8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4" y="1828800"/>
            <a:ext cx="7858126" cy="4114800"/>
          </a:xfrm>
        </p:spPr>
        <p:txBody>
          <a:bodyPr/>
          <a:lstStyle/>
          <a:p>
            <a:r>
              <a:rPr kumimoji="1" lang="en-US" altLang="ja-JP" sz="2000" dirty="0"/>
              <a:t>Distance vs. Throughput (R = 10m)</a:t>
            </a:r>
          </a:p>
        </p:txBody>
      </p:sp>
      <p:sp>
        <p:nvSpPr>
          <p:cNvPr id="27" name="タイトル 2">
            <a:extLst>
              <a:ext uri="{FF2B5EF4-FFF2-40B4-BE49-F238E27FC236}">
                <a16:creationId xmlns:a16="http://schemas.microsoft.com/office/drawing/2014/main" id="{5B1C599C-3223-490D-A89F-32121AF73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Simulation Result 2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A8F570F5-BF0C-4E01-B52A-8A43DCE005ED}"/>
              </a:ext>
            </a:extLst>
          </p:cNvPr>
          <p:cNvSpPr/>
          <p:nvPr/>
        </p:nvSpPr>
        <p:spPr>
          <a:xfrm>
            <a:off x="381000" y="5748537"/>
            <a:ext cx="8382000" cy="701731"/>
          </a:xfrm>
          <a:prstGeom prst="rect">
            <a:avLst/>
          </a:prstGeom>
        </p:spPr>
        <p:txBody>
          <a:bodyPr wrap="square" lIns="0" rIns="0">
            <a:spAutoFit/>
          </a:bodyPr>
          <a:lstStyle/>
          <a:p>
            <a:pPr marL="480569" lvl="2">
              <a:spcBef>
                <a:spcPct val="20000"/>
              </a:spcBef>
            </a:pPr>
            <a:r>
              <a:rPr lang="en-US" altLang="ja-JP" sz="1800" dirty="0">
                <a:solidFill>
                  <a:srgbClr val="0B66DF"/>
                </a:solidFill>
              </a:rPr>
              <a:t>CSR(Opt.2) can achieve the highest throughput gain in all distance conditions.</a:t>
            </a:r>
          </a:p>
          <a:p>
            <a:pPr marL="480569" lvl="2">
              <a:spcBef>
                <a:spcPct val="20000"/>
              </a:spcBef>
            </a:pPr>
            <a:r>
              <a:rPr lang="en-US" altLang="ko-KR" sz="1800" dirty="0">
                <a:solidFill>
                  <a:srgbClr val="0B66DF"/>
                </a:solidFill>
              </a:rPr>
              <a:t>CSR(Opt.1) will be better than ax SR in the case AP-AP distance is long.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866A270-0BAE-48CD-B496-BA774A7B4F6B}"/>
              </a:ext>
            </a:extLst>
          </p:cNvPr>
          <p:cNvSpPr txBox="1"/>
          <p:nvPr/>
        </p:nvSpPr>
        <p:spPr>
          <a:xfrm>
            <a:off x="6224093" y="2221468"/>
            <a:ext cx="1167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0" u="sng" dirty="0"/>
              <a:t>CDF = 0.9</a:t>
            </a:r>
            <a:endParaRPr kumimoji="1" lang="ja-JP" altLang="en-US" sz="1800" b="0" u="sng" dirty="0"/>
          </a:p>
        </p:txBody>
      </p:sp>
      <p:sp>
        <p:nvSpPr>
          <p:cNvPr id="15" name="日付プレースホルダー 3">
            <a:extLst>
              <a:ext uri="{FF2B5EF4-FFF2-40B4-BE49-F238E27FC236}">
                <a16:creationId xmlns:a16="http://schemas.microsoft.com/office/drawing/2014/main" id="{F53656EA-CF3B-47CC-B49E-B9D93A4058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332195"/>
            <a:ext cx="1828800" cy="276225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September 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64145541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139257</TotalTime>
  <Words>1500</Words>
  <Application>Microsoft Office PowerPoint</Application>
  <PresentationFormat>画面に合わせる (4:3)</PresentationFormat>
  <Paragraphs>237</Paragraphs>
  <Slides>15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Default Design</vt:lpstr>
      <vt:lpstr>Coordinated Spatial Reuse Performance Analysis</vt:lpstr>
      <vt:lpstr>Introduction</vt:lpstr>
      <vt:lpstr>Recap of Coordinated Spatial Reuse</vt:lpstr>
      <vt:lpstr>Coordinated SR : Option.1</vt:lpstr>
      <vt:lpstr>Coordinated SR : Option.2</vt:lpstr>
      <vt:lpstr>Simulation Setup</vt:lpstr>
      <vt:lpstr>Simulation Setup</vt:lpstr>
      <vt:lpstr>Simulation Result 1</vt:lpstr>
      <vt:lpstr>Simulation Result 2</vt:lpstr>
      <vt:lpstr>Summary</vt:lpstr>
      <vt:lpstr>Reference</vt:lpstr>
      <vt:lpstr>Appendix.1</vt:lpstr>
      <vt:lpstr>Appendix.1</vt:lpstr>
      <vt:lpstr>Appendix.2</vt:lpstr>
      <vt:lpstr>Appendix.2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and Draft Texts for PAR/CSD</dc:title>
  <dc:creator>Yusuke.YT.Tanaka@sony.com</dc:creator>
  <cp:lastModifiedBy>Aio, Kosuke (Sony)</cp:lastModifiedBy>
  <cp:revision>3945</cp:revision>
  <cp:lastPrinted>2018-09-03T08:43:03Z</cp:lastPrinted>
  <dcterms:created xsi:type="dcterms:W3CDTF">1998-02-10T13:07:52Z</dcterms:created>
  <dcterms:modified xsi:type="dcterms:W3CDTF">2019-09-15T02:13:01Z</dcterms:modified>
</cp:coreProperties>
</file>