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929" r:id="rId2"/>
    <p:sldId id="949" r:id="rId3"/>
    <p:sldId id="992" r:id="rId4"/>
    <p:sldId id="993" r:id="rId5"/>
    <p:sldId id="970" r:id="rId6"/>
    <p:sldId id="994" r:id="rId7"/>
    <p:sldId id="987" r:id="rId8"/>
    <p:sldId id="965" r:id="rId9"/>
    <p:sldId id="507" r:id="rId10"/>
    <p:sldId id="995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0B7F716-308C-40DE-8097-37E486A31BD7}">
          <p14:sldIdLst>
            <p14:sldId id="929"/>
            <p14:sldId id="949"/>
            <p14:sldId id="992"/>
            <p14:sldId id="993"/>
            <p14:sldId id="970"/>
            <p14:sldId id="994"/>
            <p14:sldId id="987"/>
            <p14:sldId id="965"/>
            <p14:sldId id="507"/>
            <p14:sldId id="9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6DF"/>
    <a:srgbClr val="FFFFF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6" autoAdjust="0"/>
    <p:restoredTop sz="91882" autoAdjust="0"/>
  </p:normalViewPr>
  <p:slideViewPr>
    <p:cSldViewPr>
      <p:cViewPr varScale="1">
        <p:scale>
          <a:sx n="54" d="100"/>
          <a:sy n="54" d="100"/>
        </p:scale>
        <p:origin x="150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96" y="342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65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51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199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77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</a:t>
            </a:r>
            <a:r>
              <a:rPr lang="en-US" altLang="en-US" sz="1800" b="1" dirty="0"/>
              <a:t>1533</a:t>
            </a:r>
            <a:r>
              <a:rPr lang="en-GB" altLang="en-US" sz="1800" b="1" dirty="0"/>
              <a:t>r0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 on Multi-AP</a:t>
            </a:r>
            <a:r>
              <a:rPr kumimoji="1" lang="ja-JP" altLang="en-US" dirty="0"/>
              <a:t> </a:t>
            </a:r>
            <a:r>
              <a:rPr kumimoji="1" lang="en-US" altLang="ja-JP" dirty="0"/>
              <a:t>Ack Protocol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Date:</a:t>
            </a:r>
            <a:r>
              <a:rPr lang="en-US" altLang="ja-JP" sz="2000" b="0" kern="0" dirty="0"/>
              <a:t> 2019-09-15</a:t>
            </a:r>
          </a:p>
        </p:txBody>
      </p:sp>
      <p:sp>
        <p:nvSpPr>
          <p:cNvPr id="15" name="フッター プレースホルダー 5">
            <a:extLst>
              <a:ext uri="{FF2B5EF4-FFF2-40B4-BE49-F238E27FC236}">
                <a16:creationId xmlns:a16="http://schemas.microsoft.com/office/drawing/2014/main" id="{DCA76D14-4D5C-4408-A0CB-008625DD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E467F3D2-9003-42D6-85A7-44023E3D94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A4E13A-ACC9-4F61-9268-4F4512280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BFB14F80-D557-4413-BA9D-08200C810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256393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Kazuyuki Sakoda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 Handte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a-DK" altLang="ja-JP" sz="1500" dirty="0"/>
                        <a:t>Thomas.Handte@sony.com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 Ciochina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Dana.Ciochina@sony.com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B54EAA3-1631-45F6-AE06-A552FA326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agree that 11be should support information exchange related to received Ack frames among multiple APs for Multi-AP coordination?</a:t>
            </a:r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Need more information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3515613-8C8F-4FF9-BEEA-112BE90AC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 2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7FB74B-F357-4DA1-B4C9-808D6E70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09572C-1116-4DA1-B51F-03DDB42A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ja-JP" dirty="0"/>
              <a:t>Kosuke Aio(Sony Corporation),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22B1A3-7C32-43D8-8FC9-220B4719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858126" cy="4419600"/>
          </a:xfrm>
        </p:spPr>
        <p:txBody>
          <a:bodyPr/>
          <a:lstStyle/>
          <a:p>
            <a:r>
              <a:rPr kumimoji="1" lang="en-US" altLang="ja-JP" sz="2000" dirty="0"/>
              <a:t>Multi-AP Coordination is one of the candidate features for 11be[1].</a:t>
            </a:r>
          </a:p>
          <a:p>
            <a:r>
              <a:rPr kumimoji="1" lang="en-US" altLang="ja-JP" sz="2000" dirty="0"/>
              <a:t>Some types of Multi-AP coordination schemes have been discussed in TGbe as follows:</a:t>
            </a:r>
          </a:p>
          <a:p>
            <a:pPr lvl="1"/>
            <a:r>
              <a:rPr kumimoji="1" lang="en-US" altLang="ja-JP" sz="1600" dirty="0"/>
              <a:t>Joint Transmission (JTX) [2]</a:t>
            </a:r>
          </a:p>
          <a:p>
            <a:pPr lvl="1"/>
            <a:r>
              <a:rPr kumimoji="1" lang="en-US" altLang="ja-JP" sz="1600" dirty="0"/>
              <a:t>Coordinated Beamforming (CBF) [2]</a:t>
            </a:r>
          </a:p>
          <a:p>
            <a:pPr lvl="1"/>
            <a:r>
              <a:rPr kumimoji="1" lang="en-US" altLang="ja-JP" sz="1600" dirty="0"/>
              <a:t>Coordinated Spatial Reuse (CSR) [3]</a:t>
            </a:r>
          </a:p>
          <a:p>
            <a:pPr lvl="1"/>
            <a:r>
              <a:rPr kumimoji="1" lang="en-US" altLang="ja-JP" sz="1600" dirty="0"/>
              <a:t>Coordinated OFDMA (C-OFDMA) [4]</a:t>
            </a:r>
            <a:br>
              <a:rPr kumimoji="1" lang="en-US" altLang="ja-JP" sz="1600" dirty="0"/>
            </a:br>
            <a:endParaRPr kumimoji="1" lang="en-US" altLang="ja-JP" dirty="0"/>
          </a:p>
          <a:p>
            <a:r>
              <a:rPr kumimoji="1" lang="en-US" altLang="ja-JP" sz="2000" dirty="0"/>
              <a:t>Some Multi-AP protocols have been proposed in [5] [6], but one of the essential part of Multi-AP coordination, Ack protocol, has been not clear.</a:t>
            </a:r>
          </a:p>
          <a:p>
            <a:r>
              <a:rPr kumimoji="1" lang="en-US" altLang="ja-JP" sz="2000" dirty="0"/>
              <a:t>In this contribution, we discuss some issues of Ack protocol for Multi-AP coordination and show possible approaches.</a:t>
            </a:r>
            <a:br>
              <a:rPr kumimoji="1" lang="en-US" altLang="ja-JP" sz="1600" dirty="0"/>
            </a:br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Introduction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972597-5914-42A4-8C71-11AE2874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86AD9382-C4DD-402D-97E4-7E81C1A7D3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2466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FA2BC9D-3F62-40CF-A12E-F9F2AB690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8108987" cy="4114800"/>
          </a:xfrm>
        </p:spPr>
        <p:txBody>
          <a:bodyPr/>
          <a:lstStyle/>
          <a:p>
            <a:r>
              <a:rPr kumimoji="1" lang="en-US" altLang="ja-JP" sz="2000" dirty="0"/>
              <a:t>STA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transmits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Ack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frame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to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the associated AP</a:t>
            </a:r>
          </a:p>
          <a:p>
            <a:pPr lvl="1"/>
            <a:r>
              <a:rPr kumimoji="1" lang="en-US" altLang="ja-JP" sz="1600" dirty="0"/>
              <a:t>SU case: In the case of data transmission from both AP1&amp;AP2 to STA1, </a:t>
            </a:r>
            <a:br>
              <a:rPr kumimoji="1" lang="en-US" altLang="ja-JP" sz="1600" dirty="0"/>
            </a:br>
            <a:r>
              <a:rPr kumimoji="1" lang="en-US" altLang="ja-JP" sz="1600" dirty="0"/>
              <a:t>Ack frame is transmitted from STA1 to the AP the STA1 is associated with (e.g. AP1 in the left figure)</a:t>
            </a:r>
          </a:p>
          <a:p>
            <a:pPr lvl="1"/>
            <a:r>
              <a:rPr kumimoji="1" lang="en-US" altLang="ja-JP" sz="1600" dirty="0"/>
              <a:t>MU case: In the case of data transmission from AP1 to STA1 and from AP2 to STA2, Ack frames are transmitted from STA1 to AP1 and STA2 to AP2.</a:t>
            </a:r>
          </a:p>
          <a:p>
            <a:r>
              <a:rPr kumimoji="1" lang="en-US" altLang="ja-JP" sz="2000" dirty="0"/>
              <a:t>Based on the Ack frame, the AP decides to perform retransmission and/or flushing packets from its queue.</a:t>
            </a:r>
          </a:p>
          <a:p>
            <a:pPr lvl="1"/>
            <a:r>
              <a:rPr kumimoji="1" lang="en-US" altLang="ja-JP" sz="1600" dirty="0"/>
              <a:t>If packets were correctly received, they are flushed, otherwise, they are retransmitted.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EEC78F1-4C1D-4B5F-8F2B-793B6804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Multi-AP Ack Protocol</a:t>
            </a:r>
            <a:br>
              <a:rPr kumimoji="1" lang="en-US" altLang="ja-JP" sz="2800" dirty="0"/>
            </a:br>
            <a:r>
              <a:rPr kumimoji="1" lang="en-US" altLang="ja-JP" sz="2800" dirty="0"/>
              <a:t>Based on Conventional Scheme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3F0D08-D9E8-46B6-BEDC-86597EF1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A68CC1-8D7A-424B-BE46-0ED91748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BE29B01-088D-4D59-85F1-EF5823497F36}"/>
              </a:ext>
            </a:extLst>
          </p:cNvPr>
          <p:cNvGrpSpPr/>
          <p:nvPr/>
        </p:nvGrpSpPr>
        <p:grpSpPr>
          <a:xfrm>
            <a:off x="4589786" y="4648200"/>
            <a:ext cx="4706614" cy="1828800"/>
            <a:chOff x="76200" y="4648200"/>
            <a:chExt cx="4706614" cy="1828800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E0D12D8-5D8E-450E-A289-76DE62454A17}"/>
                </a:ext>
              </a:extLst>
            </p:cNvPr>
            <p:cNvSpPr/>
            <p:nvPr/>
          </p:nvSpPr>
          <p:spPr bwMode="auto">
            <a:xfrm>
              <a:off x="533400" y="4648200"/>
              <a:ext cx="3922296" cy="288000"/>
            </a:xfrm>
            <a:prstGeom prst="rect">
              <a:avLst/>
            </a:prstGeom>
            <a:ln>
              <a:noFill/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1" lang="en-US" altLang="ja-JP" sz="1600" dirty="0"/>
                <a:t>Conceivable Ack Protocol (MU case)</a:t>
              </a:r>
              <a:endPara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78E38304-D0D3-42DB-8B11-71A463C6F0AE}"/>
                </a:ext>
              </a:extLst>
            </p:cNvPr>
            <p:cNvGrpSpPr/>
            <p:nvPr/>
          </p:nvGrpSpPr>
          <p:grpSpPr>
            <a:xfrm>
              <a:off x="76200" y="5021154"/>
              <a:ext cx="1675243" cy="1337204"/>
              <a:chOff x="922919" y="3572009"/>
              <a:chExt cx="1955131" cy="1560614"/>
            </a:xfrm>
          </p:grpSpPr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B0C2A4E-CA1E-45DF-8234-4F9D9321E4E9}"/>
                  </a:ext>
                </a:extLst>
              </p:cNvPr>
              <p:cNvSpPr txBox="1"/>
              <p:nvPr/>
            </p:nvSpPr>
            <p:spPr>
              <a:xfrm>
                <a:off x="1219200" y="3572009"/>
                <a:ext cx="387923" cy="218771"/>
              </a:xfrm>
              <a:prstGeom prst="rect">
                <a:avLst/>
              </a:prstGeom>
              <a:noFill/>
            </p:spPr>
            <p:txBody>
              <a:bodyPr wrap="none" lIns="36000" tIns="18000" rIns="36000" bIns="0" rtlCol="0" anchor="ctr" anchorCtr="0">
                <a:spAutoFit/>
              </a:bodyPr>
              <a:lstStyle/>
              <a:p>
                <a:r>
                  <a:rPr kumimoji="1" lang="en-US" altLang="ja-JP" sz="1100" dirty="0"/>
                  <a:t>AP1</a:t>
                </a:r>
                <a:endParaRPr kumimoji="1" lang="ja-JP" altLang="en-US" sz="1100" dirty="0"/>
              </a:p>
            </p:txBody>
          </p:sp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8491CC8-8C56-4C37-9FE3-3ED76C0810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8847" y="3857972"/>
                <a:ext cx="587365" cy="361818"/>
              </a:xfrm>
              <a:prstGeom prst="rect">
                <a:avLst/>
              </a:prstGeom>
            </p:spPr>
          </p:pic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462CB19-E02B-460F-9A29-178B724AD89A}"/>
                  </a:ext>
                </a:extLst>
              </p:cNvPr>
              <p:cNvSpPr txBox="1"/>
              <p:nvPr/>
            </p:nvSpPr>
            <p:spPr>
              <a:xfrm>
                <a:off x="2233855" y="3605694"/>
                <a:ext cx="387923" cy="218771"/>
              </a:xfrm>
              <a:prstGeom prst="rect">
                <a:avLst/>
              </a:prstGeom>
              <a:noFill/>
            </p:spPr>
            <p:txBody>
              <a:bodyPr wrap="none" lIns="36000" tIns="18000" rIns="36000" bIns="0" rtlCol="0" anchor="ctr" anchorCtr="0">
                <a:spAutoFit/>
              </a:bodyPr>
              <a:lstStyle/>
              <a:p>
                <a:r>
                  <a:rPr kumimoji="1" lang="en-US" altLang="ja-JP" sz="1100" dirty="0"/>
                  <a:t>AP2</a:t>
                </a:r>
                <a:endParaRPr kumimoji="1" lang="ja-JP" altLang="en-US" sz="1100" dirty="0"/>
              </a:p>
            </p:txBody>
          </p:sp>
          <p:pic>
            <p:nvPicPr>
              <p:cNvPr id="12" name="図 11">
                <a:extLst>
                  <a:ext uri="{FF2B5EF4-FFF2-40B4-BE49-F238E27FC236}">
                    <a16:creationId xmlns:a16="http://schemas.microsoft.com/office/drawing/2014/main" id="{DAC411D0-A3F8-444A-9921-8411BC70D2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38335" y="3877476"/>
                <a:ext cx="587365" cy="361818"/>
              </a:xfrm>
              <a:prstGeom prst="rect">
                <a:avLst/>
              </a:prstGeom>
            </p:spPr>
          </p:pic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19654BA4-4B03-4D21-9738-FA2AEEBBC7E3}"/>
                  </a:ext>
                </a:extLst>
              </p:cNvPr>
              <p:cNvCxnSpPr>
                <a:cxnSpLocks/>
                <a:stCxn id="15" idx="0"/>
                <a:endCxn id="12" idx="2"/>
              </p:cNvCxnSpPr>
              <p:nvPr/>
            </p:nvCxnSpPr>
            <p:spPr>
              <a:xfrm flipV="1">
                <a:off x="2432018" y="4239294"/>
                <a:ext cx="0" cy="3315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0EC5E81-AB19-4208-ACFF-5E35C1E1085D}"/>
                  </a:ext>
                </a:extLst>
              </p:cNvPr>
              <p:cNvSpPr txBox="1"/>
              <p:nvPr/>
            </p:nvSpPr>
            <p:spPr>
              <a:xfrm>
                <a:off x="2185200" y="4809029"/>
                <a:ext cx="619617" cy="305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10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</a:t>
                </a:r>
                <a:r>
                  <a:rPr lang="en-US" altLang="ja-JP" sz="110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2</a:t>
                </a:r>
                <a:endParaRPr kumimoji="0" lang="ja-JP" altLang="en-US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1C00E6F6-4EC9-4617-AD6B-D4925B7E20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99523" y="4570865"/>
                <a:ext cx="264989" cy="308382"/>
              </a:xfrm>
              <a:prstGeom prst="rect">
                <a:avLst/>
              </a:prstGeom>
            </p:spPr>
          </p:pic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46E4B5A-7625-4E34-A329-5E192F5EAC5C}"/>
                  </a:ext>
                </a:extLst>
              </p:cNvPr>
              <p:cNvSpPr txBox="1"/>
              <p:nvPr/>
            </p:nvSpPr>
            <p:spPr>
              <a:xfrm>
                <a:off x="2378167" y="4266949"/>
                <a:ext cx="499883" cy="305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100" dirty="0"/>
                  <a:t>Ack</a:t>
                </a:r>
                <a:endParaRPr kumimoji="1" lang="ja-JP" altLang="en-US" sz="1100" dirty="0"/>
              </a:p>
            </p:txBody>
          </p:sp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id="{49435F11-87B0-4F71-9782-E389B6F74C8D}"/>
                  </a:ext>
                </a:extLst>
              </p:cNvPr>
              <p:cNvCxnSpPr>
                <a:cxnSpLocks/>
                <a:stCxn id="19" idx="0"/>
                <a:endCxn id="10" idx="2"/>
              </p:cNvCxnSpPr>
              <p:nvPr/>
            </p:nvCxnSpPr>
            <p:spPr>
              <a:xfrm flipV="1">
                <a:off x="1382529" y="4219790"/>
                <a:ext cx="1" cy="33039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E2EA706-0112-4C83-838B-E3773930B82D}"/>
                  </a:ext>
                </a:extLst>
              </p:cNvPr>
              <p:cNvSpPr txBox="1"/>
              <p:nvPr/>
            </p:nvSpPr>
            <p:spPr>
              <a:xfrm>
                <a:off x="1154659" y="4827305"/>
                <a:ext cx="619617" cy="305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10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STA1</a:t>
                </a:r>
                <a:endParaRPr kumimoji="0" lang="ja-JP" altLang="en-US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9305C00C-9436-44F3-819A-73BC929E74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0034" y="4550182"/>
                <a:ext cx="264989" cy="308382"/>
              </a:xfrm>
              <a:prstGeom prst="rect">
                <a:avLst/>
              </a:prstGeom>
            </p:spPr>
          </p:pic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8BC9380-2614-4DA0-89D9-88019875EFE5}"/>
                  </a:ext>
                </a:extLst>
              </p:cNvPr>
              <p:cNvSpPr txBox="1"/>
              <p:nvPr/>
            </p:nvSpPr>
            <p:spPr>
              <a:xfrm>
                <a:off x="922919" y="4244541"/>
                <a:ext cx="499883" cy="305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100" dirty="0"/>
                  <a:t>Ack</a:t>
                </a:r>
                <a:endParaRPr kumimoji="1" lang="ja-JP" altLang="en-US" sz="1100" dirty="0"/>
              </a:p>
            </p:txBody>
          </p:sp>
        </p:grp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9025ED59-1238-4BCD-AA19-BF476BD8CC71}"/>
                </a:ext>
              </a:extLst>
            </p:cNvPr>
            <p:cNvGrpSpPr/>
            <p:nvPr/>
          </p:nvGrpSpPr>
          <p:grpSpPr>
            <a:xfrm>
              <a:off x="1752600" y="5014213"/>
              <a:ext cx="3030214" cy="1462787"/>
              <a:chOff x="223585" y="4826884"/>
              <a:chExt cx="3030214" cy="1462787"/>
            </a:xfrm>
          </p:grpSpPr>
          <p:cxnSp>
            <p:nvCxnSpPr>
              <p:cNvPr id="26" name="直線矢印コネクタ 25">
                <a:extLst>
                  <a:ext uri="{FF2B5EF4-FFF2-40B4-BE49-F238E27FC236}">
                    <a16:creationId xmlns:a16="http://schemas.microsoft.com/office/drawing/2014/main" id="{5512D37C-CA2B-4EF4-8AF9-0667B83BAA2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42346" y="5834913"/>
                <a:ext cx="200984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7" name="直線矢印コネクタ 26">
                <a:extLst>
                  <a:ext uri="{FF2B5EF4-FFF2-40B4-BE49-F238E27FC236}">
                    <a16:creationId xmlns:a16="http://schemas.microsoft.com/office/drawing/2014/main" id="{7D284821-F8A1-4F53-BF05-2738E35234F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64137" y="5562600"/>
                <a:ext cx="1988049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EBA9E8C1-157A-4C4F-A406-1A1539C453C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64137" y="5360803"/>
                <a:ext cx="1988049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D32CD8C-8EE5-4FB6-A031-4BB9E27A467A}"/>
                  </a:ext>
                </a:extLst>
              </p:cNvPr>
              <p:cNvSpPr txBox="1"/>
              <p:nvPr/>
            </p:nvSpPr>
            <p:spPr>
              <a:xfrm>
                <a:off x="223585" y="5243348"/>
                <a:ext cx="59181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1050" dirty="0"/>
                  <a:t>AP1</a:t>
                </a:r>
              </a:p>
              <a:p>
                <a:pPr algn="r"/>
                <a:endParaRPr kumimoji="1" lang="en-US" altLang="ja-JP" sz="200" dirty="0"/>
              </a:p>
              <a:p>
                <a:pPr algn="r"/>
                <a:r>
                  <a:rPr kumimoji="1" lang="en-US" altLang="ja-JP" sz="1050" dirty="0"/>
                  <a:t>AP2</a:t>
                </a:r>
              </a:p>
              <a:p>
                <a:pPr algn="r"/>
                <a:endParaRPr kumimoji="1" lang="en-US" altLang="ja-JP" sz="700" dirty="0"/>
              </a:p>
              <a:p>
                <a:pPr algn="r"/>
                <a:r>
                  <a:rPr kumimoji="1" lang="en-US" altLang="ja-JP" sz="1050" dirty="0"/>
                  <a:t>STA1</a:t>
                </a:r>
              </a:p>
              <a:p>
                <a:pPr algn="r"/>
                <a:endParaRPr kumimoji="1" lang="en-US" altLang="ja-JP" sz="200" dirty="0"/>
              </a:p>
              <a:p>
                <a:pPr algn="r"/>
                <a:r>
                  <a:rPr kumimoji="1" lang="en-US" altLang="ja-JP" sz="1050" dirty="0"/>
                  <a:t>STA2</a:t>
                </a:r>
              </a:p>
            </p:txBody>
          </p: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02766960-E2B6-4811-A8F2-7E4C47FBA60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4817" y="5210912"/>
                <a:ext cx="0" cy="83121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31" name="直線矢印コネクタ 30">
                <a:extLst>
                  <a:ext uri="{FF2B5EF4-FFF2-40B4-BE49-F238E27FC236}">
                    <a16:creationId xmlns:a16="http://schemas.microsoft.com/office/drawing/2014/main" id="{50C0B996-48DA-4108-849F-81D6A150847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42346" y="6035931"/>
                <a:ext cx="200984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86077E30-3C64-4714-A6AE-598006132DC3}"/>
                  </a:ext>
                </a:extLst>
              </p:cNvPr>
              <p:cNvSpPr/>
              <p:nvPr/>
            </p:nvSpPr>
            <p:spPr bwMode="auto">
              <a:xfrm>
                <a:off x="1384817" y="5210912"/>
                <a:ext cx="720000" cy="144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2F09A98A-7B6D-43AB-BC20-89CD07A72EA1}"/>
                  </a:ext>
                </a:extLst>
              </p:cNvPr>
              <p:cNvSpPr/>
              <p:nvPr/>
            </p:nvSpPr>
            <p:spPr bwMode="auto">
              <a:xfrm>
                <a:off x="1385362" y="5418600"/>
                <a:ext cx="719455" cy="144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01660E14-B1CA-48C0-A2B2-477DBD3CC653}"/>
                  </a:ext>
                </a:extLst>
              </p:cNvPr>
              <p:cNvSpPr/>
              <p:nvPr/>
            </p:nvSpPr>
            <p:spPr bwMode="auto">
              <a:xfrm>
                <a:off x="915406" y="5210965"/>
                <a:ext cx="360000" cy="144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35" name="直線矢印コネクタ 34">
                <a:extLst>
                  <a:ext uri="{FF2B5EF4-FFF2-40B4-BE49-F238E27FC236}">
                    <a16:creationId xmlns:a16="http://schemas.microsoft.com/office/drawing/2014/main" id="{B7ED3D9D-E783-48F0-AEFA-AA80A95E4002}"/>
                  </a:ext>
                </a:extLst>
              </p:cNvPr>
              <p:cNvCxnSpPr>
                <a:cxnSpLocks/>
                <a:stCxn id="34" idx="1"/>
              </p:cNvCxnSpPr>
              <p:nvPr/>
            </p:nvCxnSpPr>
            <p:spPr bwMode="auto">
              <a:xfrm>
                <a:off x="915406" y="5282965"/>
                <a:ext cx="0" cy="27669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36" name="直線矢印コネクタ 35">
                <a:extLst>
                  <a:ext uri="{FF2B5EF4-FFF2-40B4-BE49-F238E27FC236}">
                    <a16:creationId xmlns:a16="http://schemas.microsoft.com/office/drawing/2014/main" id="{887657F5-F2C8-4016-B735-A5679A470DBB}"/>
                  </a:ext>
                </a:extLst>
              </p:cNvPr>
              <p:cNvCxnSpPr>
                <a:cxnSpLocks/>
                <a:stCxn id="44" idx="1"/>
              </p:cNvCxnSpPr>
              <p:nvPr/>
            </p:nvCxnSpPr>
            <p:spPr bwMode="auto">
              <a:xfrm flipV="1">
                <a:off x="2207327" y="5361880"/>
                <a:ext cx="0" cy="601875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2A12B93-BAA5-4037-B062-344201FD344F}"/>
                  </a:ext>
                </a:extLst>
              </p:cNvPr>
              <p:cNvSpPr txBox="1"/>
              <p:nvPr/>
            </p:nvSpPr>
            <p:spPr>
              <a:xfrm>
                <a:off x="762000" y="4826884"/>
                <a:ext cx="64633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/>
                  <a:t>MAP</a:t>
                </a:r>
              </a:p>
              <a:p>
                <a:pPr algn="ctr"/>
                <a:r>
                  <a:rPr kumimoji="1" lang="en-US" altLang="ja-JP" sz="1050" dirty="0"/>
                  <a:t>Trigger</a:t>
                </a:r>
                <a:endParaRPr kumimoji="1" lang="ja-JP" altLang="en-US" sz="1050" dirty="0"/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2EB10669-4BC3-4699-9B7B-8099C0E6B4DD}"/>
                  </a:ext>
                </a:extLst>
              </p:cNvPr>
              <p:cNvSpPr txBox="1"/>
              <p:nvPr/>
            </p:nvSpPr>
            <p:spPr>
              <a:xfrm>
                <a:off x="2661985" y="5230249"/>
                <a:ext cx="59181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50" dirty="0"/>
                  <a:t>time</a:t>
                </a:r>
              </a:p>
              <a:p>
                <a:endParaRPr kumimoji="1" lang="en-US" altLang="ja-JP" sz="200" dirty="0"/>
              </a:p>
              <a:p>
                <a:r>
                  <a:rPr kumimoji="1" lang="en-US" altLang="ja-JP" sz="1050" dirty="0"/>
                  <a:t>time</a:t>
                </a:r>
              </a:p>
              <a:p>
                <a:endParaRPr kumimoji="1" lang="en-US" altLang="ja-JP" sz="700" dirty="0"/>
              </a:p>
              <a:p>
                <a:r>
                  <a:rPr kumimoji="1" lang="en-US" altLang="ja-JP" sz="1050" dirty="0"/>
                  <a:t>time</a:t>
                </a:r>
              </a:p>
              <a:p>
                <a:endParaRPr kumimoji="1" lang="en-US" altLang="ja-JP" sz="200" dirty="0"/>
              </a:p>
              <a:p>
                <a:r>
                  <a:rPr kumimoji="1" lang="en-US" altLang="ja-JP" sz="1050" dirty="0"/>
                  <a:t>time</a:t>
                </a:r>
              </a:p>
            </p:txBody>
          </p: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2B7187F-B78D-4A16-987E-B3D9114FBB09}"/>
                  </a:ext>
                </a:extLst>
              </p:cNvPr>
              <p:cNvSpPr txBox="1"/>
              <p:nvPr/>
            </p:nvSpPr>
            <p:spPr>
              <a:xfrm>
                <a:off x="1454483" y="5008107"/>
                <a:ext cx="5870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/>
                  <a:t>DATA</a:t>
                </a:r>
                <a:endParaRPr kumimoji="1" lang="ja-JP" altLang="en-US" sz="1050" dirty="0"/>
              </a:p>
            </p:txBody>
          </p:sp>
          <p:cxnSp>
            <p:nvCxnSpPr>
              <p:cNvPr id="42" name="直線矢印コネクタ 41">
                <a:extLst>
                  <a:ext uri="{FF2B5EF4-FFF2-40B4-BE49-F238E27FC236}">
                    <a16:creationId xmlns:a16="http://schemas.microsoft.com/office/drawing/2014/main" id="{1DD42A01-BFC8-4F2D-88E9-17EF1954BDD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4817" y="5272605"/>
                <a:ext cx="0" cy="56230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8A8E40C7-BE07-40D0-9609-EFDC19EFBD65}"/>
                  </a:ext>
                </a:extLst>
              </p:cNvPr>
              <p:cNvSpPr/>
              <p:nvPr/>
            </p:nvSpPr>
            <p:spPr bwMode="auto">
              <a:xfrm>
                <a:off x="2207326" y="5685098"/>
                <a:ext cx="360000" cy="144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1EA9D6F1-0CFA-4753-86BD-90792BB308AD}"/>
                  </a:ext>
                </a:extLst>
              </p:cNvPr>
              <p:cNvSpPr/>
              <p:nvPr/>
            </p:nvSpPr>
            <p:spPr bwMode="auto">
              <a:xfrm>
                <a:off x="2207327" y="5891755"/>
                <a:ext cx="360000" cy="144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D6EA6093-489B-4E6F-909D-318A0512D578}"/>
                  </a:ext>
                </a:extLst>
              </p:cNvPr>
              <p:cNvSpPr txBox="1"/>
              <p:nvPr/>
            </p:nvSpPr>
            <p:spPr>
              <a:xfrm>
                <a:off x="2183974" y="6035755"/>
                <a:ext cx="417102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Ack</a:t>
                </a:r>
                <a:endParaRPr kumimoji="1" lang="ja-JP" altLang="en-US" sz="1050" dirty="0"/>
              </a:p>
            </p:txBody>
          </p:sp>
        </p:grp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E69517B-8780-4538-B9A1-CCBFE5999B16}"/>
              </a:ext>
            </a:extLst>
          </p:cNvPr>
          <p:cNvGrpSpPr/>
          <p:nvPr/>
        </p:nvGrpSpPr>
        <p:grpSpPr>
          <a:xfrm>
            <a:off x="76200" y="4648200"/>
            <a:ext cx="4495799" cy="1573467"/>
            <a:chOff x="4800601" y="4648200"/>
            <a:chExt cx="4495799" cy="1573467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0D56056F-46E9-4360-BAAE-2721C781A8A1}"/>
                </a:ext>
              </a:extLst>
            </p:cNvPr>
            <p:cNvSpPr/>
            <p:nvPr/>
          </p:nvSpPr>
          <p:spPr bwMode="auto">
            <a:xfrm>
              <a:off x="5029200" y="4648200"/>
              <a:ext cx="3922296" cy="288000"/>
            </a:xfrm>
            <a:prstGeom prst="rect">
              <a:avLst/>
            </a:prstGeom>
            <a:ln>
              <a:noFill/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1" lang="en-US" altLang="ja-JP" sz="1600" dirty="0"/>
                <a:t>Conceivable  Ack Protocol (SU case)</a:t>
              </a:r>
              <a:endPara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43044E3D-C167-4DF1-BC0C-B2439889FE7E}"/>
                </a:ext>
              </a:extLst>
            </p:cNvPr>
            <p:cNvGrpSpPr/>
            <p:nvPr/>
          </p:nvGrpSpPr>
          <p:grpSpPr>
            <a:xfrm>
              <a:off x="6212228" y="4990190"/>
              <a:ext cx="3084172" cy="1231477"/>
              <a:chOff x="223585" y="4826884"/>
              <a:chExt cx="3084172" cy="1231477"/>
            </a:xfrm>
          </p:grpSpPr>
          <p:cxnSp>
            <p:nvCxnSpPr>
              <p:cNvPr id="59" name="直線矢印コネクタ 58">
                <a:extLst>
                  <a:ext uri="{FF2B5EF4-FFF2-40B4-BE49-F238E27FC236}">
                    <a16:creationId xmlns:a16="http://schemas.microsoft.com/office/drawing/2014/main" id="{9F10C14D-BE2E-4648-A64D-5A9F8978DEB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42346" y="5834913"/>
                <a:ext cx="2040318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60" name="直線矢印コネクタ 59">
                <a:extLst>
                  <a:ext uri="{FF2B5EF4-FFF2-40B4-BE49-F238E27FC236}">
                    <a16:creationId xmlns:a16="http://schemas.microsoft.com/office/drawing/2014/main" id="{8C107A07-7A1B-448E-AA23-DE6A3E70E45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64137" y="5562600"/>
                <a:ext cx="201852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61" name="直線矢印コネクタ 60">
                <a:extLst>
                  <a:ext uri="{FF2B5EF4-FFF2-40B4-BE49-F238E27FC236}">
                    <a16:creationId xmlns:a16="http://schemas.microsoft.com/office/drawing/2014/main" id="{67E9A39D-2321-4843-A757-7F1814D3E6E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64137" y="5360803"/>
                <a:ext cx="201852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0A2D61B-5C82-4AEF-8F24-3294CD296811}"/>
                  </a:ext>
                </a:extLst>
              </p:cNvPr>
              <p:cNvSpPr txBox="1"/>
              <p:nvPr/>
            </p:nvSpPr>
            <p:spPr>
              <a:xfrm>
                <a:off x="223585" y="5243348"/>
                <a:ext cx="591814" cy="746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1050" dirty="0"/>
                  <a:t>AP1</a:t>
                </a:r>
              </a:p>
              <a:p>
                <a:pPr algn="r"/>
                <a:endParaRPr kumimoji="1" lang="en-US" altLang="ja-JP" sz="200" dirty="0"/>
              </a:p>
              <a:p>
                <a:pPr algn="r"/>
                <a:r>
                  <a:rPr kumimoji="1" lang="en-US" altLang="ja-JP" sz="1050" dirty="0"/>
                  <a:t>AP2</a:t>
                </a:r>
              </a:p>
              <a:p>
                <a:pPr algn="r"/>
                <a:endParaRPr kumimoji="1" lang="en-US" altLang="ja-JP" sz="700" dirty="0"/>
              </a:p>
              <a:p>
                <a:pPr algn="r"/>
                <a:r>
                  <a:rPr kumimoji="1" lang="en-US" altLang="ja-JP" sz="1050" dirty="0"/>
                  <a:t>STA1</a:t>
                </a:r>
              </a:p>
              <a:p>
                <a:pPr algn="r"/>
                <a:endParaRPr kumimoji="1" lang="en-US" altLang="ja-JP" sz="200" dirty="0"/>
              </a:p>
            </p:txBody>
          </p:sp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DA3AC6A9-2364-4A0F-A89A-BA82D4B83799}"/>
                  </a:ext>
                </a:extLst>
              </p:cNvPr>
              <p:cNvSpPr/>
              <p:nvPr/>
            </p:nvSpPr>
            <p:spPr bwMode="auto">
              <a:xfrm>
                <a:off x="1384817" y="5210912"/>
                <a:ext cx="720000" cy="144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" name="正方形/長方形 63">
                <a:extLst>
                  <a:ext uri="{FF2B5EF4-FFF2-40B4-BE49-F238E27FC236}">
                    <a16:creationId xmlns:a16="http://schemas.microsoft.com/office/drawing/2014/main" id="{CD6916FA-3C6D-4C24-8B8E-0FD6DDC3554D}"/>
                  </a:ext>
                </a:extLst>
              </p:cNvPr>
              <p:cNvSpPr/>
              <p:nvPr/>
            </p:nvSpPr>
            <p:spPr bwMode="auto">
              <a:xfrm>
                <a:off x="1385362" y="5418600"/>
                <a:ext cx="719455" cy="144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" name="正方形/長方形 64">
                <a:extLst>
                  <a:ext uri="{FF2B5EF4-FFF2-40B4-BE49-F238E27FC236}">
                    <a16:creationId xmlns:a16="http://schemas.microsoft.com/office/drawing/2014/main" id="{6FE87258-7B12-435C-B3A6-D050F65C5A13}"/>
                  </a:ext>
                </a:extLst>
              </p:cNvPr>
              <p:cNvSpPr/>
              <p:nvPr/>
            </p:nvSpPr>
            <p:spPr bwMode="auto">
              <a:xfrm>
                <a:off x="915406" y="5210965"/>
                <a:ext cx="360000" cy="144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6" name="直線矢印コネクタ 65">
                <a:extLst>
                  <a:ext uri="{FF2B5EF4-FFF2-40B4-BE49-F238E27FC236}">
                    <a16:creationId xmlns:a16="http://schemas.microsoft.com/office/drawing/2014/main" id="{23591923-8BF0-44D0-94B6-3FE31969D6AA}"/>
                  </a:ext>
                </a:extLst>
              </p:cNvPr>
              <p:cNvCxnSpPr>
                <a:cxnSpLocks/>
                <a:stCxn id="65" idx="1"/>
              </p:cNvCxnSpPr>
              <p:nvPr/>
            </p:nvCxnSpPr>
            <p:spPr bwMode="auto">
              <a:xfrm>
                <a:off x="915406" y="5282965"/>
                <a:ext cx="0" cy="27669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67" name="直線矢印コネクタ 66">
                <a:extLst>
                  <a:ext uri="{FF2B5EF4-FFF2-40B4-BE49-F238E27FC236}">
                    <a16:creationId xmlns:a16="http://schemas.microsoft.com/office/drawing/2014/main" id="{080FCAA4-DB74-4321-B043-CC1D962F437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207327" y="5361881"/>
                <a:ext cx="0" cy="39371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398F198B-AF97-4C91-BDFE-62FB7C2ECA66}"/>
                  </a:ext>
                </a:extLst>
              </p:cNvPr>
              <p:cNvSpPr txBox="1"/>
              <p:nvPr/>
            </p:nvSpPr>
            <p:spPr>
              <a:xfrm>
                <a:off x="762000" y="4826884"/>
                <a:ext cx="64633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/>
                  <a:t>MAP</a:t>
                </a:r>
              </a:p>
              <a:p>
                <a:pPr algn="ctr"/>
                <a:r>
                  <a:rPr kumimoji="1" lang="en-US" altLang="ja-JP" sz="1050" dirty="0"/>
                  <a:t>Trigger</a:t>
                </a:r>
                <a:endParaRPr kumimoji="1" lang="ja-JP" altLang="en-US" sz="1050" dirty="0"/>
              </a:p>
            </p:txBody>
          </p: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6CC476B0-71C2-4368-9922-426F0EB90B28}"/>
                  </a:ext>
                </a:extLst>
              </p:cNvPr>
              <p:cNvSpPr txBox="1"/>
              <p:nvPr/>
            </p:nvSpPr>
            <p:spPr>
              <a:xfrm>
                <a:off x="2715943" y="5249693"/>
                <a:ext cx="591814" cy="715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50" dirty="0"/>
                  <a:t>time</a:t>
                </a:r>
              </a:p>
              <a:p>
                <a:endParaRPr kumimoji="1" lang="en-US" altLang="ja-JP" sz="200" dirty="0"/>
              </a:p>
              <a:p>
                <a:r>
                  <a:rPr kumimoji="1" lang="en-US" altLang="ja-JP" sz="1050" dirty="0"/>
                  <a:t>time</a:t>
                </a:r>
              </a:p>
              <a:p>
                <a:endParaRPr kumimoji="1" lang="en-US" altLang="ja-JP" sz="700" dirty="0"/>
              </a:p>
              <a:p>
                <a:r>
                  <a:rPr kumimoji="1" lang="en-US" altLang="ja-JP" sz="1050" dirty="0"/>
                  <a:t>time</a:t>
                </a:r>
              </a:p>
            </p:txBody>
          </p:sp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9AD476F1-ED79-4C4F-B28C-7D1BDA583A13}"/>
                  </a:ext>
                </a:extLst>
              </p:cNvPr>
              <p:cNvSpPr txBox="1"/>
              <p:nvPr/>
            </p:nvSpPr>
            <p:spPr>
              <a:xfrm>
                <a:off x="1454483" y="5008107"/>
                <a:ext cx="5870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/>
                  <a:t>DATA</a:t>
                </a:r>
                <a:endParaRPr kumimoji="1" lang="ja-JP" altLang="en-US" sz="1050" dirty="0"/>
              </a:p>
            </p:txBody>
          </p:sp>
          <p:cxnSp>
            <p:nvCxnSpPr>
              <p:cNvPr id="71" name="直線矢印コネクタ 70">
                <a:extLst>
                  <a:ext uri="{FF2B5EF4-FFF2-40B4-BE49-F238E27FC236}">
                    <a16:creationId xmlns:a16="http://schemas.microsoft.com/office/drawing/2014/main" id="{E96F5399-5EA2-4FB5-838C-71E8CD12960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4817" y="5272605"/>
                <a:ext cx="0" cy="56230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2011A5E6-694A-4911-A6F4-D6CEB6255385}"/>
                  </a:ext>
                </a:extLst>
              </p:cNvPr>
              <p:cNvSpPr/>
              <p:nvPr/>
            </p:nvSpPr>
            <p:spPr bwMode="auto">
              <a:xfrm>
                <a:off x="2207326" y="5685098"/>
                <a:ext cx="360000" cy="144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C41B2A0B-58CF-4427-8C4E-F95E19F109C8}"/>
                  </a:ext>
                </a:extLst>
              </p:cNvPr>
              <p:cNvSpPr txBox="1"/>
              <p:nvPr/>
            </p:nvSpPr>
            <p:spPr>
              <a:xfrm>
                <a:off x="2204855" y="5804445"/>
                <a:ext cx="417102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Ack</a:t>
                </a:r>
                <a:endParaRPr kumimoji="1" lang="ja-JP" altLang="en-US" sz="1050" dirty="0"/>
              </a:p>
            </p:txBody>
          </p:sp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F190D35E-3358-4CB1-BD7B-82A33BEDB561}"/>
                </a:ext>
              </a:extLst>
            </p:cNvPr>
            <p:cNvGrpSpPr/>
            <p:nvPr/>
          </p:nvGrpSpPr>
          <p:grpSpPr>
            <a:xfrm>
              <a:off x="4800601" y="5047558"/>
              <a:ext cx="1559172" cy="1103461"/>
              <a:chOff x="5437073" y="868611"/>
              <a:chExt cx="1907925" cy="1350280"/>
            </a:xfrm>
          </p:grpSpPr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8DA6D4CB-3E4B-4FEF-B412-61CF107DA293}"/>
                  </a:ext>
                </a:extLst>
              </p:cNvPr>
              <p:cNvSpPr txBox="1"/>
              <p:nvPr/>
            </p:nvSpPr>
            <p:spPr>
              <a:xfrm>
                <a:off x="5567426" y="868611"/>
                <a:ext cx="406738" cy="229382"/>
              </a:xfrm>
              <a:prstGeom prst="rect">
                <a:avLst/>
              </a:prstGeom>
              <a:noFill/>
            </p:spPr>
            <p:txBody>
              <a:bodyPr wrap="none" lIns="36000" tIns="18000" rIns="36000" bIns="0" rtlCol="0" anchor="ctr" anchorCtr="0">
                <a:spAutoFit/>
              </a:bodyPr>
              <a:lstStyle/>
              <a:p>
                <a:r>
                  <a:rPr kumimoji="1" lang="en-US" altLang="ja-JP" sz="1100" dirty="0"/>
                  <a:t>AP1</a:t>
                </a:r>
                <a:endParaRPr kumimoji="1" lang="ja-JP" altLang="en-US" sz="1100" dirty="0"/>
              </a:p>
            </p:txBody>
          </p:sp>
          <p:pic>
            <p:nvPicPr>
              <p:cNvPr id="76" name="図 75">
                <a:extLst>
                  <a:ext uri="{FF2B5EF4-FFF2-40B4-BE49-F238E27FC236}">
                    <a16:creationId xmlns:a16="http://schemas.microsoft.com/office/drawing/2014/main" id="{7D289070-5E2E-47D5-BC70-50BFB05DA9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7073" y="1159881"/>
                <a:ext cx="587365" cy="361818"/>
              </a:xfrm>
              <a:prstGeom prst="rect">
                <a:avLst/>
              </a:prstGeom>
            </p:spPr>
          </p:pic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9E77BCA0-3669-4BB9-8175-AEEDF752973F}"/>
                  </a:ext>
                </a:extLst>
              </p:cNvPr>
              <p:cNvSpPr txBox="1"/>
              <p:nvPr/>
            </p:nvSpPr>
            <p:spPr>
              <a:xfrm>
                <a:off x="6853153" y="891765"/>
                <a:ext cx="406738" cy="229382"/>
              </a:xfrm>
              <a:prstGeom prst="rect">
                <a:avLst/>
              </a:prstGeom>
              <a:noFill/>
            </p:spPr>
            <p:txBody>
              <a:bodyPr wrap="none" lIns="36000" tIns="18000" rIns="36000" bIns="0" rtlCol="0" anchor="ctr" anchorCtr="0">
                <a:spAutoFit/>
              </a:bodyPr>
              <a:lstStyle/>
              <a:p>
                <a:r>
                  <a:rPr kumimoji="1" lang="en-US" altLang="ja-JP" sz="1100" dirty="0"/>
                  <a:t>AP2</a:t>
                </a:r>
                <a:endParaRPr kumimoji="1" lang="ja-JP" altLang="en-US" sz="1100" dirty="0"/>
              </a:p>
            </p:txBody>
          </p:sp>
          <p:pic>
            <p:nvPicPr>
              <p:cNvPr id="78" name="図 77">
                <a:extLst>
                  <a:ext uri="{FF2B5EF4-FFF2-40B4-BE49-F238E27FC236}">
                    <a16:creationId xmlns:a16="http://schemas.microsoft.com/office/drawing/2014/main" id="{865E53B8-5DB2-40C3-8564-7DFBDE7AE8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57633" y="1168854"/>
                <a:ext cx="587365" cy="361818"/>
              </a:xfrm>
              <a:prstGeom prst="rect">
                <a:avLst/>
              </a:prstGeom>
            </p:spPr>
          </p:pic>
          <p:cxnSp>
            <p:nvCxnSpPr>
              <p:cNvPr id="79" name="直線矢印コネクタ 78">
                <a:extLst>
                  <a:ext uri="{FF2B5EF4-FFF2-40B4-BE49-F238E27FC236}">
                    <a16:creationId xmlns:a16="http://schemas.microsoft.com/office/drawing/2014/main" id="{AC6ACFCE-8A1E-4D5D-B0D9-6DA8C14A3881}"/>
                  </a:ext>
                </a:extLst>
              </p:cNvPr>
              <p:cNvCxnSpPr>
                <a:cxnSpLocks/>
                <a:stCxn id="81" idx="0"/>
                <a:endCxn id="76" idx="2"/>
              </p:cNvCxnSpPr>
              <p:nvPr/>
            </p:nvCxnSpPr>
            <p:spPr>
              <a:xfrm flipH="1" flipV="1">
                <a:off x="5730756" y="1521698"/>
                <a:ext cx="491521" cy="37706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3206DFB1-604E-4BA6-B131-617E5154E7F5}"/>
                  </a:ext>
                </a:extLst>
              </p:cNvPr>
              <p:cNvSpPr txBox="1"/>
              <p:nvPr/>
            </p:nvSpPr>
            <p:spPr>
              <a:xfrm>
                <a:off x="6292821" y="1898765"/>
                <a:ext cx="649668" cy="320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10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STA1</a:t>
                </a:r>
                <a:endParaRPr kumimoji="0" lang="ja-JP" altLang="en-US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81" name="図 80">
                <a:extLst>
                  <a:ext uri="{FF2B5EF4-FFF2-40B4-BE49-F238E27FC236}">
                    <a16:creationId xmlns:a16="http://schemas.microsoft.com/office/drawing/2014/main" id="{D1BE2886-FE5E-45DC-997B-DCB056AE44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89782" y="1898765"/>
                <a:ext cx="264989" cy="308383"/>
              </a:xfrm>
              <a:prstGeom prst="rect">
                <a:avLst/>
              </a:prstGeom>
            </p:spPr>
          </p:pic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6066A5C0-002A-4570-B6DD-0EC1701E2D36}"/>
                  </a:ext>
                </a:extLst>
              </p:cNvPr>
              <p:cNvSpPr txBox="1"/>
              <p:nvPr/>
            </p:nvSpPr>
            <p:spPr>
              <a:xfrm>
                <a:off x="5586833" y="1664608"/>
                <a:ext cx="524128" cy="320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100" dirty="0"/>
                  <a:t>Ack</a:t>
                </a:r>
                <a:endParaRPr kumimoji="1" lang="ja-JP" altLang="en-US" sz="1100" dirty="0"/>
              </a:p>
            </p:txBody>
          </p:sp>
        </p:grpSp>
      </p:grpSp>
      <p:sp>
        <p:nvSpPr>
          <p:cNvPr id="83" name="日付プレースホルダー 3">
            <a:extLst>
              <a:ext uri="{FF2B5EF4-FFF2-40B4-BE49-F238E27FC236}">
                <a16:creationId xmlns:a16="http://schemas.microsoft.com/office/drawing/2014/main" id="{B4A776BA-E33A-4390-AEFF-EAF0ADD967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2726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FA2BC9D-3F62-40CF-A12E-F9F2AB690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kumimoji="1" lang="en-US" altLang="ja-JP" sz="2000" dirty="0"/>
              <a:t>There are some issues if Ack protocol for Multi-AP coordination is </a:t>
            </a:r>
            <a:br>
              <a:rPr kumimoji="1" lang="en-US" altLang="ja-JP" sz="2000" dirty="0"/>
            </a:br>
            <a:r>
              <a:rPr kumimoji="1" lang="en-US" altLang="ja-JP" sz="2000" dirty="0"/>
              <a:t>based on conventional scheme.</a:t>
            </a:r>
          </a:p>
          <a:p>
            <a:r>
              <a:rPr kumimoji="1" lang="en-US" altLang="ja-JP" sz="2000" dirty="0">
                <a:solidFill>
                  <a:srgbClr val="FF0000"/>
                </a:solidFill>
              </a:rPr>
              <a:t>Issue.1: Ack Collision Avoidance</a:t>
            </a:r>
          </a:p>
          <a:p>
            <a:pPr lvl="1"/>
            <a:r>
              <a:rPr kumimoji="1" lang="en-US" altLang="ja-JP" sz="1800" dirty="0"/>
              <a:t>This issue will happen in </a:t>
            </a:r>
            <a:r>
              <a:rPr kumimoji="1" lang="en-US" altLang="ja-JP" sz="1800" dirty="0">
                <a:solidFill>
                  <a:srgbClr val="FF0000"/>
                </a:solidFill>
              </a:rPr>
              <a:t>the MU case </a:t>
            </a:r>
            <a:r>
              <a:rPr kumimoji="1" lang="en-US" altLang="ja-JP" sz="1800" dirty="0"/>
              <a:t>of JTX/CBF/CSR/COFDMA.</a:t>
            </a:r>
          </a:p>
          <a:p>
            <a:pPr lvl="1"/>
            <a:r>
              <a:rPr kumimoji="1" lang="en-US" altLang="ja-JP" sz="1800" dirty="0"/>
              <a:t>If each STA transmits Ack frame SIFS after data reception, Ack frames transmitted from multiple STAs will collide with each other.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>
                <a:solidFill>
                  <a:srgbClr val="FF0000"/>
                </a:solidFill>
              </a:rPr>
              <a:t>Issue.2: Retransmission/Queue Management for JTX</a:t>
            </a:r>
          </a:p>
          <a:p>
            <a:pPr lvl="1"/>
            <a:r>
              <a:rPr kumimoji="1" lang="en-US" altLang="ja-JP" sz="1800" dirty="0"/>
              <a:t>This issue will happen in both SU/MU case of </a:t>
            </a:r>
            <a:r>
              <a:rPr kumimoji="1" lang="en-US" altLang="ja-JP" sz="1800" dirty="0">
                <a:solidFill>
                  <a:srgbClr val="FF0000"/>
                </a:solidFill>
              </a:rPr>
              <a:t>JTX</a:t>
            </a:r>
            <a:r>
              <a:rPr kumimoji="1" lang="en-US" altLang="ja-JP" sz="1800" dirty="0"/>
              <a:t>.</a:t>
            </a:r>
          </a:p>
          <a:p>
            <a:pPr lvl="1"/>
            <a:r>
              <a:rPr kumimoji="1" lang="en-US" altLang="ja-JP" sz="1800" dirty="0"/>
              <a:t>As for JTX, master and slave APs share same data packets in advance, and all APs memorize them in preparation for retransmission.</a:t>
            </a:r>
          </a:p>
          <a:p>
            <a:pPr lvl="1"/>
            <a:r>
              <a:rPr kumimoji="1" lang="en-US" altLang="ja-JP" sz="1800" dirty="0"/>
              <a:t>In the case, all AP can't receive all Ack frames from all STAs,</a:t>
            </a:r>
          </a:p>
          <a:p>
            <a:pPr lvl="2"/>
            <a:r>
              <a:rPr kumimoji="1" lang="en-US" altLang="ja-JP" sz="1600" dirty="0"/>
              <a:t>Master AP can't determine if the AP should retransmit the packets.</a:t>
            </a:r>
          </a:p>
          <a:p>
            <a:pPr lvl="2"/>
            <a:r>
              <a:rPr kumimoji="1" lang="en-US" altLang="ja-JP" sz="1600" dirty="0"/>
              <a:t>Slave AP can't determine if the AP can flush the shared packets from its queue.</a:t>
            </a:r>
            <a:endParaRPr kumimoji="1" lang="en-US" altLang="ja-JP" sz="14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EEC78F1-4C1D-4B5F-8F2B-793B6804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Issues of Multi-AP Ack Protocol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3F0D08-D9E8-46B6-BEDC-86597EF1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A68CC1-8D7A-424B-BE46-0ED91748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3EA7F13F-B99C-4043-9BD9-A7BACE1CB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1952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42CB86-BC26-4161-8711-792A1CF3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153400" cy="2936696"/>
          </a:xfrm>
        </p:spPr>
        <p:txBody>
          <a:bodyPr/>
          <a:lstStyle/>
          <a:p>
            <a:r>
              <a:rPr kumimoji="1" lang="en-US" altLang="ja-JP" sz="2000" dirty="0"/>
              <a:t>Approach.1 : Ack Tx Time Control </a:t>
            </a:r>
          </a:p>
          <a:p>
            <a:pPr lvl="1"/>
            <a:r>
              <a:rPr kumimoji="1" lang="en-US" altLang="ja-JP" sz="1800" dirty="0"/>
              <a:t>AP includes information about Ack Tx time to all STAs into MAP Trigger or DATA frame.</a:t>
            </a:r>
          </a:p>
          <a:p>
            <a:pPr lvl="2"/>
            <a:r>
              <a:rPr kumimoji="1" lang="en-US" altLang="ja-JP" sz="1600" dirty="0"/>
              <a:t>Information can be a flag of “Immediate / Delayed” or concrete start time.</a:t>
            </a:r>
          </a:p>
          <a:p>
            <a:pPr lvl="1"/>
            <a:r>
              <a:rPr kumimoji="1" lang="en-US" altLang="ja-JP" sz="1800" dirty="0"/>
              <a:t>It’ll take a long time to collect all Ack frames by a number of STA. </a:t>
            </a:r>
          </a:p>
          <a:p>
            <a:r>
              <a:rPr kumimoji="1" lang="en-US" altLang="ja-JP" sz="2000" dirty="0"/>
              <a:t>Approach.2 : UL-MU Ack to an AP</a:t>
            </a:r>
          </a:p>
          <a:p>
            <a:pPr lvl="1"/>
            <a:r>
              <a:rPr kumimoji="1" lang="en-US" altLang="ja-JP" sz="1800" dirty="0"/>
              <a:t>An AP (e.g. Master AP) receives all Ack frames by UL OFDMA.</a:t>
            </a:r>
          </a:p>
          <a:p>
            <a:pPr lvl="1"/>
            <a:r>
              <a:rPr kumimoji="1" lang="en-US" altLang="ja-JP" sz="1800" dirty="0"/>
              <a:t>The AP needs to receive Ack frames from non-associated STAs.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D10C48D-EA5F-498B-83EE-5B5F7FB2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Approach for Issue.1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4DEBAF-B393-4994-B814-1954E135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254C54-E58E-44DF-B519-74FC5A16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5FBF0D37-8836-4019-A0A1-F448A0BBBC15}"/>
              </a:ext>
            </a:extLst>
          </p:cNvPr>
          <p:cNvSpPr/>
          <p:nvPr/>
        </p:nvSpPr>
        <p:spPr bwMode="auto">
          <a:xfrm>
            <a:off x="1127911" y="4800600"/>
            <a:ext cx="2970791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dirty="0"/>
              <a:t>Approach.1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ED134D04-2B41-424A-B1A5-41A1F919C4B1}"/>
              </a:ext>
            </a:extLst>
          </p:cNvPr>
          <p:cNvSpPr/>
          <p:nvPr/>
        </p:nvSpPr>
        <p:spPr bwMode="auto">
          <a:xfrm>
            <a:off x="5105400" y="4800600"/>
            <a:ext cx="2970791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dirty="0"/>
              <a:t>Approach.2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48E38D4B-A025-438D-9954-853A01D4EA5D}"/>
              </a:ext>
            </a:extLst>
          </p:cNvPr>
          <p:cNvGrpSpPr/>
          <p:nvPr/>
        </p:nvGrpSpPr>
        <p:grpSpPr>
          <a:xfrm>
            <a:off x="685800" y="5141297"/>
            <a:ext cx="3581400" cy="1411903"/>
            <a:chOff x="223585" y="4826884"/>
            <a:chExt cx="3581400" cy="1411903"/>
          </a:xfrm>
        </p:grpSpPr>
        <p:cxnSp>
          <p:nvCxnSpPr>
            <p:cNvPr id="96" name="直線矢印コネクタ 95">
              <a:extLst>
                <a:ext uri="{FF2B5EF4-FFF2-40B4-BE49-F238E27FC236}">
                  <a16:creationId xmlns:a16="http://schemas.microsoft.com/office/drawing/2014/main" id="{ADA0B476-EDF4-4273-BD95-4BBB0D730A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2346" y="5834913"/>
              <a:ext cx="2520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7" name="直線矢印コネクタ 96">
              <a:extLst>
                <a:ext uri="{FF2B5EF4-FFF2-40B4-BE49-F238E27FC236}">
                  <a16:creationId xmlns:a16="http://schemas.microsoft.com/office/drawing/2014/main" id="{E78155AF-F639-4BF7-AEE0-FE16F2D608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4136" y="5562600"/>
              <a:ext cx="2520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8" name="直線矢印コネクタ 97">
              <a:extLst>
                <a:ext uri="{FF2B5EF4-FFF2-40B4-BE49-F238E27FC236}">
                  <a16:creationId xmlns:a16="http://schemas.microsoft.com/office/drawing/2014/main" id="{6E60D5E2-7D40-4DC7-B7D9-802AB08B8B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4136" y="5360803"/>
              <a:ext cx="2520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D1264B51-D8EE-4C9E-9F17-65E8F3CF5EBD}"/>
                </a:ext>
              </a:extLst>
            </p:cNvPr>
            <p:cNvSpPr txBox="1"/>
            <p:nvPr/>
          </p:nvSpPr>
          <p:spPr>
            <a:xfrm>
              <a:off x="223585" y="5243348"/>
              <a:ext cx="591814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050" dirty="0"/>
                <a:t>AP1</a:t>
              </a:r>
            </a:p>
            <a:p>
              <a:pPr algn="r"/>
              <a:endParaRPr kumimoji="1" lang="en-US" altLang="ja-JP" sz="200" dirty="0"/>
            </a:p>
            <a:p>
              <a:pPr algn="r"/>
              <a:r>
                <a:rPr kumimoji="1" lang="en-US" altLang="ja-JP" sz="1050" dirty="0"/>
                <a:t>AP2</a:t>
              </a:r>
            </a:p>
            <a:p>
              <a:pPr algn="r"/>
              <a:endParaRPr kumimoji="1" lang="en-US" altLang="ja-JP" sz="700" dirty="0"/>
            </a:p>
            <a:p>
              <a:pPr algn="r"/>
              <a:r>
                <a:rPr kumimoji="1" lang="en-US" altLang="ja-JP" sz="1050" dirty="0"/>
                <a:t>STA1</a:t>
              </a:r>
            </a:p>
            <a:p>
              <a:pPr algn="r"/>
              <a:endParaRPr kumimoji="1" lang="en-US" altLang="ja-JP" sz="200" dirty="0"/>
            </a:p>
            <a:p>
              <a:pPr algn="r"/>
              <a:r>
                <a:rPr kumimoji="1" lang="en-US" altLang="ja-JP" sz="1050" dirty="0"/>
                <a:t>STA2</a:t>
              </a:r>
            </a:p>
          </p:txBody>
        </p:sp>
        <p:cxnSp>
          <p:nvCxnSpPr>
            <p:cNvPr id="100" name="直線矢印コネクタ 99">
              <a:extLst>
                <a:ext uri="{FF2B5EF4-FFF2-40B4-BE49-F238E27FC236}">
                  <a16:creationId xmlns:a16="http://schemas.microsoft.com/office/drawing/2014/main" id="{B5798FA7-F4C4-47A9-8A25-7DEFA0D8326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4817" y="5210912"/>
              <a:ext cx="0" cy="83121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1" name="直線矢印コネクタ 100">
              <a:extLst>
                <a:ext uri="{FF2B5EF4-FFF2-40B4-BE49-F238E27FC236}">
                  <a16:creationId xmlns:a16="http://schemas.microsoft.com/office/drawing/2014/main" id="{5B0F02F9-E309-40CE-BCB1-968DEAB94E6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2346" y="6035931"/>
              <a:ext cx="2520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0FFCA681-174C-4C4E-A6BA-4CC12BC763FB}"/>
                </a:ext>
              </a:extLst>
            </p:cNvPr>
            <p:cNvSpPr/>
            <p:nvPr/>
          </p:nvSpPr>
          <p:spPr bwMode="auto">
            <a:xfrm>
              <a:off x="1384817" y="5210912"/>
              <a:ext cx="720000" cy="14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EB4F7B39-459A-4E7C-ADF8-ED55098FA4D6}"/>
                </a:ext>
              </a:extLst>
            </p:cNvPr>
            <p:cNvSpPr/>
            <p:nvPr/>
          </p:nvSpPr>
          <p:spPr bwMode="auto">
            <a:xfrm>
              <a:off x="1385362" y="5418600"/>
              <a:ext cx="719455" cy="14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6FBFD98A-144D-446D-B3FA-1E9E32A58B7D}"/>
                </a:ext>
              </a:extLst>
            </p:cNvPr>
            <p:cNvSpPr/>
            <p:nvPr/>
          </p:nvSpPr>
          <p:spPr bwMode="auto">
            <a:xfrm>
              <a:off x="915406" y="5210965"/>
              <a:ext cx="360000" cy="14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5" name="直線矢印コネクタ 104">
              <a:extLst>
                <a:ext uri="{FF2B5EF4-FFF2-40B4-BE49-F238E27FC236}">
                  <a16:creationId xmlns:a16="http://schemas.microsoft.com/office/drawing/2014/main" id="{D4EAB57A-D865-43CA-9744-F118C77E5E44}"/>
                </a:ext>
              </a:extLst>
            </p:cNvPr>
            <p:cNvCxnSpPr>
              <a:cxnSpLocks/>
              <a:stCxn id="104" idx="1"/>
            </p:cNvCxnSpPr>
            <p:nvPr/>
          </p:nvCxnSpPr>
          <p:spPr bwMode="auto">
            <a:xfrm>
              <a:off x="915406" y="5282965"/>
              <a:ext cx="0" cy="2766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6" name="直線矢印コネクタ 105">
              <a:extLst>
                <a:ext uri="{FF2B5EF4-FFF2-40B4-BE49-F238E27FC236}">
                  <a16:creationId xmlns:a16="http://schemas.microsoft.com/office/drawing/2014/main" id="{AFB1B9F6-9CAD-471D-B319-D6465F4B3C40}"/>
                </a:ext>
              </a:extLst>
            </p:cNvPr>
            <p:cNvCxnSpPr>
              <a:cxnSpLocks/>
              <a:stCxn id="112" idx="1"/>
            </p:cNvCxnSpPr>
            <p:nvPr/>
          </p:nvCxnSpPr>
          <p:spPr bwMode="auto">
            <a:xfrm flipV="1">
              <a:off x="2619514" y="5559655"/>
              <a:ext cx="0" cy="4041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47C8B370-AFEB-4ECC-940C-5F1C8F8A0A8D}"/>
                </a:ext>
              </a:extLst>
            </p:cNvPr>
            <p:cNvSpPr txBox="1"/>
            <p:nvPr/>
          </p:nvSpPr>
          <p:spPr>
            <a:xfrm>
              <a:off x="762000" y="4826884"/>
              <a:ext cx="64633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MAP</a:t>
              </a:r>
            </a:p>
            <a:p>
              <a:pPr algn="ctr"/>
              <a:r>
                <a:rPr kumimoji="1" lang="en-US" altLang="ja-JP" sz="1050" dirty="0"/>
                <a:t>Trigger</a:t>
              </a:r>
              <a:endParaRPr kumimoji="1" lang="ja-JP" altLang="en-US" sz="1050" dirty="0"/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FF610F96-D0E3-4280-A852-81D1DF5CC4D0}"/>
                </a:ext>
              </a:extLst>
            </p:cNvPr>
            <p:cNvSpPr txBox="1"/>
            <p:nvPr/>
          </p:nvSpPr>
          <p:spPr>
            <a:xfrm>
              <a:off x="3213171" y="5230249"/>
              <a:ext cx="59181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/>
                <a:t>time</a:t>
              </a:r>
            </a:p>
            <a:p>
              <a:endParaRPr kumimoji="1" lang="en-US" altLang="ja-JP" sz="200" dirty="0"/>
            </a:p>
            <a:p>
              <a:r>
                <a:rPr kumimoji="1" lang="en-US" altLang="ja-JP" sz="1050" dirty="0"/>
                <a:t>time</a:t>
              </a:r>
            </a:p>
            <a:p>
              <a:endParaRPr kumimoji="1" lang="en-US" altLang="ja-JP" sz="700" dirty="0"/>
            </a:p>
            <a:p>
              <a:r>
                <a:rPr kumimoji="1" lang="en-US" altLang="ja-JP" sz="1050" dirty="0"/>
                <a:t>time</a:t>
              </a:r>
            </a:p>
            <a:p>
              <a:endParaRPr kumimoji="1" lang="en-US" altLang="ja-JP" sz="200" dirty="0"/>
            </a:p>
            <a:p>
              <a:r>
                <a:rPr kumimoji="1" lang="en-US" altLang="ja-JP" sz="1050" dirty="0"/>
                <a:t>time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6814BB1E-52F8-4B60-AF40-6A61EAEE6FAE}"/>
                </a:ext>
              </a:extLst>
            </p:cNvPr>
            <p:cNvSpPr txBox="1"/>
            <p:nvPr/>
          </p:nvSpPr>
          <p:spPr>
            <a:xfrm>
              <a:off x="1454483" y="5008107"/>
              <a:ext cx="5870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DATA</a:t>
              </a:r>
              <a:endParaRPr kumimoji="1" lang="ja-JP" altLang="en-US" sz="1050" dirty="0"/>
            </a:p>
          </p:txBody>
        </p:sp>
        <p:cxnSp>
          <p:nvCxnSpPr>
            <p:cNvPr id="110" name="直線矢印コネクタ 109">
              <a:extLst>
                <a:ext uri="{FF2B5EF4-FFF2-40B4-BE49-F238E27FC236}">
                  <a16:creationId xmlns:a16="http://schemas.microsoft.com/office/drawing/2014/main" id="{DE0939C4-5C97-4CBE-B012-C1D53AF973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4817" y="5272605"/>
              <a:ext cx="0" cy="5623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2EEA157B-97DB-4033-AC39-7E44CFC1CE5D}"/>
                </a:ext>
              </a:extLst>
            </p:cNvPr>
            <p:cNvSpPr/>
            <p:nvPr/>
          </p:nvSpPr>
          <p:spPr bwMode="auto">
            <a:xfrm>
              <a:off x="2207326" y="5685098"/>
              <a:ext cx="360000" cy="14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52156EF3-A6C9-4D29-A3D1-E44CAFA9495C}"/>
                </a:ext>
              </a:extLst>
            </p:cNvPr>
            <p:cNvSpPr/>
            <p:nvPr/>
          </p:nvSpPr>
          <p:spPr bwMode="auto">
            <a:xfrm>
              <a:off x="2619514" y="5891755"/>
              <a:ext cx="360000" cy="14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FC970E65-8117-428B-B3CC-6397727844CB}"/>
                </a:ext>
              </a:extLst>
            </p:cNvPr>
            <p:cNvSpPr txBox="1"/>
            <p:nvPr/>
          </p:nvSpPr>
          <p:spPr>
            <a:xfrm>
              <a:off x="2370233" y="5984871"/>
              <a:ext cx="41710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Ack</a:t>
              </a:r>
              <a:endParaRPr kumimoji="1" lang="ja-JP" altLang="en-US" sz="1050" dirty="0"/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A5E31F10-7733-4484-B6C9-587E563397C2}"/>
              </a:ext>
            </a:extLst>
          </p:cNvPr>
          <p:cNvGrpSpPr/>
          <p:nvPr/>
        </p:nvGrpSpPr>
        <p:grpSpPr>
          <a:xfrm>
            <a:off x="5718342" y="5152714"/>
            <a:ext cx="1612494" cy="1337204"/>
            <a:chOff x="922919" y="3572009"/>
            <a:chExt cx="1881898" cy="1560614"/>
          </a:xfrm>
        </p:grpSpPr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46DBB12A-F8C3-409E-ACEB-91C1E7F4AEBB}"/>
                </a:ext>
              </a:extLst>
            </p:cNvPr>
            <p:cNvSpPr txBox="1"/>
            <p:nvPr/>
          </p:nvSpPr>
          <p:spPr>
            <a:xfrm>
              <a:off x="1219200" y="3572009"/>
              <a:ext cx="387923" cy="218771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AP1</a:t>
              </a:r>
              <a:endParaRPr kumimoji="1" lang="ja-JP" altLang="en-US" sz="1100" dirty="0"/>
            </a:p>
          </p:txBody>
        </p:sp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35065101-D958-4285-B1B1-6BF89C3BE7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847" y="3857972"/>
              <a:ext cx="587365" cy="361818"/>
            </a:xfrm>
            <a:prstGeom prst="rect">
              <a:avLst/>
            </a:prstGeom>
          </p:spPr>
        </p:pic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75311090-68D5-41D2-92F5-89804FB964DB}"/>
                </a:ext>
              </a:extLst>
            </p:cNvPr>
            <p:cNvSpPr txBox="1"/>
            <p:nvPr/>
          </p:nvSpPr>
          <p:spPr>
            <a:xfrm>
              <a:off x="2233855" y="3605694"/>
              <a:ext cx="387923" cy="218771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AP2</a:t>
              </a:r>
              <a:endParaRPr kumimoji="1" lang="ja-JP" altLang="en-US" sz="1100" dirty="0"/>
            </a:p>
          </p:txBody>
        </p:sp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0FB440E2-3926-450F-BC77-0F3863E99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8335" y="3877476"/>
              <a:ext cx="587365" cy="361818"/>
            </a:xfrm>
            <a:prstGeom prst="rect">
              <a:avLst/>
            </a:prstGeom>
          </p:spPr>
        </p:pic>
        <p:cxnSp>
          <p:nvCxnSpPr>
            <p:cNvPr id="119" name="直線矢印コネクタ 118">
              <a:extLst>
                <a:ext uri="{FF2B5EF4-FFF2-40B4-BE49-F238E27FC236}">
                  <a16:creationId xmlns:a16="http://schemas.microsoft.com/office/drawing/2014/main" id="{A8C00598-A3B8-4C97-88E5-4FB927A115C9}"/>
                </a:ext>
              </a:extLst>
            </p:cNvPr>
            <p:cNvCxnSpPr>
              <a:cxnSpLocks/>
              <a:stCxn id="121" idx="0"/>
              <a:endCxn id="116" idx="2"/>
            </p:cNvCxnSpPr>
            <p:nvPr/>
          </p:nvCxnSpPr>
          <p:spPr>
            <a:xfrm flipH="1" flipV="1">
              <a:off x="1382529" y="4219790"/>
              <a:ext cx="1049489" cy="35107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2B86A960-DC04-484A-A6F5-4B32B1349C7A}"/>
                </a:ext>
              </a:extLst>
            </p:cNvPr>
            <p:cNvSpPr txBox="1"/>
            <p:nvPr/>
          </p:nvSpPr>
          <p:spPr>
            <a:xfrm>
              <a:off x="2185200" y="4809029"/>
              <a:ext cx="619617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</a:t>
              </a:r>
              <a:r>
                <a:rPr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2</a:t>
              </a:r>
              <a:endParaRPr kumimoji="0" lang="ja-JP" altLang="en-US" sz="110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21" name="図 120">
              <a:extLst>
                <a:ext uri="{FF2B5EF4-FFF2-40B4-BE49-F238E27FC236}">
                  <a16:creationId xmlns:a16="http://schemas.microsoft.com/office/drawing/2014/main" id="{0391198C-F07F-4901-B78F-C2B5D9921A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9523" y="4570865"/>
              <a:ext cx="264989" cy="308382"/>
            </a:xfrm>
            <a:prstGeom prst="rect">
              <a:avLst/>
            </a:prstGeom>
          </p:spPr>
        </p:pic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645EBCFA-D67D-4FCB-AFF4-267390A6D1F4}"/>
                </a:ext>
              </a:extLst>
            </p:cNvPr>
            <p:cNvSpPr txBox="1"/>
            <p:nvPr/>
          </p:nvSpPr>
          <p:spPr>
            <a:xfrm>
              <a:off x="1895827" y="4164653"/>
              <a:ext cx="499883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Ack</a:t>
              </a:r>
              <a:endParaRPr kumimoji="1" lang="ja-JP" altLang="en-US" sz="1100" dirty="0"/>
            </a:p>
          </p:txBody>
        </p:sp>
        <p:cxnSp>
          <p:nvCxnSpPr>
            <p:cNvPr id="123" name="直線矢印コネクタ 122">
              <a:extLst>
                <a:ext uri="{FF2B5EF4-FFF2-40B4-BE49-F238E27FC236}">
                  <a16:creationId xmlns:a16="http://schemas.microsoft.com/office/drawing/2014/main" id="{F20CBE6F-6008-4CD3-AD19-0936E904FE8D}"/>
                </a:ext>
              </a:extLst>
            </p:cNvPr>
            <p:cNvCxnSpPr>
              <a:cxnSpLocks/>
              <a:stCxn id="125" idx="0"/>
              <a:endCxn id="116" idx="2"/>
            </p:cNvCxnSpPr>
            <p:nvPr/>
          </p:nvCxnSpPr>
          <p:spPr>
            <a:xfrm flipV="1">
              <a:off x="1382529" y="4219790"/>
              <a:ext cx="1" cy="33039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A8A591D7-3599-4B83-BD61-432FF0AB48A1}"/>
                </a:ext>
              </a:extLst>
            </p:cNvPr>
            <p:cNvSpPr txBox="1"/>
            <p:nvPr/>
          </p:nvSpPr>
          <p:spPr>
            <a:xfrm>
              <a:off x="1154659" y="4827305"/>
              <a:ext cx="619617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STA1</a:t>
              </a:r>
              <a:endParaRPr kumimoji="0" lang="ja-JP" altLang="en-US" sz="110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240F7679-B3D3-4D0C-821A-025CABCF8A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0034" y="4550182"/>
              <a:ext cx="264989" cy="308382"/>
            </a:xfrm>
            <a:prstGeom prst="rect">
              <a:avLst/>
            </a:prstGeom>
          </p:spPr>
        </p:pic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C000CF2C-22F9-4B4D-A045-7EC24D4658DB}"/>
                </a:ext>
              </a:extLst>
            </p:cNvPr>
            <p:cNvSpPr txBox="1"/>
            <p:nvPr/>
          </p:nvSpPr>
          <p:spPr>
            <a:xfrm>
              <a:off x="922919" y="4244541"/>
              <a:ext cx="499883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Ack</a:t>
              </a:r>
              <a:endParaRPr kumimoji="1" lang="ja-JP" altLang="en-US" sz="1100" dirty="0"/>
            </a:p>
          </p:txBody>
        </p:sp>
      </p:grpSp>
      <p:cxnSp>
        <p:nvCxnSpPr>
          <p:cNvPr id="146" name="直線矢印コネクタ 145">
            <a:extLst>
              <a:ext uri="{FF2B5EF4-FFF2-40B4-BE49-F238E27FC236}">
                <a16:creationId xmlns:a16="http://schemas.microsoft.com/office/drawing/2014/main" id="{808B2B56-B2B2-4A26-8C98-13211D8963E6}"/>
              </a:ext>
            </a:extLst>
          </p:cNvPr>
          <p:cNvCxnSpPr>
            <a:cxnSpLocks/>
          </p:cNvCxnSpPr>
          <p:nvPr/>
        </p:nvCxnSpPr>
        <p:spPr bwMode="auto">
          <a:xfrm flipV="1">
            <a:off x="2669541" y="5657797"/>
            <a:ext cx="0" cy="453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1DBB1D1-41A9-47B7-BA76-69373E3D5BAF}"/>
              </a:ext>
            </a:extLst>
          </p:cNvPr>
          <p:cNvSpPr/>
          <p:nvPr/>
        </p:nvSpPr>
        <p:spPr bwMode="auto">
          <a:xfrm>
            <a:off x="2613306" y="5525324"/>
            <a:ext cx="878568" cy="101977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800FA692-C19D-4029-8317-48F4EBAC4CB0}"/>
              </a:ext>
            </a:extLst>
          </p:cNvPr>
          <p:cNvSpPr/>
          <p:nvPr/>
        </p:nvSpPr>
        <p:spPr bwMode="auto">
          <a:xfrm>
            <a:off x="5982727" y="5606861"/>
            <a:ext cx="264532" cy="184666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日付プレースホルダー 3">
            <a:extLst>
              <a:ext uri="{FF2B5EF4-FFF2-40B4-BE49-F238E27FC236}">
                <a16:creationId xmlns:a16="http://schemas.microsoft.com/office/drawing/2014/main" id="{FABCD5B3-FE44-4FA2-A542-F9193AD3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2201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42CB86-BC26-4161-8711-792A1CF3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305800" cy="2657801"/>
          </a:xfrm>
        </p:spPr>
        <p:txBody>
          <a:bodyPr/>
          <a:lstStyle/>
          <a:p>
            <a:r>
              <a:rPr kumimoji="1" lang="en-US" altLang="ja-JP" sz="2000" dirty="0"/>
              <a:t>Approach.1: All AP receive all Ack frames</a:t>
            </a:r>
          </a:p>
          <a:p>
            <a:pPr lvl="1"/>
            <a:r>
              <a:rPr kumimoji="1" lang="en-US" altLang="ja-JP" sz="1800" dirty="0"/>
              <a:t>It is easy approach for the SU case.</a:t>
            </a:r>
          </a:p>
          <a:p>
            <a:pPr lvl="2"/>
            <a:r>
              <a:rPr kumimoji="1" lang="en-US" altLang="ja-JP" sz="1600" dirty="0"/>
              <a:t>Recovery for the case an AP fails to receive one of Ack frames is for further study.</a:t>
            </a:r>
          </a:p>
          <a:p>
            <a:pPr lvl="1"/>
            <a:r>
              <a:rPr kumimoji="1" lang="en-US" altLang="ja-JP" sz="1800" dirty="0"/>
              <a:t>It is difficult approach for the MU case.</a:t>
            </a:r>
          </a:p>
          <a:p>
            <a:pPr lvl="2"/>
            <a:r>
              <a:rPr kumimoji="1" lang="en-US" altLang="ja-JP" sz="1600" dirty="0"/>
              <a:t>Complicated UL Multi-Point-to-Multi-Point transmission is necessary.</a:t>
            </a:r>
          </a:p>
          <a:p>
            <a:r>
              <a:rPr kumimoji="1" lang="en-US" altLang="ja-JP" sz="2000" dirty="0"/>
              <a:t>Approach.2: Ack Information Exchange</a:t>
            </a:r>
          </a:p>
          <a:p>
            <a:pPr lvl="1"/>
            <a:r>
              <a:rPr kumimoji="1" lang="en-US" altLang="ja-JP" sz="1800" dirty="0"/>
              <a:t>After receiving Ack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frames, multiple APs will exchange Ack information.</a:t>
            </a:r>
          </a:p>
          <a:p>
            <a:pPr lvl="2"/>
            <a:r>
              <a:rPr kumimoji="1" lang="en-US" altLang="ja-JP" sz="1600" dirty="0"/>
              <a:t>If AP1 can receive all Ack, AP1 may transmit “Rx End” or “</a:t>
            </a:r>
            <a:r>
              <a:rPr kumimoji="1" lang="en-US" altLang="ja-JP" sz="1600" dirty="0" err="1"/>
              <a:t>ReTx</a:t>
            </a:r>
            <a:r>
              <a:rPr kumimoji="1" lang="en-US" altLang="ja-JP" sz="1600" dirty="0"/>
              <a:t> Trigger “to AP2.</a:t>
            </a:r>
          </a:p>
          <a:p>
            <a:pPr lvl="1"/>
            <a:r>
              <a:rPr kumimoji="1" lang="en-US" altLang="ja-JP" sz="1800" dirty="0"/>
              <a:t>Additional frame exchanges will slightly increase system overhead.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D10C48D-EA5F-498B-83EE-5B5F7FB2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Approach for Issue.2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4DEBAF-B393-4994-B814-1954E135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254C54-E58E-44DF-B519-74FC5A16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3B220A5-3288-4255-9C93-9DA13EF959AB}"/>
              </a:ext>
            </a:extLst>
          </p:cNvPr>
          <p:cNvSpPr/>
          <p:nvPr/>
        </p:nvSpPr>
        <p:spPr bwMode="auto">
          <a:xfrm>
            <a:off x="610609" y="4800600"/>
            <a:ext cx="2970791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dirty="0"/>
              <a:t>Approach.1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1CCE6187-9EF4-423D-856B-5F89FB3DD414}"/>
              </a:ext>
            </a:extLst>
          </p:cNvPr>
          <p:cNvSpPr/>
          <p:nvPr/>
        </p:nvSpPr>
        <p:spPr bwMode="auto">
          <a:xfrm>
            <a:off x="4342400" y="4800600"/>
            <a:ext cx="4201526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dirty="0"/>
              <a:t>Approach.2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A8793CA-78DE-4719-96E3-2AD6CE8C6725}"/>
              </a:ext>
            </a:extLst>
          </p:cNvPr>
          <p:cNvGrpSpPr/>
          <p:nvPr/>
        </p:nvGrpSpPr>
        <p:grpSpPr>
          <a:xfrm>
            <a:off x="228600" y="5139796"/>
            <a:ext cx="1828800" cy="1337204"/>
            <a:chOff x="922919" y="3572009"/>
            <a:chExt cx="2134343" cy="1560614"/>
          </a:xfrm>
        </p:grpSpPr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3E8296FC-DA8A-4CCD-8803-28D363EAA3F4}"/>
                </a:ext>
              </a:extLst>
            </p:cNvPr>
            <p:cNvSpPr txBox="1"/>
            <p:nvPr/>
          </p:nvSpPr>
          <p:spPr>
            <a:xfrm>
              <a:off x="1219200" y="3572009"/>
              <a:ext cx="387923" cy="218771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AP1</a:t>
              </a:r>
              <a:endParaRPr kumimoji="1" lang="ja-JP" altLang="en-US" sz="1100" dirty="0"/>
            </a:p>
          </p:txBody>
        </p:sp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66F3AF0B-536A-4650-BF94-DF6668B19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847" y="3857972"/>
              <a:ext cx="587365" cy="361818"/>
            </a:xfrm>
            <a:prstGeom prst="rect">
              <a:avLst/>
            </a:prstGeom>
          </p:spPr>
        </p:pic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D57AB2FE-59FA-48C2-93BA-96A924DB2222}"/>
                </a:ext>
              </a:extLst>
            </p:cNvPr>
            <p:cNvSpPr txBox="1"/>
            <p:nvPr/>
          </p:nvSpPr>
          <p:spPr>
            <a:xfrm>
              <a:off x="2233855" y="3605694"/>
              <a:ext cx="387923" cy="218771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AP2</a:t>
              </a:r>
              <a:endParaRPr kumimoji="1" lang="ja-JP" altLang="en-US" sz="1100" dirty="0"/>
            </a:p>
          </p:txBody>
        </p:sp>
        <p:pic>
          <p:nvPicPr>
            <p:cNvPr id="122" name="図 121">
              <a:extLst>
                <a:ext uri="{FF2B5EF4-FFF2-40B4-BE49-F238E27FC236}">
                  <a16:creationId xmlns:a16="http://schemas.microsoft.com/office/drawing/2014/main" id="{CA84F92F-E063-4E5D-8248-AE185C77CD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8335" y="3877476"/>
              <a:ext cx="587365" cy="361818"/>
            </a:xfrm>
            <a:prstGeom prst="rect">
              <a:avLst/>
            </a:prstGeom>
          </p:spPr>
        </p:pic>
        <p:cxnSp>
          <p:nvCxnSpPr>
            <p:cNvPr id="123" name="直線矢印コネクタ 122">
              <a:extLst>
                <a:ext uri="{FF2B5EF4-FFF2-40B4-BE49-F238E27FC236}">
                  <a16:creationId xmlns:a16="http://schemas.microsoft.com/office/drawing/2014/main" id="{0A56544C-6A63-4E3B-9779-BBCFBA7A00F6}"/>
                </a:ext>
              </a:extLst>
            </p:cNvPr>
            <p:cNvCxnSpPr>
              <a:cxnSpLocks/>
              <a:stCxn id="125" idx="0"/>
              <a:endCxn id="122" idx="2"/>
            </p:cNvCxnSpPr>
            <p:nvPr/>
          </p:nvCxnSpPr>
          <p:spPr>
            <a:xfrm flipV="1">
              <a:off x="2432018" y="4239294"/>
              <a:ext cx="0" cy="3315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A69B4516-C5F6-4522-A7AF-8FEEAE18499D}"/>
                </a:ext>
              </a:extLst>
            </p:cNvPr>
            <p:cNvSpPr txBox="1"/>
            <p:nvPr/>
          </p:nvSpPr>
          <p:spPr>
            <a:xfrm>
              <a:off x="2185200" y="4809029"/>
              <a:ext cx="619617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</a:t>
              </a:r>
              <a:r>
                <a:rPr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2</a:t>
              </a:r>
              <a:endParaRPr kumimoji="0" lang="ja-JP" altLang="en-US" sz="110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31EE8D00-D07E-4EF0-89EB-F86361B02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9523" y="4570865"/>
              <a:ext cx="264989" cy="308382"/>
            </a:xfrm>
            <a:prstGeom prst="rect">
              <a:avLst/>
            </a:prstGeom>
          </p:spPr>
        </p:pic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B1F5A2E9-E532-4018-99F4-D8520B8CD3D2}"/>
                </a:ext>
              </a:extLst>
            </p:cNvPr>
            <p:cNvSpPr txBox="1"/>
            <p:nvPr/>
          </p:nvSpPr>
          <p:spPr>
            <a:xfrm>
              <a:off x="2557379" y="4266949"/>
              <a:ext cx="499883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Ack</a:t>
              </a:r>
              <a:endParaRPr kumimoji="1" lang="ja-JP" altLang="en-US" sz="1100" dirty="0"/>
            </a:p>
          </p:txBody>
        </p:sp>
        <p:cxnSp>
          <p:nvCxnSpPr>
            <p:cNvPr id="127" name="直線矢印コネクタ 126">
              <a:extLst>
                <a:ext uri="{FF2B5EF4-FFF2-40B4-BE49-F238E27FC236}">
                  <a16:creationId xmlns:a16="http://schemas.microsoft.com/office/drawing/2014/main" id="{8A0AD5A0-D1A2-4F11-B6C8-18E83F96C031}"/>
                </a:ext>
              </a:extLst>
            </p:cNvPr>
            <p:cNvCxnSpPr>
              <a:cxnSpLocks/>
              <a:stCxn id="129" idx="0"/>
              <a:endCxn id="120" idx="2"/>
            </p:cNvCxnSpPr>
            <p:nvPr/>
          </p:nvCxnSpPr>
          <p:spPr>
            <a:xfrm flipV="1">
              <a:off x="1382529" y="4219790"/>
              <a:ext cx="1" cy="33039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93D72AA4-4896-4566-9F9D-FD4822134548}"/>
                </a:ext>
              </a:extLst>
            </p:cNvPr>
            <p:cNvSpPr txBox="1"/>
            <p:nvPr/>
          </p:nvSpPr>
          <p:spPr>
            <a:xfrm>
              <a:off x="1154659" y="4827305"/>
              <a:ext cx="619617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STA1</a:t>
              </a:r>
              <a:endParaRPr kumimoji="0" lang="ja-JP" altLang="en-US" sz="110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29" name="図 128">
              <a:extLst>
                <a:ext uri="{FF2B5EF4-FFF2-40B4-BE49-F238E27FC236}">
                  <a16:creationId xmlns:a16="http://schemas.microsoft.com/office/drawing/2014/main" id="{B44554AD-A191-44CC-85B9-2FDC749A5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0034" y="4550182"/>
              <a:ext cx="264989" cy="308382"/>
            </a:xfrm>
            <a:prstGeom prst="rect">
              <a:avLst/>
            </a:prstGeom>
          </p:spPr>
        </p:pic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D1AE652F-B172-41EB-BD46-43F3B70003D5}"/>
                </a:ext>
              </a:extLst>
            </p:cNvPr>
            <p:cNvSpPr txBox="1"/>
            <p:nvPr/>
          </p:nvSpPr>
          <p:spPr>
            <a:xfrm>
              <a:off x="922919" y="4244541"/>
              <a:ext cx="499883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Ack</a:t>
              </a:r>
              <a:endParaRPr kumimoji="1" lang="ja-JP" altLang="en-US" sz="1100" dirty="0"/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4AE3D64F-95DC-446B-978D-5B82E12ACE1A}"/>
              </a:ext>
            </a:extLst>
          </p:cNvPr>
          <p:cNvGrpSpPr/>
          <p:nvPr/>
        </p:nvGrpSpPr>
        <p:grpSpPr>
          <a:xfrm>
            <a:off x="2216085" y="5193324"/>
            <a:ext cx="1311914" cy="1074741"/>
            <a:chOff x="5437073" y="903755"/>
            <a:chExt cx="1605361" cy="1315136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F6037AB1-E58D-40ED-9F2D-D6806BBF28AA}"/>
                </a:ext>
              </a:extLst>
            </p:cNvPr>
            <p:cNvSpPr txBox="1"/>
            <p:nvPr/>
          </p:nvSpPr>
          <p:spPr>
            <a:xfrm>
              <a:off x="5518853" y="941415"/>
              <a:ext cx="406739" cy="229382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AP1</a:t>
              </a:r>
              <a:endParaRPr kumimoji="1" lang="ja-JP" altLang="en-US" sz="1100" dirty="0"/>
            </a:p>
          </p:txBody>
        </p:sp>
        <p:pic>
          <p:nvPicPr>
            <p:cNvPr id="133" name="図 132">
              <a:extLst>
                <a:ext uri="{FF2B5EF4-FFF2-40B4-BE49-F238E27FC236}">
                  <a16:creationId xmlns:a16="http://schemas.microsoft.com/office/drawing/2014/main" id="{F9C03208-B373-4F78-ACE9-66A1C0701F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7073" y="1159881"/>
              <a:ext cx="587365" cy="361818"/>
            </a:xfrm>
            <a:prstGeom prst="rect">
              <a:avLst/>
            </a:prstGeom>
          </p:spPr>
        </p:pic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790A86C8-296B-43DE-90F9-047885225C70}"/>
                </a:ext>
              </a:extLst>
            </p:cNvPr>
            <p:cNvSpPr txBox="1"/>
            <p:nvPr/>
          </p:nvSpPr>
          <p:spPr>
            <a:xfrm>
              <a:off x="6552262" y="903755"/>
              <a:ext cx="406738" cy="229382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AP2</a:t>
              </a:r>
              <a:endParaRPr kumimoji="1" lang="ja-JP" altLang="en-US" sz="1100" dirty="0"/>
            </a:p>
          </p:txBody>
        </p:sp>
        <p:pic>
          <p:nvPicPr>
            <p:cNvPr id="135" name="図 134">
              <a:extLst>
                <a:ext uri="{FF2B5EF4-FFF2-40B4-BE49-F238E27FC236}">
                  <a16:creationId xmlns:a16="http://schemas.microsoft.com/office/drawing/2014/main" id="{8173112A-D5BC-4DE7-9460-BAE80BFB0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068" y="1168854"/>
              <a:ext cx="587366" cy="361818"/>
            </a:xfrm>
            <a:prstGeom prst="rect">
              <a:avLst/>
            </a:prstGeom>
          </p:spPr>
        </p:pic>
        <p:cxnSp>
          <p:nvCxnSpPr>
            <p:cNvPr id="136" name="直線矢印コネクタ 135">
              <a:extLst>
                <a:ext uri="{FF2B5EF4-FFF2-40B4-BE49-F238E27FC236}">
                  <a16:creationId xmlns:a16="http://schemas.microsoft.com/office/drawing/2014/main" id="{D55233C1-247D-41BC-9654-619935C30CF6}"/>
                </a:ext>
              </a:extLst>
            </p:cNvPr>
            <p:cNvCxnSpPr>
              <a:cxnSpLocks/>
              <a:stCxn id="138" idx="0"/>
              <a:endCxn id="133" idx="2"/>
            </p:cNvCxnSpPr>
            <p:nvPr/>
          </p:nvCxnSpPr>
          <p:spPr>
            <a:xfrm flipH="1" flipV="1">
              <a:off x="5730756" y="1521698"/>
              <a:ext cx="491521" cy="3770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B5F1028A-6916-41E8-AE94-2F3126BD6F17}"/>
                </a:ext>
              </a:extLst>
            </p:cNvPr>
            <p:cNvSpPr txBox="1"/>
            <p:nvPr/>
          </p:nvSpPr>
          <p:spPr>
            <a:xfrm>
              <a:off x="6292821" y="1898765"/>
              <a:ext cx="649668" cy="320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STA1</a:t>
              </a:r>
              <a:endParaRPr kumimoji="0" lang="ja-JP" altLang="en-US" sz="110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38" name="図 137">
              <a:extLst>
                <a:ext uri="{FF2B5EF4-FFF2-40B4-BE49-F238E27FC236}">
                  <a16:creationId xmlns:a16="http://schemas.microsoft.com/office/drawing/2014/main" id="{D6A99A5C-4103-4388-97B2-CAD3FF37C9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9782" y="1898765"/>
              <a:ext cx="264989" cy="308383"/>
            </a:xfrm>
            <a:prstGeom prst="rect">
              <a:avLst/>
            </a:prstGeom>
          </p:spPr>
        </p:pic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369E3757-346C-4B5B-9B32-82EBBB506575}"/>
                </a:ext>
              </a:extLst>
            </p:cNvPr>
            <p:cNvSpPr txBox="1"/>
            <p:nvPr/>
          </p:nvSpPr>
          <p:spPr>
            <a:xfrm>
              <a:off x="5586833" y="1664608"/>
              <a:ext cx="524128" cy="320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Ack</a:t>
              </a:r>
              <a:endParaRPr kumimoji="1" lang="ja-JP" altLang="en-US" sz="1100" dirty="0"/>
            </a:p>
          </p:txBody>
        </p:sp>
      </p:grpSp>
      <p:cxnSp>
        <p:nvCxnSpPr>
          <p:cNvPr id="140" name="直線矢印コネクタ 139">
            <a:extLst>
              <a:ext uri="{FF2B5EF4-FFF2-40B4-BE49-F238E27FC236}">
                <a16:creationId xmlns:a16="http://schemas.microsoft.com/office/drawing/2014/main" id="{732B467D-0FBE-4312-AA5A-CC01CEE0FAD0}"/>
              </a:ext>
            </a:extLst>
          </p:cNvPr>
          <p:cNvCxnSpPr>
            <a:cxnSpLocks/>
            <a:stCxn id="138" idx="0"/>
            <a:endCxn id="135" idx="2"/>
          </p:cNvCxnSpPr>
          <p:nvPr/>
        </p:nvCxnSpPr>
        <p:spPr>
          <a:xfrm flipV="1">
            <a:off x="2857761" y="5705646"/>
            <a:ext cx="430239" cy="30080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2F5D1029-A75D-4350-8E22-78B4D81DEB72}"/>
              </a:ext>
            </a:extLst>
          </p:cNvPr>
          <p:cNvSpPr txBox="1"/>
          <p:nvPr/>
        </p:nvSpPr>
        <p:spPr>
          <a:xfrm>
            <a:off x="3001174" y="5772775"/>
            <a:ext cx="4283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Ack</a:t>
            </a:r>
            <a:endParaRPr kumimoji="1" lang="ja-JP" altLang="en-US" sz="1100" dirty="0"/>
          </a:p>
        </p:txBody>
      </p:sp>
      <p:cxnSp>
        <p:nvCxnSpPr>
          <p:cNvPr id="142" name="直線矢印コネクタ 141">
            <a:extLst>
              <a:ext uri="{FF2B5EF4-FFF2-40B4-BE49-F238E27FC236}">
                <a16:creationId xmlns:a16="http://schemas.microsoft.com/office/drawing/2014/main" id="{C8FB3146-570B-4FAA-9072-5FCBC133EF72}"/>
              </a:ext>
            </a:extLst>
          </p:cNvPr>
          <p:cNvCxnSpPr>
            <a:cxnSpLocks/>
          </p:cNvCxnSpPr>
          <p:nvPr/>
        </p:nvCxnSpPr>
        <p:spPr>
          <a:xfrm flipH="1" flipV="1">
            <a:off x="622414" y="5771044"/>
            <a:ext cx="899249" cy="30081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>
            <a:extLst>
              <a:ext uri="{FF2B5EF4-FFF2-40B4-BE49-F238E27FC236}">
                <a16:creationId xmlns:a16="http://schemas.microsoft.com/office/drawing/2014/main" id="{F9EC1FDB-7361-4F09-AD45-2A9CF413D63E}"/>
              </a:ext>
            </a:extLst>
          </p:cNvPr>
          <p:cNvCxnSpPr>
            <a:cxnSpLocks/>
          </p:cNvCxnSpPr>
          <p:nvPr/>
        </p:nvCxnSpPr>
        <p:spPr>
          <a:xfrm flipV="1">
            <a:off x="622414" y="5787756"/>
            <a:ext cx="899248" cy="26638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16156808-8ADE-4B79-8833-64DFE67D07C8}"/>
              </a:ext>
            </a:extLst>
          </p:cNvPr>
          <p:cNvGrpSpPr/>
          <p:nvPr/>
        </p:nvGrpSpPr>
        <p:grpSpPr>
          <a:xfrm>
            <a:off x="4419600" y="5155013"/>
            <a:ext cx="1881859" cy="1337204"/>
            <a:chOff x="681783" y="3572009"/>
            <a:chExt cx="2196267" cy="1560614"/>
          </a:xfrm>
        </p:grpSpPr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91F73634-398A-4CAB-92F2-0668CE166885}"/>
                </a:ext>
              </a:extLst>
            </p:cNvPr>
            <p:cNvSpPr txBox="1"/>
            <p:nvPr/>
          </p:nvSpPr>
          <p:spPr>
            <a:xfrm>
              <a:off x="948576" y="3572009"/>
              <a:ext cx="387923" cy="218771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AP1</a:t>
              </a:r>
              <a:endParaRPr kumimoji="1" lang="ja-JP" altLang="en-US" sz="1100" dirty="0"/>
            </a:p>
          </p:txBody>
        </p:sp>
        <p:pic>
          <p:nvPicPr>
            <p:cNvPr id="146" name="図 145">
              <a:extLst>
                <a:ext uri="{FF2B5EF4-FFF2-40B4-BE49-F238E27FC236}">
                  <a16:creationId xmlns:a16="http://schemas.microsoft.com/office/drawing/2014/main" id="{EB26916C-B304-43B8-B987-3CFBE03A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7710" y="3857972"/>
              <a:ext cx="587365" cy="361818"/>
            </a:xfrm>
            <a:prstGeom prst="rect">
              <a:avLst/>
            </a:prstGeom>
          </p:spPr>
        </p:pic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15809611-BCDC-4C50-A290-062811D91B86}"/>
                </a:ext>
              </a:extLst>
            </p:cNvPr>
            <p:cNvSpPr txBox="1"/>
            <p:nvPr/>
          </p:nvSpPr>
          <p:spPr>
            <a:xfrm>
              <a:off x="2233855" y="3605694"/>
              <a:ext cx="387923" cy="218771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AP2</a:t>
              </a:r>
              <a:endParaRPr kumimoji="1" lang="ja-JP" altLang="en-US" sz="1100" dirty="0"/>
            </a:p>
          </p:txBody>
        </p:sp>
        <p:pic>
          <p:nvPicPr>
            <p:cNvPr id="148" name="図 147">
              <a:extLst>
                <a:ext uri="{FF2B5EF4-FFF2-40B4-BE49-F238E27FC236}">
                  <a16:creationId xmlns:a16="http://schemas.microsoft.com/office/drawing/2014/main" id="{1F51F29C-40A1-4A27-AA96-33E7A912F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8335" y="3877476"/>
              <a:ext cx="587365" cy="361818"/>
            </a:xfrm>
            <a:prstGeom prst="rect">
              <a:avLst/>
            </a:prstGeom>
          </p:spPr>
        </p:pic>
        <p:cxnSp>
          <p:nvCxnSpPr>
            <p:cNvPr id="149" name="直線矢印コネクタ 148">
              <a:extLst>
                <a:ext uri="{FF2B5EF4-FFF2-40B4-BE49-F238E27FC236}">
                  <a16:creationId xmlns:a16="http://schemas.microsoft.com/office/drawing/2014/main" id="{7340E092-BAF9-4D98-AAE6-A7F33034F3B6}"/>
                </a:ext>
              </a:extLst>
            </p:cNvPr>
            <p:cNvCxnSpPr>
              <a:cxnSpLocks/>
              <a:stCxn id="151" idx="0"/>
              <a:endCxn id="148" idx="2"/>
            </p:cNvCxnSpPr>
            <p:nvPr/>
          </p:nvCxnSpPr>
          <p:spPr>
            <a:xfrm flipV="1">
              <a:off x="2432018" y="4239294"/>
              <a:ext cx="0" cy="3315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DE8AE50D-09B8-4658-8F6F-7CD96248AFC7}"/>
                </a:ext>
              </a:extLst>
            </p:cNvPr>
            <p:cNvSpPr txBox="1"/>
            <p:nvPr/>
          </p:nvSpPr>
          <p:spPr>
            <a:xfrm>
              <a:off x="2185200" y="4809029"/>
              <a:ext cx="619617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</a:t>
              </a:r>
              <a:r>
                <a:rPr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2</a:t>
              </a:r>
              <a:endParaRPr kumimoji="0" lang="ja-JP" altLang="en-US" sz="110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51" name="図 150">
              <a:extLst>
                <a:ext uri="{FF2B5EF4-FFF2-40B4-BE49-F238E27FC236}">
                  <a16:creationId xmlns:a16="http://schemas.microsoft.com/office/drawing/2014/main" id="{A2B7D9CE-B931-403D-ACC0-8EAD006362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9523" y="4570865"/>
              <a:ext cx="264989" cy="308382"/>
            </a:xfrm>
            <a:prstGeom prst="rect">
              <a:avLst/>
            </a:prstGeom>
          </p:spPr>
        </p:pic>
        <p:sp>
          <p:nvSpPr>
            <p:cNvPr id="152" name="テキスト ボックス 151">
              <a:extLst>
                <a:ext uri="{FF2B5EF4-FFF2-40B4-BE49-F238E27FC236}">
                  <a16:creationId xmlns:a16="http://schemas.microsoft.com/office/drawing/2014/main" id="{ADA1C565-BD98-4BDF-B545-74D92B93044F}"/>
                </a:ext>
              </a:extLst>
            </p:cNvPr>
            <p:cNvSpPr txBox="1"/>
            <p:nvPr/>
          </p:nvSpPr>
          <p:spPr>
            <a:xfrm>
              <a:off x="2378167" y="4266949"/>
              <a:ext cx="499883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Ack</a:t>
              </a:r>
              <a:endParaRPr kumimoji="1" lang="ja-JP" altLang="en-US" sz="1100" dirty="0"/>
            </a:p>
          </p:txBody>
        </p:sp>
        <p:cxnSp>
          <p:nvCxnSpPr>
            <p:cNvPr id="153" name="直線矢印コネクタ 152">
              <a:extLst>
                <a:ext uri="{FF2B5EF4-FFF2-40B4-BE49-F238E27FC236}">
                  <a16:creationId xmlns:a16="http://schemas.microsoft.com/office/drawing/2014/main" id="{96400355-BDA4-4CD6-A512-A179B4E32C37}"/>
                </a:ext>
              </a:extLst>
            </p:cNvPr>
            <p:cNvCxnSpPr>
              <a:cxnSpLocks/>
              <a:stCxn id="155" idx="0"/>
              <a:endCxn id="146" idx="2"/>
            </p:cNvCxnSpPr>
            <p:nvPr/>
          </p:nvCxnSpPr>
          <p:spPr>
            <a:xfrm flipV="1">
              <a:off x="1141393" y="4219790"/>
              <a:ext cx="0" cy="33039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B1DBFD15-A3A5-4CE9-8B2C-BA0E43A2C5F5}"/>
                </a:ext>
              </a:extLst>
            </p:cNvPr>
            <p:cNvSpPr txBox="1"/>
            <p:nvPr/>
          </p:nvSpPr>
          <p:spPr>
            <a:xfrm>
              <a:off x="913523" y="4827305"/>
              <a:ext cx="619617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STA1</a:t>
              </a:r>
              <a:endParaRPr kumimoji="0" lang="ja-JP" altLang="en-US" sz="110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55" name="図 154">
              <a:extLst>
                <a:ext uri="{FF2B5EF4-FFF2-40B4-BE49-F238E27FC236}">
                  <a16:creationId xmlns:a16="http://schemas.microsoft.com/office/drawing/2014/main" id="{BE2F1570-8298-44F2-8DD7-73AE6AEB4A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8898" y="4550181"/>
              <a:ext cx="264989" cy="308383"/>
            </a:xfrm>
            <a:prstGeom prst="rect">
              <a:avLst/>
            </a:prstGeom>
          </p:spPr>
        </p:pic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76F409B7-FEC3-4597-A92E-0001333E9F32}"/>
                </a:ext>
              </a:extLst>
            </p:cNvPr>
            <p:cNvSpPr txBox="1"/>
            <p:nvPr/>
          </p:nvSpPr>
          <p:spPr>
            <a:xfrm>
              <a:off x="681783" y="4244542"/>
              <a:ext cx="499883" cy="305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Ack</a:t>
              </a:r>
              <a:endParaRPr kumimoji="1" lang="ja-JP" altLang="en-US" sz="1100" dirty="0"/>
            </a:p>
          </p:txBody>
        </p: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4D66556D-DFF6-429D-B816-C809EEBBEC1E}"/>
              </a:ext>
            </a:extLst>
          </p:cNvPr>
          <p:cNvGrpSpPr/>
          <p:nvPr/>
        </p:nvGrpSpPr>
        <p:grpSpPr>
          <a:xfrm>
            <a:off x="6725069" y="5219943"/>
            <a:ext cx="1559172" cy="1103461"/>
            <a:chOff x="5437073" y="868611"/>
            <a:chExt cx="1907925" cy="1350280"/>
          </a:xfrm>
        </p:grpSpPr>
        <p:sp>
          <p:nvSpPr>
            <p:cNvPr id="158" name="テキスト ボックス 157">
              <a:extLst>
                <a:ext uri="{FF2B5EF4-FFF2-40B4-BE49-F238E27FC236}">
                  <a16:creationId xmlns:a16="http://schemas.microsoft.com/office/drawing/2014/main" id="{AE6BE6DD-A3B9-41BF-A21F-1C6EBB683F04}"/>
                </a:ext>
              </a:extLst>
            </p:cNvPr>
            <p:cNvSpPr txBox="1"/>
            <p:nvPr/>
          </p:nvSpPr>
          <p:spPr>
            <a:xfrm>
              <a:off x="5567426" y="868611"/>
              <a:ext cx="406738" cy="229382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AP1</a:t>
              </a:r>
              <a:endParaRPr kumimoji="1" lang="ja-JP" altLang="en-US" sz="1100" dirty="0"/>
            </a:p>
          </p:txBody>
        </p:sp>
        <p:pic>
          <p:nvPicPr>
            <p:cNvPr id="159" name="図 158">
              <a:extLst>
                <a:ext uri="{FF2B5EF4-FFF2-40B4-BE49-F238E27FC236}">
                  <a16:creationId xmlns:a16="http://schemas.microsoft.com/office/drawing/2014/main" id="{900BE71E-B528-4180-B572-DEFFEC41BD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7073" y="1159881"/>
              <a:ext cx="587365" cy="361818"/>
            </a:xfrm>
            <a:prstGeom prst="rect">
              <a:avLst/>
            </a:prstGeom>
          </p:spPr>
        </p:pic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96FF3AF1-8CC6-4F0E-8FD1-9C40051E6D22}"/>
                </a:ext>
              </a:extLst>
            </p:cNvPr>
            <p:cNvSpPr txBox="1"/>
            <p:nvPr/>
          </p:nvSpPr>
          <p:spPr>
            <a:xfrm>
              <a:off x="6853153" y="891765"/>
              <a:ext cx="406738" cy="229382"/>
            </a:xfrm>
            <a:prstGeom prst="rect">
              <a:avLst/>
            </a:prstGeom>
            <a:noFill/>
          </p:spPr>
          <p:txBody>
            <a:bodyPr wrap="none" lIns="36000" tIns="18000" rIns="36000" bIns="0" rtlCol="0" anchor="ctr" anchorCtr="0">
              <a:spAutoFit/>
            </a:bodyPr>
            <a:lstStyle/>
            <a:p>
              <a:r>
                <a:rPr kumimoji="1" lang="en-US" altLang="ja-JP" sz="1100" dirty="0"/>
                <a:t>AP2</a:t>
              </a:r>
              <a:endParaRPr kumimoji="1" lang="ja-JP" altLang="en-US" sz="1100" dirty="0"/>
            </a:p>
          </p:txBody>
        </p:sp>
        <p:pic>
          <p:nvPicPr>
            <p:cNvPr id="161" name="図 160">
              <a:extLst>
                <a:ext uri="{FF2B5EF4-FFF2-40B4-BE49-F238E27FC236}">
                  <a16:creationId xmlns:a16="http://schemas.microsoft.com/office/drawing/2014/main" id="{01F7EABA-06ED-4E1D-89BB-6F88DCF70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57633" y="1168854"/>
              <a:ext cx="587365" cy="361818"/>
            </a:xfrm>
            <a:prstGeom prst="rect">
              <a:avLst/>
            </a:prstGeom>
          </p:spPr>
        </p:pic>
        <p:cxnSp>
          <p:nvCxnSpPr>
            <p:cNvPr id="162" name="直線矢印コネクタ 161">
              <a:extLst>
                <a:ext uri="{FF2B5EF4-FFF2-40B4-BE49-F238E27FC236}">
                  <a16:creationId xmlns:a16="http://schemas.microsoft.com/office/drawing/2014/main" id="{CFD6CCFB-8554-4C38-9E6E-8B9C528F51BC}"/>
                </a:ext>
              </a:extLst>
            </p:cNvPr>
            <p:cNvCxnSpPr>
              <a:cxnSpLocks/>
              <a:stCxn id="164" idx="0"/>
              <a:endCxn id="159" idx="2"/>
            </p:cNvCxnSpPr>
            <p:nvPr/>
          </p:nvCxnSpPr>
          <p:spPr>
            <a:xfrm flipH="1" flipV="1">
              <a:off x="5730756" y="1521698"/>
              <a:ext cx="491521" cy="3770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7286CA3D-CD02-4BAD-9684-7A93F4430BB9}"/>
                </a:ext>
              </a:extLst>
            </p:cNvPr>
            <p:cNvSpPr txBox="1"/>
            <p:nvPr/>
          </p:nvSpPr>
          <p:spPr>
            <a:xfrm>
              <a:off x="6292821" y="1898765"/>
              <a:ext cx="649668" cy="320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10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STA1</a:t>
              </a:r>
              <a:endParaRPr kumimoji="0" lang="ja-JP" altLang="en-US" sz="110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64" name="図 163">
              <a:extLst>
                <a:ext uri="{FF2B5EF4-FFF2-40B4-BE49-F238E27FC236}">
                  <a16:creationId xmlns:a16="http://schemas.microsoft.com/office/drawing/2014/main" id="{D52EF1E3-8C53-4A08-A2A5-D72812229D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9782" y="1898765"/>
              <a:ext cx="264989" cy="308383"/>
            </a:xfrm>
            <a:prstGeom prst="rect">
              <a:avLst/>
            </a:prstGeom>
          </p:spPr>
        </p:pic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5F3B6D3E-29B1-467F-813E-BBA0853A0241}"/>
                </a:ext>
              </a:extLst>
            </p:cNvPr>
            <p:cNvSpPr txBox="1"/>
            <p:nvPr/>
          </p:nvSpPr>
          <p:spPr>
            <a:xfrm>
              <a:off x="5586833" y="1664608"/>
              <a:ext cx="524128" cy="320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Ack</a:t>
              </a:r>
              <a:endParaRPr kumimoji="1" lang="ja-JP" altLang="en-US" sz="1100" dirty="0"/>
            </a:p>
          </p:txBody>
        </p:sp>
      </p:grp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8EE513A0-9AD4-43D8-B9CC-5EE4A0C198FB}"/>
              </a:ext>
            </a:extLst>
          </p:cNvPr>
          <p:cNvCxnSpPr>
            <a:cxnSpLocks/>
          </p:cNvCxnSpPr>
          <p:nvPr/>
        </p:nvCxnSpPr>
        <p:spPr bwMode="auto">
          <a:xfrm>
            <a:off x="7205069" y="5665447"/>
            <a:ext cx="599172" cy="733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24DDA4A-55B8-468A-8300-FBCC1C0C2E35}"/>
              </a:ext>
            </a:extLst>
          </p:cNvPr>
          <p:cNvSpPr txBox="1"/>
          <p:nvPr/>
        </p:nvSpPr>
        <p:spPr>
          <a:xfrm>
            <a:off x="7200745" y="5134070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0000"/>
                </a:solidFill>
              </a:rPr>
              <a:t>Ack</a:t>
            </a:r>
          </a:p>
          <a:p>
            <a:pPr algn="ctr"/>
            <a:r>
              <a:rPr kumimoji="1" lang="en-US" altLang="ja-JP" sz="1400" dirty="0">
                <a:solidFill>
                  <a:srgbClr val="FF0000"/>
                </a:solidFill>
              </a:rPr>
              <a:t>Info.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188" name="直線矢印コネクタ 187">
            <a:extLst>
              <a:ext uri="{FF2B5EF4-FFF2-40B4-BE49-F238E27FC236}">
                <a16:creationId xmlns:a16="http://schemas.microsoft.com/office/drawing/2014/main" id="{0F12C885-A9E0-41D8-848D-6846D87075AD}"/>
              </a:ext>
            </a:extLst>
          </p:cNvPr>
          <p:cNvCxnSpPr>
            <a:cxnSpLocks/>
          </p:cNvCxnSpPr>
          <p:nvPr/>
        </p:nvCxnSpPr>
        <p:spPr bwMode="auto">
          <a:xfrm>
            <a:off x="5055776" y="5611612"/>
            <a:ext cx="59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89" name="テキスト ボックス 188">
            <a:extLst>
              <a:ext uri="{FF2B5EF4-FFF2-40B4-BE49-F238E27FC236}">
                <a16:creationId xmlns:a16="http://schemas.microsoft.com/office/drawing/2014/main" id="{54C84280-3F82-40A5-86F6-4E3FF8F8A630}"/>
              </a:ext>
            </a:extLst>
          </p:cNvPr>
          <p:cNvSpPr txBox="1"/>
          <p:nvPr/>
        </p:nvSpPr>
        <p:spPr>
          <a:xfrm>
            <a:off x="5076516" y="5089924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0000"/>
                </a:solidFill>
              </a:rPr>
              <a:t>Ack</a:t>
            </a:r>
          </a:p>
          <a:p>
            <a:pPr algn="ctr"/>
            <a:r>
              <a:rPr kumimoji="1" lang="en-US" altLang="ja-JP" sz="1400" dirty="0">
                <a:solidFill>
                  <a:srgbClr val="FF0000"/>
                </a:solidFill>
              </a:rPr>
              <a:t>Info.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1" name="日付プレースホルダー 3">
            <a:extLst>
              <a:ext uri="{FF2B5EF4-FFF2-40B4-BE49-F238E27FC236}">
                <a16:creationId xmlns:a16="http://schemas.microsoft.com/office/drawing/2014/main" id="{1C769AD8-42E4-4D6A-9C79-FCC1A59F93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18771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42CB86-BC26-4161-8711-792A1CF3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858126" cy="4343400"/>
          </a:xfrm>
        </p:spPr>
        <p:txBody>
          <a:bodyPr/>
          <a:lstStyle/>
          <a:p>
            <a:r>
              <a:rPr kumimoji="1" lang="en-US" altLang="ja-JP" sz="2000" dirty="0"/>
              <a:t>The table below summarizes the possible Multi-AP Ack Protocols discussed in this contribution.</a:t>
            </a:r>
          </a:p>
          <a:p>
            <a:pPr lvl="1"/>
            <a:r>
              <a:rPr kumimoji="1" lang="en-US" altLang="ja-JP" sz="1600" dirty="0"/>
              <a:t>Considering MU case, </a:t>
            </a:r>
            <a:r>
              <a:rPr kumimoji="1" lang="en-US" altLang="ja-JP" sz="1600" b="1" dirty="0">
                <a:solidFill>
                  <a:srgbClr val="0B66DF"/>
                </a:solidFill>
              </a:rPr>
              <a:t>Ack Info. Exchange </a:t>
            </a:r>
            <a:r>
              <a:rPr kumimoji="1" lang="en-US" altLang="ja-JP" sz="1600" dirty="0"/>
              <a:t>among APs will be necessary.</a:t>
            </a:r>
            <a:endParaRPr kumimoji="1" lang="en-US" altLang="ja-JP" dirty="0"/>
          </a:p>
        </p:txBody>
      </p:sp>
      <p:graphicFrame>
        <p:nvGraphicFramePr>
          <p:cNvPr id="111" name="表 110">
            <a:extLst>
              <a:ext uri="{FF2B5EF4-FFF2-40B4-BE49-F238E27FC236}">
                <a16:creationId xmlns:a16="http://schemas.microsoft.com/office/drawing/2014/main" id="{95D87F77-6B12-4D82-9C30-2189AD0DC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101161"/>
              </p:ext>
            </p:extLst>
          </p:nvPr>
        </p:nvGraphicFramePr>
        <p:xfrm>
          <a:off x="683821" y="3048000"/>
          <a:ext cx="7772400" cy="281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403907830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10793187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265921803"/>
                    </a:ext>
                  </a:extLst>
                </a:gridCol>
              </a:tblGrid>
              <a:tr h="40005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MU case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SU case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180556"/>
                  </a:ext>
                </a:extLst>
              </a:tr>
              <a:tr h="120967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All</a:t>
                      </a:r>
                      <a:r>
                        <a:rPr kumimoji="1" lang="ja-JP" altLang="en-US" dirty="0"/>
                        <a:t> </a:t>
                      </a:r>
                      <a:r>
                        <a:rPr kumimoji="1" lang="en-US" altLang="ja-JP" dirty="0"/>
                        <a:t>APs</a:t>
                      </a:r>
                      <a:r>
                        <a:rPr kumimoji="1" lang="ja-JP" altLang="en-US" dirty="0"/>
                        <a:t> </a:t>
                      </a:r>
                      <a:r>
                        <a:rPr kumimoji="1" lang="en-US" altLang="ja-JP" dirty="0"/>
                        <a:t>receive</a:t>
                      </a:r>
                      <a:r>
                        <a:rPr kumimoji="1" lang="ja-JP" altLang="en-US" dirty="0"/>
                        <a:t> </a:t>
                      </a:r>
                      <a:r>
                        <a:rPr kumimoji="1" lang="en-US" altLang="ja-JP" dirty="0"/>
                        <a:t>Ack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017502"/>
                  </a:ext>
                </a:extLst>
              </a:tr>
              <a:tr h="120967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An AP receive Ack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801538"/>
                  </a:ext>
                </a:extLst>
              </a:tr>
            </a:tbl>
          </a:graphicData>
        </a:graphic>
      </p:graphicFrame>
      <p:sp>
        <p:nvSpPr>
          <p:cNvPr id="3" name="タイトル 2">
            <a:extLst>
              <a:ext uri="{FF2B5EF4-FFF2-40B4-BE49-F238E27FC236}">
                <a16:creationId xmlns:a16="http://schemas.microsoft.com/office/drawing/2014/main" id="{BD10C48D-EA5F-498B-83EE-5B5F7FB2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Overall of Possible Multi-AP Ack Protocol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4DEBAF-B393-4994-B814-1954E135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254C54-E58E-44DF-B519-74FC5A16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pic>
        <p:nvPicPr>
          <p:cNvPr id="113" name="図 112">
            <a:extLst>
              <a:ext uri="{FF2B5EF4-FFF2-40B4-BE49-F238E27FC236}">
                <a16:creationId xmlns:a16="http://schemas.microsoft.com/office/drawing/2014/main" id="{25D198B6-F5B3-45E6-9B65-68EF1AB83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556" y="3429000"/>
            <a:ext cx="2502930" cy="1186689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17D2A391-A4DB-494D-8C3C-4011C4C804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4102" y="4615689"/>
            <a:ext cx="2471837" cy="1191872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4306239D-391E-48CE-B9FA-01402932EB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4629" y="4615689"/>
            <a:ext cx="1963996" cy="1222964"/>
          </a:xfrm>
          <a:prstGeom prst="rect">
            <a:avLst/>
          </a:prstGeom>
        </p:spPr>
      </p:pic>
      <p:pic>
        <p:nvPicPr>
          <p:cNvPr id="116" name="図 115">
            <a:extLst>
              <a:ext uri="{FF2B5EF4-FFF2-40B4-BE49-F238E27FC236}">
                <a16:creationId xmlns:a16="http://schemas.microsoft.com/office/drawing/2014/main" id="{56954F51-5436-4E2A-B8DD-13D6E8E98F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56855" y="3392725"/>
            <a:ext cx="1963996" cy="122296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735A7FD5-4FDF-4FB1-8B8A-FC8229D5D990}"/>
              </a:ext>
            </a:extLst>
          </p:cNvPr>
          <p:cNvSpPr/>
          <p:nvPr/>
        </p:nvSpPr>
        <p:spPr bwMode="auto">
          <a:xfrm>
            <a:off x="4114800" y="3673961"/>
            <a:ext cx="914400" cy="518219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5F674155-F41A-4ADB-8CD7-AD017E040F46}"/>
              </a:ext>
            </a:extLst>
          </p:cNvPr>
          <p:cNvCxnSpPr>
            <a:stCxn id="7" idx="1"/>
            <a:endCxn id="7" idx="3"/>
          </p:cNvCxnSpPr>
          <p:nvPr/>
        </p:nvCxnSpPr>
        <p:spPr bwMode="auto">
          <a:xfrm>
            <a:off x="4114800" y="3933071"/>
            <a:ext cx="9144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E56632-8CFB-4FE9-959A-FA893E6B1E6B}"/>
              </a:ext>
            </a:extLst>
          </p:cNvPr>
          <p:cNvSpPr txBox="1"/>
          <p:nvPr/>
        </p:nvSpPr>
        <p:spPr>
          <a:xfrm>
            <a:off x="4154383" y="3685401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Ack Info.</a:t>
            </a:r>
            <a:endParaRPr kumimoji="1" lang="ja-JP" altLang="en-US" sz="1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B917FD7-021D-4D49-A080-AD7A6BC6F41C}"/>
              </a:ext>
            </a:extLst>
          </p:cNvPr>
          <p:cNvSpPr txBox="1"/>
          <p:nvPr/>
        </p:nvSpPr>
        <p:spPr>
          <a:xfrm>
            <a:off x="4276463" y="4220455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0000"/>
                </a:solidFill>
              </a:rPr>
              <a:t>Tx Time</a:t>
            </a:r>
          </a:p>
          <a:p>
            <a:pPr algn="ctr"/>
            <a:r>
              <a:rPr kumimoji="1" lang="en-US" altLang="ja-JP" sz="1200" dirty="0">
                <a:solidFill>
                  <a:srgbClr val="FF0000"/>
                </a:solidFill>
              </a:rPr>
              <a:t>Control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AF43F31C-F79F-4C91-8010-AC0B38215F31}"/>
              </a:ext>
            </a:extLst>
          </p:cNvPr>
          <p:cNvSpPr/>
          <p:nvPr/>
        </p:nvSpPr>
        <p:spPr bwMode="auto">
          <a:xfrm>
            <a:off x="3334102" y="4083983"/>
            <a:ext cx="552098" cy="22849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B21F28A-17CD-4BD6-A702-8893417FD8CC}"/>
              </a:ext>
            </a:extLst>
          </p:cNvPr>
          <p:cNvSpPr/>
          <p:nvPr/>
        </p:nvSpPr>
        <p:spPr bwMode="auto">
          <a:xfrm>
            <a:off x="5302027" y="4061195"/>
            <a:ext cx="552098" cy="22849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B80C20FA-8AD6-4C0A-99A4-D6750D8B5623}"/>
              </a:ext>
            </a:extLst>
          </p:cNvPr>
          <p:cNvCxnSpPr>
            <a:endCxn id="12" idx="6"/>
          </p:cNvCxnSpPr>
          <p:nvPr/>
        </p:nvCxnSpPr>
        <p:spPr bwMode="auto">
          <a:xfrm flipH="1" flipV="1">
            <a:off x="3886200" y="4198230"/>
            <a:ext cx="302730" cy="1583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29840DBA-FE1E-46DD-8547-3E088D95BCFA}"/>
              </a:ext>
            </a:extLst>
          </p:cNvPr>
          <p:cNvCxnSpPr>
            <a:cxnSpLocks/>
            <a:endCxn id="18" idx="3"/>
          </p:cNvCxnSpPr>
          <p:nvPr/>
        </p:nvCxnSpPr>
        <p:spPr bwMode="auto">
          <a:xfrm flipV="1">
            <a:off x="4999297" y="4256226"/>
            <a:ext cx="383583" cy="14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日付プレースホルダー 3">
            <a:extLst>
              <a:ext uri="{FF2B5EF4-FFF2-40B4-BE49-F238E27FC236}">
                <a16:creationId xmlns:a16="http://schemas.microsoft.com/office/drawing/2014/main" id="{52330362-F11D-4014-A00F-6BA29402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B3A7B2C-8B1D-43E0-9012-5FE4195CF60B}"/>
              </a:ext>
            </a:extLst>
          </p:cNvPr>
          <p:cNvSpPr txBox="1"/>
          <p:nvPr/>
        </p:nvSpPr>
        <p:spPr>
          <a:xfrm>
            <a:off x="4160437" y="4762199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Ack Info.</a:t>
            </a:r>
            <a:endParaRPr kumimoji="1" lang="ja-JP" altLang="en-US" sz="12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CF83FF8-C15B-455F-8A47-653A5940D7A7}"/>
              </a:ext>
            </a:extLst>
          </p:cNvPr>
          <p:cNvSpPr txBox="1"/>
          <p:nvPr/>
        </p:nvSpPr>
        <p:spPr>
          <a:xfrm>
            <a:off x="6739544" y="4780402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Ack Info.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9067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2000" dirty="0"/>
              <a:t>[1] 11-18-1231-01-0eht-eht-draft-proposed-par</a:t>
            </a:r>
          </a:p>
          <a:p>
            <a:pPr marL="0" indent="0">
              <a:buNone/>
            </a:pPr>
            <a:r>
              <a:rPr kumimoji="1" lang="en-US" altLang="ja-JP" sz="2000" dirty="0"/>
              <a:t>[2] 11-18-1926-02-0eht-terminology-for-ap-coordination</a:t>
            </a:r>
          </a:p>
          <a:p>
            <a:pPr marL="0" indent="0">
              <a:buNone/>
            </a:pPr>
            <a:r>
              <a:rPr kumimoji="1" lang="en-US" altLang="ja-JP" sz="2000" dirty="0"/>
              <a:t>[3] 11-19-0801-00-00be-ap-coordination-in-eht</a:t>
            </a:r>
          </a:p>
          <a:p>
            <a:pPr marL="0" indent="0">
              <a:buNone/>
            </a:pPr>
            <a:r>
              <a:rPr kumimoji="1" lang="en-US" altLang="ja-JP" sz="2000" dirty="0"/>
              <a:t>[4] 11-18-1547-00-0eht-technology-features-for-802-11-eht</a:t>
            </a:r>
          </a:p>
          <a:p>
            <a:pPr marL="0" indent="0">
              <a:buNone/>
            </a:pPr>
            <a:r>
              <a:rPr kumimoji="1" lang="en-US" altLang="ja-JP" sz="2000" dirty="0"/>
              <a:t>[5] 11-18-1439-00-0eht-distributed-mu-mimo</a:t>
            </a:r>
          </a:p>
          <a:p>
            <a:pPr marL="0" indent="0">
              <a:buNone/>
            </a:pPr>
            <a:r>
              <a:rPr kumimoji="1" lang="en-US" altLang="ja-JP" sz="2000" dirty="0"/>
              <a:t>[6] 11-19-0804-00-00be-multi-ap-transmission-procedure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C649C9C2-B008-4185-85DA-A3201F1F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B54EAA3-1631-45F6-AE06-A552FA326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agree that 11be should support a collision avoidance scheme of Ack frames for Multi-AP coordination?</a:t>
            </a:r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Need more information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3515613-8C8F-4FF9-BEEA-112BE90AC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 1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7FB74B-F357-4DA1-B4C9-808D6E70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09572C-1116-4DA1-B51F-03DDB42A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ja-JP" dirty="0"/>
              <a:t>Kosuke Aio(Sony Corporation),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22B1A3-7C32-43D8-8FC9-220B4719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175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139335</TotalTime>
  <Words>851</Words>
  <Application>Microsoft Office PowerPoint</Application>
  <PresentationFormat>画面に合わせる (4:3)</PresentationFormat>
  <Paragraphs>244</Paragraphs>
  <Slides>10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Times New Roman</vt:lpstr>
      <vt:lpstr>Default Design</vt:lpstr>
      <vt:lpstr>Consideration on Multi-AP Ack Protocol</vt:lpstr>
      <vt:lpstr>Introduction</vt:lpstr>
      <vt:lpstr>Multi-AP Ack Protocol Based on Conventional Scheme</vt:lpstr>
      <vt:lpstr>Issues of Multi-AP Ack Protocol</vt:lpstr>
      <vt:lpstr>Approach for Issue.1</vt:lpstr>
      <vt:lpstr>Approach for Issue.2</vt:lpstr>
      <vt:lpstr>Overall of Possible Multi-AP Ack Protocol</vt:lpstr>
      <vt:lpstr>Reference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Aio, Kosuke (Sony)</cp:lastModifiedBy>
  <cp:revision>3937</cp:revision>
  <cp:lastPrinted>2018-09-03T08:43:03Z</cp:lastPrinted>
  <dcterms:created xsi:type="dcterms:W3CDTF">1998-02-10T13:07:52Z</dcterms:created>
  <dcterms:modified xsi:type="dcterms:W3CDTF">2019-09-15T08:35:24Z</dcterms:modified>
</cp:coreProperties>
</file>