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963" r:id="rId2"/>
    <p:sldId id="964" r:id="rId3"/>
    <p:sldId id="992" r:id="rId4"/>
    <p:sldId id="976" r:id="rId5"/>
    <p:sldId id="984" r:id="rId6"/>
    <p:sldId id="991" r:id="rId7"/>
    <p:sldId id="989" r:id="rId8"/>
    <p:sldId id="990" r:id="rId9"/>
    <p:sldId id="968" r:id="rId10"/>
    <p:sldId id="969" r:id="rId11"/>
    <p:sldId id="993" r:id="rId12"/>
    <p:sldId id="994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AFEA016-50A9-42B3-B8D1-C869578694CC}">
          <p14:sldIdLst>
            <p14:sldId id="963"/>
            <p14:sldId id="964"/>
            <p14:sldId id="992"/>
            <p14:sldId id="976"/>
            <p14:sldId id="984"/>
            <p14:sldId id="991"/>
            <p14:sldId id="989"/>
            <p14:sldId id="990"/>
            <p14:sldId id="968"/>
            <p14:sldId id="969"/>
            <p14:sldId id="993"/>
            <p14:sldId id="9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ney, William" initials="CW" lastIdx="9" clrIdx="0">
    <p:extLst/>
  </p:cmAuthor>
  <p:cmAuthor id="2" name="Morioka, Yuichi" initials="MY" lastIdx="2" clrIdx="1"/>
  <p:cmAuthor id="3" name="Furuichi, Sho" initials="FS" lastIdx="8" clrIdx="2"/>
  <p:cmAuthor id="4" name="Tanaka, Yusuke (Sony)" initials="TY(" lastIdx="5" clrIdx="3">
    <p:extLst>
      <p:ext uri="{19B8F6BF-5375-455C-9EA6-DF929625EA0E}">
        <p15:presenceInfo xmlns:p15="http://schemas.microsoft.com/office/powerpoint/2012/main" userId="S-1-5-21-1202660629-1425521274-1801674531-623882" providerId="AD"/>
      </p:ext>
    </p:extLst>
  </p:cmAuthor>
  <p:cmAuthor id="5" name="Hirata, Ryuichi (Sony)" initials="HR(" lastIdx="4" clrIdx="4">
    <p:extLst>
      <p:ext uri="{19B8F6BF-5375-455C-9EA6-DF929625EA0E}">
        <p15:presenceInfo xmlns:p15="http://schemas.microsoft.com/office/powerpoint/2012/main" userId="S-1-5-21-1202660629-1425521274-1801674531-1034450" providerId="AD"/>
      </p:ext>
    </p:extLst>
  </p:cmAuthor>
  <p:cmAuthor id="6" name="Furuichi, Sho (Sony)" initials="FS" lastIdx="12" clrIdx="5">
    <p:extLst>
      <p:ext uri="{19B8F6BF-5375-455C-9EA6-DF929625EA0E}">
        <p15:presenceInfo xmlns:p15="http://schemas.microsoft.com/office/powerpoint/2012/main" userId="Furuichi, Sho (Sony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FF"/>
    <a:srgbClr val="FF97DA"/>
    <a:srgbClr val="FF33CC"/>
    <a:srgbClr val="00CC99"/>
    <a:srgbClr val="FFFFCC"/>
    <a:srgbClr val="99FF66"/>
    <a:srgbClr val="99CCFF"/>
    <a:srgbClr val="85FFE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429" autoAdjust="0"/>
  </p:normalViewPr>
  <p:slideViewPr>
    <p:cSldViewPr>
      <p:cViewPr varScale="1">
        <p:scale>
          <a:sx n="63" d="100"/>
          <a:sy n="63" d="100"/>
        </p:scale>
        <p:origin x="139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304" y="450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6" y="7051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 err="1"/>
              <a:t>Yusuke</a:t>
            </a:r>
            <a:r>
              <a:rPr lang="fr-FR" altLang="ja-JP" dirty="0"/>
              <a:t>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 err="1"/>
              <a:t>Yusuke</a:t>
            </a:r>
            <a:r>
              <a:rPr lang="fr-FR" altLang="ja-JP" sz="1200" dirty="0"/>
              <a:t>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757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854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58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923615-D29F-47B6-BBA8-A7C71AC43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72CB58-07E5-4159-867B-77249821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Ryuichi Hirata(Sony Corporation), et al.</a:t>
            </a:r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DABFB-C618-403F-B59C-350283B9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365183F-7452-48E7-96E8-3F0979046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08AF3CA-B524-4541-A3A5-C9AA5F837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Ryuichi Hirata(Sony Corporation), et al.</a:t>
            </a:r>
            <a:endParaRPr 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823F01D-059B-40B6-A941-378CE791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5413"/>
            <a:ext cx="2676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fr-FR" dirty="0"/>
              <a:t>Ryuichi Hirata(Sony Corporation),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29148" y="33180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</a:t>
            </a:r>
            <a:r>
              <a:rPr lang="en-US" altLang="en-US" sz="1800" b="1" dirty="0"/>
              <a:t>1532</a:t>
            </a:r>
            <a:r>
              <a:rPr lang="en-GB" altLang="en-US" sz="1800" b="1" dirty="0"/>
              <a:t>r1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332195"/>
            <a:ext cx="1828800" cy="276225"/>
          </a:xfrm>
          <a:prstGeom prst="rect">
            <a:avLst/>
          </a:prstGeom>
        </p:spPr>
        <p:txBody>
          <a:bodyPr anchor="ctr"/>
          <a:lstStyle>
            <a:lvl1pPr>
              <a:defRPr sz="1800"/>
            </a:lvl1pPr>
          </a:lstStyle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F014C21-6B96-4709-9588-83A9B1F6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Discussion on Multi-link Acknowledgement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DB960E-26EC-43E1-B6DF-31C3D269F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730EE4-3911-46CC-B05C-2F8A76E48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Ryuichi Hirata(Sony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AE3308-862A-4E7C-87E2-D54EAE4B0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字幕 7">
            <a:extLst>
              <a:ext uri="{FF2B5EF4-FFF2-40B4-BE49-F238E27FC236}">
                <a16:creationId xmlns:a16="http://schemas.microsoft.com/office/drawing/2014/main" id="{489F3AC0-28D2-4143-93BA-258F8BE3C8C2}"/>
              </a:ext>
            </a:extLst>
          </p:cNvPr>
          <p:cNvSpPr txBox="1">
            <a:spLocks/>
          </p:cNvSpPr>
          <p:nvPr/>
        </p:nvSpPr>
        <p:spPr bwMode="auto">
          <a:xfrm>
            <a:off x="1371600" y="1981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ja-JP" sz="2000" kern="0" dirty="0"/>
              <a:t>Date:</a:t>
            </a:r>
            <a:r>
              <a:rPr lang="en-US" altLang="ja-JP" sz="2000" b="0" kern="0" dirty="0"/>
              <a:t> 2019-9-16</a:t>
            </a: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BF03C3DB-7E3F-4F46-9453-6AB0BF29E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82A47D59-38AA-4639-9350-63768DE88D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144881"/>
              </p:ext>
            </p:extLst>
          </p:nvPr>
        </p:nvGraphicFramePr>
        <p:xfrm>
          <a:off x="685753" y="3108960"/>
          <a:ext cx="7772494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7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1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Ryuichi Hirata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Ryuichi.Hirata@sony.com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Yusuke</a:t>
                      </a:r>
                      <a:r>
                        <a:rPr kumimoji="1" lang="en-US" altLang="ja-JP" sz="1500" baseline="0" dirty="0"/>
                        <a:t>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Yusuke.YT.Tanaka@sony.com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Kosuke 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1273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6358DB69-8674-4DB6-A6BC-430342E09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sz="2000" dirty="0"/>
              <a:t>[1] 11-19-0818-01-00be-discussion-on-multi-band-operation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F7AA2BD-F3B8-40B8-AF67-41E3DD89A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CEBB4C-AACF-462C-94C3-2D36AB3DF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FA94B1-BC2F-43EB-B04A-B90E7816A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Ryuichi Hirata(Sony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A57B2D-50C2-483E-9BC7-6A0D81EDA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96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CEF863C-BC44-45E0-A2DB-BFC67A333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Do you support that the SFD includes the following statements:</a:t>
            </a:r>
          </a:p>
          <a:p>
            <a:pPr lvl="1"/>
            <a:r>
              <a:rPr kumimoji="1" lang="en-US" altLang="ja-JP" dirty="0"/>
              <a:t>The amendment shall define a mechanism to transmit a block ack frame on one or more links to indicate the acknowledgement for data received over multiple links.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35DE108-E5F9-4C5F-935D-89285F66B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SP1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19F57A-F49F-4E52-A27F-7C858BBA2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31E99C-ADBA-42B0-A000-0C60F97DD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Ryuichi Hirata(Sony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931575-13E4-4098-BB57-8302A8527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255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FA80AC9-5A76-412A-8E99-61B5DE46A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Do you support that the SFD includes the following statements:</a:t>
            </a:r>
          </a:p>
          <a:p>
            <a:pPr lvl="1"/>
            <a:r>
              <a:rPr kumimoji="1" lang="en-US" altLang="ja-JP" dirty="0"/>
              <a:t>The amendment shall define a mechanism to transmit a block ack request frame on one or more links that trigger block acks that indicate acknowledgement for data received over multiple links?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F7287F5E-F5F9-4428-A239-D3ABA825B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SP2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D56E4D-388E-4F5F-83D5-5985EE57E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0FE317-095C-4A0E-8C95-898665DF9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Ryuichi Hirata(Sony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84C87A-1120-4861-BAF4-F524AB281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242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7D868F0-1EE6-4124-BE72-CC8D1D483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Authors provided observations on potential QoS issues which could occur in multi-link operation[1].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In this contribution, we discuss details of one of the QoS issues related to ARQ (Issue 2: unnecessary retransmission in [1]) and propose multi-link acknowledgement mechanism for synchronous and independent multi-link aggregation.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19462C45-29D1-4E30-8291-381486588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Overview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0F52BC-503D-4D6A-9B8E-5BDC76D54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19A5A6-E8BE-4AD4-863D-36A6010ED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Ryuichi Hirata(Sony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2C8608-3EAE-4817-A221-998F40991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282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DDD4D51-F728-4CCC-B3A3-0A0E4D2B4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200"/>
            <a:ext cx="7858119" cy="4114800"/>
          </a:xfrm>
        </p:spPr>
        <p:txBody>
          <a:bodyPr/>
          <a:lstStyle/>
          <a:p>
            <a:r>
              <a:rPr kumimoji="1" lang="en-US" altLang="ja-JP" sz="2000" dirty="0"/>
              <a:t>Unnecessary retransmissions may occur due to unmanaged interference.</a:t>
            </a:r>
          </a:p>
          <a:p>
            <a:pPr lvl="1"/>
            <a:r>
              <a:rPr kumimoji="1" lang="en-US" altLang="ja-JP" sz="1600" dirty="0"/>
              <a:t>In figures below, a block ack on link1 contains acknowledgement for data#1 and a block ack on link2 contains acknowledgement for data#2.</a:t>
            </a:r>
          </a:p>
          <a:p>
            <a:pPr lvl="1"/>
            <a:r>
              <a:rPr kumimoji="1" lang="en-US" altLang="ja-JP" sz="1600" dirty="0"/>
              <a:t>If there is unmanaged interference on link2, an AP fails to receive the block ack on link2.</a:t>
            </a:r>
          </a:p>
          <a:p>
            <a:pPr lvl="1"/>
            <a:r>
              <a:rPr kumimoji="1" lang="en-US" altLang="ja-JP" sz="1600" dirty="0"/>
              <a:t>In this case, the AP can’t recognize whether data#2 is correctly received at the STA, so the AP initiates retransmission of data#2. The same thing happens in link1.</a:t>
            </a:r>
          </a:p>
          <a:p>
            <a:pPr lvl="2"/>
            <a:r>
              <a:rPr kumimoji="1" lang="en-US" altLang="ja-JP" sz="1400" dirty="0"/>
              <a:t>Note: This problem also occurs in the case of single link transmission. Our internal simulations show that 5-15% block ack frames failed in TGax simulation scenarios (Residential, Enterprise and Indoor Small BSSs).</a:t>
            </a:r>
            <a:endParaRPr kumimoji="1" lang="ja-JP" altLang="en-US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648AC169-1F79-4E7A-951E-8409A5654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Unnecessary Retransmission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16B638-6D04-403B-9DDE-2E83D451F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6DB243-EB36-4E5B-83C1-629EED3DB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Ryuichi Hirata(Sony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172BCA-3D9F-4DE0-8C01-0B530265D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94932FC-D283-4587-85CB-28AEED4156A9}"/>
              </a:ext>
            </a:extLst>
          </p:cNvPr>
          <p:cNvGrpSpPr/>
          <p:nvPr/>
        </p:nvGrpSpPr>
        <p:grpSpPr>
          <a:xfrm>
            <a:off x="324551" y="4896576"/>
            <a:ext cx="4628449" cy="1500284"/>
            <a:chOff x="324551" y="4896576"/>
            <a:chExt cx="4628449" cy="1500284"/>
          </a:xfrm>
        </p:grpSpPr>
        <p:sp>
          <p:nvSpPr>
            <p:cNvPr id="8" name="テキスト ボックス 9">
              <a:extLst>
                <a:ext uri="{FF2B5EF4-FFF2-40B4-BE49-F238E27FC236}">
                  <a16:creationId xmlns:a16="http://schemas.microsoft.com/office/drawing/2014/main" id="{5DB07DB4-B80A-42B4-9A75-05383602842E}"/>
                </a:ext>
              </a:extLst>
            </p:cNvPr>
            <p:cNvSpPr txBox="1"/>
            <p:nvPr/>
          </p:nvSpPr>
          <p:spPr>
            <a:xfrm>
              <a:off x="407715" y="5049438"/>
              <a:ext cx="8659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>
                  <a:latin typeface="+mj-lt"/>
                  <a:ea typeface="メイリオ" panose="020B0604030504040204" pitchFamily="50" charset="-128"/>
                </a:rPr>
                <a:t>AP@link1</a:t>
              </a:r>
            </a:p>
          </p:txBody>
        </p:sp>
        <p:cxnSp>
          <p:nvCxnSpPr>
            <p:cNvPr id="9" name="直線矢印コネクタ 10">
              <a:extLst>
                <a:ext uri="{FF2B5EF4-FFF2-40B4-BE49-F238E27FC236}">
                  <a16:creationId xmlns:a16="http://schemas.microsoft.com/office/drawing/2014/main" id="{7E6C79E6-73D8-4348-8090-22395DD66E27}"/>
                </a:ext>
              </a:extLst>
            </p:cNvPr>
            <p:cNvCxnSpPr>
              <a:cxnSpLocks/>
              <a:endCxn id="10" idx="1"/>
            </p:cNvCxnSpPr>
            <p:nvPr/>
          </p:nvCxnSpPr>
          <p:spPr>
            <a:xfrm flipV="1">
              <a:off x="1463428" y="5197753"/>
              <a:ext cx="0" cy="8581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11">
              <a:extLst>
                <a:ext uri="{FF2B5EF4-FFF2-40B4-BE49-F238E27FC236}">
                  <a16:creationId xmlns:a16="http://schemas.microsoft.com/office/drawing/2014/main" id="{2E855204-E77B-42CA-9CD7-DC131B6DCE31}"/>
                </a:ext>
              </a:extLst>
            </p:cNvPr>
            <p:cNvSpPr txBox="1"/>
            <p:nvPr/>
          </p:nvSpPr>
          <p:spPr>
            <a:xfrm>
              <a:off x="1463428" y="5069068"/>
              <a:ext cx="970175" cy="25736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sp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Data#1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11" name="テキスト ボックス 12">
              <a:extLst>
                <a:ext uri="{FF2B5EF4-FFF2-40B4-BE49-F238E27FC236}">
                  <a16:creationId xmlns:a16="http://schemas.microsoft.com/office/drawing/2014/main" id="{42EEB010-100F-4F90-A7E0-7B7FFD8714BA}"/>
                </a:ext>
              </a:extLst>
            </p:cNvPr>
            <p:cNvSpPr txBox="1"/>
            <p:nvPr/>
          </p:nvSpPr>
          <p:spPr>
            <a:xfrm>
              <a:off x="407715" y="5377391"/>
              <a:ext cx="8659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>
                  <a:latin typeface="+mj-lt"/>
                  <a:ea typeface="メイリオ" panose="020B0604030504040204" pitchFamily="50" charset="-128"/>
                </a:rPr>
                <a:t>AP@link2</a:t>
              </a:r>
            </a:p>
          </p:txBody>
        </p:sp>
        <p:sp>
          <p:nvSpPr>
            <p:cNvPr id="12" name="テキスト ボックス 13">
              <a:extLst>
                <a:ext uri="{FF2B5EF4-FFF2-40B4-BE49-F238E27FC236}">
                  <a16:creationId xmlns:a16="http://schemas.microsoft.com/office/drawing/2014/main" id="{0DC1B80B-871D-4965-8B9D-79D18E8BCE87}"/>
                </a:ext>
              </a:extLst>
            </p:cNvPr>
            <p:cNvSpPr txBox="1"/>
            <p:nvPr/>
          </p:nvSpPr>
          <p:spPr>
            <a:xfrm>
              <a:off x="324551" y="5780888"/>
              <a:ext cx="9475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200" dirty="0">
                  <a:latin typeface="+mj-lt"/>
                  <a:ea typeface="メイリオ" panose="020B0604030504040204" pitchFamily="50" charset="-128"/>
                </a:rPr>
                <a:t>STA@link1</a:t>
              </a:r>
            </a:p>
          </p:txBody>
        </p:sp>
        <p:cxnSp>
          <p:nvCxnSpPr>
            <p:cNvPr id="13" name="直線コネクタ 14">
              <a:extLst>
                <a:ext uri="{FF2B5EF4-FFF2-40B4-BE49-F238E27FC236}">
                  <a16:creationId xmlns:a16="http://schemas.microsoft.com/office/drawing/2014/main" id="{287E8D6A-A037-4B31-9DE5-69630CE1F71B}"/>
                </a:ext>
              </a:extLst>
            </p:cNvPr>
            <p:cNvCxnSpPr>
              <a:cxnSpLocks/>
            </p:cNvCxnSpPr>
            <p:nvPr/>
          </p:nvCxnSpPr>
          <p:spPr>
            <a:xfrm>
              <a:off x="1279486" y="5326437"/>
              <a:ext cx="3314111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5">
              <a:extLst>
                <a:ext uri="{FF2B5EF4-FFF2-40B4-BE49-F238E27FC236}">
                  <a16:creationId xmlns:a16="http://schemas.microsoft.com/office/drawing/2014/main" id="{FD66341D-6A53-4E49-9B2C-F21F5869BF89}"/>
                </a:ext>
              </a:extLst>
            </p:cNvPr>
            <p:cNvCxnSpPr>
              <a:cxnSpLocks/>
            </p:cNvCxnSpPr>
            <p:nvPr/>
          </p:nvCxnSpPr>
          <p:spPr>
            <a:xfrm>
              <a:off x="1279486" y="5654390"/>
              <a:ext cx="3314111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6">
              <a:extLst>
                <a:ext uri="{FF2B5EF4-FFF2-40B4-BE49-F238E27FC236}">
                  <a16:creationId xmlns:a16="http://schemas.microsoft.com/office/drawing/2014/main" id="{3ADBB5A3-E2CF-442F-8B85-588740DD2593}"/>
                </a:ext>
              </a:extLst>
            </p:cNvPr>
            <p:cNvCxnSpPr>
              <a:cxnSpLocks/>
            </p:cNvCxnSpPr>
            <p:nvPr/>
          </p:nvCxnSpPr>
          <p:spPr>
            <a:xfrm>
              <a:off x="1279486" y="6057887"/>
              <a:ext cx="3314111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7">
              <a:extLst>
                <a:ext uri="{FF2B5EF4-FFF2-40B4-BE49-F238E27FC236}">
                  <a16:creationId xmlns:a16="http://schemas.microsoft.com/office/drawing/2014/main" id="{290A40DF-A75B-4FE3-B868-65300A13943A}"/>
                </a:ext>
              </a:extLst>
            </p:cNvPr>
            <p:cNvCxnSpPr>
              <a:cxnSpLocks/>
            </p:cNvCxnSpPr>
            <p:nvPr/>
          </p:nvCxnSpPr>
          <p:spPr>
            <a:xfrm>
              <a:off x="1279486" y="6385840"/>
              <a:ext cx="3314111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8">
              <a:extLst>
                <a:ext uri="{FF2B5EF4-FFF2-40B4-BE49-F238E27FC236}">
                  <a16:creationId xmlns:a16="http://schemas.microsoft.com/office/drawing/2014/main" id="{9D1B36F6-3608-45D4-BC0A-B57679B86868}"/>
                </a:ext>
              </a:extLst>
            </p:cNvPr>
            <p:cNvSpPr txBox="1"/>
            <p:nvPr/>
          </p:nvSpPr>
          <p:spPr>
            <a:xfrm>
              <a:off x="324551" y="6108841"/>
              <a:ext cx="9475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200" dirty="0">
                  <a:latin typeface="+mj-lt"/>
                  <a:ea typeface="メイリオ" panose="020B0604030504040204" pitchFamily="50" charset="-128"/>
                </a:rPr>
                <a:t>STA@link2</a:t>
              </a:r>
            </a:p>
          </p:txBody>
        </p:sp>
        <p:cxnSp>
          <p:nvCxnSpPr>
            <p:cNvPr id="18" name="直線矢印コネクタ 19">
              <a:extLst>
                <a:ext uri="{FF2B5EF4-FFF2-40B4-BE49-F238E27FC236}">
                  <a16:creationId xmlns:a16="http://schemas.microsoft.com/office/drawing/2014/main" id="{0F09EDDF-F8FE-4D30-905D-D49B25E263C3}"/>
                </a:ext>
              </a:extLst>
            </p:cNvPr>
            <p:cNvCxnSpPr>
              <a:cxnSpLocks/>
              <a:endCxn id="21" idx="1"/>
            </p:cNvCxnSpPr>
            <p:nvPr/>
          </p:nvCxnSpPr>
          <p:spPr>
            <a:xfrm flipV="1">
              <a:off x="1463427" y="5537328"/>
              <a:ext cx="1" cy="85953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矢印コネクタ 18">
              <a:extLst>
                <a:ext uri="{FF2B5EF4-FFF2-40B4-BE49-F238E27FC236}">
                  <a16:creationId xmlns:a16="http://schemas.microsoft.com/office/drawing/2014/main" id="{D2C027BD-7D1C-40BF-A7CC-F83D5C7C3D96}"/>
                </a:ext>
              </a:extLst>
            </p:cNvPr>
            <p:cNvCxnSpPr>
              <a:cxnSpLocks/>
            </p:cNvCxnSpPr>
            <p:nvPr/>
          </p:nvCxnSpPr>
          <p:spPr>
            <a:xfrm>
              <a:off x="2607467" y="5326437"/>
              <a:ext cx="1" cy="614307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DED7E521-4A83-45C0-99DE-90280C4E8F9C}"/>
                </a:ext>
              </a:extLst>
            </p:cNvPr>
            <p:cNvCxnSpPr>
              <a:cxnSpLocks/>
            </p:cNvCxnSpPr>
            <p:nvPr/>
          </p:nvCxnSpPr>
          <p:spPr>
            <a:xfrm>
              <a:off x="2607468" y="5654390"/>
              <a:ext cx="0" cy="614307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569A0D92-EACF-4C72-BC3B-7D8AAA9B3B94}"/>
                </a:ext>
              </a:extLst>
            </p:cNvPr>
            <p:cNvSpPr txBox="1"/>
            <p:nvPr/>
          </p:nvSpPr>
          <p:spPr>
            <a:xfrm>
              <a:off x="1463428" y="5420185"/>
              <a:ext cx="970167" cy="234286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Data#2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23" name="乗算記号 21">
              <a:extLst>
                <a:ext uri="{FF2B5EF4-FFF2-40B4-BE49-F238E27FC236}">
                  <a16:creationId xmlns:a16="http://schemas.microsoft.com/office/drawing/2014/main" id="{9C89E659-0683-4A9B-B313-4D14FB28214B}"/>
                </a:ext>
              </a:extLst>
            </p:cNvPr>
            <p:cNvSpPr/>
            <p:nvPr/>
          </p:nvSpPr>
          <p:spPr bwMode="auto">
            <a:xfrm>
              <a:off x="2383800" y="5483417"/>
              <a:ext cx="489956" cy="309508"/>
            </a:xfrm>
            <a:prstGeom prst="mathMultiply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5" name="テキスト ボックス 20">
              <a:extLst>
                <a:ext uri="{FF2B5EF4-FFF2-40B4-BE49-F238E27FC236}">
                  <a16:creationId xmlns:a16="http://schemas.microsoft.com/office/drawing/2014/main" id="{90BDE742-0282-4122-9FC2-ACA7047105EC}"/>
                </a:ext>
              </a:extLst>
            </p:cNvPr>
            <p:cNvSpPr txBox="1"/>
            <p:nvPr/>
          </p:nvSpPr>
          <p:spPr>
            <a:xfrm>
              <a:off x="3554657" y="5420629"/>
              <a:ext cx="970167" cy="234286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Data#2 (Re)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E73B0044-8992-48D5-88EF-7ECBFF96D21C}"/>
                </a:ext>
              </a:extLst>
            </p:cNvPr>
            <p:cNvSpPr txBox="1"/>
            <p:nvPr/>
          </p:nvSpPr>
          <p:spPr>
            <a:xfrm>
              <a:off x="2844114" y="4896576"/>
              <a:ext cx="13612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rgbClr val="FF0000"/>
                  </a:solidFill>
                  <a:latin typeface="+mj-lt"/>
                  <a:ea typeface="メイリオ" panose="020B0604030504040204" pitchFamily="50" charset="-128"/>
                </a:rPr>
                <a:t>AP fails to receive</a:t>
              </a:r>
            </a:p>
            <a:p>
              <a:r>
                <a:rPr lang="en-US" altLang="ja-JP" sz="1200" dirty="0">
                  <a:solidFill>
                    <a:srgbClr val="FF0000"/>
                  </a:solidFill>
                  <a:latin typeface="+mj-lt"/>
                  <a:ea typeface="メイリオ" panose="020B0604030504040204" pitchFamily="50" charset="-128"/>
                </a:rPr>
                <a:t>BA @link2</a:t>
              </a:r>
              <a:endParaRPr lang="ja-JP" altLang="en-US" sz="1200" dirty="0">
                <a:solidFill>
                  <a:srgbClr val="FF0000"/>
                </a:solidFill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4EAA0602-08D5-44D3-A3D2-CF33F2344836}"/>
                </a:ext>
              </a:extLst>
            </p:cNvPr>
            <p:cNvSpPr txBox="1"/>
            <p:nvPr/>
          </p:nvSpPr>
          <p:spPr>
            <a:xfrm>
              <a:off x="3796465" y="5654111"/>
              <a:ext cx="11565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rgbClr val="FF0000"/>
                  </a:solidFill>
                  <a:latin typeface="+mj-lt"/>
                  <a:ea typeface="メイリオ" panose="020B0604030504040204" pitchFamily="50" charset="-128"/>
                </a:rPr>
                <a:t>Unnecessary</a:t>
              </a:r>
            </a:p>
            <a:p>
              <a:r>
                <a:rPr lang="en-US" altLang="ja-JP" sz="1200" dirty="0">
                  <a:solidFill>
                    <a:srgbClr val="FF0000"/>
                  </a:solidFill>
                  <a:latin typeface="+mj-lt"/>
                  <a:ea typeface="メイリオ" panose="020B0604030504040204" pitchFamily="50" charset="-128"/>
                </a:rPr>
                <a:t>retransmission</a:t>
              </a:r>
              <a:endParaRPr lang="ja-JP" altLang="en-US" sz="1200" dirty="0">
                <a:solidFill>
                  <a:srgbClr val="FF0000"/>
                </a:solidFill>
                <a:latin typeface="+mj-lt"/>
                <a:ea typeface="メイリオ" panose="020B0604030504040204" pitchFamily="50" charset="-128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4DF7AC25-AD01-4412-BFFC-9B448C1E59D3}"/>
                </a:ext>
              </a:extLst>
            </p:cNvPr>
            <p:cNvCxnSpPr>
              <a:cxnSpLocks/>
              <a:stCxn id="26" idx="1"/>
            </p:cNvCxnSpPr>
            <p:nvPr/>
          </p:nvCxnSpPr>
          <p:spPr bwMode="auto">
            <a:xfrm flipH="1">
              <a:off x="2623373" y="5127409"/>
              <a:ext cx="220741" cy="52324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60CB0606-EA38-4B1A-9ACA-3A648044629D}"/>
                </a:ext>
              </a:extLst>
            </p:cNvPr>
            <p:cNvCxnSpPr>
              <a:cxnSpLocks/>
              <a:stCxn id="27" idx="1"/>
            </p:cNvCxnSpPr>
            <p:nvPr/>
          </p:nvCxnSpPr>
          <p:spPr bwMode="auto">
            <a:xfrm flipH="1" flipV="1">
              <a:off x="3638065" y="5650658"/>
              <a:ext cx="158400" cy="2342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F540F583-3F9C-4C57-8E58-AE47A41838B6}"/>
                </a:ext>
              </a:extLst>
            </p:cNvPr>
            <p:cNvSpPr txBox="1"/>
            <p:nvPr/>
          </p:nvSpPr>
          <p:spPr>
            <a:xfrm>
              <a:off x="2623373" y="5825759"/>
              <a:ext cx="968117" cy="23428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BA (Data#1)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F0B1A288-CC26-4DCD-8D44-8D92C1DA0A37}"/>
                </a:ext>
              </a:extLst>
            </p:cNvPr>
            <p:cNvSpPr txBox="1"/>
            <p:nvPr/>
          </p:nvSpPr>
          <p:spPr>
            <a:xfrm>
              <a:off x="2614079" y="6151554"/>
              <a:ext cx="968117" cy="23428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BA (Data#2)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7FA59491-3D46-4CDE-91EE-569C5B3CC300}"/>
              </a:ext>
            </a:extLst>
          </p:cNvPr>
          <p:cNvGrpSpPr/>
          <p:nvPr/>
        </p:nvGrpSpPr>
        <p:grpSpPr>
          <a:xfrm>
            <a:off x="5013286" y="4900516"/>
            <a:ext cx="4130714" cy="1500284"/>
            <a:chOff x="5013286" y="4900516"/>
            <a:chExt cx="4130714" cy="1500284"/>
          </a:xfrm>
        </p:grpSpPr>
        <p:cxnSp>
          <p:nvCxnSpPr>
            <p:cNvPr id="43" name="直線矢印コネクタ 10">
              <a:extLst>
                <a:ext uri="{FF2B5EF4-FFF2-40B4-BE49-F238E27FC236}">
                  <a16:creationId xmlns:a16="http://schemas.microsoft.com/office/drawing/2014/main" id="{B8ABB76A-F742-4CC2-95F8-B4897E0C4A9E}"/>
                </a:ext>
              </a:extLst>
            </p:cNvPr>
            <p:cNvCxnSpPr>
              <a:cxnSpLocks/>
              <a:endCxn id="44" idx="1"/>
            </p:cNvCxnSpPr>
            <p:nvPr/>
          </p:nvCxnSpPr>
          <p:spPr>
            <a:xfrm flipV="1">
              <a:off x="5197228" y="5201693"/>
              <a:ext cx="0" cy="8581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テキスト ボックス 11">
              <a:extLst>
                <a:ext uri="{FF2B5EF4-FFF2-40B4-BE49-F238E27FC236}">
                  <a16:creationId xmlns:a16="http://schemas.microsoft.com/office/drawing/2014/main" id="{23729069-1C63-4C7E-8695-084AA7F33DB2}"/>
                </a:ext>
              </a:extLst>
            </p:cNvPr>
            <p:cNvSpPr txBox="1"/>
            <p:nvPr/>
          </p:nvSpPr>
          <p:spPr>
            <a:xfrm>
              <a:off x="5197228" y="5073008"/>
              <a:ext cx="970175" cy="25736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sp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Data#1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cxnSp>
          <p:nvCxnSpPr>
            <p:cNvPr id="47" name="直線コネクタ 14">
              <a:extLst>
                <a:ext uri="{FF2B5EF4-FFF2-40B4-BE49-F238E27FC236}">
                  <a16:creationId xmlns:a16="http://schemas.microsoft.com/office/drawing/2014/main" id="{9B27DA85-4FD0-4AF9-AC44-99F47015347F}"/>
                </a:ext>
              </a:extLst>
            </p:cNvPr>
            <p:cNvCxnSpPr>
              <a:cxnSpLocks/>
            </p:cNvCxnSpPr>
            <p:nvPr/>
          </p:nvCxnSpPr>
          <p:spPr>
            <a:xfrm>
              <a:off x="5013286" y="5330377"/>
              <a:ext cx="380616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15">
              <a:extLst>
                <a:ext uri="{FF2B5EF4-FFF2-40B4-BE49-F238E27FC236}">
                  <a16:creationId xmlns:a16="http://schemas.microsoft.com/office/drawing/2014/main" id="{2FE71C9E-E052-4521-8927-CB4A9B8BF260}"/>
                </a:ext>
              </a:extLst>
            </p:cNvPr>
            <p:cNvCxnSpPr>
              <a:cxnSpLocks/>
            </p:cNvCxnSpPr>
            <p:nvPr/>
          </p:nvCxnSpPr>
          <p:spPr>
            <a:xfrm>
              <a:off x="5013286" y="5658330"/>
              <a:ext cx="380616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16">
              <a:extLst>
                <a:ext uri="{FF2B5EF4-FFF2-40B4-BE49-F238E27FC236}">
                  <a16:creationId xmlns:a16="http://schemas.microsoft.com/office/drawing/2014/main" id="{1AA57BD3-2D61-466E-9E98-7FDACE41FCA9}"/>
                </a:ext>
              </a:extLst>
            </p:cNvPr>
            <p:cNvCxnSpPr>
              <a:cxnSpLocks/>
            </p:cNvCxnSpPr>
            <p:nvPr/>
          </p:nvCxnSpPr>
          <p:spPr>
            <a:xfrm>
              <a:off x="5013286" y="6061827"/>
              <a:ext cx="380616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17">
              <a:extLst>
                <a:ext uri="{FF2B5EF4-FFF2-40B4-BE49-F238E27FC236}">
                  <a16:creationId xmlns:a16="http://schemas.microsoft.com/office/drawing/2014/main" id="{4C117432-AD73-46E6-AFF8-B99B458706F7}"/>
                </a:ext>
              </a:extLst>
            </p:cNvPr>
            <p:cNvCxnSpPr>
              <a:cxnSpLocks/>
            </p:cNvCxnSpPr>
            <p:nvPr/>
          </p:nvCxnSpPr>
          <p:spPr>
            <a:xfrm>
              <a:off x="5013286" y="6389780"/>
              <a:ext cx="380616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矢印コネクタ 19">
              <a:extLst>
                <a:ext uri="{FF2B5EF4-FFF2-40B4-BE49-F238E27FC236}">
                  <a16:creationId xmlns:a16="http://schemas.microsoft.com/office/drawing/2014/main" id="{57B7BBA9-9547-46A2-AF00-06409C9F2013}"/>
                </a:ext>
              </a:extLst>
            </p:cNvPr>
            <p:cNvCxnSpPr>
              <a:cxnSpLocks/>
              <a:endCxn id="55" idx="1"/>
            </p:cNvCxnSpPr>
            <p:nvPr/>
          </p:nvCxnSpPr>
          <p:spPr>
            <a:xfrm flipV="1">
              <a:off x="5521784" y="5541268"/>
              <a:ext cx="1" cy="85953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矢印コネクタ 52">
              <a:extLst>
                <a:ext uri="{FF2B5EF4-FFF2-40B4-BE49-F238E27FC236}">
                  <a16:creationId xmlns:a16="http://schemas.microsoft.com/office/drawing/2014/main" id="{8888FDF3-D46A-4A65-A7F8-F48397E95407}"/>
                </a:ext>
              </a:extLst>
            </p:cNvPr>
            <p:cNvCxnSpPr>
              <a:cxnSpLocks/>
            </p:cNvCxnSpPr>
            <p:nvPr/>
          </p:nvCxnSpPr>
          <p:spPr>
            <a:xfrm>
              <a:off x="6341267" y="5330377"/>
              <a:ext cx="1" cy="614307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矢印コネクタ 53">
              <a:extLst>
                <a:ext uri="{FF2B5EF4-FFF2-40B4-BE49-F238E27FC236}">
                  <a16:creationId xmlns:a16="http://schemas.microsoft.com/office/drawing/2014/main" id="{095611AE-E91A-4F33-84E5-AFF05032E174}"/>
                </a:ext>
              </a:extLst>
            </p:cNvPr>
            <p:cNvCxnSpPr>
              <a:cxnSpLocks/>
            </p:cNvCxnSpPr>
            <p:nvPr/>
          </p:nvCxnSpPr>
          <p:spPr>
            <a:xfrm>
              <a:off x="6665825" y="5658330"/>
              <a:ext cx="0" cy="614307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FB87E86A-BBDF-4874-B149-AD2957C69AD8}"/>
                </a:ext>
              </a:extLst>
            </p:cNvPr>
            <p:cNvSpPr txBox="1"/>
            <p:nvPr/>
          </p:nvSpPr>
          <p:spPr>
            <a:xfrm>
              <a:off x="5521785" y="5424125"/>
              <a:ext cx="970167" cy="234286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Data#2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57" name="乗算記号 21">
              <a:extLst>
                <a:ext uri="{FF2B5EF4-FFF2-40B4-BE49-F238E27FC236}">
                  <a16:creationId xmlns:a16="http://schemas.microsoft.com/office/drawing/2014/main" id="{5A8B6E9B-B250-4B39-9A4C-FA8D451F6CAB}"/>
                </a:ext>
              </a:extLst>
            </p:cNvPr>
            <p:cNvSpPr/>
            <p:nvPr/>
          </p:nvSpPr>
          <p:spPr bwMode="auto">
            <a:xfrm>
              <a:off x="6419642" y="5487357"/>
              <a:ext cx="489956" cy="309508"/>
            </a:xfrm>
            <a:prstGeom prst="mathMultiply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59" name="テキスト ボックス 20">
              <a:extLst>
                <a:ext uri="{FF2B5EF4-FFF2-40B4-BE49-F238E27FC236}">
                  <a16:creationId xmlns:a16="http://schemas.microsoft.com/office/drawing/2014/main" id="{B545D721-FD7A-49D6-A5D1-28FEA8C97EE2}"/>
                </a:ext>
              </a:extLst>
            </p:cNvPr>
            <p:cNvSpPr txBox="1"/>
            <p:nvPr/>
          </p:nvSpPr>
          <p:spPr>
            <a:xfrm>
              <a:off x="7745657" y="5424569"/>
              <a:ext cx="970167" cy="234286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Data#2 (Re)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A726A185-A627-4734-B09A-A1B2C3DDD085}"/>
                </a:ext>
              </a:extLst>
            </p:cNvPr>
            <p:cNvSpPr txBox="1"/>
            <p:nvPr/>
          </p:nvSpPr>
          <p:spPr>
            <a:xfrm>
              <a:off x="6879956" y="4900516"/>
              <a:ext cx="13612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rgbClr val="FF0000"/>
                  </a:solidFill>
                  <a:latin typeface="+mj-lt"/>
                  <a:ea typeface="メイリオ" panose="020B0604030504040204" pitchFamily="50" charset="-128"/>
                </a:rPr>
                <a:t>AP fails to receive</a:t>
              </a:r>
            </a:p>
            <a:p>
              <a:r>
                <a:rPr lang="en-US" altLang="ja-JP" sz="1200" dirty="0">
                  <a:solidFill>
                    <a:srgbClr val="FF0000"/>
                  </a:solidFill>
                  <a:latin typeface="+mj-lt"/>
                  <a:ea typeface="メイリオ" panose="020B0604030504040204" pitchFamily="50" charset="-128"/>
                </a:rPr>
                <a:t>BA @link2</a:t>
              </a:r>
              <a:endParaRPr lang="ja-JP" altLang="en-US" sz="1200" dirty="0">
                <a:solidFill>
                  <a:srgbClr val="FF0000"/>
                </a:solidFill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73A54A6D-062D-4E28-9C1A-B99AD5034AA2}"/>
                </a:ext>
              </a:extLst>
            </p:cNvPr>
            <p:cNvSpPr txBox="1"/>
            <p:nvPr/>
          </p:nvSpPr>
          <p:spPr>
            <a:xfrm>
              <a:off x="7987465" y="5658051"/>
              <a:ext cx="11565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rgbClr val="FF0000"/>
                  </a:solidFill>
                  <a:latin typeface="+mj-lt"/>
                  <a:ea typeface="メイリオ" panose="020B0604030504040204" pitchFamily="50" charset="-128"/>
                </a:rPr>
                <a:t>Unnecessary</a:t>
              </a:r>
            </a:p>
            <a:p>
              <a:r>
                <a:rPr lang="en-US" altLang="ja-JP" sz="1200" dirty="0">
                  <a:solidFill>
                    <a:srgbClr val="FF0000"/>
                  </a:solidFill>
                  <a:latin typeface="+mj-lt"/>
                  <a:ea typeface="メイリオ" panose="020B0604030504040204" pitchFamily="50" charset="-128"/>
                </a:rPr>
                <a:t>retransmission</a:t>
              </a:r>
              <a:endParaRPr lang="ja-JP" altLang="en-US" sz="1200" dirty="0">
                <a:solidFill>
                  <a:srgbClr val="FF0000"/>
                </a:solidFill>
                <a:latin typeface="+mj-lt"/>
                <a:ea typeface="メイリオ" panose="020B0604030504040204" pitchFamily="50" charset="-128"/>
              </a:endParaRPr>
            </a:p>
          </p:txBody>
        </p: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6E810A8B-DBE1-4379-99AA-DA46A93A2F9F}"/>
                </a:ext>
              </a:extLst>
            </p:cNvPr>
            <p:cNvCxnSpPr>
              <a:cxnSpLocks/>
              <a:stCxn id="60" idx="1"/>
            </p:cNvCxnSpPr>
            <p:nvPr/>
          </p:nvCxnSpPr>
          <p:spPr bwMode="auto">
            <a:xfrm flipH="1">
              <a:off x="6659215" y="5131349"/>
              <a:ext cx="220741" cy="52324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729DB32A-BF83-4359-A597-602ECC8A654E}"/>
                </a:ext>
              </a:extLst>
            </p:cNvPr>
            <p:cNvCxnSpPr>
              <a:cxnSpLocks/>
              <a:stCxn id="61" idx="1"/>
            </p:cNvCxnSpPr>
            <p:nvPr/>
          </p:nvCxnSpPr>
          <p:spPr bwMode="auto">
            <a:xfrm flipH="1" flipV="1">
              <a:off x="7829065" y="5654598"/>
              <a:ext cx="158400" cy="2342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F4D4ACF8-9A3E-4175-9332-AD7C0F9C6FBF}"/>
                </a:ext>
              </a:extLst>
            </p:cNvPr>
            <p:cNvSpPr txBox="1"/>
            <p:nvPr/>
          </p:nvSpPr>
          <p:spPr>
            <a:xfrm>
              <a:off x="6341267" y="5827541"/>
              <a:ext cx="968117" cy="23428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BA (Data#1)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D82D2F50-049E-4F65-A0F2-A6693AF64CC7}"/>
                </a:ext>
              </a:extLst>
            </p:cNvPr>
            <p:cNvSpPr txBox="1"/>
            <p:nvPr/>
          </p:nvSpPr>
          <p:spPr>
            <a:xfrm>
              <a:off x="6681065" y="6155494"/>
              <a:ext cx="968117" cy="23428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BA (</a:t>
              </a:r>
              <a:r>
                <a:rPr lang="en-US" altLang="ja-JP">
                  <a:latin typeface="+mj-lt"/>
                  <a:ea typeface="メイリオ" panose="020B0604030504040204" pitchFamily="50" charset="-128"/>
                </a:rPr>
                <a:t>Data#2)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8454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6321887B-F5C2-4F7F-BE97-B8F3D1EF1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We assume the case that the AP receives block ack on link1 correctly while the AP fails to receive block ack on link2.</a:t>
            </a:r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If block ack on link2 contains acknowledgement for data#1 and #2, the AP can recognize data#1 is received by the STA correctly. After receiving the block ack, the AP can transmit next data.</a:t>
            </a:r>
          </a:p>
          <a:p>
            <a:r>
              <a:rPr kumimoji="1" lang="en-US" altLang="ja-JP" sz="2000" dirty="0"/>
              <a:t>It is desirable that the STA sends block ack on both link1 and link 2 for redundancy and reliability improvement.</a:t>
            </a:r>
          </a:p>
          <a:p>
            <a:pPr lvl="1"/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8A770E7-ECAC-4902-9F5A-6CE8679D9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Observations Regarding Unnecessary Retransmissions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FDEB5B-448F-4417-87AA-ADAB50CB1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768972-CEE8-4694-904D-DE7A24435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Ryuichi Hirata(Sony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44F007-0C80-4A56-BBC8-33AE164B8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9" name="テキスト ボックス 9">
            <a:extLst>
              <a:ext uri="{FF2B5EF4-FFF2-40B4-BE49-F238E27FC236}">
                <a16:creationId xmlns:a16="http://schemas.microsoft.com/office/drawing/2014/main" id="{633B0AEB-6B10-40E1-B92D-815429AECCBD}"/>
              </a:ext>
            </a:extLst>
          </p:cNvPr>
          <p:cNvSpPr txBox="1"/>
          <p:nvPr/>
        </p:nvSpPr>
        <p:spPr>
          <a:xfrm>
            <a:off x="2497052" y="2972262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latin typeface="+mj-lt"/>
                <a:ea typeface="メイリオ" panose="020B0604030504040204" pitchFamily="50" charset="-128"/>
              </a:rPr>
              <a:t>AP@link1</a:t>
            </a:r>
          </a:p>
        </p:txBody>
      </p:sp>
      <p:cxnSp>
        <p:nvCxnSpPr>
          <p:cNvPr id="30" name="直線矢印コネクタ 10">
            <a:extLst>
              <a:ext uri="{FF2B5EF4-FFF2-40B4-BE49-F238E27FC236}">
                <a16:creationId xmlns:a16="http://schemas.microsoft.com/office/drawing/2014/main" id="{65256980-C2C5-4FA4-8176-AB9899490F9C}"/>
              </a:ext>
            </a:extLst>
          </p:cNvPr>
          <p:cNvCxnSpPr>
            <a:cxnSpLocks/>
            <a:endCxn id="31" idx="1"/>
          </p:cNvCxnSpPr>
          <p:nvPr/>
        </p:nvCxnSpPr>
        <p:spPr>
          <a:xfrm flipV="1">
            <a:off x="3552765" y="3120577"/>
            <a:ext cx="0" cy="858124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arrow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11">
            <a:extLst>
              <a:ext uri="{FF2B5EF4-FFF2-40B4-BE49-F238E27FC236}">
                <a16:creationId xmlns:a16="http://schemas.microsoft.com/office/drawing/2014/main" id="{7E1ED5C9-AC75-45F5-8D29-F7243D08FF58}"/>
              </a:ext>
            </a:extLst>
          </p:cNvPr>
          <p:cNvSpPr txBox="1"/>
          <p:nvPr/>
        </p:nvSpPr>
        <p:spPr>
          <a:xfrm>
            <a:off x="3552765" y="2991892"/>
            <a:ext cx="970175" cy="2573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72000" tIns="36000" rIns="72000" bIns="36000" rtlCol="0">
            <a:spAutoFit/>
          </a:bodyPr>
          <a:lstStyle>
            <a:defPPr>
              <a:defRPr lang="ja-JP"/>
            </a:defPPr>
            <a:lvl1pPr>
              <a:defRPr sz="1200"/>
            </a:lvl1pPr>
          </a:lstStyle>
          <a:p>
            <a:pPr algn="ctr"/>
            <a:r>
              <a:rPr lang="en-US" altLang="ja-JP" dirty="0">
                <a:latin typeface="+mj-lt"/>
                <a:ea typeface="メイリオ" panose="020B0604030504040204" pitchFamily="50" charset="-128"/>
              </a:rPr>
              <a:t>Data#1</a:t>
            </a:r>
            <a:endParaRPr lang="ja-JP" altLang="en-US" dirty="0">
              <a:latin typeface="+mj-lt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12">
            <a:extLst>
              <a:ext uri="{FF2B5EF4-FFF2-40B4-BE49-F238E27FC236}">
                <a16:creationId xmlns:a16="http://schemas.microsoft.com/office/drawing/2014/main" id="{B2273F48-5647-4C0F-92B5-DB44CE59F162}"/>
              </a:ext>
            </a:extLst>
          </p:cNvPr>
          <p:cNvSpPr txBox="1"/>
          <p:nvPr/>
        </p:nvSpPr>
        <p:spPr>
          <a:xfrm>
            <a:off x="2497052" y="3300215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latin typeface="+mj-lt"/>
                <a:ea typeface="メイリオ" panose="020B0604030504040204" pitchFamily="50" charset="-128"/>
              </a:rPr>
              <a:t>AP@link2</a:t>
            </a:r>
          </a:p>
        </p:txBody>
      </p:sp>
      <p:sp>
        <p:nvSpPr>
          <p:cNvPr id="33" name="テキスト ボックス 13">
            <a:extLst>
              <a:ext uri="{FF2B5EF4-FFF2-40B4-BE49-F238E27FC236}">
                <a16:creationId xmlns:a16="http://schemas.microsoft.com/office/drawing/2014/main" id="{2EE0FE5F-58F7-4A53-9F6A-E1F0B5212B30}"/>
              </a:ext>
            </a:extLst>
          </p:cNvPr>
          <p:cNvSpPr txBox="1"/>
          <p:nvPr/>
        </p:nvSpPr>
        <p:spPr>
          <a:xfrm>
            <a:off x="2413888" y="3703712"/>
            <a:ext cx="947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200" dirty="0">
                <a:latin typeface="+mj-lt"/>
                <a:ea typeface="メイリオ" panose="020B0604030504040204" pitchFamily="50" charset="-128"/>
              </a:rPr>
              <a:t>STA@link1</a:t>
            </a:r>
          </a:p>
        </p:txBody>
      </p:sp>
      <p:cxnSp>
        <p:nvCxnSpPr>
          <p:cNvPr id="34" name="直線コネクタ 14">
            <a:extLst>
              <a:ext uri="{FF2B5EF4-FFF2-40B4-BE49-F238E27FC236}">
                <a16:creationId xmlns:a16="http://schemas.microsoft.com/office/drawing/2014/main" id="{D2C34ED4-38F1-40E2-AC03-CF233A2A20D6}"/>
              </a:ext>
            </a:extLst>
          </p:cNvPr>
          <p:cNvCxnSpPr>
            <a:cxnSpLocks/>
          </p:cNvCxnSpPr>
          <p:nvPr/>
        </p:nvCxnSpPr>
        <p:spPr>
          <a:xfrm>
            <a:off x="3368823" y="3249261"/>
            <a:ext cx="331411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15">
            <a:extLst>
              <a:ext uri="{FF2B5EF4-FFF2-40B4-BE49-F238E27FC236}">
                <a16:creationId xmlns:a16="http://schemas.microsoft.com/office/drawing/2014/main" id="{06B85312-51AB-4C3A-833C-00A8E2BA3A34}"/>
              </a:ext>
            </a:extLst>
          </p:cNvPr>
          <p:cNvCxnSpPr>
            <a:cxnSpLocks/>
          </p:cNvCxnSpPr>
          <p:nvPr/>
        </p:nvCxnSpPr>
        <p:spPr>
          <a:xfrm>
            <a:off x="3368823" y="3577214"/>
            <a:ext cx="331411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16">
            <a:extLst>
              <a:ext uri="{FF2B5EF4-FFF2-40B4-BE49-F238E27FC236}">
                <a16:creationId xmlns:a16="http://schemas.microsoft.com/office/drawing/2014/main" id="{3A6DFA88-F2C4-4C92-A5E6-EEFC45CF9AEF}"/>
              </a:ext>
            </a:extLst>
          </p:cNvPr>
          <p:cNvCxnSpPr>
            <a:cxnSpLocks/>
          </p:cNvCxnSpPr>
          <p:nvPr/>
        </p:nvCxnSpPr>
        <p:spPr>
          <a:xfrm>
            <a:off x="3368823" y="3980711"/>
            <a:ext cx="331411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17">
            <a:extLst>
              <a:ext uri="{FF2B5EF4-FFF2-40B4-BE49-F238E27FC236}">
                <a16:creationId xmlns:a16="http://schemas.microsoft.com/office/drawing/2014/main" id="{C5A5B6CF-50DA-4BB1-9E96-369A1368904A}"/>
              </a:ext>
            </a:extLst>
          </p:cNvPr>
          <p:cNvCxnSpPr>
            <a:cxnSpLocks/>
          </p:cNvCxnSpPr>
          <p:nvPr/>
        </p:nvCxnSpPr>
        <p:spPr>
          <a:xfrm>
            <a:off x="3368823" y="4308664"/>
            <a:ext cx="331411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18">
            <a:extLst>
              <a:ext uri="{FF2B5EF4-FFF2-40B4-BE49-F238E27FC236}">
                <a16:creationId xmlns:a16="http://schemas.microsoft.com/office/drawing/2014/main" id="{CE529B72-1761-4FF9-B029-673CAE7D6FC8}"/>
              </a:ext>
            </a:extLst>
          </p:cNvPr>
          <p:cNvSpPr txBox="1"/>
          <p:nvPr/>
        </p:nvSpPr>
        <p:spPr>
          <a:xfrm>
            <a:off x="2413888" y="4031665"/>
            <a:ext cx="947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200" dirty="0">
                <a:latin typeface="+mj-lt"/>
                <a:ea typeface="メイリオ" panose="020B0604030504040204" pitchFamily="50" charset="-128"/>
              </a:rPr>
              <a:t>STA@link2</a:t>
            </a:r>
          </a:p>
        </p:txBody>
      </p:sp>
      <p:cxnSp>
        <p:nvCxnSpPr>
          <p:cNvPr id="39" name="直線矢印コネクタ 19">
            <a:extLst>
              <a:ext uri="{FF2B5EF4-FFF2-40B4-BE49-F238E27FC236}">
                <a16:creationId xmlns:a16="http://schemas.microsoft.com/office/drawing/2014/main" id="{3B36D703-9B85-4E27-AC34-6013E1509604}"/>
              </a:ext>
            </a:extLst>
          </p:cNvPr>
          <p:cNvCxnSpPr>
            <a:cxnSpLocks/>
            <a:endCxn id="42" idx="1"/>
          </p:cNvCxnSpPr>
          <p:nvPr/>
        </p:nvCxnSpPr>
        <p:spPr>
          <a:xfrm flipV="1">
            <a:off x="3552764" y="3460152"/>
            <a:ext cx="1" cy="859532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arrow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EE626CA1-5A12-475E-B5C3-2AA54CF4162F}"/>
              </a:ext>
            </a:extLst>
          </p:cNvPr>
          <p:cNvCxnSpPr>
            <a:cxnSpLocks/>
          </p:cNvCxnSpPr>
          <p:nvPr/>
        </p:nvCxnSpPr>
        <p:spPr>
          <a:xfrm>
            <a:off x="4696804" y="3249261"/>
            <a:ext cx="1" cy="614307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arrow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4F55F024-F3E2-46E2-B72F-E5FE4964D2DA}"/>
              </a:ext>
            </a:extLst>
          </p:cNvPr>
          <p:cNvCxnSpPr>
            <a:cxnSpLocks/>
          </p:cNvCxnSpPr>
          <p:nvPr/>
        </p:nvCxnSpPr>
        <p:spPr>
          <a:xfrm>
            <a:off x="4696805" y="3577214"/>
            <a:ext cx="0" cy="614307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arrow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45D4D5A-90BA-42E1-AE23-CC2B8F59C623}"/>
              </a:ext>
            </a:extLst>
          </p:cNvPr>
          <p:cNvSpPr txBox="1"/>
          <p:nvPr/>
        </p:nvSpPr>
        <p:spPr>
          <a:xfrm>
            <a:off x="3552765" y="3343009"/>
            <a:ext cx="970167" cy="234286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txBody>
          <a:bodyPr wrap="square" lIns="72000" tIns="36000" rIns="72000" bIns="36000" rtlCol="0">
            <a:noAutofit/>
          </a:bodyPr>
          <a:lstStyle>
            <a:defPPr>
              <a:defRPr lang="ja-JP"/>
            </a:defPPr>
            <a:lvl1pPr>
              <a:defRPr sz="1200"/>
            </a:lvl1pPr>
          </a:lstStyle>
          <a:p>
            <a:pPr algn="ctr"/>
            <a:r>
              <a:rPr lang="en-US" altLang="ja-JP" dirty="0">
                <a:latin typeface="+mj-lt"/>
                <a:ea typeface="メイリオ" panose="020B0604030504040204" pitchFamily="50" charset="-128"/>
              </a:rPr>
              <a:t>Data#2</a:t>
            </a:r>
            <a:endParaRPr lang="ja-JP" altLang="en-US" dirty="0">
              <a:latin typeface="+mj-lt"/>
              <a:ea typeface="メイリオ" panose="020B0604030504040204" pitchFamily="50" charset="-128"/>
            </a:endParaRPr>
          </a:p>
        </p:txBody>
      </p:sp>
      <p:sp>
        <p:nvSpPr>
          <p:cNvPr id="44" name="乗算記号 21">
            <a:extLst>
              <a:ext uri="{FF2B5EF4-FFF2-40B4-BE49-F238E27FC236}">
                <a16:creationId xmlns:a16="http://schemas.microsoft.com/office/drawing/2014/main" id="{5EC55DE7-7318-4ACD-B5AD-99ECDABEEDD3}"/>
              </a:ext>
            </a:extLst>
          </p:cNvPr>
          <p:cNvSpPr/>
          <p:nvPr/>
        </p:nvSpPr>
        <p:spPr bwMode="auto">
          <a:xfrm>
            <a:off x="4473137" y="3406241"/>
            <a:ext cx="489956" cy="309508"/>
          </a:xfrm>
          <a:prstGeom prst="mathMultiply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7" name="テキスト ボックス 20">
            <a:extLst>
              <a:ext uri="{FF2B5EF4-FFF2-40B4-BE49-F238E27FC236}">
                <a16:creationId xmlns:a16="http://schemas.microsoft.com/office/drawing/2014/main" id="{EF4E6642-852A-4418-B943-B54D4936915D}"/>
              </a:ext>
            </a:extLst>
          </p:cNvPr>
          <p:cNvSpPr txBox="1"/>
          <p:nvPr/>
        </p:nvSpPr>
        <p:spPr>
          <a:xfrm>
            <a:off x="5764457" y="3343453"/>
            <a:ext cx="970167" cy="234286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txBody>
          <a:bodyPr wrap="square" lIns="72000" tIns="36000" rIns="72000" bIns="36000" rtlCol="0">
            <a:noAutofit/>
          </a:bodyPr>
          <a:lstStyle>
            <a:defPPr>
              <a:defRPr lang="ja-JP"/>
            </a:defPPr>
            <a:lvl1pPr>
              <a:defRPr sz="1200"/>
            </a:lvl1pPr>
          </a:lstStyle>
          <a:p>
            <a:pPr algn="ctr"/>
            <a:r>
              <a:rPr lang="en-US" altLang="ja-JP" dirty="0">
                <a:latin typeface="+mj-lt"/>
                <a:ea typeface="メイリオ" panose="020B0604030504040204" pitchFamily="50" charset="-128"/>
              </a:rPr>
              <a:t>Data#2 (Re)</a:t>
            </a:r>
            <a:endParaRPr lang="ja-JP" altLang="en-US" dirty="0">
              <a:latin typeface="+mj-lt"/>
              <a:ea typeface="メイリオ" panose="020B060403050404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3E6E0F93-AA41-45E1-9F5B-1740B157F4DC}"/>
              </a:ext>
            </a:extLst>
          </p:cNvPr>
          <p:cNvSpPr txBox="1"/>
          <p:nvPr/>
        </p:nvSpPr>
        <p:spPr>
          <a:xfrm>
            <a:off x="4933451" y="2819400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  <a:latin typeface="+mj-lt"/>
                <a:ea typeface="メイリオ" panose="020B0604030504040204" pitchFamily="50" charset="-128"/>
              </a:rPr>
              <a:t>AP fails to receive</a:t>
            </a:r>
          </a:p>
          <a:p>
            <a:r>
              <a:rPr lang="en-US" altLang="ja-JP" sz="1200" dirty="0">
                <a:solidFill>
                  <a:srgbClr val="FF0000"/>
                </a:solidFill>
                <a:latin typeface="+mj-lt"/>
                <a:ea typeface="メイリオ" panose="020B0604030504040204" pitchFamily="50" charset="-128"/>
              </a:rPr>
              <a:t>BA @link2</a:t>
            </a:r>
            <a:endParaRPr lang="ja-JP" altLang="en-US" sz="1200" dirty="0">
              <a:solidFill>
                <a:srgbClr val="FF0000"/>
              </a:solidFill>
              <a:latin typeface="+mj-lt"/>
              <a:ea typeface="メイリオ" panose="020B0604030504040204" pitchFamily="50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0F8BDFD1-6DD6-4E23-9CA0-91ACE01BBF7D}"/>
              </a:ext>
            </a:extLst>
          </p:cNvPr>
          <p:cNvSpPr txBox="1"/>
          <p:nvPr/>
        </p:nvSpPr>
        <p:spPr>
          <a:xfrm>
            <a:off x="6006265" y="3576935"/>
            <a:ext cx="1156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  <a:latin typeface="+mj-lt"/>
                <a:ea typeface="メイリオ" panose="020B0604030504040204" pitchFamily="50" charset="-128"/>
              </a:rPr>
              <a:t>Unnecessary</a:t>
            </a:r>
          </a:p>
          <a:p>
            <a:r>
              <a:rPr lang="en-US" altLang="ja-JP" sz="1200" dirty="0">
                <a:solidFill>
                  <a:srgbClr val="FF0000"/>
                </a:solidFill>
                <a:latin typeface="+mj-lt"/>
                <a:ea typeface="メイリオ" panose="020B0604030504040204" pitchFamily="50" charset="-128"/>
              </a:rPr>
              <a:t>retransmission</a:t>
            </a:r>
            <a:endParaRPr lang="ja-JP" altLang="en-US" sz="1200" dirty="0">
              <a:solidFill>
                <a:srgbClr val="FF0000"/>
              </a:solidFill>
              <a:latin typeface="+mj-lt"/>
              <a:ea typeface="メイリオ" panose="020B0604030504040204" pitchFamily="50" charset="-128"/>
            </a:endParaRPr>
          </a:p>
        </p:txBody>
      </p: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EE8EAD0E-7F46-4914-8519-A879A7539E25}"/>
              </a:ext>
            </a:extLst>
          </p:cNvPr>
          <p:cNvCxnSpPr>
            <a:cxnSpLocks/>
            <a:stCxn id="68" idx="1"/>
          </p:cNvCxnSpPr>
          <p:nvPr/>
        </p:nvCxnSpPr>
        <p:spPr bwMode="auto">
          <a:xfrm flipH="1">
            <a:off x="4712710" y="3050233"/>
            <a:ext cx="220741" cy="5232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A5AEDCEE-6B0F-4B5D-A7AB-98EE36754E14}"/>
              </a:ext>
            </a:extLst>
          </p:cNvPr>
          <p:cNvCxnSpPr>
            <a:cxnSpLocks/>
            <a:stCxn id="69" idx="1"/>
          </p:cNvCxnSpPr>
          <p:nvPr/>
        </p:nvCxnSpPr>
        <p:spPr bwMode="auto">
          <a:xfrm flipH="1" flipV="1">
            <a:off x="5847865" y="3573482"/>
            <a:ext cx="158400" cy="2342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A29DDEE-2107-430A-B1C7-2208D8AEA43F}"/>
              </a:ext>
            </a:extLst>
          </p:cNvPr>
          <p:cNvSpPr txBox="1"/>
          <p:nvPr/>
        </p:nvSpPr>
        <p:spPr>
          <a:xfrm>
            <a:off x="4696805" y="3746425"/>
            <a:ext cx="968117" cy="2342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72000" tIns="36000" rIns="72000" bIns="36000" rtlCol="0">
            <a:noAutofit/>
          </a:bodyPr>
          <a:lstStyle>
            <a:defPPr>
              <a:defRPr lang="ja-JP"/>
            </a:defPPr>
            <a:lvl1pPr>
              <a:defRPr sz="1200"/>
            </a:lvl1pPr>
          </a:lstStyle>
          <a:p>
            <a:pPr algn="ctr"/>
            <a:r>
              <a:rPr lang="en-US" altLang="ja-JP" dirty="0">
                <a:latin typeface="+mj-lt"/>
                <a:ea typeface="メイリオ" panose="020B0604030504040204" pitchFamily="50" charset="-128"/>
              </a:rPr>
              <a:t>BA (Data#1)</a:t>
            </a:r>
            <a:endParaRPr lang="ja-JP" altLang="en-US" dirty="0">
              <a:latin typeface="+mj-lt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046D5A3-0058-46A3-BDC7-BA244768CACB}"/>
              </a:ext>
            </a:extLst>
          </p:cNvPr>
          <p:cNvSpPr txBox="1"/>
          <p:nvPr/>
        </p:nvSpPr>
        <p:spPr>
          <a:xfrm>
            <a:off x="4696805" y="4074378"/>
            <a:ext cx="968117" cy="2342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72000" tIns="36000" rIns="72000" bIns="36000" rtlCol="0">
            <a:noAutofit/>
          </a:bodyPr>
          <a:lstStyle>
            <a:defPPr>
              <a:defRPr lang="ja-JP"/>
            </a:defPPr>
            <a:lvl1pPr>
              <a:defRPr sz="1200"/>
            </a:lvl1pPr>
          </a:lstStyle>
          <a:p>
            <a:pPr algn="ctr"/>
            <a:r>
              <a:rPr lang="en-US" altLang="ja-JP" dirty="0">
                <a:latin typeface="+mj-lt"/>
                <a:ea typeface="メイリオ" panose="020B0604030504040204" pitchFamily="50" charset="-128"/>
              </a:rPr>
              <a:t>BA (Data#2)</a:t>
            </a:r>
            <a:endParaRPr lang="ja-JP" altLang="en-US" dirty="0">
              <a:latin typeface="+mj-lt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3720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6321887B-F5C2-4F7F-BE97-B8F3D1EF1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19597"/>
          </a:xfrm>
        </p:spPr>
        <p:txBody>
          <a:bodyPr/>
          <a:lstStyle/>
          <a:p>
            <a:r>
              <a:rPr kumimoji="1" lang="en-US" altLang="ja-JP" sz="1800" dirty="0"/>
              <a:t>IEEE 802.11be should include a mechanism to transmit a block ack which contains acknowledgement </a:t>
            </a:r>
            <a:r>
              <a:rPr kumimoji="1" lang="en-US" altLang="ja-JP" sz="1800" u="sng" dirty="0"/>
              <a:t>for data received over multiple links on one or more links</a:t>
            </a:r>
            <a:r>
              <a:rPr kumimoji="1" lang="en-US" altLang="ja-JP" sz="1800" dirty="0"/>
              <a:t>.</a:t>
            </a:r>
          </a:p>
          <a:p>
            <a:endParaRPr kumimoji="1" lang="en-US" altLang="ja-JP" sz="1800" dirty="0"/>
          </a:p>
          <a:p>
            <a:endParaRPr kumimoji="1" lang="en-US" altLang="ja-JP" sz="1800" dirty="0"/>
          </a:p>
          <a:p>
            <a:endParaRPr kumimoji="1" lang="en-US" altLang="ja-JP" sz="1800" dirty="0"/>
          </a:p>
          <a:p>
            <a:endParaRPr kumimoji="1" lang="en-US" altLang="ja-JP" sz="1800" dirty="0"/>
          </a:p>
          <a:p>
            <a:endParaRPr kumimoji="1" lang="en-US" altLang="ja-JP" sz="1800" dirty="0"/>
          </a:p>
          <a:p>
            <a:r>
              <a:rPr kumimoji="1" lang="en-US" altLang="ja-JP" sz="1800" dirty="0"/>
              <a:t>This mechanism is easily applied to synchronous aggregation because reception end time of data#1 and data #2 are synchronized and transmission start time of immediate block ack on link1 and link2 are also synchronized.</a:t>
            </a:r>
          </a:p>
          <a:p>
            <a:pPr lvl="1"/>
            <a:r>
              <a:rPr kumimoji="1" lang="en-US" altLang="ja-JP" sz="1400" dirty="0"/>
              <a:t>If STA could not collect acknowledgement for data received over multiple links in SIFS immediately, then delayed block ack should be used.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8A770E7-ECAC-4902-9F5A-6CE8679D9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Proposal of Multi-Link Acknowledgement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FDEB5B-448F-4417-87AA-ADAB50CB1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768972-CEE8-4694-904D-DE7A24435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Ryuichi Hirata(Sony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44F007-0C80-4A56-BBC8-33AE164B8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4" name="矢印: 右 83">
            <a:extLst>
              <a:ext uri="{FF2B5EF4-FFF2-40B4-BE49-F238E27FC236}">
                <a16:creationId xmlns:a16="http://schemas.microsoft.com/office/drawing/2014/main" id="{1FE44512-1892-410F-A119-AEEAA2633D30}"/>
              </a:ext>
            </a:extLst>
          </p:cNvPr>
          <p:cNvSpPr/>
          <p:nvPr/>
        </p:nvSpPr>
        <p:spPr bwMode="auto">
          <a:xfrm>
            <a:off x="4354189" y="3461321"/>
            <a:ext cx="335786" cy="614554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98C96047-6A9D-4512-875D-C8FE7BA1F5AB}"/>
              </a:ext>
            </a:extLst>
          </p:cNvPr>
          <p:cNvGrpSpPr/>
          <p:nvPr/>
        </p:nvGrpSpPr>
        <p:grpSpPr>
          <a:xfrm>
            <a:off x="382054" y="2856676"/>
            <a:ext cx="3880833" cy="1500284"/>
            <a:chOff x="135223" y="3085276"/>
            <a:chExt cx="3880833" cy="1500284"/>
          </a:xfrm>
        </p:grpSpPr>
        <p:sp>
          <p:nvSpPr>
            <p:cNvPr id="86" name="テキスト ボックス 9">
              <a:extLst>
                <a:ext uri="{FF2B5EF4-FFF2-40B4-BE49-F238E27FC236}">
                  <a16:creationId xmlns:a16="http://schemas.microsoft.com/office/drawing/2014/main" id="{CFE81194-D097-4D41-89E0-58B5FEB3C8B3}"/>
                </a:ext>
              </a:extLst>
            </p:cNvPr>
            <p:cNvSpPr txBox="1"/>
            <p:nvPr/>
          </p:nvSpPr>
          <p:spPr>
            <a:xfrm>
              <a:off x="218387" y="3238138"/>
              <a:ext cx="8659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>
                  <a:latin typeface="+mj-lt"/>
                  <a:ea typeface="メイリオ" panose="020B0604030504040204" pitchFamily="50" charset="-128"/>
                </a:rPr>
                <a:t>AP@link1</a:t>
              </a:r>
            </a:p>
          </p:txBody>
        </p:sp>
        <p:cxnSp>
          <p:nvCxnSpPr>
            <p:cNvPr id="87" name="直線矢印コネクタ 10">
              <a:extLst>
                <a:ext uri="{FF2B5EF4-FFF2-40B4-BE49-F238E27FC236}">
                  <a16:creationId xmlns:a16="http://schemas.microsoft.com/office/drawing/2014/main" id="{8E70C17E-2F74-49A6-BE08-26E6199B6BA1}"/>
                </a:ext>
              </a:extLst>
            </p:cNvPr>
            <p:cNvCxnSpPr>
              <a:cxnSpLocks/>
              <a:endCxn id="88" idx="1"/>
            </p:cNvCxnSpPr>
            <p:nvPr/>
          </p:nvCxnSpPr>
          <p:spPr>
            <a:xfrm flipV="1">
              <a:off x="1274100" y="3386453"/>
              <a:ext cx="0" cy="8581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テキスト ボックス 11">
              <a:extLst>
                <a:ext uri="{FF2B5EF4-FFF2-40B4-BE49-F238E27FC236}">
                  <a16:creationId xmlns:a16="http://schemas.microsoft.com/office/drawing/2014/main" id="{A1E13140-9C48-4D18-968C-F669562F60DC}"/>
                </a:ext>
              </a:extLst>
            </p:cNvPr>
            <p:cNvSpPr txBox="1"/>
            <p:nvPr/>
          </p:nvSpPr>
          <p:spPr>
            <a:xfrm>
              <a:off x="1274100" y="3257768"/>
              <a:ext cx="970175" cy="25736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sp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Data#1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89" name="テキスト ボックス 12">
              <a:extLst>
                <a:ext uri="{FF2B5EF4-FFF2-40B4-BE49-F238E27FC236}">
                  <a16:creationId xmlns:a16="http://schemas.microsoft.com/office/drawing/2014/main" id="{DAD5E736-F36C-4280-9813-B9B5582A4BA6}"/>
                </a:ext>
              </a:extLst>
            </p:cNvPr>
            <p:cNvSpPr txBox="1"/>
            <p:nvPr/>
          </p:nvSpPr>
          <p:spPr>
            <a:xfrm>
              <a:off x="218387" y="3566091"/>
              <a:ext cx="8659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>
                  <a:latin typeface="+mj-lt"/>
                  <a:ea typeface="メイリオ" panose="020B0604030504040204" pitchFamily="50" charset="-128"/>
                </a:rPr>
                <a:t>AP@link2</a:t>
              </a:r>
            </a:p>
          </p:txBody>
        </p:sp>
        <p:sp>
          <p:nvSpPr>
            <p:cNvPr id="90" name="テキスト ボックス 13">
              <a:extLst>
                <a:ext uri="{FF2B5EF4-FFF2-40B4-BE49-F238E27FC236}">
                  <a16:creationId xmlns:a16="http://schemas.microsoft.com/office/drawing/2014/main" id="{3EF5B91A-C0EF-46AC-889D-9059FD1535B8}"/>
                </a:ext>
              </a:extLst>
            </p:cNvPr>
            <p:cNvSpPr txBox="1"/>
            <p:nvPr/>
          </p:nvSpPr>
          <p:spPr>
            <a:xfrm>
              <a:off x="135223" y="3969588"/>
              <a:ext cx="9475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200" dirty="0">
                  <a:latin typeface="+mj-lt"/>
                  <a:ea typeface="メイリオ" panose="020B0604030504040204" pitchFamily="50" charset="-128"/>
                </a:rPr>
                <a:t>STA@link1</a:t>
              </a:r>
            </a:p>
          </p:txBody>
        </p:sp>
        <p:cxnSp>
          <p:nvCxnSpPr>
            <p:cNvPr id="91" name="直線コネクタ 14">
              <a:extLst>
                <a:ext uri="{FF2B5EF4-FFF2-40B4-BE49-F238E27FC236}">
                  <a16:creationId xmlns:a16="http://schemas.microsoft.com/office/drawing/2014/main" id="{6E112648-B28F-48BF-961E-525175D44A10}"/>
                </a:ext>
              </a:extLst>
            </p:cNvPr>
            <p:cNvCxnSpPr>
              <a:cxnSpLocks/>
            </p:cNvCxnSpPr>
            <p:nvPr/>
          </p:nvCxnSpPr>
          <p:spPr>
            <a:xfrm>
              <a:off x="1090159" y="3515137"/>
              <a:ext cx="288461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15">
              <a:extLst>
                <a:ext uri="{FF2B5EF4-FFF2-40B4-BE49-F238E27FC236}">
                  <a16:creationId xmlns:a16="http://schemas.microsoft.com/office/drawing/2014/main" id="{7F504813-537E-4F77-AB97-CCC29BFE57E2}"/>
                </a:ext>
              </a:extLst>
            </p:cNvPr>
            <p:cNvCxnSpPr>
              <a:cxnSpLocks/>
            </p:cNvCxnSpPr>
            <p:nvPr/>
          </p:nvCxnSpPr>
          <p:spPr>
            <a:xfrm>
              <a:off x="1090159" y="3843090"/>
              <a:ext cx="288461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16">
              <a:extLst>
                <a:ext uri="{FF2B5EF4-FFF2-40B4-BE49-F238E27FC236}">
                  <a16:creationId xmlns:a16="http://schemas.microsoft.com/office/drawing/2014/main" id="{ACC3406D-B198-4A39-A9F5-9F795BADE612}"/>
                </a:ext>
              </a:extLst>
            </p:cNvPr>
            <p:cNvCxnSpPr>
              <a:cxnSpLocks/>
            </p:cNvCxnSpPr>
            <p:nvPr/>
          </p:nvCxnSpPr>
          <p:spPr>
            <a:xfrm>
              <a:off x="1090159" y="4246587"/>
              <a:ext cx="288461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17">
              <a:extLst>
                <a:ext uri="{FF2B5EF4-FFF2-40B4-BE49-F238E27FC236}">
                  <a16:creationId xmlns:a16="http://schemas.microsoft.com/office/drawing/2014/main" id="{6B859D0F-9055-4A23-A3A7-3EFB9D4E8D12}"/>
                </a:ext>
              </a:extLst>
            </p:cNvPr>
            <p:cNvCxnSpPr>
              <a:cxnSpLocks/>
            </p:cNvCxnSpPr>
            <p:nvPr/>
          </p:nvCxnSpPr>
          <p:spPr>
            <a:xfrm>
              <a:off x="1090159" y="4574540"/>
              <a:ext cx="288461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テキスト ボックス 18">
              <a:extLst>
                <a:ext uri="{FF2B5EF4-FFF2-40B4-BE49-F238E27FC236}">
                  <a16:creationId xmlns:a16="http://schemas.microsoft.com/office/drawing/2014/main" id="{2E2BBA1B-8849-4CE3-B7EC-33CC30F7DDF1}"/>
                </a:ext>
              </a:extLst>
            </p:cNvPr>
            <p:cNvSpPr txBox="1"/>
            <p:nvPr/>
          </p:nvSpPr>
          <p:spPr>
            <a:xfrm>
              <a:off x="135223" y="4297541"/>
              <a:ext cx="9475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200" dirty="0">
                  <a:latin typeface="+mj-lt"/>
                  <a:ea typeface="メイリオ" panose="020B0604030504040204" pitchFamily="50" charset="-128"/>
                </a:rPr>
                <a:t>STA@link2</a:t>
              </a:r>
            </a:p>
          </p:txBody>
        </p:sp>
        <p:cxnSp>
          <p:nvCxnSpPr>
            <p:cNvPr id="96" name="直線矢印コネクタ 19">
              <a:extLst>
                <a:ext uri="{FF2B5EF4-FFF2-40B4-BE49-F238E27FC236}">
                  <a16:creationId xmlns:a16="http://schemas.microsoft.com/office/drawing/2014/main" id="{4D709C9C-30E7-47A7-A6D6-FAA69867A647}"/>
                </a:ext>
              </a:extLst>
            </p:cNvPr>
            <p:cNvCxnSpPr>
              <a:cxnSpLocks/>
              <a:endCxn id="99" idx="1"/>
            </p:cNvCxnSpPr>
            <p:nvPr/>
          </p:nvCxnSpPr>
          <p:spPr>
            <a:xfrm flipV="1">
              <a:off x="1274099" y="3726028"/>
              <a:ext cx="1" cy="85953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矢印コネクタ 96">
              <a:extLst>
                <a:ext uri="{FF2B5EF4-FFF2-40B4-BE49-F238E27FC236}">
                  <a16:creationId xmlns:a16="http://schemas.microsoft.com/office/drawing/2014/main" id="{A319F256-FAA7-43DB-9F00-408FC9A536B8}"/>
                </a:ext>
              </a:extLst>
            </p:cNvPr>
            <p:cNvCxnSpPr>
              <a:cxnSpLocks/>
              <a:endCxn id="100" idx="1"/>
            </p:cNvCxnSpPr>
            <p:nvPr/>
          </p:nvCxnSpPr>
          <p:spPr>
            <a:xfrm>
              <a:off x="2418139" y="3515137"/>
              <a:ext cx="1" cy="614307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矢印コネクタ 97">
              <a:extLst>
                <a:ext uri="{FF2B5EF4-FFF2-40B4-BE49-F238E27FC236}">
                  <a16:creationId xmlns:a16="http://schemas.microsoft.com/office/drawing/2014/main" id="{E3BB9550-B98E-4E08-AFCC-0724806977B1}"/>
                </a:ext>
              </a:extLst>
            </p:cNvPr>
            <p:cNvCxnSpPr>
              <a:cxnSpLocks/>
              <a:endCxn id="102" idx="1"/>
            </p:cNvCxnSpPr>
            <p:nvPr/>
          </p:nvCxnSpPr>
          <p:spPr>
            <a:xfrm>
              <a:off x="2418140" y="3843090"/>
              <a:ext cx="0" cy="614307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33FBF2EE-D81F-46D0-B74B-537B95012A1F}"/>
                </a:ext>
              </a:extLst>
            </p:cNvPr>
            <p:cNvSpPr txBox="1"/>
            <p:nvPr/>
          </p:nvSpPr>
          <p:spPr>
            <a:xfrm>
              <a:off x="1274100" y="3608885"/>
              <a:ext cx="970167" cy="234286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Data#2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045048D5-26BC-4283-9F2D-3E0A61796EE0}"/>
                </a:ext>
              </a:extLst>
            </p:cNvPr>
            <p:cNvSpPr txBox="1"/>
            <p:nvPr/>
          </p:nvSpPr>
          <p:spPr>
            <a:xfrm>
              <a:off x="2418140" y="4012301"/>
              <a:ext cx="968117" cy="23428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BA (Data#1)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101" name="乗算記号 21">
              <a:extLst>
                <a:ext uri="{FF2B5EF4-FFF2-40B4-BE49-F238E27FC236}">
                  <a16:creationId xmlns:a16="http://schemas.microsoft.com/office/drawing/2014/main" id="{F86F8B9E-6BE1-44E3-B877-37ACB535300F}"/>
                </a:ext>
              </a:extLst>
            </p:cNvPr>
            <p:cNvSpPr/>
            <p:nvPr/>
          </p:nvSpPr>
          <p:spPr bwMode="auto">
            <a:xfrm>
              <a:off x="2194472" y="3672117"/>
              <a:ext cx="489956" cy="309508"/>
            </a:xfrm>
            <a:prstGeom prst="mathMultiply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9040B192-FBD3-4538-960C-F4DDB513F530}"/>
                </a:ext>
              </a:extLst>
            </p:cNvPr>
            <p:cNvSpPr txBox="1"/>
            <p:nvPr/>
          </p:nvSpPr>
          <p:spPr>
            <a:xfrm>
              <a:off x="2418140" y="4340254"/>
              <a:ext cx="968116" cy="23428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BA (Data#2)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7A6E4024-F37F-45FA-BA83-EE475DF381C1}"/>
                </a:ext>
              </a:extLst>
            </p:cNvPr>
            <p:cNvSpPr txBox="1"/>
            <p:nvPr/>
          </p:nvSpPr>
          <p:spPr>
            <a:xfrm>
              <a:off x="2654786" y="3085276"/>
              <a:ext cx="13612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rgbClr val="FF0000"/>
                  </a:solidFill>
                  <a:latin typeface="+mj-lt"/>
                  <a:ea typeface="メイリオ" panose="020B0604030504040204" pitchFamily="50" charset="-128"/>
                </a:rPr>
                <a:t>AP fails to receive</a:t>
              </a:r>
            </a:p>
            <a:p>
              <a:r>
                <a:rPr lang="en-US" altLang="ja-JP" sz="1200" dirty="0">
                  <a:solidFill>
                    <a:srgbClr val="FF0000"/>
                  </a:solidFill>
                  <a:latin typeface="+mj-lt"/>
                  <a:ea typeface="メイリオ" panose="020B0604030504040204" pitchFamily="50" charset="-128"/>
                </a:rPr>
                <a:t>BA @link2</a:t>
              </a:r>
              <a:endParaRPr lang="ja-JP" altLang="en-US" sz="1200" dirty="0">
                <a:solidFill>
                  <a:srgbClr val="FF0000"/>
                </a:solidFill>
                <a:latin typeface="+mj-lt"/>
                <a:ea typeface="メイリオ" panose="020B0604030504040204" pitchFamily="50" charset="-128"/>
              </a:endParaRPr>
            </a:p>
          </p:txBody>
        </p:sp>
        <p:cxnSp>
          <p:nvCxnSpPr>
            <p:cNvPr id="106" name="直線コネクタ 105">
              <a:extLst>
                <a:ext uri="{FF2B5EF4-FFF2-40B4-BE49-F238E27FC236}">
                  <a16:creationId xmlns:a16="http://schemas.microsoft.com/office/drawing/2014/main" id="{6A81F405-CCD8-4C03-8A0C-1D9FA922CEA9}"/>
                </a:ext>
              </a:extLst>
            </p:cNvPr>
            <p:cNvCxnSpPr>
              <a:cxnSpLocks/>
              <a:stCxn id="104" idx="1"/>
            </p:cNvCxnSpPr>
            <p:nvPr/>
          </p:nvCxnSpPr>
          <p:spPr bwMode="auto">
            <a:xfrm flipH="1">
              <a:off x="2434045" y="3316109"/>
              <a:ext cx="220741" cy="52324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BBCFC1F8-730C-4A78-A185-C6491B20502E}"/>
              </a:ext>
            </a:extLst>
          </p:cNvPr>
          <p:cNvGrpSpPr/>
          <p:nvPr/>
        </p:nvGrpSpPr>
        <p:grpSpPr>
          <a:xfrm>
            <a:off x="4781277" y="2667000"/>
            <a:ext cx="3980670" cy="1689960"/>
            <a:chOff x="4944943" y="2895600"/>
            <a:chExt cx="3980670" cy="1689960"/>
          </a:xfrm>
        </p:grpSpPr>
        <p:sp>
          <p:nvSpPr>
            <p:cNvPr id="109" name="テキスト ボックス 9">
              <a:extLst>
                <a:ext uri="{FF2B5EF4-FFF2-40B4-BE49-F238E27FC236}">
                  <a16:creationId xmlns:a16="http://schemas.microsoft.com/office/drawing/2014/main" id="{1CBBB761-132F-42F2-B07D-5FD9A5F320E0}"/>
                </a:ext>
              </a:extLst>
            </p:cNvPr>
            <p:cNvSpPr txBox="1"/>
            <p:nvPr/>
          </p:nvSpPr>
          <p:spPr>
            <a:xfrm>
              <a:off x="5028107" y="3238138"/>
              <a:ext cx="8659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>
                  <a:latin typeface="+mj-lt"/>
                  <a:ea typeface="メイリオ" panose="020B0604030504040204" pitchFamily="50" charset="-128"/>
                </a:rPr>
                <a:t>AP@link1</a:t>
              </a:r>
            </a:p>
          </p:txBody>
        </p:sp>
        <p:cxnSp>
          <p:nvCxnSpPr>
            <p:cNvPr id="110" name="直線矢印コネクタ 10">
              <a:extLst>
                <a:ext uri="{FF2B5EF4-FFF2-40B4-BE49-F238E27FC236}">
                  <a16:creationId xmlns:a16="http://schemas.microsoft.com/office/drawing/2014/main" id="{379F5EED-8545-493A-88A0-EC962C0C5BAE}"/>
                </a:ext>
              </a:extLst>
            </p:cNvPr>
            <p:cNvCxnSpPr>
              <a:cxnSpLocks/>
              <a:endCxn id="111" idx="1"/>
            </p:cNvCxnSpPr>
            <p:nvPr/>
          </p:nvCxnSpPr>
          <p:spPr>
            <a:xfrm flipV="1">
              <a:off x="6083820" y="3386453"/>
              <a:ext cx="0" cy="8581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テキスト ボックス 11">
              <a:extLst>
                <a:ext uri="{FF2B5EF4-FFF2-40B4-BE49-F238E27FC236}">
                  <a16:creationId xmlns:a16="http://schemas.microsoft.com/office/drawing/2014/main" id="{650946D0-468C-4127-840A-363339913464}"/>
                </a:ext>
              </a:extLst>
            </p:cNvPr>
            <p:cNvSpPr txBox="1"/>
            <p:nvPr/>
          </p:nvSpPr>
          <p:spPr>
            <a:xfrm>
              <a:off x="6083820" y="3257768"/>
              <a:ext cx="970175" cy="25736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sp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Data#1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112" name="テキスト ボックス 12">
              <a:extLst>
                <a:ext uri="{FF2B5EF4-FFF2-40B4-BE49-F238E27FC236}">
                  <a16:creationId xmlns:a16="http://schemas.microsoft.com/office/drawing/2014/main" id="{C0E74F00-BCA3-4F23-8593-37D96B7165CD}"/>
                </a:ext>
              </a:extLst>
            </p:cNvPr>
            <p:cNvSpPr txBox="1"/>
            <p:nvPr/>
          </p:nvSpPr>
          <p:spPr>
            <a:xfrm>
              <a:off x="5028107" y="3566091"/>
              <a:ext cx="8659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>
                  <a:latin typeface="+mj-lt"/>
                  <a:ea typeface="メイリオ" panose="020B0604030504040204" pitchFamily="50" charset="-128"/>
                </a:rPr>
                <a:t>AP@link2</a:t>
              </a:r>
            </a:p>
          </p:txBody>
        </p:sp>
        <p:sp>
          <p:nvSpPr>
            <p:cNvPr id="113" name="テキスト ボックス 13">
              <a:extLst>
                <a:ext uri="{FF2B5EF4-FFF2-40B4-BE49-F238E27FC236}">
                  <a16:creationId xmlns:a16="http://schemas.microsoft.com/office/drawing/2014/main" id="{E2C97767-30D1-4FC1-A926-CD6BEB4B9D7B}"/>
                </a:ext>
              </a:extLst>
            </p:cNvPr>
            <p:cNvSpPr txBox="1"/>
            <p:nvPr/>
          </p:nvSpPr>
          <p:spPr>
            <a:xfrm>
              <a:off x="4944943" y="3969588"/>
              <a:ext cx="9475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200" dirty="0">
                  <a:latin typeface="+mj-lt"/>
                  <a:ea typeface="メイリオ" panose="020B0604030504040204" pitchFamily="50" charset="-128"/>
                </a:rPr>
                <a:t>STA@link1</a:t>
              </a:r>
            </a:p>
          </p:txBody>
        </p:sp>
        <p:cxnSp>
          <p:nvCxnSpPr>
            <p:cNvPr id="114" name="直線コネクタ 14">
              <a:extLst>
                <a:ext uri="{FF2B5EF4-FFF2-40B4-BE49-F238E27FC236}">
                  <a16:creationId xmlns:a16="http://schemas.microsoft.com/office/drawing/2014/main" id="{4CE65E9B-EC1D-48A6-80F0-1C6274334271}"/>
                </a:ext>
              </a:extLst>
            </p:cNvPr>
            <p:cNvCxnSpPr>
              <a:cxnSpLocks/>
            </p:cNvCxnSpPr>
            <p:nvPr/>
          </p:nvCxnSpPr>
          <p:spPr>
            <a:xfrm>
              <a:off x="5899878" y="3515137"/>
              <a:ext cx="3025735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5">
              <a:extLst>
                <a:ext uri="{FF2B5EF4-FFF2-40B4-BE49-F238E27FC236}">
                  <a16:creationId xmlns:a16="http://schemas.microsoft.com/office/drawing/2014/main" id="{F322DE37-E7B1-4E75-BBA6-26EEE64D8294}"/>
                </a:ext>
              </a:extLst>
            </p:cNvPr>
            <p:cNvCxnSpPr>
              <a:cxnSpLocks/>
            </p:cNvCxnSpPr>
            <p:nvPr/>
          </p:nvCxnSpPr>
          <p:spPr>
            <a:xfrm>
              <a:off x="5899878" y="3843090"/>
              <a:ext cx="3025735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6">
              <a:extLst>
                <a:ext uri="{FF2B5EF4-FFF2-40B4-BE49-F238E27FC236}">
                  <a16:creationId xmlns:a16="http://schemas.microsoft.com/office/drawing/2014/main" id="{EF231EC4-A98D-4772-BBE6-9FE05A97551E}"/>
                </a:ext>
              </a:extLst>
            </p:cNvPr>
            <p:cNvCxnSpPr>
              <a:cxnSpLocks/>
            </p:cNvCxnSpPr>
            <p:nvPr/>
          </p:nvCxnSpPr>
          <p:spPr>
            <a:xfrm>
              <a:off x="5899878" y="4246587"/>
              <a:ext cx="3025735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7">
              <a:extLst>
                <a:ext uri="{FF2B5EF4-FFF2-40B4-BE49-F238E27FC236}">
                  <a16:creationId xmlns:a16="http://schemas.microsoft.com/office/drawing/2014/main" id="{E51EF071-E08D-4267-BCC8-D7C527D5619D}"/>
                </a:ext>
              </a:extLst>
            </p:cNvPr>
            <p:cNvCxnSpPr>
              <a:cxnSpLocks/>
            </p:cNvCxnSpPr>
            <p:nvPr/>
          </p:nvCxnSpPr>
          <p:spPr>
            <a:xfrm>
              <a:off x="5899878" y="4574540"/>
              <a:ext cx="3025735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テキスト ボックス 18">
              <a:extLst>
                <a:ext uri="{FF2B5EF4-FFF2-40B4-BE49-F238E27FC236}">
                  <a16:creationId xmlns:a16="http://schemas.microsoft.com/office/drawing/2014/main" id="{A649690F-9A8F-4BAD-9E9B-37FC37F95336}"/>
                </a:ext>
              </a:extLst>
            </p:cNvPr>
            <p:cNvSpPr txBox="1"/>
            <p:nvPr/>
          </p:nvSpPr>
          <p:spPr>
            <a:xfrm>
              <a:off x="4944943" y="4297541"/>
              <a:ext cx="9475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200" dirty="0">
                  <a:latin typeface="+mj-lt"/>
                  <a:ea typeface="メイリオ" panose="020B0604030504040204" pitchFamily="50" charset="-128"/>
                </a:rPr>
                <a:t>STA@link2</a:t>
              </a:r>
            </a:p>
          </p:txBody>
        </p:sp>
        <p:cxnSp>
          <p:nvCxnSpPr>
            <p:cNvPr id="119" name="直線矢印コネクタ 19">
              <a:extLst>
                <a:ext uri="{FF2B5EF4-FFF2-40B4-BE49-F238E27FC236}">
                  <a16:creationId xmlns:a16="http://schemas.microsoft.com/office/drawing/2014/main" id="{00DA243D-110E-45D0-B1CD-9F4A4CAD2772}"/>
                </a:ext>
              </a:extLst>
            </p:cNvPr>
            <p:cNvCxnSpPr>
              <a:cxnSpLocks/>
              <a:endCxn id="122" idx="1"/>
            </p:cNvCxnSpPr>
            <p:nvPr/>
          </p:nvCxnSpPr>
          <p:spPr>
            <a:xfrm flipV="1">
              <a:off x="6083819" y="3726028"/>
              <a:ext cx="1" cy="85953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矢印コネクタ 119">
              <a:extLst>
                <a:ext uri="{FF2B5EF4-FFF2-40B4-BE49-F238E27FC236}">
                  <a16:creationId xmlns:a16="http://schemas.microsoft.com/office/drawing/2014/main" id="{74B95C41-F090-468C-AD44-0C82BA4A858C}"/>
                </a:ext>
              </a:extLst>
            </p:cNvPr>
            <p:cNvCxnSpPr>
              <a:cxnSpLocks/>
              <a:endCxn id="123" idx="1"/>
            </p:cNvCxnSpPr>
            <p:nvPr/>
          </p:nvCxnSpPr>
          <p:spPr>
            <a:xfrm>
              <a:off x="7227859" y="3515137"/>
              <a:ext cx="1" cy="614307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矢印コネクタ 120">
              <a:extLst>
                <a:ext uri="{FF2B5EF4-FFF2-40B4-BE49-F238E27FC236}">
                  <a16:creationId xmlns:a16="http://schemas.microsoft.com/office/drawing/2014/main" id="{171BA436-7ED3-49E0-8250-EE647FAEA653}"/>
                </a:ext>
              </a:extLst>
            </p:cNvPr>
            <p:cNvCxnSpPr>
              <a:cxnSpLocks/>
              <a:endCxn id="125" idx="1"/>
            </p:cNvCxnSpPr>
            <p:nvPr/>
          </p:nvCxnSpPr>
          <p:spPr>
            <a:xfrm>
              <a:off x="7227860" y="3843090"/>
              <a:ext cx="0" cy="614307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D6E970CC-7DED-4793-AF19-A73479BBE21E}"/>
                </a:ext>
              </a:extLst>
            </p:cNvPr>
            <p:cNvSpPr txBox="1"/>
            <p:nvPr/>
          </p:nvSpPr>
          <p:spPr>
            <a:xfrm>
              <a:off x="6083820" y="3608885"/>
              <a:ext cx="970167" cy="234286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Data#2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60B787DE-63CB-4955-8B77-C417C9A83AF1}"/>
                </a:ext>
              </a:extLst>
            </p:cNvPr>
            <p:cNvSpPr txBox="1"/>
            <p:nvPr/>
          </p:nvSpPr>
          <p:spPr>
            <a:xfrm>
              <a:off x="7227860" y="4012301"/>
              <a:ext cx="1144036" cy="23428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solidFill>
                    <a:srgbClr val="FF0000"/>
                  </a:solidFill>
                  <a:latin typeface="+mj-lt"/>
                  <a:ea typeface="メイリオ" panose="020B0604030504040204" pitchFamily="50" charset="-128"/>
                </a:rPr>
                <a:t>BA (Data#1, 2)</a:t>
              </a:r>
              <a:endParaRPr lang="ja-JP" altLang="en-US" dirty="0">
                <a:solidFill>
                  <a:srgbClr val="FF0000"/>
                </a:solidFill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124" name="乗算記号 21">
              <a:extLst>
                <a:ext uri="{FF2B5EF4-FFF2-40B4-BE49-F238E27FC236}">
                  <a16:creationId xmlns:a16="http://schemas.microsoft.com/office/drawing/2014/main" id="{906C1CBF-35DD-40E1-AF9B-BD2F459E1117}"/>
                </a:ext>
              </a:extLst>
            </p:cNvPr>
            <p:cNvSpPr/>
            <p:nvPr/>
          </p:nvSpPr>
          <p:spPr bwMode="auto">
            <a:xfrm>
              <a:off x="7004192" y="3672117"/>
              <a:ext cx="489956" cy="309508"/>
            </a:xfrm>
            <a:prstGeom prst="mathMultiply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135BC37A-DBCA-4D44-904B-8539B5A3BFD8}"/>
                </a:ext>
              </a:extLst>
            </p:cNvPr>
            <p:cNvSpPr txBox="1"/>
            <p:nvPr/>
          </p:nvSpPr>
          <p:spPr>
            <a:xfrm>
              <a:off x="7227860" y="4340254"/>
              <a:ext cx="1144034" cy="23428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solidFill>
                    <a:srgbClr val="FF0000"/>
                  </a:solidFill>
                  <a:latin typeface="+mj-lt"/>
                  <a:ea typeface="メイリオ" panose="020B0604030504040204" pitchFamily="50" charset="-128"/>
                </a:rPr>
                <a:t>BA (Data#1, 2)</a:t>
              </a:r>
              <a:endParaRPr lang="ja-JP" altLang="en-US" dirty="0">
                <a:solidFill>
                  <a:srgbClr val="FF0000"/>
                </a:solidFill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607EBC0B-5241-40F7-B138-2C621BCAD5F4}"/>
                </a:ext>
              </a:extLst>
            </p:cNvPr>
            <p:cNvSpPr txBox="1"/>
            <p:nvPr/>
          </p:nvSpPr>
          <p:spPr>
            <a:xfrm>
              <a:off x="7464506" y="2895600"/>
              <a:ext cx="136447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rgbClr val="FF0000"/>
                  </a:solidFill>
                  <a:ea typeface="メイリオ" panose="020B0604030504040204" pitchFamily="50" charset="-128"/>
                </a:rPr>
                <a:t>AP can get</a:t>
              </a:r>
            </a:p>
            <a:p>
              <a:r>
                <a:rPr lang="en-US" altLang="ja-JP" sz="1200" dirty="0">
                  <a:solidFill>
                    <a:srgbClr val="FF0000"/>
                  </a:solidFill>
                  <a:ea typeface="メイリオ" panose="020B0604030504040204" pitchFamily="50" charset="-128"/>
                </a:rPr>
                <a:t>acknowledgement</a:t>
              </a:r>
            </a:p>
            <a:p>
              <a:r>
                <a:rPr lang="en-US" altLang="ja-JP" sz="1200" dirty="0">
                  <a:solidFill>
                    <a:srgbClr val="FF0000"/>
                  </a:solidFill>
                  <a:ea typeface="メイリオ" panose="020B0604030504040204" pitchFamily="50" charset="-128"/>
                </a:rPr>
                <a:t>for all data </a:t>
              </a:r>
              <a:endParaRPr lang="ja-JP" altLang="en-US" sz="1200" dirty="0">
                <a:solidFill>
                  <a:srgbClr val="FF0000"/>
                </a:solidFill>
                <a:ea typeface="メイリオ" panose="020B0604030504040204" pitchFamily="50" charset="-128"/>
              </a:endParaRPr>
            </a:p>
          </p:txBody>
        </p:sp>
        <p:cxnSp>
          <p:nvCxnSpPr>
            <p:cNvPr id="129" name="直線コネクタ 128">
              <a:extLst>
                <a:ext uri="{FF2B5EF4-FFF2-40B4-BE49-F238E27FC236}">
                  <a16:creationId xmlns:a16="http://schemas.microsoft.com/office/drawing/2014/main" id="{60D2DF37-E085-4782-8D17-D9EA52925429}"/>
                </a:ext>
              </a:extLst>
            </p:cNvPr>
            <p:cNvCxnSpPr>
              <a:cxnSpLocks/>
              <a:stCxn id="127" idx="1"/>
            </p:cNvCxnSpPr>
            <p:nvPr/>
          </p:nvCxnSpPr>
          <p:spPr bwMode="auto">
            <a:xfrm flipH="1">
              <a:off x="7227860" y="3218766"/>
              <a:ext cx="236646" cy="21023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081144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EA74A5B-9E78-4C4E-9206-CE0F4D0F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1800" dirty="0"/>
              <a:t>The proposed mechanism is suitable for synchronous aggregation, but there are additional considerations to apply it to independent aggregation.</a:t>
            </a:r>
          </a:p>
          <a:p>
            <a:pPr lvl="1"/>
            <a:r>
              <a:rPr kumimoji="1" lang="en-US" altLang="ja-JP" sz="1600" dirty="0"/>
              <a:t>In independent aggregation, reception end time of data are independent between links, and transmission start time of block acks between links are also independent.</a:t>
            </a:r>
          </a:p>
          <a:p>
            <a:pPr lvl="2"/>
            <a:r>
              <a:rPr kumimoji="1" lang="en-US" altLang="ja-JP" sz="1400" dirty="0"/>
              <a:t>The AP can’t always adjust PPDU length to finish transmission of data due to buffered data mount, MCS or available resource.</a:t>
            </a:r>
            <a:endParaRPr kumimoji="1" lang="en-US" altLang="ja-JP" sz="1600" dirty="0"/>
          </a:p>
          <a:p>
            <a:pPr lvl="1"/>
            <a:r>
              <a:rPr kumimoji="1" lang="en-US" altLang="ja-JP" sz="1600" dirty="0"/>
              <a:t>The STA can’t send a block ack which contains acknowledgement for data received over multiple links on a link where end time of data is earlier than other links.</a:t>
            </a:r>
          </a:p>
          <a:p>
            <a:pPr lvl="2"/>
            <a:r>
              <a:rPr kumimoji="1" lang="en-US" altLang="ja-JP" sz="1400" dirty="0"/>
              <a:t>In this case, unnecessary retransmission occurs if the AP fails to receive a block ack which contains acknowledgement for data received over multiple links.</a:t>
            </a:r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B2799FFD-C48A-4D88-80DB-10C324F0E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kumimoji="1" lang="en-US" altLang="ja-JP" dirty="0"/>
              <a:t>Considerations on Independent Aggregation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CBF660-5151-4F24-A925-E9E2DDD1B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E58D03-35D6-4D66-851B-A951F681C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Ryuichi Hirata(Sony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75C220-7B50-4DB3-91B9-EC6F70804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3EBD350C-A668-4587-8CC9-4F6FF3A64DA0}"/>
              </a:ext>
            </a:extLst>
          </p:cNvPr>
          <p:cNvGrpSpPr/>
          <p:nvPr/>
        </p:nvGrpSpPr>
        <p:grpSpPr>
          <a:xfrm>
            <a:off x="1044444" y="4812715"/>
            <a:ext cx="7055112" cy="1336402"/>
            <a:chOff x="1184493" y="4812715"/>
            <a:chExt cx="7055112" cy="1336402"/>
          </a:xfrm>
        </p:grpSpPr>
        <p:sp>
          <p:nvSpPr>
            <p:cNvPr id="8" name="テキスト ボックス 9">
              <a:extLst>
                <a:ext uri="{FF2B5EF4-FFF2-40B4-BE49-F238E27FC236}">
                  <a16:creationId xmlns:a16="http://schemas.microsoft.com/office/drawing/2014/main" id="{D7CF9FF3-F377-4FD0-BB56-9FA792B226DB}"/>
                </a:ext>
              </a:extLst>
            </p:cNvPr>
            <p:cNvSpPr txBox="1"/>
            <p:nvPr/>
          </p:nvSpPr>
          <p:spPr>
            <a:xfrm>
              <a:off x="1267657" y="4812715"/>
              <a:ext cx="8659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>
                  <a:latin typeface="+mj-lt"/>
                  <a:ea typeface="メイリオ" panose="020B0604030504040204" pitchFamily="50" charset="-128"/>
                </a:rPr>
                <a:t>AP@link1</a:t>
              </a:r>
            </a:p>
          </p:txBody>
        </p:sp>
        <p:cxnSp>
          <p:nvCxnSpPr>
            <p:cNvPr id="9" name="直線矢印コネクタ 10">
              <a:extLst>
                <a:ext uri="{FF2B5EF4-FFF2-40B4-BE49-F238E27FC236}">
                  <a16:creationId xmlns:a16="http://schemas.microsoft.com/office/drawing/2014/main" id="{03D269AF-54E1-4C8B-B24D-BE1E16FCFD6C}"/>
                </a:ext>
              </a:extLst>
            </p:cNvPr>
            <p:cNvCxnSpPr>
              <a:cxnSpLocks/>
              <a:endCxn id="10" idx="1"/>
            </p:cNvCxnSpPr>
            <p:nvPr/>
          </p:nvCxnSpPr>
          <p:spPr>
            <a:xfrm flipV="1">
              <a:off x="2323370" y="4961030"/>
              <a:ext cx="0" cy="858123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11">
              <a:extLst>
                <a:ext uri="{FF2B5EF4-FFF2-40B4-BE49-F238E27FC236}">
                  <a16:creationId xmlns:a16="http://schemas.microsoft.com/office/drawing/2014/main" id="{8C5B0B36-156B-47F6-A6F3-FF028F926C79}"/>
                </a:ext>
              </a:extLst>
            </p:cNvPr>
            <p:cNvSpPr txBox="1"/>
            <p:nvPr/>
          </p:nvSpPr>
          <p:spPr>
            <a:xfrm>
              <a:off x="2323370" y="4832345"/>
              <a:ext cx="1625626" cy="25736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sp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Data#1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11" name="テキスト ボックス 12">
              <a:extLst>
                <a:ext uri="{FF2B5EF4-FFF2-40B4-BE49-F238E27FC236}">
                  <a16:creationId xmlns:a16="http://schemas.microsoft.com/office/drawing/2014/main" id="{89F8222E-895C-4413-8125-D195134F4865}"/>
                </a:ext>
              </a:extLst>
            </p:cNvPr>
            <p:cNvSpPr txBox="1"/>
            <p:nvPr/>
          </p:nvSpPr>
          <p:spPr>
            <a:xfrm>
              <a:off x="1267657" y="5140668"/>
              <a:ext cx="8659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>
                  <a:latin typeface="+mj-lt"/>
                  <a:ea typeface="メイリオ" panose="020B0604030504040204" pitchFamily="50" charset="-128"/>
                </a:rPr>
                <a:t>AP@link2</a:t>
              </a:r>
            </a:p>
          </p:txBody>
        </p:sp>
        <p:sp>
          <p:nvSpPr>
            <p:cNvPr id="12" name="テキスト ボックス 13">
              <a:extLst>
                <a:ext uri="{FF2B5EF4-FFF2-40B4-BE49-F238E27FC236}">
                  <a16:creationId xmlns:a16="http://schemas.microsoft.com/office/drawing/2014/main" id="{E0D43708-4F50-4101-8A38-994603A71D62}"/>
                </a:ext>
              </a:extLst>
            </p:cNvPr>
            <p:cNvSpPr txBox="1"/>
            <p:nvPr/>
          </p:nvSpPr>
          <p:spPr>
            <a:xfrm>
              <a:off x="1184493" y="5544165"/>
              <a:ext cx="9475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200" dirty="0">
                  <a:latin typeface="+mj-lt"/>
                  <a:ea typeface="メイリオ" panose="020B0604030504040204" pitchFamily="50" charset="-128"/>
                </a:rPr>
                <a:t>STA@link1</a:t>
              </a:r>
            </a:p>
          </p:txBody>
        </p:sp>
        <p:cxnSp>
          <p:nvCxnSpPr>
            <p:cNvPr id="13" name="直線コネクタ 14">
              <a:extLst>
                <a:ext uri="{FF2B5EF4-FFF2-40B4-BE49-F238E27FC236}">
                  <a16:creationId xmlns:a16="http://schemas.microsoft.com/office/drawing/2014/main" id="{46DA6914-B9A8-4961-A07C-B56B8CE90B8B}"/>
                </a:ext>
              </a:extLst>
            </p:cNvPr>
            <p:cNvCxnSpPr>
              <a:cxnSpLocks/>
            </p:cNvCxnSpPr>
            <p:nvPr/>
          </p:nvCxnSpPr>
          <p:spPr>
            <a:xfrm>
              <a:off x="2139428" y="5089714"/>
              <a:ext cx="569576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5">
              <a:extLst>
                <a:ext uri="{FF2B5EF4-FFF2-40B4-BE49-F238E27FC236}">
                  <a16:creationId xmlns:a16="http://schemas.microsoft.com/office/drawing/2014/main" id="{B58E66C9-B781-4AD9-ACD6-B312C580179D}"/>
                </a:ext>
              </a:extLst>
            </p:cNvPr>
            <p:cNvCxnSpPr>
              <a:cxnSpLocks/>
            </p:cNvCxnSpPr>
            <p:nvPr/>
          </p:nvCxnSpPr>
          <p:spPr>
            <a:xfrm>
              <a:off x="2139428" y="5417667"/>
              <a:ext cx="569576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6">
              <a:extLst>
                <a:ext uri="{FF2B5EF4-FFF2-40B4-BE49-F238E27FC236}">
                  <a16:creationId xmlns:a16="http://schemas.microsoft.com/office/drawing/2014/main" id="{247BECDB-1FCE-47E1-BCF0-69A50A679B05}"/>
                </a:ext>
              </a:extLst>
            </p:cNvPr>
            <p:cNvCxnSpPr>
              <a:cxnSpLocks/>
            </p:cNvCxnSpPr>
            <p:nvPr/>
          </p:nvCxnSpPr>
          <p:spPr>
            <a:xfrm>
              <a:off x="2139428" y="5821164"/>
              <a:ext cx="569576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7">
              <a:extLst>
                <a:ext uri="{FF2B5EF4-FFF2-40B4-BE49-F238E27FC236}">
                  <a16:creationId xmlns:a16="http://schemas.microsoft.com/office/drawing/2014/main" id="{89551AD1-B42F-40B8-8358-7C220B41D02C}"/>
                </a:ext>
              </a:extLst>
            </p:cNvPr>
            <p:cNvCxnSpPr>
              <a:cxnSpLocks/>
            </p:cNvCxnSpPr>
            <p:nvPr/>
          </p:nvCxnSpPr>
          <p:spPr>
            <a:xfrm>
              <a:off x="2139428" y="6149117"/>
              <a:ext cx="569576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8">
              <a:extLst>
                <a:ext uri="{FF2B5EF4-FFF2-40B4-BE49-F238E27FC236}">
                  <a16:creationId xmlns:a16="http://schemas.microsoft.com/office/drawing/2014/main" id="{327AB8F5-A6E3-4662-9A00-DE60780F2F2E}"/>
                </a:ext>
              </a:extLst>
            </p:cNvPr>
            <p:cNvSpPr txBox="1"/>
            <p:nvPr/>
          </p:nvSpPr>
          <p:spPr>
            <a:xfrm>
              <a:off x="1184493" y="5872118"/>
              <a:ext cx="9475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200" dirty="0">
                  <a:latin typeface="+mj-lt"/>
                  <a:ea typeface="メイリオ" panose="020B0604030504040204" pitchFamily="50" charset="-128"/>
                </a:rPr>
                <a:t>STA@link2</a:t>
              </a:r>
            </a:p>
          </p:txBody>
        </p:sp>
        <p:cxnSp>
          <p:nvCxnSpPr>
            <p:cNvPr id="18" name="直線矢印コネクタ 19">
              <a:extLst>
                <a:ext uri="{FF2B5EF4-FFF2-40B4-BE49-F238E27FC236}">
                  <a16:creationId xmlns:a16="http://schemas.microsoft.com/office/drawing/2014/main" id="{5B189DDD-4A94-4843-9FD6-FBA2D699C2FC}"/>
                </a:ext>
              </a:extLst>
            </p:cNvPr>
            <p:cNvCxnSpPr>
              <a:cxnSpLocks/>
              <a:endCxn id="21" idx="1"/>
            </p:cNvCxnSpPr>
            <p:nvPr/>
          </p:nvCxnSpPr>
          <p:spPr>
            <a:xfrm flipV="1">
              <a:off x="2703287" y="5300605"/>
              <a:ext cx="0" cy="84851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矢印コネクタ 18">
              <a:extLst>
                <a:ext uri="{FF2B5EF4-FFF2-40B4-BE49-F238E27FC236}">
                  <a16:creationId xmlns:a16="http://schemas.microsoft.com/office/drawing/2014/main" id="{9D47BAD8-55B1-4EE5-9D61-14E196A96467}"/>
                </a:ext>
              </a:extLst>
            </p:cNvPr>
            <p:cNvCxnSpPr>
              <a:cxnSpLocks/>
              <a:endCxn id="22" idx="1"/>
            </p:cNvCxnSpPr>
            <p:nvPr/>
          </p:nvCxnSpPr>
          <p:spPr>
            <a:xfrm>
              <a:off x="4153209" y="5089714"/>
              <a:ext cx="1" cy="61229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11B3ABDF-4089-46A9-81E9-814CCBFF51B9}"/>
                </a:ext>
              </a:extLst>
            </p:cNvPr>
            <p:cNvCxnSpPr>
              <a:cxnSpLocks/>
              <a:endCxn id="24" idx="1"/>
            </p:cNvCxnSpPr>
            <p:nvPr/>
          </p:nvCxnSpPr>
          <p:spPr>
            <a:xfrm>
              <a:off x="4535233" y="5417748"/>
              <a:ext cx="1" cy="61422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66480D35-8A12-4780-96CB-20360F92D158}"/>
                </a:ext>
              </a:extLst>
            </p:cNvPr>
            <p:cNvSpPr txBox="1"/>
            <p:nvPr/>
          </p:nvSpPr>
          <p:spPr>
            <a:xfrm>
              <a:off x="2703287" y="5183462"/>
              <a:ext cx="1625612" cy="234286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Data#2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EDFB6511-39AD-4DD6-BEAB-03E16133889C}"/>
                </a:ext>
              </a:extLst>
            </p:cNvPr>
            <p:cNvSpPr txBox="1"/>
            <p:nvPr/>
          </p:nvSpPr>
          <p:spPr>
            <a:xfrm>
              <a:off x="4153210" y="5584867"/>
              <a:ext cx="1088226" cy="23428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BA (Data#1)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23" name="乗算記号 21">
              <a:extLst>
                <a:ext uri="{FF2B5EF4-FFF2-40B4-BE49-F238E27FC236}">
                  <a16:creationId xmlns:a16="http://schemas.microsoft.com/office/drawing/2014/main" id="{FEEE4B0F-B61A-48C1-9D38-7039A9A3382A}"/>
                </a:ext>
              </a:extLst>
            </p:cNvPr>
            <p:cNvSpPr/>
            <p:nvPr/>
          </p:nvSpPr>
          <p:spPr bwMode="auto">
            <a:xfrm>
              <a:off x="4288134" y="5186923"/>
              <a:ext cx="489956" cy="309508"/>
            </a:xfrm>
            <a:prstGeom prst="mathMultiply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86022AEB-41C1-461E-8AAF-8BFE5C75D6EA}"/>
                </a:ext>
              </a:extLst>
            </p:cNvPr>
            <p:cNvSpPr txBox="1"/>
            <p:nvPr/>
          </p:nvSpPr>
          <p:spPr>
            <a:xfrm>
              <a:off x="4535234" y="5914831"/>
              <a:ext cx="1088226" cy="23428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BA (Data#1,2)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25" name="テキスト ボックス 20">
              <a:extLst>
                <a:ext uri="{FF2B5EF4-FFF2-40B4-BE49-F238E27FC236}">
                  <a16:creationId xmlns:a16="http://schemas.microsoft.com/office/drawing/2014/main" id="{B362208D-4A18-4EE8-A7EE-4C5FF7FA9C43}"/>
                </a:ext>
              </a:extLst>
            </p:cNvPr>
            <p:cNvSpPr txBox="1"/>
            <p:nvPr/>
          </p:nvSpPr>
          <p:spPr>
            <a:xfrm>
              <a:off x="5983048" y="5183462"/>
              <a:ext cx="1625612" cy="234286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Data#2 (Re)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3CA4FC1B-1C9F-407C-8B16-229F935761DC}"/>
                </a:ext>
              </a:extLst>
            </p:cNvPr>
            <p:cNvSpPr txBox="1"/>
            <p:nvPr/>
          </p:nvSpPr>
          <p:spPr>
            <a:xfrm>
              <a:off x="4748448" y="4815254"/>
              <a:ext cx="21190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rgbClr val="FF0000"/>
                  </a:solidFill>
                  <a:latin typeface="+mj-lt"/>
                  <a:ea typeface="メイリオ" panose="020B0604030504040204" pitchFamily="50" charset="-128"/>
                </a:rPr>
                <a:t>AP fails to receive BA @link2</a:t>
              </a:r>
              <a:endParaRPr lang="ja-JP" altLang="en-US" sz="1200" dirty="0">
                <a:solidFill>
                  <a:srgbClr val="FF0000"/>
                </a:solidFill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4635A46F-BDCB-4C3A-B3A8-BBF1167C0E08}"/>
                </a:ext>
              </a:extLst>
            </p:cNvPr>
            <p:cNvSpPr txBox="1"/>
            <p:nvPr/>
          </p:nvSpPr>
          <p:spPr>
            <a:xfrm>
              <a:off x="6215846" y="5466083"/>
              <a:ext cx="20237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rgbClr val="FF0000"/>
                  </a:solidFill>
                  <a:latin typeface="+mj-lt"/>
                  <a:ea typeface="メイリオ" panose="020B0604030504040204" pitchFamily="50" charset="-128"/>
                </a:rPr>
                <a:t>Unnecessary retransmission</a:t>
              </a:r>
              <a:endParaRPr lang="ja-JP" altLang="en-US" sz="1200" dirty="0">
                <a:solidFill>
                  <a:srgbClr val="FF0000"/>
                </a:solidFill>
                <a:latin typeface="+mj-lt"/>
                <a:ea typeface="メイリオ" panose="020B0604030504040204" pitchFamily="50" charset="-128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D1823216-3DA5-40E6-8C1D-5A35CE588FC3}"/>
                </a:ext>
              </a:extLst>
            </p:cNvPr>
            <p:cNvCxnSpPr>
              <a:stCxn id="26" idx="1"/>
            </p:cNvCxnSpPr>
            <p:nvPr/>
          </p:nvCxnSpPr>
          <p:spPr bwMode="auto">
            <a:xfrm flipH="1">
              <a:off x="4533112" y="4953754"/>
              <a:ext cx="215336" cy="40417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B162DDF6-83B5-4625-8619-D663B7E4C55E}"/>
                </a:ext>
              </a:extLst>
            </p:cNvPr>
            <p:cNvCxnSpPr>
              <a:cxnSpLocks/>
              <a:stCxn id="27" idx="1"/>
            </p:cNvCxnSpPr>
            <p:nvPr/>
          </p:nvCxnSpPr>
          <p:spPr bwMode="auto">
            <a:xfrm flipH="1" flipV="1">
              <a:off x="6110167" y="5361393"/>
              <a:ext cx="105679" cy="2431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84219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C2E9895-4069-4415-99D5-BBEE19BC1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858126" cy="4114800"/>
          </a:xfrm>
        </p:spPr>
        <p:txBody>
          <a:bodyPr/>
          <a:lstStyle/>
          <a:p>
            <a:r>
              <a:rPr kumimoji="1" lang="en-US" altLang="ja-JP" sz="1800" dirty="0"/>
              <a:t>One of possible solution for independent aggregation is to send block acks after the last reception end time of data.</a:t>
            </a:r>
          </a:p>
          <a:p>
            <a:pPr lvl="1"/>
            <a:r>
              <a:rPr kumimoji="1" lang="en-US" altLang="ja-JP" sz="1600" dirty="0"/>
              <a:t>In the figure below, first the AP initiates transmission of data#1 on link 1, then the AP initiates transmission of data#2 on link 2.</a:t>
            </a:r>
          </a:p>
          <a:p>
            <a:pPr lvl="1"/>
            <a:r>
              <a:rPr kumimoji="1" lang="en-US" altLang="ja-JP" sz="1600" dirty="0"/>
              <a:t>Even when the transmission of data#1 is complete, a STA will wait until reception end time of data #2 without sending block ack on link 1.</a:t>
            </a:r>
          </a:p>
          <a:p>
            <a:pPr lvl="1"/>
            <a:r>
              <a:rPr kumimoji="1" lang="en-US" altLang="ja-JP" sz="1600" dirty="0"/>
              <a:t>After the end time of data #2, the STA sends block acks on link 1 and link 2.</a:t>
            </a:r>
          </a:p>
          <a:p>
            <a:r>
              <a:rPr kumimoji="1" lang="en-US" altLang="ja-JP" sz="1800" dirty="0"/>
              <a:t>This sequence allows to send a block ack which contains acknowledgement for data received over multiple links.</a:t>
            </a:r>
          </a:p>
          <a:p>
            <a:r>
              <a:rPr kumimoji="1" lang="en-US" altLang="ja-JP" sz="1800" dirty="0"/>
              <a:t>However, this sequence causes unsolicited but not immediate block ack transmission that is not a normative operation of 802.11 specification.</a:t>
            </a:r>
            <a:endParaRPr kumimoji="1" lang="ja-JP" altLang="en-US" sz="18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0B323FDE-2C86-4216-ABE3-74C409FBA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Observations on Independent Aggregation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DD4816-3394-422B-9241-E17721325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CDA937-F566-492B-8282-6450A2FE3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Ryuichi Hirata(Sony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624F1D-D9CC-4308-8B35-B673B2E9C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D949A8B-04FE-4F4D-BCE1-D6D2448B595C}"/>
              </a:ext>
            </a:extLst>
          </p:cNvPr>
          <p:cNvGrpSpPr/>
          <p:nvPr/>
        </p:nvGrpSpPr>
        <p:grpSpPr>
          <a:xfrm>
            <a:off x="1246649" y="5041315"/>
            <a:ext cx="6824926" cy="1336402"/>
            <a:chOff x="1044444" y="4812715"/>
            <a:chExt cx="6824926" cy="1336402"/>
          </a:xfrm>
        </p:grpSpPr>
        <p:sp>
          <p:nvSpPr>
            <p:cNvPr id="28" name="テキスト ボックス 9">
              <a:extLst>
                <a:ext uri="{FF2B5EF4-FFF2-40B4-BE49-F238E27FC236}">
                  <a16:creationId xmlns:a16="http://schemas.microsoft.com/office/drawing/2014/main" id="{6DBA642E-1589-4E1A-BB7B-68C6F25A49F3}"/>
                </a:ext>
              </a:extLst>
            </p:cNvPr>
            <p:cNvSpPr txBox="1"/>
            <p:nvPr/>
          </p:nvSpPr>
          <p:spPr>
            <a:xfrm>
              <a:off x="1127608" y="4812715"/>
              <a:ext cx="8659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>
                  <a:latin typeface="+mj-lt"/>
                  <a:ea typeface="メイリオ" panose="020B0604030504040204" pitchFamily="50" charset="-128"/>
                </a:rPr>
                <a:t>AP@link1</a:t>
              </a:r>
            </a:p>
          </p:txBody>
        </p:sp>
        <p:cxnSp>
          <p:nvCxnSpPr>
            <p:cNvPr id="29" name="直線矢印コネクタ 10">
              <a:extLst>
                <a:ext uri="{FF2B5EF4-FFF2-40B4-BE49-F238E27FC236}">
                  <a16:creationId xmlns:a16="http://schemas.microsoft.com/office/drawing/2014/main" id="{7B44E0C0-3DC6-418F-B106-FB4B7E8D4899}"/>
                </a:ext>
              </a:extLst>
            </p:cNvPr>
            <p:cNvCxnSpPr>
              <a:cxnSpLocks/>
              <a:endCxn id="30" idx="1"/>
            </p:cNvCxnSpPr>
            <p:nvPr/>
          </p:nvCxnSpPr>
          <p:spPr>
            <a:xfrm flipV="1">
              <a:off x="2183321" y="4961030"/>
              <a:ext cx="0" cy="858123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テキスト ボックス 11">
              <a:extLst>
                <a:ext uri="{FF2B5EF4-FFF2-40B4-BE49-F238E27FC236}">
                  <a16:creationId xmlns:a16="http://schemas.microsoft.com/office/drawing/2014/main" id="{EB5FF8B2-D0DF-414D-BFF2-E39A1F2BF066}"/>
                </a:ext>
              </a:extLst>
            </p:cNvPr>
            <p:cNvSpPr txBox="1"/>
            <p:nvPr/>
          </p:nvSpPr>
          <p:spPr>
            <a:xfrm>
              <a:off x="2183321" y="4832345"/>
              <a:ext cx="1625626" cy="25736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sp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Data#1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31" name="テキスト ボックス 12">
              <a:extLst>
                <a:ext uri="{FF2B5EF4-FFF2-40B4-BE49-F238E27FC236}">
                  <a16:creationId xmlns:a16="http://schemas.microsoft.com/office/drawing/2014/main" id="{2A73138E-AF01-4B82-8A9B-113C15C1922D}"/>
                </a:ext>
              </a:extLst>
            </p:cNvPr>
            <p:cNvSpPr txBox="1"/>
            <p:nvPr/>
          </p:nvSpPr>
          <p:spPr>
            <a:xfrm>
              <a:off x="1127608" y="5140668"/>
              <a:ext cx="8659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>
                  <a:latin typeface="+mj-lt"/>
                  <a:ea typeface="メイリオ" panose="020B0604030504040204" pitchFamily="50" charset="-128"/>
                </a:rPr>
                <a:t>AP@link2</a:t>
              </a:r>
            </a:p>
          </p:txBody>
        </p:sp>
        <p:sp>
          <p:nvSpPr>
            <p:cNvPr id="32" name="テキスト ボックス 13">
              <a:extLst>
                <a:ext uri="{FF2B5EF4-FFF2-40B4-BE49-F238E27FC236}">
                  <a16:creationId xmlns:a16="http://schemas.microsoft.com/office/drawing/2014/main" id="{2D6DD559-35CE-4941-803E-3FE8643F301F}"/>
                </a:ext>
              </a:extLst>
            </p:cNvPr>
            <p:cNvSpPr txBox="1"/>
            <p:nvPr/>
          </p:nvSpPr>
          <p:spPr>
            <a:xfrm>
              <a:off x="1044444" y="5544165"/>
              <a:ext cx="9475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200" dirty="0">
                  <a:latin typeface="+mj-lt"/>
                  <a:ea typeface="メイリオ" panose="020B0604030504040204" pitchFamily="50" charset="-128"/>
                </a:rPr>
                <a:t>STA@link1</a:t>
              </a:r>
            </a:p>
          </p:txBody>
        </p:sp>
        <p:cxnSp>
          <p:nvCxnSpPr>
            <p:cNvPr id="33" name="直線コネクタ 14">
              <a:extLst>
                <a:ext uri="{FF2B5EF4-FFF2-40B4-BE49-F238E27FC236}">
                  <a16:creationId xmlns:a16="http://schemas.microsoft.com/office/drawing/2014/main" id="{ADEC7256-7478-44BA-A59E-F299511B01D7}"/>
                </a:ext>
              </a:extLst>
            </p:cNvPr>
            <p:cNvCxnSpPr>
              <a:cxnSpLocks/>
            </p:cNvCxnSpPr>
            <p:nvPr/>
          </p:nvCxnSpPr>
          <p:spPr>
            <a:xfrm>
              <a:off x="1999379" y="5089714"/>
              <a:ext cx="569576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15">
              <a:extLst>
                <a:ext uri="{FF2B5EF4-FFF2-40B4-BE49-F238E27FC236}">
                  <a16:creationId xmlns:a16="http://schemas.microsoft.com/office/drawing/2014/main" id="{4F5A6AF7-4275-47D0-A853-FDCC1CCFAFB4}"/>
                </a:ext>
              </a:extLst>
            </p:cNvPr>
            <p:cNvCxnSpPr>
              <a:cxnSpLocks/>
            </p:cNvCxnSpPr>
            <p:nvPr/>
          </p:nvCxnSpPr>
          <p:spPr>
            <a:xfrm>
              <a:off x="1999379" y="5417667"/>
              <a:ext cx="569576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16">
              <a:extLst>
                <a:ext uri="{FF2B5EF4-FFF2-40B4-BE49-F238E27FC236}">
                  <a16:creationId xmlns:a16="http://schemas.microsoft.com/office/drawing/2014/main" id="{4415889A-742E-4C2B-B5DA-62481425BF2E}"/>
                </a:ext>
              </a:extLst>
            </p:cNvPr>
            <p:cNvCxnSpPr>
              <a:cxnSpLocks/>
            </p:cNvCxnSpPr>
            <p:nvPr/>
          </p:nvCxnSpPr>
          <p:spPr>
            <a:xfrm>
              <a:off x="1999379" y="5821164"/>
              <a:ext cx="569576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17">
              <a:extLst>
                <a:ext uri="{FF2B5EF4-FFF2-40B4-BE49-F238E27FC236}">
                  <a16:creationId xmlns:a16="http://schemas.microsoft.com/office/drawing/2014/main" id="{62CEAEC6-D44E-4B43-8706-06812C1E9D6D}"/>
                </a:ext>
              </a:extLst>
            </p:cNvPr>
            <p:cNvCxnSpPr>
              <a:cxnSpLocks/>
            </p:cNvCxnSpPr>
            <p:nvPr/>
          </p:nvCxnSpPr>
          <p:spPr>
            <a:xfrm>
              <a:off x="1999379" y="6149117"/>
              <a:ext cx="569576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テキスト ボックス 18">
              <a:extLst>
                <a:ext uri="{FF2B5EF4-FFF2-40B4-BE49-F238E27FC236}">
                  <a16:creationId xmlns:a16="http://schemas.microsoft.com/office/drawing/2014/main" id="{88E36703-665E-4577-A2BC-899B09258292}"/>
                </a:ext>
              </a:extLst>
            </p:cNvPr>
            <p:cNvSpPr txBox="1"/>
            <p:nvPr/>
          </p:nvSpPr>
          <p:spPr>
            <a:xfrm>
              <a:off x="1044444" y="5872118"/>
              <a:ext cx="9475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200" dirty="0">
                  <a:latin typeface="+mj-lt"/>
                  <a:ea typeface="メイリオ" panose="020B0604030504040204" pitchFamily="50" charset="-128"/>
                </a:rPr>
                <a:t>STA@link2</a:t>
              </a:r>
            </a:p>
          </p:txBody>
        </p:sp>
        <p:cxnSp>
          <p:nvCxnSpPr>
            <p:cNvPr id="38" name="直線矢印コネクタ 19">
              <a:extLst>
                <a:ext uri="{FF2B5EF4-FFF2-40B4-BE49-F238E27FC236}">
                  <a16:creationId xmlns:a16="http://schemas.microsoft.com/office/drawing/2014/main" id="{7B7DADBB-F80A-4DD4-845D-863CF74E4C34}"/>
                </a:ext>
              </a:extLst>
            </p:cNvPr>
            <p:cNvCxnSpPr>
              <a:cxnSpLocks/>
              <a:endCxn id="41" idx="1"/>
            </p:cNvCxnSpPr>
            <p:nvPr/>
          </p:nvCxnSpPr>
          <p:spPr>
            <a:xfrm flipV="1">
              <a:off x="2563238" y="5300605"/>
              <a:ext cx="0" cy="84851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矢印コネクタ 38">
              <a:extLst>
                <a:ext uri="{FF2B5EF4-FFF2-40B4-BE49-F238E27FC236}">
                  <a16:creationId xmlns:a16="http://schemas.microsoft.com/office/drawing/2014/main" id="{DC6C1F5E-9768-4B6D-9FB5-7105A068A4C8}"/>
                </a:ext>
              </a:extLst>
            </p:cNvPr>
            <p:cNvCxnSpPr>
              <a:cxnSpLocks/>
              <a:endCxn id="42" idx="1"/>
            </p:cNvCxnSpPr>
            <p:nvPr/>
          </p:nvCxnSpPr>
          <p:spPr>
            <a:xfrm>
              <a:off x="4395185" y="5089714"/>
              <a:ext cx="0" cy="61229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>
              <a:extLst>
                <a:ext uri="{FF2B5EF4-FFF2-40B4-BE49-F238E27FC236}">
                  <a16:creationId xmlns:a16="http://schemas.microsoft.com/office/drawing/2014/main" id="{1F14134B-1D8A-454A-BB34-1E5D30CDEAFE}"/>
                </a:ext>
              </a:extLst>
            </p:cNvPr>
            <p:cNvCxnSpPr>
              <a:cxnSpLocks/>
              <a:endCxn id="44" idx="1"/>
            </p:cNvCxnSpPr>
            <p:nvPr/>
          </p:nvCxnSpPr>
          <p:spPr>
            <a:xfrm>
              <a:off x="4395184" y="5417748"/>
              <a:ext cx="1" cy="61422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BA4A96B4-D6A7-4077-95A6-4B5DC2298FA0}"/>
                </a:ext>
              </a:extLst>
            </p:cNvPr>
            <p:cNvSpPr txBox="1"/>
            <p:nvPr/>
          </p:nvSpPr>
          <p:spPr>
            <a:xfrm>
              <a:off x="2563238" y="5183462"/>
              <a:ext cx="1625612" cy="234286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Data#2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1710141A-652A-4D9A-8F3F-A9A97AEC07DE}"/>
                </a:ext>
              </a:extLst>
            </p:cNvPr>
            <p:cNvSpPr txBox="1"/>
            <p:nvPr/>
          </p:nvSpPr>
          <p:spPr>
            <a:xfrm>
              <a:off x="4395185" y="5584867"/>
              <a:ext cx="1088226" cy="23428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BA (Data#1,2)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B4CEDA2B-1F67-4E31-A970-5D357DDFEF6D}"/>
                </a:ext>
              </a:extLst>
            </p:cNvPr>
            <p:cNvSpPr txBox="1"/>
            <p:nvPr/>
          </p:nvSpPr>
          <p:spPr>
            <a:xfrm>
              <a:off x="4395185" y="5914831"/>
              <a:ext cx="1088226" cy="23428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72000" tIns="36000" rIns="72000" b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algn="ctr"/>
              <a:r>
                <a:rPr lang="en-US" altLang="ja-JP" dirty="0">
                  <a:latin typeface="+mj-lt"/>
                  <a:ea typeface="メイリオ" panose="020B0604030504040204" pitchFamily="50" charset="-128"/>
                </a:rPr>
                <a:t>BA (Data#1,2)</a:t>
              </a:r>
              <a:endParaRPr lang="ja-JP" altLang="en-US" dirty="0">
                <a:latin typeface="+mj-lt"/>
                <a:ea typeface="メイリオ" panose="020B0604030504040204" pitchFamily="50" charset="-128"/>
              </a:endParaRPr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D75E5DBE-23C7-494E-A0D2-36CDCB79F263}"/>
                </a:ext>
              </a:extLst>
            </p:cNvPr>
            <p:cNvSpPr txBox="1"/>
            <p:nvPr/>
          </p:nvSpPr>
          <p:spPr>
            <a:xfrm>
              <a:off x="5063794" y="5115191"/>
              <a:ext cx="28055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rgbClr val="FF0000"/>
                  </a:solidFill>
                  <a:latin typeface="+mj-lt"/>
                  <a:ea typeface="メイリオ" panose="020B0604030504040204" pitchFamily="50" charset="-128"/>
                </a:rPr>
                <a:t>Unsolicited but not immediate block ack</a:t>
              </a:r>
              <a:endParaRPr lang="ja-JP" altLang="en-US" sz="1200" dirty="0">
                <a:solidFill>
                  <a:srgbClr val="FF0000"/>
                </a:solidFill>
                <a:latin typeface="+mj-lt"/>
                <a:ea typeface="メイリオ" panose="020B0604030504040204" pitchFamily="50" charset="-128"/>
              </a:endParaRPr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7914FB6D-8558-4AEB-8524-9BB0B5B6EF40}"/>
                </a:ext>
              </a:extLst>
            </p:cNvPr>
            <p:cNvCxnSpPr>
              <a:cxnSpLocks/>
              <a:stCxn id="52" idx="1"/>
            </p:cNvCxnSpPr>
            <p:nvPr/>
          </p:nvCxnSpPr>
          <p:spPr bwMode="auto">
            <a:xfrm flipH="1">
              <a:off x="4822119" y="5253691"/>
              <a:ext cx="241675" cy="30561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29595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F482FA9-CC56-4063-A21C-220DBD70D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kumimoji="1" lang="en-US" altLang="ja-JP" sz="1800" b="1" dirty="0">
                <a:ea typeface="+mn-ea"/>
                <a:cs typeface="+mn-cs"/>
              </a:rPr>
              <a:t>Another possible solution for independent aggregation is to send block ack request to solicit block acks after the last reception end time of data.</a:t>
            </a:r>
          </a:p>
          <a:p>
            <a:pPr lvl="1"/>
            <a:r>
              <a:rPr kumimoji="1" lang="en-US" altLang="ja-JP" sz="1600" dirty="0"/>
              <a:t>Block ack request is a well-accepted existing mechanism to solicit block ack.</a:t>
            </a:r>
          </a:p>
          <a:p>
            <a:pPr lvl="1"/>
            <a:r>
              <a:rPr kumimoji="1" lang="en-US" altLang="ja-JP" sz="1600" dirty="0"/>
              <a:t>Block ack request enables transmitting block acks which contain acknowledgement for data received over multiple links.</a:t>
            </a:r>
          </a:p>
          <a:p>
            <a:pPr lvl="1"/>
            <a:r>
              <a:rPr kumimoji="1" lang="en-US" altLang="ja-JP" sz="1600" dirty="0"/>
              <a:t>Block</a:t>
            </a:r>
            <a:r>
              <a:rPr kumimoji="1" lang="ja-JP" altLang="en-US" sz="1600" dirty="0"/>
              <a:t> </a:t>
            </a:r>
            <a:r>
              <a:rPr kumimoji="1" lang="en-US" altLang="ja-JP" sz="1600" dirty="0"/>
              <a:t>ack request can be sent on one or more links.</a:t>
            </a:r>
          </a:p>
          <a:p>
            <a:pPr lvl="1"/>
            <a:r>
              <a:rPr kumimoji="1" lang="en-US" altLang="ja-JP" sz="1600" dirty="0"/>
              <a:t>Block ack request is compatible with UL MU transmission.</a:t>
            </a:r>
          </a:p>
          <a:p>
            <a:pPr marL="342900" lvl="1" indent="-342900">
              <a:buChar char="•"/>
            </a:pPr>
            <a:r>
              <a:rPr kumimoji="1" lang="en-US" altLang="ja-JP" sz="1800" b="1" dirty="0">
                <a:ea typeface="+mn-ea"/>
                <a:cs typeface="+mn-cs"/>
              </a:rPr>
              <a:t>IEEE 802.11be should include a mechanism(s) to transmit block ack requests on one or more links that trigger block acks which include acknowledgement for data received over multiple links.</a:t>
            </a:r>
            <a:endParaRPr kumimoji="1" lang="ja-JP" altLang="en-US" sz="1800" b="1" dirty="0">
              <a:ea typeface="+mn-ea"/>
              <a:cs typeface="+mn-cs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CDB00157-5421-459E-AE0D-324F2EF23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Proposals of Multi-Link Acknowledgement for Independent Aggregation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7E3EB2-0C3E-46D0-84DF-1BA8EBC4F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5309C2-B2B3-4057-9793-958531F43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Ryuichi Hirata(Sony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FA760E-28DE-45E9-AA01-F422BC7C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7" name="テキスト ボックス 9">
            <a:extLst>
              <a:ext uri="{FF2B5EF4-FFF2-40B4-BE49-F238E27FC236}">
                <a16:creationId xmlns:a16="http://schemas.microsoft.com/office/drawing/2014/main" id="{CD2DD236-B7CA-4E30-8A77-283D3EB15D62}"/>
              </a:ext>
            </a:extLst>
          </p:cNvPr>
          <p:cNvSpPr txBox="1"/>
          <p:nvPr/>
        </p:nvSpPr>
        <p:spPr>
          <a:xfrm>
            <a:off x="1329813" y="5041315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latin typeface="+mj-lt"/>
                <a:ea typeface="メイリオ" panose="020B0604030504040204" pitchFamily="50" charset="-128"/>
              </a:rPr>
              <a:t>AP@link1</a:t>
            </a:r>
          </a:p>
        </p:txBody>
      </p:sp>
      <p:cxnSp>
        <p:nvCxnSpPr>
          <p:cNvPr id="38" name="直線矢印コネクタ 10">
            <a:extLst>
              <a:ext uri="{FF2B5EF4-FFF2-40B4-BE49-F238E27FC236}">
                <a16:creationId xmlns:a16="http://schemas.microsoft.com/office/drawing/2014/main" id="{AAB8DD57-D637-4D06-9310-87CCE3EB1922}"/>
              </a:ext>
            </a:extLst>
          </p:cNvPr>
          <p:cNvCxnSpPr>
            <a:cxnSpLocks/>
            <a:endCxn id="39" idx="1"/>
          </p:cNvCxnSpPr>
          <p:nvPr/>
        </p:nvCxnSpPr>
        <p:spPr>
          <a:xfrm flipV="1">
            <a:off x="2385526" y="5189630"/>
            <a:ext cx="0" cy="858123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arrow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11">
            <a:extLst>
              <a:ext uri="{FF2B5EF4-FFF2-40B4-BE49-F238E27FC236}">
                <a16:creationId xmlns:a16="http://schemas.microsoft.com/office/drawing/2014/main" id="{E1E5A5B9-0E01-4E06-85D7-70D81CC5215C}"/>
              </a:ext>
            </a:extLst>
          </p:cNvPr>
          <p:cNvSpPr txBox="1"/>
          <p:nvPr/>
        </p:nvSpPr>
        <p:spPr>
          <a:xfrm>
            <a:off x="2385526" y="5060945"/>
            <a:ext cx="1625626" cy="2573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72000" tIns="36000" rIns="72000" bIns="36000" rtlCol="0">
            <a:spAutoFit/>
          </a:bodyPr>
          <a:lstStyle>
            <a:defPPr>
              <a:defRPr lang="ja-JP"/>
            </a:defPPr>
            <a:lvl1pPr>
              <a:defRPr sz="1200"/>
            </a:lvl1pPr>
          </a:lstStyle>
          <a:p>
            <a:pPr algn="ctr"/>
            <a:r>
              <a:rPr lang="en-US" altLang="ja-JP" dirty="0">
                <a:latin typeface="+mj-lt"/>
                <a:ea typeface="メイリオ" panose="020B0604030504040204" pitchFamily="50" charset="-128"/>
              </a:rPr>
              <a:t>Data#1</a:t>
            </a:r>
            <a:endParaRPr lang="ja-JP" altLang="en-US" dirty="0">
              <a:latin typeface="+mj-lt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12">
            <a:extLst>
              <a:ext uri="{FF2B5EF4-FFF2-40B4-BE49-F238E27FC236}">
                <a16:creationId xmlns:a16="http://schemas.microsoft.com/office/drawing/2014/main" id="{DC038FA9-3C19-42C7-9552-246373F3574A}"/>
              </a:ext>
            </a:extLst>
          </p:cNvPr>
          <p:cNvSpPr txBox="1"/>
          <p:nvPr/>
        </p:nvSpPr>
        <p:spPr>
          <a:xfrm>
            <a:off x="1329813" y="5369268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latin typeface="+mj-lt"/>
                <a:ea typeface="メイリオ" panose="020B0604030504040204" pitchFamily="50" charset="-128"/>
              </a:rPr>
              <a:t>AP@link2</a:t>
            </a:r>
          </a:p>
        </p:txBody>
      </p:sp>
      <p:sp>
        <p:nvSpPr>
          <p:cNvPr id="41" name="テキスト ボックス 13">
            <a:extLst>
              <a:ext uri="{FF2B5EF4-FFF2-40B4-BE49-F238E27FC236}">
                <a16:creationId xmlns:a16="http://schemas.microsoft.com/office/drawing/2014/main" id="{461A50FF-719D-4557-A4ED-C5900D332F76}"/>
              </a:ext>
            </a:extLst>
          </p:cNvPr>
          <p:cNvSpPr txBox="1"/>
          <p:nvPr/>
        </p:nvSpPr>
        <p:spPr>
          <a:xfrm>
            <a:off x="1246649" y="5772765"/>
            <a:ext cx="947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200" dirty="0">
                <a:latin typeface="+mj-lt"/>
                <a:ea typeface="メイリオ" panose="020B0604030504040204" pitchFamily="50" charset="-128"/>
              </a:rPr>
              <a:t>STA@link1</a:t>
            </a:r>
          </a:p>
        </p:txBody>
      </p:sp>
      <p:cxnSp>
        <p:nvCxnSpPr>
          <p:cNvPr id="42" name="直線コネクタ 14">
            <a:extLst>
              <a:ext uri="{FF2B5EF4-FFF2-40B4-BE49-F238E27FC236}">
                <a16:creationId xmlns:a16="http://schemas.microsoft.com/office/drawing/2014/main" id="{AEB55047-6736-4998-B609-F045D9012251}"/>
              </a:ext>
            </a:extLst>
          </p:cNvPr>
          <p:cNvCxnSpPr>
            <a:cxnSpLocks/>
          </p:cNvCxnSpPr>
          <p:nvPr/>
        </p:nvCxnSpPr>
        <p:spPr>
          <a:xfrm>
            <a:off x="2201584" y="5318314"/>
            <a:ext cx="569576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15">
            <a:extLst>
              <a:ext uri="{FF2B5EF4-FFF2-40B4-BE49-F238E27FC236}">
                <a16:creationId xmlns:a16="http://schemas.microsoft.com/office/drawing/2014/main" id="{8E63C31C-81AE-4838-A2B1-EEF4CFEACE87}"/>
              </a:ext>
            </a:extLst>
          </p:cNvPr>
          <p:cNvCxnSpPr>
            <a:cxnSpLocks/>
          </p:cNvCxnSpPr>
          <p:nvPr/>
        </p:nvCxnSpPr>
        <p:spPr>
          <a:xfrm>
            <a:off x="2201584" y="5646267"/>
            <a:ext cx="569576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16">
            <a:extLst>
              <a:ext uri="{FF2B5EF4-FFF2-40B4-BE49-F238E27FC236}">
                <a16:creationId xmlns:a16="http://schemas.microsoft.com/office/drawing/2014/main" id="{3334764A-F07B-4187-972F-CFC4A7BBA509}"/>
              </a:ext>
            </a:extLst>
          </p:cNvPr>
          <p:cNvCxnSpPr>
            <a:cxnSpLocks/>
          </p:cNvCxnSpPr>
          <p:nvPr/>
        </p:nvCxnSpPr>
        <p:spPr>
          <a:xfrm>
            <a:off x="2201584" y="6049764"/>
            <a:ext cx="569576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17">
            <a:extLst>
              <a:ext uri="{FF2B5EF4-FFF2-40B4-BE49-F238E27FC236}">
                <a16:creationId xmlns:a16="http://schemas.microsoft.com/office/drawing/2014/main" id="{BAD34258-E90A-424A-AB1D-09086DF381CB}"/>
              </a:ext>
            </a:extLst>
          </p:cNvPr>
          <p:cNvCxnSpPr>
            <a:cxnSpLocks/>
          </p:cNvCxnSpPr>
          <p:nvPr/>
        </p:nvCxnSpPr>
        <p:spPr>
          <a:xfrm>
            <a:off x="2201584" y="6377717"/>
            <a:ext cx="569576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18">
            <a:extLst>
              <a:ext uri="{FF2B5EF4-FFF2-40B4-BE49-F238E27FC236}">
                <a16:creationId xmlns:a16="http://schemas.microsoft.com/office/drawing/2014/main" id="{F85271BA-E3EA-4D7E-9B28-799B9B74D1F4}"/>
              </a:ext>
            </a:extLst>
          </p:cNvPr>
          <p:cNvSpPr txBox="1"/>
          <p:nvPr/>
        </p:nvSpPr>
        <p:spPr>
          <a:xfrm>
            <a:off x="1246649" y="6100718"/>
            <a:ext cx="947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200" dirty="0">
                <a:latin typeface="+mj-lt"/>
                <a:ea typeface="メイリオ" panose="020B0604030504040204" pitchFamily="50" charset="-128"/>
              </a:rPr>
              <a:t>STA@link2</a:t>
            </a:r>
          </a:p>
        </p:txBody>
      </p:sp>
      <p:cxnSp>
        <p:nvCxnSpPr>
          <p:cNvPr id="47" name="直線矢印コネクタ 19">
            <a:extLst>
              <a:ext uri="{FF2B5EF4-FFF2-40B4-BE49-F238E27FC236}">
                <a16:creationId xmlns:a16="http://schemas.microsoft.com/office/drawing/2014/main" id="{B13C2662-6B2A-4131-A6EC-9B8ED8704AD3}"/>
              </a:ext>
            </a:extLst>
          </p:cNvPr>
          <p:cNvCxnSpPr>
            <a:cxnSpLocks/>
            <a:endCxn id="50" idx="1"/>
          </p:cNvCxnSpPr>
          <p:nvPr/>
        </p:nvCxnSpPr>
        <p:spPr>
          <a:xfrm flipV="1">
            <a:off x="2765443" y="5529205"/>
            <a:ext cx="0" cy="848512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arrow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2349CB1B-EAF3-42FC-8121-47FC66E4CEA0}"/>
              </a:ext>
            </a:extLst>
          </p:cNvPr>
          <p:cNvCxnSpPr>
            <a:cxnSpLocks/>
            <a:endCxn id="51" idx="1"/>
          </p:cNvCxnSpPr>
          <p:nvPr/>
        </p:nvCxnSpPr>
        <p:spPr>
          <a:xfrm>
            <a:off x="5974615" y="5318314"/>
            <a:ext cx="0" cy="612296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arrow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A2B0E56B-89A1-4783-9203-7F49C5BC7262}"/>
              </a:ext>
            </a:extLst>
          </p:cNvPr>
          <p:cNvCxnSpPr>
            <a:cxnSpLocks/>
            <a:endCxn id="52" idx="1"/>
          </p:cNvCxnSpPr>
          <p:nvPr/>
        </p:nvCxnSpPr>
        <p:spPr>
          <a:xfrm>
            <a:off x="5974614" y="5646348"/>
            <a:ext cx="1" cy="614226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arrow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D3C3D0F-F8A8-4B52-B4A4-412F15A16D85}"/>
              </a:ext>
            </a:extLst>
          </p:cNvPr>
          <p:cNvSpPr txBox="1"/>
          <p:nvPr/>
        </p:nvSpPr>
        <p:spPr>
          <a:xfrm>
            <a:off x="2765443" y="5412062"/>
            <a:ext cx="1625612" cy="234286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txBody>
          <a:bodyPr wrap="square" lIns="72000" tIns="36000" rIns="72000" bIns="36000" rtlCol="0">
            <a:noAutofit/>
          </a:bodyPr>
          <a:lstStyle>
            <a:defPPr>
              <a:defRPr lang="ja-JP"/>
            </a:defPPr>
            <a:lvl1pPr>
              <a:defRPr sz="1200"/>
            </a:lvl1pPr>
          </a:lstStyle>
          <a:p>
            <a:pPr algn="ctr"/>
            <a:r>
              <a:rPr lang="en-US" altLang="ja-JP" dirty="0">
                <a:latin typeface="+mj-lt"/>
                <a:ea typeface="メイリオ" panose="020B0604030504040204" pitchFamily="50" charset="-128"/>
              </a:rPr>
              <a:t>Data#2</a:t>
            </a:r>
            <a:endParaRPr lang="ja-JP" altLang="en-US" dirty="0">
              <a:latin typeface="+mj-lt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154F9F90-6719-41FE-9E71-A1336771ABB0}"/>
              </a:ext>
            </a:extLst>
          </p:cNvPr>
          <p:cNvSpPr txBox="1"/>
          <p:nvPr/>
        </p:nvSpPr>
        <p:spPr>
          <a:xfrm>
            <a:off x="5974615" y="5813467"/>
            <a:ext cx="1088226" cy="2342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72000" tIns="36000" rIns="72000" bIns="36000" rtlCol="0">
            <a:noAutofit/>
          </a:bodyPr>
          <a:lstStyle>
            <a:defPPr>
              <a:defRPr lang="ja-JP"/>
            </a:defPPr>
            <a:lvl1pPr>
              <a:defRPr sz="1200"/>
            </a:lvl1pPr>
          </a:lstStyle>
          <a:p>
            <a:pPr algn="ctr"/>
            <a:r>
              <a:rPr lang="en-US" altLang="ja-JP" dirty="0">
                <a:latin typeface="+mj-lt"/>
                <a:ea typeface="メイリオ" panose="020B0604030504040204" pitchFamily="50" charset="-128"/>
              </a:rPr>
              <a:t>BA (Data#1,2)</a:t>
            </a:r>
            <a:endParaRPr lang="ja-JP" altLang="en-US" dirty="0">
              <a:latin typeface="+mj-lt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08212AEB-546D-4000-A93D-C1C9D7068674}"/>
              </a:ext>
            </a:extLst>
          </p:cNvPr>
          <p:cNvSpPr txBox="1"/>
          <p:nvPr/>
        </p:nvSpPr>
        <p:spPr>
          <a:xfrm>
            <a:off x="5974615" y="6143431"/>
            <a:ext cx="1088226" cy="2342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72000" tIns="36000" rIns="72000" bIns="36000" rtlCol="0">
            <a:noAutofit/>
          </a:bodyPr>
          <a:lstStyle>
            <a:defPPr>
              <a:defRPr lang="ja-JP"/>
            </a:defPPr>
            <a:lvl1pPr>
              <a:defRPr sz="1200"/>
            </a:lvl1pPr>
          </a:lstStyle>
          <a:p>
            <a:pPr algn="ctr"/>
            <a:r>
              <a:rPr lang="en-US" altLang="ja-JP" dirty="0">
                <a:latin typeface="+mj-lt"/>
                <a:ea typeface="メイリオ" panose="020B0604030504040204" pitchFamily="50" charset="-128"/>
              </a:rPr>
              <a:t>BA (Data#1,2)</a:t>
            </a:r>
            <a:endParaRPr lang="ja-JP" altLang="en-US" dirty="0">
              <a:latin typeface="+mj-lt"/>
              <a:ea typeface="メイリオ" panose="020B060403050404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229FCC50-E216-47A5-99B2-A5DD8EB7D0A3}"/>
              </a:ext>
            </a:extLst>
          </p:cNvPr>
          <p:cNvSpPr txBox="1"/>
          <p:nvPr/>
        </p:nvSpPr>
        <p:spPr>
          <a:xfrm>
            <a:off x="4991896" y="5084028"/>
            <a:ext cx="723104" cy="2342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72000" tIns="36000" rIns="72000" bIns="36000" rtlCol="0">
            <a:noAutofit/>
          </a:bodyPr>
          <a:lstStyle>
            <a:defPPr>
              <a:defRPr lang="ja-JP"/>
            </a:defPPr>
            <a:lvl1pPr>
              <a:defRPr sz="1200"/>
            </a:lvl1pPr>
          </a:lstStyle>
          <a:p>
            <a:pPr algn="ctr"/>
            <a:r>
              <a:rPr lang="en-US" altLang="ja-JP" dirty="0">
                <a:latin typeface="+mj-lt"/>
                <a:ea typeface="メイリオ" panose="020B0604030504040204" pitchFamily="50" charset="-128"/>
              </a:rPr>
              <a:t>BAR</a:t>
            </a:r>
            <a:endParaRPr lang="ja-JP" altLang="en-US" dirty="0">
              <a:latin typeface="+mj-lt"/>
              <a:ea typeface="メイリオ" panose="020B060403050404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4FAE28F-69D7-4097-9F7B-CC1939B701D6}"/>
              </a:ext>
            </a:extLst>
          </p:cNvPr>
          <p:cNvSpPr txBox="1"/>
          <p:nvPr/>
        </p:nvSpPr>
        <p:spPr>
          <a:xfrm>
            <a:off x="4991896" y="5411981"/>
            <a:ext cx="723104" cy="2342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72000" tIns="36000" rIns="72000" bIns="36000" rtlCol="0">
            <a:noAutofit/>
          </a:bodyPr>
          <a:lstStyle>
            <a:defPPr>
              <a:defRPr lang="ja-JP"/>
            </a:defPPr>
            <a:lvl1pPr>
              <a:defRPr sz="1200"/>
            </a:lvl1pPr>
          </a:lstStyle>
          <a:p>
            <a:pPr algn="ctr"/>
            <a:r>
              <a:rPr lang="en-US" altLang="ja-JP" dirty="0">
                <a:latin typeface="+mj-lt"/>
                <a:ea typeface="メイリオ" panose="020B0604030504040204" pitchFamily="50" charset="-128"/>
              </a:rPr>
              <a:t>BAR</a:t>
            </a:r>
            <a:endParaRPr lang="ja-JP" altLang="en-US" dirty="0">
              <a:latin typeface="+mj-lt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0069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C7E50E6-4911-4BB0-93A7-A853317A2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kumimoji="1" lang="en-US" altLang="ja-JP" sz="2000" dirty="0"/>
              <a:t>Unnecessary retransmission is one of the primary QoS issues to be addressed in Multi-Link. Enhancement of the acknowledgement mechanisms in Multi-Link operation could solve this issue.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IEEE 802.11be should include following mechanisms;</a:t>
            </a:r>
          </a:p>
          <a:p>
            <a:pPr lvl="1"/>
            <a:r>
              <a:rPr kumimoji="1" lang="en-US" altLang="ja-JP" sz="1800" dirty="0"/>
              <a:t>mechanism to transmit a block ack which contains acknowledgement for data received over multiple links on one or more links.</a:t>
            </a:r>
          </a:p>
          <a:p>
            <a:pPr lvl="1"/>
            <a:r>
              <a:rPr kumimoji="1" lang="en-US" altLang="ja-JP" sz="1800" dirty="0"/>
              <a:t>mechanism to transmit block ack requests on one or more links that trigger block acks which include acknowledgement for data received over multiple links.</a:t>
            </a:r>
            <a:endParaRPr kumimoji="1" lang="en-US" altLang="ja-JP" sz="2000" dirty="0"/>
          </a:p>
          <a:p>
            <a:endParaRPr kumimoji="1" lang="en-US" altLang="ja-JP" sz="20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A8A1100B-E66C-4147-A3D9-A4E53B170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Conclusion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4B379D-E992-4631-93D0-72C1600E8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5715B1-910F-4012-A77D-ABBE86152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Ryuichi Hirata(Sony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5A0349-20EB-4BD6-AB2C-2B8BB30CD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49398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155955</TotalTime>
  <Words>1520</Words>
  <Application>Microsoft Office PowerPoint</Application>
  <PresentationFormat>画面に合わせる (4:3)</PresentationFormat>
  <Paragraphs>215</Paragraphs>
  <Slides>12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4" baseType="lpstr">
      <vt:lpstr>Times New Roman</vt:lpstr>
      <vt:lpstr>Default Design</vt:lpstr>
      <vt:lpstr>Discussion on Multi-link Acknowledgement</vt:lpstr>
      <vt:lpstr>Overview</vt:lpstr>
      <vt:lpstr>Unnecessary Retransmission</vt:lpstr>
      <vt:lpstr>Observations Regarding Unnecessary Retransmissions</vt:lpstr>
      <vt:lpstr>Proposal of Multi-Link Acknowledgement</vt:lpstr>
      <vt:lpstr>Considerations on Independent Aggregation</vt:lpstr>
      <vt:lpstr>Observations on Independent Aggregation</vt:lpstr>
      <vt:lpstr>Proposals of Multi-Link Acknowledgement for Independent Aggregation</vt:lpstr>
      <vt:lpstr>Conclusion</vt:lpstr>
      <vt:lpstr>Reference</vt:lpstr>
      <vt:lpstr>SP1</vt:lpstr>
      <vt:lpstr>SP2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and Draft Texts for PAR/CSD</dc:title>
  <dc:creator>Yusuke.YT.Tanaka@sony.com</dc:creator>
  <cp:lastModifiedBy>Hirata, Ryuichi (Sony)</cp:lastModifiedBy>
  <cp:revision>4721</cp:revision>
  <cp:lastPrinted>2018-09-03T08:43:03Z</cp:lastPrinted>
  <dcterms:created xsi:type="dcterms:W3CDTF">1998-02-10T13:07:52Z</dcterms:created>
  <dcterms:modified xsi:type="dcterms:W3CDTF">2019-11-11T09:41:39Z</dcterms:modified>
</cp:coreProperties>
</file>