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963" r:id="rId2"/>
    <p:sldId id="964" r:id="rId3"/>
    <p:sldId id="992" r:id="rId4"/>
    <p:sldId id="976" r:id="rId5"/>
    <p:sldId id="984" r:id="rId6"/>
    <p:sldId id="991" r:id="rId7"/>
    <p:sldId id="989" r:id="rId8"/>
    <p:sldId id="990" r:id="rId9"/>
    <p:sldId id="968" r:id="rId10"/>
    <p:sldId id="969" r:id="rId11"/>
    <p:sldId id="993" r:id="rId12"/>
    <p:sldId id="994" r:id="rId13"/>
  </p:sldIdLst>
  <p:sldSz cx="9144000" cy="6858000" type="screen4x3"/>
  <p:notesSz cx="9939338" cy="68072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既定のセクション" id="{1AFEA016-50A9-42B3-B8D1-C869578694CC}">
          <p14:sldIdLst>
            <p14:sldId id="963"/>
            <p14:sldId id="964"/>
            <p14:sldId id="992"/>
            <p14:sldId id="976"/>
            <p14:sldId id="984"/>
            <p14:sldId id="991"/>
            <p14:sldId id="989"/>
            <p14:sldId id="990"/>
            <p14:sldId id="968"/>
            <p14:sldId id="969"/>
            <p14:sldId id="993"/>
            <p14:sldId id="994"/>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ney, William" initials="CW" lastIdx="9" clrIdx="0">
    <p:extLst/>
  </p:cmAuthor>
  <p:cmAuthor id="2" name="Morioka, Yuichi" initials="MY" lastIdx="2" clrIdx="1"/>
  <p:cmAuthor id="3" name="Furuichi, Sho" initials="FS" lastIdx="8" clrIdx="2"/>
  <p:cmAuthor id="4" name="Tanaka, Yusuke (Sony)" initials="TY(" lastIdx="5" clrIdx="3">
    <p:extLst>
      <p:ext uri="{19B8F6BF-5375-455C-9EA6-DF929625EA0E}">
        <p15:presenceInfo xmlns:p15="http://schemas.microsoft.com/office/powerpoint/2012/main" userId="S-1-5-21-1202660629-1425521274-1801674531-623882" providerId="AD"/>
      </p:ext>
    </p:extLst>
  </p:cmAuthor>
  <p:cmAuthor id="5" name="Hirata, Ryuichi (Sony)" initials="HR(" lastIdx="4" clrIdx="4">
    <p:extLst>
      <p:ext uri="{19B8F6BF-5375-455C-9EA6-DF929625EA0E}">
        <p15:presenceInfo xmlns:p15="http://schemas.microsoft.com/office/powerpoint/2012/main" userId="S-1-5-21-1202660629-1425521274-1801674531-1034450" providerId="AD"/>
      </p:ext>
    </p:extLst>
  </p:cmAuthor>
  <p:cmAuthor id="6" name="Furuichi, Sho (Sony)" initials="FS" lastIdx="12" clrIdx="5">
    <p:extLst>
      <p:ext uri="{19B8F6BF-5375-455C-9EA6-DF929625EA0E}">
        <p15:presenceInfo xmlns:p15="http://schemas.microsoft.com/office/powerpoint/2012/main" userId="Furuichi, Sho (Son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FF"/>
    <a:srgbClr val="FF97DA"/>
    <a:srgbClr val="FF33CC"/>
    <a:srgbClr val="00CC99"/>
    <a:srgbClr val="FFFFCC"/>
    <a:srgbClr val="99FF66"/>
    <a:srgbClr val="99CCFF"/>
    <a:srgbClr val="85FFE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3429" autoAdjust="0"/>
  </p:normalViewPr>
  <p:slideViewPr>
    <p:cSldViewPr>
      <p:cViewPr varScale="1">
        <p:scale>
          <a:sx n="59" d="100"/>
          <a:sy n="59" d="100"/>
        </p:scale>
        <p:origin x="1512" y="48"/>
      </p:cViewPr>
      <p:guideLst>
        <p:guide orient="horz" pos="2160"/>
        <p:guide pos="2880"/>
      </p:guideLst>
    </p:cSldViewPr>
  </p:slideViewPr>
  <p:outlineViewPr>
    <p:cViewPr>
      <p:scale>
        <a:sx n="33" d="100"/>
        <a:sy n="33" d="100"/>
      </p:scale>
      <p:origin x="0" y="-2448"/>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304" y="450"/>
      </p:cViewPr>
      <p:guideLst>
        <p:guide orient="horz" pos="1584"/>
        <p:guide pos="4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7246" y="70514"/>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802.11-18/</a:t>
            </a:r>
            <a:r>
              <a:rPr lang="en-US" altLang="ja-JP" dirty="0"/>
              <a:t>1533</a:t>
            </a:r>
            <a:r>
              <a:rPr lang="en-US" dirty="0"/>
              <a:t>r0</a:t>
            </a:r>
          </a:p>
        </p:txBody>
      </p:sp>
      <p:sp>
        <p:nvSpPr>
          <p:cNvPr id="3075" name="Rectangle 3"/>
          <p:cNvSpPr>
            <a:spLocks noGrp="1" noChangeArrowheads="1"/>
          </p:cNvSpPr>
          <p:nvPr>
            <p:ph type="dt" sz="quarter" idx="1"/>
          </p:nvPr>
        </p:nvSpPr>
        <p:spPr bwMode="auto">
          <a:xfrm>
            <a:off x="996236" y="70514"/>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3076" name="Rectangle 4"/>
          <p:cNvSpPr>
            <a:spLocks noGrp="1" noChangeArrowheads="1"/>
          </p:cNvSpPr>
          <p:nvPr>
            <p:ph type="ftr" sz="quarter" idx="2"/>
          </p:nvPr>
        </p:nvSpPr>
        <p:spPr bwMode="auto">
          <a:xfrm>
            <a:off x="6542461" y="6588663"/>
            <a:ext cx="2513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r>
              <a:rPr lang="fr-FR" altLang="ja-JP" dirty="0" err="1"/>
              <a:t>Yusuke</a:t>
            </a:r>
            <a:r>
              <a:rPr lang="fr-FR" altLang="ja-JP" dirty="0"/>
              <a:t> Tanaka(Sony Corporation), et al.</a:t>
            </a:r>
            <a:endParaRPr lang="en-US" altLang="ja-JP" dirty="0"/>
          </a:p>
        </p:txBody>
      </p:sp>
      <p:sp>
        <p:nvSpPr>
          <p:cNvPr id="3077" name="Rectangle 5"/>
          <p:cNvSpPr>
            <a:spLocks noGrp="1" noChangeArrowheads="1"/>
          </p:cNvSpPr>
          <p:nvPr>
            <p:ph type="sldNum" sz="quarter" idx="3"/>
          </p:nvPr>
        </p:nvSpPr>
        <p:spPr bwMode="auto">
          <a:xfrm>
            <a:off x="4599198" y="65886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dirty="0"/>
              <a:t>Page </a:t>
            </a:r>
            <a:fld id="{2364F18D-6796-4527-858C-05238C0F4A9C}" type="slidenum">
              <a:rPr lang="en-US"/>
              <a:pPr>
                <a:defRPr/>
              </a:pPr>
              <a:t>‹#›</a:t>
            </a:fld>
            <a:endParaRPr lang="en-US" dirty="0"/>
          </a:p>
        </p:txBody>
      </p:sp>
      <p:sp>
        <p:nvSpPr>
          <p:cNvPr id="5126" name="Line 6"/>
          <p:cNvSpPr>
            <a:spLocks noChangeShapeType="1"/>
          </p:cNvSpPr>
          <p:nvPr/>
        </p:nvSpPr>
        <p:spPr bwMode="auto">
          <a:xfrm>
            <a:off x="993934" y="283633"/>
            <a:ext cx="795147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35847" name="Rectangle 7"/>
          <p:cNvSpPr>
            <a:spLocks noChangeArrowheads="1"/>
          </p:cNvSpPr>
          <p:nvPr/>
        </p:nvSpPr>
        <p:spPr bwMode="auto">
          <a:xfrm>
            <a:off x="993935" y="65886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5128" name="Line 8"/>
          <p:cNvSpPr>
            <a:spLocks noChangeShapeType="1"/>
          </p:cNvSpPr>
          <p:nvPr/>
        </p:nvSpPr>
        <p:spPr bwMode="auto">
          <a:xfrm>
            <a:off x="993934" y="6580527"/>
            <a:ext cx="817234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9366" y="12393"/>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802.11-18/</a:t>
            </a:r>
            <a:r>
              <a:rPr lang="en-US" altLang="ja-JP" dirty="0"/>
              <a:t>1533</a:t>
            </a:r>
            <a:r>
              <a:rPr lang="en-US" dirty="0"/>
              <a:t>r0</a:t>
            </a:r>
          </a:p>
        </p:txBody>
      </p:sp>
      <p:sp>
        <p:nvSpPr>
          <p:cNvPr id="2051" name="Rectangle 3"/>
          <p:cNvSpPr>
            <a:spLocks noGrp="1" noChangeArrowheads="1"/>
          </p:cNvSpPr>
          <p:nvPr>
            <p:ph type="dt" idx="1"/>
          </p:nvPr>
        </p:nvSpPr>
        <p:spPr bwMode="auto">
          <a:xfrm>
            <a:off x="936417" y="12393"/>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4100" name="Rectangle 4"/>
          <p:cNvSpPr>
            <a:spLocks noGrp="1" noRot="1" noChangeAspect="1" noChangeArrowheads="1" noTextEdit="1"/>
          </p:cNvSpPr>
          <p:nvPr>
            <p:ph type="sldImg" idx="2"/>
          </p:nvPr>
        </p:nvSpPr>
        <p:spPr bwMode="auto">
          <a:xfrm>
            <a:off x="3273425" y="514350"/>
            <a:ext cx="3395663" cy="25463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5245" y="3233885"/>
            <a:ext cx="7288848" cy="306417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37452" y="6590988"/>
            <a:ext cx="26845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spcBef>
                <a:spcPct val="0"/>
              </a:spcBef>
              <a:buFontTx/>
              <a:buNone/>
              <a:defRPr/>
            </a:lvl1pPr>
            <a:lvl5pPr marL="458788" lvl="4" algn="r" defTabSz="938213">
              <a:defRPr sz="1200" b="0"/>
            </a:lvl5pPr>
          </a:lstStyle>
          <a:p>
            <a:r>
              <a:rPr lang="fr-FR" altLang="ja-JP" sz="1200" dirty="0" err="1"/>
              <a:t>Yusuke</a:t>
            </a:r>
            <a:r>
              <a:rPr lang="fr-FR" altLang="ja-JP" sz="1200" dirty="0"/>
              <a:t> Tanaka(Sony Corporation), et al.</a:t>
            </a:r>
            <a:endParaRPr lang="en-US" altLang="ja-JP" sz="1200" dirty="0"/>
          </a:p>
        </p:txBody>
      </p:sp>
      <p:sp>
        <p:nvSpPr>
          <p:cNvPr id="2055" name="Rectangle 7"/>
          <p:cNvSpPr>
            <a:spLocks noGrp="1" noChangeArrowheads="1"/>
          </p:cNvSpPr>
          <p:nvPr>
            <p:ph type="sldNum" sz="quarter" idx="5"/>
          </p:nvPr>
        </p:nvSpPr>
        <p:spPr bwMode="auto">
          <a:xfrm>
            <a:off x="4836130" y="659098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dirty="0"/>
              <a:t>Page </a:t>
            </a:r>
            <a:fld id="{0FE52186-36B6-4054-BEF3-62B8BA7A57CB}" type="slidenum">
              <a:rPr lang="en-US"/>
              <a:pPr>
                <a:defRPr/>
              </a:pPr>
              <a:t>‹#›</a:t>
            </a:fld>
            <a:endParaRPr lang="en-US" dirty="0"/>
          </a:p>
        </p:txBody>
      </p:sp>
      <p:sp>
        <p:nvSpPr>
          <p:cNvPr id="25608" name="Rectangle 8"/>
          <p:cNvSpPr>
            <a:spLocks noChangeArrowheads="1"/>
          </p:cNvSpPr>
          <p:nvPr/>
        </p:nvSpPr>
        <p:spPr bwMode="auto">
          <a:xfrm>
            <a:off x="1037649" y="6590988"/>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4105" name="Line 9"/>
          <p:cNvSpPr>
            <a:spLocks noChangeShapeType="1"/>
          </p:cNvSpPr>
          <p:nvPr/>
        </p:nvSpPr>
        <p:spPr bwMode="auto">
          <a:xfrm>
            <a:off x="1037650" y="6589825"/>
            <a:ext cx="78640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4106" name="Line 10"/>
          <p:cNvSpPr>
            <a:spLocks noChangeShapeType="1"/>
          </p:cNvSpPr>
          <p:nvPr/>
        </p:nvSpPr>
        <p:spPr bwMode="auto">
          <a:xfrm>
            <a:off x="927214" y="217375"/>
            <a:ext cx="80849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1</a:t>
            </a:fld>
            <a:endParaRPr lang="en-US" dirty="0"/>
          </a:p>
        </p:txBody>
      </p:sp>
    </p:spTree>
    <p:extLst>
      <p:ext uri="{BB962C8B-B14F-4D97-AF65-F5344CB8AC3E}">
        <p14:creationId xmlns:p14="http://schemas.microsoft.com/office/powerpoint/2010/main" val="4028757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7</a:t>
            </a:fld>
            <a:endParaRPr lang="en-US" dirty="0"/>
          </a:p>
        </p:txBody>
      </p:sp>
    </p:spTree>
    <p:extLst>
      <p:ext uri="{BB962C8B-B14F-4D97-AF65-F5344CB8AC3E}">
        <p14:creationId xmlns:p14="http://schemas.microsoft.com/office/powerpoint/2010/main" val="2835854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8</a:t>
            </a:fld>
            <a:endParaRPr lang="en-US" dirty="0"/>
          </a:p>
        </p:txBody>
      </p:sp>
    </p:spTree>
    <p:extLst>
      <p:ext uri="{BB962C8B-B14F-4D97-AF65-F5344CB8AC3E}">
        <p14:creationId xmlns:p14="http://schemas.microsoft.com/office/powerpoint/2010/main" val="616458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10</a:t>
            </a:fld>
            <a:endParaRPr lang="en-US" dirty="0"/>
          </a:p>
        </p:txBody>
      </p:sp>
    </p:spTree>
    <p:extLst>
      <p:ext uri="{BB962C8B-B14F-4D97-AF65-F5344CB8AC3E}">
        <p14:creationId xmlns:p14="http://schemas.microsoft.com/office/powerpoint/2010/main" val="42132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8" name="タイトル 17"/>
          <p:cNvSpPr>
            <a:spLocks noGrp="1"/>
          </p:cNvSpPr>
          <p:nvPr>
            <p:ph type="title"/>
          </p:nvPr>
        </p:nvSpPr>
        <p:spPr/>
        <p:txBody>
          <a:bodyPr/>
          <a:lstStyle/>
          <a:p>
            <a:r>
              <a:rPr kumimoji="1" lang="ja-JP" altLang="en-US"/>
              <a:t>マスター タイトルの書式設定</a:t>
            </a:r>
          </a:p>
        </p:txBody>
      </p:sp>
      <p:sp>
        <p:nvSpPr>
          <p:cNvPr id="2" name="日付プレースホルダー 1">
            <a:extLst>
              <a:ext uri="{FF2B5EF4-FFF2-40B4-BE49-F238E27FC236}">
                <a16:creationId xmlns:a16="http://schemas.microsoft.com/office/drawing/2014/main" id="{CD923615-D29F-47B6-BBA8-A7C71AC43A5D}"/>
              </a:ext>
            </a:extLst>
          </p:cNvPr>
          <p:cNvSpPr>
            <a:spLocks noGrp="1"/>
          </p:cNvSpPr>
          <p:nvPr>
            <p:ph type="dt" sz="half" idx="10"/>
          </p:nvPr>
        </p:nvSpPr>
        <p:spPr/>
        <p:txBody>
          <a:bodyPr/>
          <a:lstStyle>
            <a:lvl1pPr>
              <a:defRPr/>
            </a:lvl1pPr>
          </a:lstStyle>
          <a:p>
            <a:pPr>
              <a:defRPr/>
            </a:pPr>
            <a:r>
              <a:rPr lang="en-US" altLang="ja-JP" dirty="0"/>
              <a:t>September 2019</a:t>
            </a:r>
            <a:endParaRPr lang="en-GB" altLang="en-US" dirty="0"/>
          </a:p>
        </p:txBody>
      </p:sp>
      <p:sp>
        <p:nvSpPr>
          <p:cNvPr id="4" name="フッター プレースホルダー 3">
            <a:extLst>
              <a:ext uri="{FF2B5EF4-FFF2-40B4-BE49-F238E27FC236}">
                <a16:creationId xmlns:a16="http://schemas.microsoft.com/office/drawing/2014/main" id="{5E72CB58-07E5-4159-867B-77249821C1D1}"/>
              </a:ext>
            </a:extLst>
          </p:cNvPr>
          <p:cNvSpPr>
            <a:spLocks noGrp="1"/>
          </p:cNvSpPr>
          <p:nvPr>
            <p:ph type="ftr" sz="quarter" idx="11"/>
          </p:nvPr>
        </p:nvSpPr>
        <p:spPr/>
        <p:txBody>
          <a:bodyPr/>
          <a:lstStyle/>
          <a:p>
            <a:pPr>
              <a:defRPr/>
            </a:pPr>
            <a:r>
              <a:rPr lang="fr-FR" dirty="0"/>
              <a:t>Ryuichi Hirata(Sony Corporation), et al.</a:t>
            </a:r>
            <a:endParaRPr lang="en-US" dirty="0"/>
          </a:p>
        </p:txBody>
      </p:sp>
      <p:sp>
        <p:nvSpPr>
          <p:cNvPr id="5" name="スライド番号プレースホルダー 4">
            <a:extLst>
              <a:ext uri="{FF2B5EF4-FFF2-40B4-BE49-F238E27FC236}">
                <a16:creationId xmlns:a16="http://schemas.microsoft.com/office/drawing/2014/main" id="{07BDABFB-C618-403F-B59C-350283B92622}"/>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29620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772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タイトル 12"/>
          <p:cNvSpPr>
            <a:spLocks noGrp="1"/>
          </p:cNvSpPr>
          <p:nvPr>
            <p:ph type="title"/>
          </p:nvPr>
        </p:nvSpPr>
        <p:spPr/>
        <p:txBody>
          <a:bodyPr/>
          <a:lstStyle/>
          <a:p>
            <a:r>
              <a:rPr kumimoji="1" lang="ja-JP" altLang="en-US"/>
              <a:t>マスター タイトルの書式設定</a:t>
            </a:r>
          </a:p>
        </p:txBody>
      </p:sp>
      <p:sp>
        <p:nvSpPr>
          <p:cNvPr id="6" name="日付プレースホルダー 5">
            <a:extLst>
              <a:ext uri="{FF2B5EF4-FFF2-40B4-BE49-F238E27FC236}">
                <a16:creationId xmlns:a16="http://schemas.microsoft.com/office/drawing/2014/main" id="{5365183F-7452-48E7-96E8-3F09790461AE}"/>
              </a:ext>
            </a:extLst>
          </p:cNvPr>
          <p:cNvSpPr>
            <a:spLocks noGrp="1"/>
          </p:cNvSpPr>
          <p:nvPr>
            <p:ph type="dt" sz="half" idx="10"/>
          </p:nvPr>
        </p:nvSpPr>
        <p:spPr/>
        <p:txBody>
          <a:bodyPr/>
          <a:lstStyle>
            <a:lvl1pPr>
              <a:defRPr/>
            </a:lvl1pPr>
          </a:lstStyle>
          <a:p>
            <a:pPr>
              <a:defRPr/>
            </a:pPr>
            <a:r>
              <a:rPr lang="en-US" altLang="ja-JP" dirty="0"/>
              <a:t>September 2019</a:t>
            </a:r>
            <a:endParaRPr lang="en-GB" altLang="en-US" dirty="0"/>
          </a:p>
        </p:txBody>
      </p:sp>
      <p:sp>
        <p:nvSpPr>
          <p:cNvPr id="7" name="フッター プレースホルダー 6">
            <a:extLst>
              <a:ext uri="{FF2B5EF4-FFF2-40B4-BE49-F238E27FC236}">
                <a16:creationId xmlns:a16="http://schemas.microsoft.com/office/drawing/2014/main" id="{C08AF3CA-B524-4541-A3A5-C9AA5F837B33}"/>
              </a:ext>
            </a:extLst>
          </p:cNvPr>
          <p:cNvSpPr>
            <a:spLocks noGrp="1"/>
          </p:cNvSpPr>
          <p:nvPr>
            <p:ph type="ftr" sz="quarter" idx="11"/>
          </p:nvPr>
        </p:nvSpPr>
        <p:spPr/>
        <p:txBody>
          <a:bodyPr/>
          <a:lstStyle/>
          <a:p>
            <a:pPr>
              <a:defRPr/>
            </a:pPr>
            <a:r>
              <a:rPr lang="fr-FR" dirty="0"/>
              <a:t>Ryuichi Hirata(Sony Corporation), et al.</a:t>
            </a:r>
            <a:endParaRPr lang="en-US" dirty="0"/>
          </a:p>
        </p:txBody>
      </p:sp>
      <p:sp>
        <p:nvSpPr>
          <p:cNvPr id="8" name="スライド番号プレースホルダー 7">
            <a:extLst>
              <a:ext uri="{FF2B5EF4-FFF2-40B4-BE49-F238E27FC236}">
                <a16:creationId xmlns:a16="http://schemas.microsoft.com/office/drawing/2014/main" id="{7823F01D-059B-40B6-A941-378CE7917A7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3070106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5867400" y="6475413"/>
            <a:ext cx="26765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1"/>
            </a:lvl1pPr>
          </a:lstStyle>
          <a:p>
            <a:pPr>
              <a:defRPr/>
            </a:pPr>
            <a:r>
              <a:rPr lang="fr-FR" dirty="0"/>
              <a:t>Ryuichi Hirata(Sony Corporation), et al.</a:t>
            </a:r>
            <a:endParaRPr lang="en-US" dirty="0"/>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dirty="0"/>
              <a:t>Slide </a:t>
            </a:r>
            <a:fld id="{AA0DB6A0-3FAC-4C50-B855-05E2EFEC7C93}"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8" name="Rectangle 7">
            <a:extLst>
              <a:ext uri="{FF2B5EF4-FFF2-40B4-BE49-F238E27FC236}">
                <a16:creationId xmlns:a16="http://schemas.microsoft.com/office/drawing/2014/main" id="{F47EBAF5-52AC-49CF-A3FD-31E596F2D8C6}"/>
              </a:ext>
            </a:extLst>
          </p:cNvPr>
          <p:cNvSpPr>
            <a:spLocks noChangeArrowheads="1"/>
          </p:cNvSpPr>
          <p:nvPr userDrawn="1"/>
        </p:nvSpPr>
        <p:spPr bwMode="auto">
          <a:xfrm>
            <a:off x="5129148" y="33180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a:t>
            </a:r>
            <a:r>
              <a:rPr lang="en-US" altLang="en-US" sz="1800" b="1" dirty="0"/>
              <a:t>1532</a:t>
            </a:r>
            <a:r>
              <a:rPr lang="en-GB" altLang="en-US" sz="1800" b="1" dirty="0"/>
              <a:t>r0</a:t>
            </a:r>
          </a:p>
        </p:txBody>
      </p:sp>
      <p:sp>
        <p:nvSpPr>
          <p:cNvPr id="9" name="Rectangle 4">
            <a:extLst>
              <a:ext uri="{FF2B5EF4-FFF2-40B4-BE49-F238E27FC236}">
                <a16:creationId xmlns:a16="http://schemas.microsoft.com/office/drawing/2014/main" id="{1346AB4A-F2D2-4CAE-A247-7BBB1DA6E2BC}"/>
              </a:ext>
            </a:extLst>
          </p:cNvPr>
          <p:cNvSpPr>
            <a:spLocks noGrp="1" noChangeArrowheads="1"/>
          </p:cNvSpPr>
          <p:nvPr>
            <p:ph type="dt" sz="half" idx="2"/>
          </p:nvPr>
        </p:nvSpPr>
        <p:spPr>
          <a:xfrm>
            <a:off x="685800" y="332195"/>
            <a:ext cx="1828800" cy="276225"/>
          </a:xfrm>
          <a:prstGeom prst="rect">
            <a:avLst/>
          </a:prstGeom>
        </p:spPr>
        <p:txBody>
          <a:bodyPr anchor="ctr"/>
          <a:lstStyle>
            <a:lvl1pPr>
              <a:defRPr sz="1800"/>
            </a:lvl1pPr>
          </a:lstStyle>
          <a:p>
            <a:pPr>
              <a:defRPr/>
            </a:pPr>
            <a:r>
              <a:rPr lang="en-US" altLang="ja-JP" dirty="0"/>
              <a:t>September 2019</a:t>
            </a:r>
            <a:endParaRPr lang="en-GB" altLang="en-US" dirty="0"/>
          </a:p>
        </p:txBody>
      </p:sp>
      <p:sp>
        <p:nvSpPr>
          <p:cNvPr id="10" name="Rectangle 9">
            <a:extLst>
              <a:ext uri="{FF2B5EF4-FFF2-40B4-BE49-F238E27FC236}">
                <a16:creationId xmlns:a16="http://schemas.microsoft.com/office/drawing/2014/main" id="{8031D55B-1F73-4D59-B8F1-227F435EA8F1}"/>
              </a:ext>
            </a:extLst>
          </p:cNvPr>
          <p:cNvSpPr>
            <a:spLocks noChangeArrowheads="1"/>
          </p:cNvSpPr>
          <p:nvPr userDrawn="1"/>
        </p:nvSpPr>
        <p:spPr bwMode="auto">
          <a:xfrm>
            <a:off x="685800" y="6475413"/>
            <a:ext cx="7502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b="1" dirty="0"/>
              <a:t>Submission</a:t>
            </a:r>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F014C21-6B96-4709-9588-83A9B1F6CD59}"/>
              </a:ext>
            </a:extLst>
          </p:cNvPr>
          <p:cNvSpPr>
            <a:spLocks noGrp="1"/>
          </p:cNvSpPr>
          <p:nvPr>
            <p:ph type="title"/>
          </p:nvPr>
        </p:nvSpPr>
        <p:spPr/>
        <p:txBody>
          <a:bodyPr/>
          <a:lstStyle/>
          <a:p>
            <a:r>
              <a:rPr kumimoji="1" lang="en-US" altLang="ja-JP" dirty="0"/>
              <a:t>Discussion on Multi-link Acknowledgement</a:t>
            </a:r>
            <a:endParaRPr kumimoji="1" lang="ja-JP" altLang="en-US" dirty="0"/>
          </a:p>
        </p:txBody>
      </p:sp>
      <p:sp>
        <p:nvSpPr>
          <p:cNvPr id="4" name="日付プレースホルダー 3">
            <a:extLst>
              <a:ext uri="{FF2B5EF4-FFF2-40B4-BE49-F238E27FC236}">
                <a16:creationId xmlns:a16="http://schemas.microsoft.com/office/drawing/2014/main" id="{5EDB960E-26EC-43E1-B6DF-31C3D269FBBE}"/>
              </a:ext>
            </a:extLst>
          </p:cNvPr>
          <p:cNvSpPr>
            <a:spLocks noGrp="1"/>
          </p:cNvSpPr>
          <p:nvPr>
            <p:ph type="dt" sz="half" idx="10"/>
          </p:nvPr>
        </p:nvSpPr>
        <p:spPr/>
        <p:txBody>
          <a:bodyPr/>
          <a:lstStyle/>
          <a:p>
            <a:pPr>
              <a:defRPr/>
            </a:pPr>
            <a:r>
              <a:rPr lang="en-US" altLang="ja-JP" dirty="0"/>
              <a:t>September 2019</a:t>
            </a:r>
            <a:endParaRPr lang="en-GB" altLang="en-US" dirty="0"/>
          </a:p>
        </p:txBody>
      </p:sp>
      <p:sp>
        <p:nvSpPr>
          <p:cNvPr id="5" name="フッター プレースホルダー 4">
            <a:extLst>
              <a:ext uri="{FF2B5EF4-FFF2-40B4-BE49-F238E27FC236}">
                <a16:creationId xmlns:a16="http://schemas.microsoft.com/office/drawing/2014/main" id="{69730EE4-3911-46CC-B05C-2F8A76E48015}"/>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58AE3308-862A-4E7C-87E2-D54EAE4B03B8}"/>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a:t>
            </a:fld>
            <a:endParaRPr lang="en-US" dirty="0"/>
          </a:p>
        </p:txBody>
      </p:sp>
      <p:sp>
        <p:nvSpPr>
          <p:cNvPr id="9" name="字幕 7">
            <a:extLst>
              <a:ext uri="{FF2B5EF4-FFF2-40B4-BE49-F238E27FC236}">
                <a16:creationId xmlns:a16="http://schemas.microsoft.com/office/drawing/2014/main" id="{489F3AC0-28D2-4143-93BA-258F8BE3C8C2}"/>
              </a:ext>
            </a:extLst>
          </p:cNvPr>
          <p:cNvSpPr txBox="1">
            <a:spLocks/>
          </p:cNvSpPr>
          <p:nvPr/>
        </p:nvSpPr>
        <p:spPr bwMode="auto">
          <a:xfrm>
            <a:off x="1371600" y="1981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ja-JP" sz="2000" kern="0" dirty="0"/>
              <a:t>Date:</a:t>
            </a:r>
            <a:r>
              <a:rPr lang="en-US" altLang="ja-JP" sz="2000" b="0" kern="0" dirty="0"/>
              <a:t> 2019-9-16</a:t>
            </a:r>
          </a:p>
        </p:txBody>
      </p:sp>
      <p:sp>
        <p:nvSpPr>
          <p:cNvPr id="10" name="Rectangle 12">
            <a:extLst>
              <a:ext uri="{FF2B5EF4-FFF2-40B4-BE49-F238E27FC236}">
                <a16:creationId xmlns:a16="http://schemas.microsoft.com/office/drawing/2014/main" id="{BF03C3DB-7E3F-4F46-9453-6AB0BF29EA3E}"/>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1" name="表 10">
            <a:extLst>
              <a:ext uri="{FF2B5EF4-FFF2-40B4-BE49-F238E27FC236}">
                <a16:creationId xmlns:a16="http://schemas.microsoft.com/office/drawing/2014/main" id="{82A47D59-38AA-4639-9350-63768DE88D6A}"/>
              </a:ext>
            </a:extLst>
          </p:cNvPr>
          <p:cNvGraphicFramePr>
            <a:graphicFrameLocks noGrp="1"/>
          </p:cNvGraphicFramePr>
          <p:nvPr>
            <p:extLst>
              <p:ext uri="{D42A27DB-BD31-4B8C-83A1-F6EECF244321}">
                <p14:modId xmlns:p14="http://schemas.microsoft.com/office/powerpoint/2010/main" val="1850144881"/>
              </p:ext>
            </p:extLst>
          </p:nvPr>
        </p:nvGraphicFramePr>
        <p:xfrm>
          <a:off x="685753" y="3108960"/>
          <a:ext cx="7772494" cy="1280160"/>
        </p:xfrm>
        <a:graphic>
          <a:graphicData uri="http://schemas.openxmlformats.org/drawingml/2006/table">
            <a:tbl>
              <a:tblPr firstRow="1" bandRow="1">
                <a:tableStyleId>{5940675A-B579-460E-94D1-54222C63F5DA}</a:tableStyleId>
              </a:tblPr>
              <a:tblGrid>
                <a:gridCol w="1977737">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571433">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Ryuichi Hirata</a:t>
                      </a:r>
                      <a:endParaRPr kumimoji="1" lang="ja-JP" altLang="en-US" sz="1500" dirty="0"/>
                    </a:p>
                  </a:txBody>
                  <a:tcPr anchor="ctr"/>
                </a:tc>
                <a:tc rowSpan="3">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Ryuichi.Hirata@sony.com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a:t>
                      </a:r>
                      <a:r>
                        <a:rPr kumimoji="1" lang="en-US" altLang="ja-JP" sz="1500" baseline="0" dirty="0"/>
                        <a:t>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r>
                        <a:rPr kumimoji="1" lang="en-US" altLang="ja-JP" sz="1500" dirty="0"/>
                        <a:t>Yusuke.YT.Tanaka@sony.com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 Aio</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Kosuke.Aio@sony.com</a:t>
                      </a:r>
                      <a:endParaRPr kumimoji="1" lang="ja-JP" altLang="en-US" sz="1500" dirty="0"/>
                    </a:p>
                  </a:txBody>
                  <a:tcPr anchor="ctr"/>
                </a:tc>
                <a:extLst>
                  <a:ext uri="{0D108BD9-81ED-4DB2-BD59-A6C34878D82A}">
                    <a16:rowId xmlns:a16="http://schemas.microsoft.com/office/drawing/2014/main" val="1773897951"/>
                  </a:ext>
                </a:extLst>
              </a:tr>
            </a:tbl>
          </a:graphicData>
        </a:graphic>
      </p:graphicFrame>
    </p:spTree>
    <p:extLst>
      <p:ext uri="{BB962C8B-B14F-4D97-AF65-F5344CB8AC3E}">
        <p14:creationId xmlns:p14="http://schemas.microsoft.com/office/powerpoint/2010/main" val="1231273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358DB69-8674-4DB6-A6BC-430342E098A8}"/>
              </a:ext>
            </a:extLst>
          </p:cNvPr>
          <p:cNvSpPr>
            <a:spLocks noGrp="1"/>
          </p:cNvSpPr>
          <p:nvPr>
            <p:ph idx="1"/>
          </p:nvPr>
        </p:nvSpPr>
        <p:spPr/>
        <p:txBody>
          <a:bodyPr/>
          <a:lstStyle/>
          <a:p>
            <a:pPr marL="0" indent="0">
              <a:buNone/>
            </a:pPr>
            <a:r>
              <a:rPr kumimoji="1" lang="en-US" altLang="ja-JP" sz="2000" dirty="0"/>
              <a:t>[1] 11-19-0818-01-00be-discussion-on-multi-band-operation</a:t>
            </a:r>
          </a:p>
        </p:txBody>
      </p:sp>
      <p:sp>
        <p:nvSpPr>
          <p:cNvPr id="3" name="タイトル 2">
            <a:extLst>
              <a:ext uri="{FF2B5EF4-FFF2-40B4-BE49-F238E27FC236}">
                <a16:creationId xmlns:a16="http://schemas.microsoft.com/office/drawing/2014/main" id="{4F7AA2BD-F3B8-40B8-AF67-41E3DD89A5E7}"/>
              </a:ext>
            </a:extLst>
          </p:cNvPr>
          <p:cNvSpPr>
            <a:spLocks noGrp="1"/>
          </p:cNvSpPr>
          <p:nvPr>
            <p:ph type="title"/>
          </p:nvPr>
        </p:nvSpPr>
        <p:spPr/>
        <p:txBody>
          <a:bodyPr/>
          <a:lstStyle/>
          <a:p>
            <a:r>
              <a:rPr kumimoji="1" lang="en-US" altLang="ja-JP" dirty="0"/>
              <a:t>Reference</a:t>
            </a:r>
            <a:endParaRPr kumimoji="1" lang="ja-JP" altLang="en-US" dirty="0"/>
          </a:p>
        </p:txBody>
      </p:sp>
      <p:sp>
        <p:nvSpPr>
          <p:cNvPr id="4" name="日付プレースホルダー 3">
            <a:extLst>
              <a:ext uri="{FF2B5EF4-FFF2-40B4-BE49-F238E27FC236}">
                <a16:creationId xmlns:a16="http://schemas.microsoft.com/office/drawing/2014/main" id="{F0CEBB4C-AACF-462C-94C3-2D36AB3DFB5A}"/>
              </a:ext>
            </a:extLst>
          </p:cNvPr>
          <p:cNvSpPr>
            <a:spLocks noGrp="1"/>
          </p:cNvSpPr>
          <p:nvPr>
            <p:ph type="dt" sz="half" idx="10"/>
          </p:nvPr>
        </p:nvSpPr>
        <p:spPr/>
        <p:txBody>
          <a:bodyPr/>
          <a:lstStyle/>
          <a:p>
            <a:pPr>
              <a:defRPr/>
            </a:pPr>
            <a:r>
              <a:rPr lang="en-US" altLang="ja-JP" dirty="0"/>
              <a:t>September 2019</a:t>
            </a:r>
            <a:endParaRPr lang="en-GB" altLang="en-US" dirty="0"/>
          </a:p>
        </p:txBody>
      </p:sp>
      <p:sp>
        <p:nvSpPr>
          <p:cNvPr id="5" name="フッター プレースホルダー 4">
            <a:extLst>
              <a:ext uri="{FF2B5EF4-FFF2-40B4-BE49-F238E27FC236}">
                <a16:creationId xmlns:a16="http://schemas.microsoft.com/office/drawing/2014/main" id="{CEFA94B1-BC2F-43EB-B04A-B90E7816A3D6}"/>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5CA57B2D-50C2-483E-9BC7-6A0D81EDA77B}"/>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10</a:t>
            </a:fld>
            <a:endParaRPr lang="en-US" dirty="0"/>
          </a:p>
        </p:txBody>
      </p:sp>
    </p:spTree>
    <p:extLst>
      <p:ext uri="{BB962C8B-B14F-4D97-AF65-F5344CB8AC3E}">
        <p14:creationId xmlns:p14="http://schemas.microsoft.com/office/powerpoint/2010/main" val="1803496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CEF863C-BC44-45E0-A2DB-BFC67A33356D}"/>
              </a:ext>
            </a:extLst>
          </p:cNvPr>
          <p:cNvSpPr>
            <a:spLocks noGrp="1"/>
          </p:cNvSpPr>
          <p:nvPr>
            <p:ph idx="1"/>
          </p:nvPr>
        </p:nvSpPr>
        <p:spPr/>
        <p:txBody>
          <a:bodyPr/>
          <a:lstStyle/>
          <a:p>
            <a:r>
              <a:rPr kumimoji="1" lang="en-US" altLang="ja-JP" dirty="0"/>
              <a:t>Do you agree that IEEE 802.11be should include mechanism to transmit a block ack which contains acknowledgement for all data received over all links on one ore more links?</a:t>
            </a:r>
          </a:p>
        </p:txBody>
      </p:sp>
      <p:sp>
        <p:nvSpPr>
          <p:cNvPr id="3" name="タイトル 2">
            <a:extLst>
              <a:ext uri="{FF2B5EF4-FFF2-40B4-BE49-F238E27FC236}">
                <a16:creationId xmlns:a16="http://schemas.microsoft.com/office/drawing/2014/main" id="{735DE108-E5F9-4C5F-935D-89285F66BE0C}"/>
              </a:ext>
            </a:extLst>
          </p:cNvPr>
          <p:cNvSpPr>
            <a:spLocks noGrp="1"/>
          </p:cNvSpPr>
          <p:nvPr>
            <p:ph type="title"/>
          </p:nvPr>
        </p:nvSpPr>
        <p:spPr/>
        <p:txBody>
          <a:bodyPr/>
          <a:lstStyle/>
          <a:p>
            <a:r>
              <a:rPr kumimoji="1" lang="en-US" altLang="ja-JP" dirty="0"/>
              <a:t>SP1</a:t>
            </a:r>
            <a:endParaRPr kumimoji="1" lang="ja-JP" altLang="en-US" dirty="0"/>
          </a:p>
        </p:txBody>
      </p:sp>
      <p:sp>
        <p:nvSpPr>
          <p:cNvPr id="4" name="日付プレースホルダー 3">
            <a:extLst>
              <a:ext uri="{FF2B5EF4-FFF2-40B4-BE49-F238E27FC236}">
                <a16:creationId xmlns:a16="http://schemas.microsoft.com/office/drawing/2014/main" id="{9B19F57A-F49F-4E52-A27F-7C858BBA2DF0}"/>
              </a:ext>
            </a:extLst>
          </p:cNvPr>
          <p:cNvSpPr>
            <a:spLocks noGrp="1"/>
          </p:cNvSpPr>
          <p:nvPr>
            <p:ph type="dt" sz="half" idx="10"/>
          </p:nvPr>
        </p:nvSpPr>
        <p:spPr/>
        <p:txBody>
          <a:bodyPr/>
          <a:lstStyle/>
          <a:p>
            <a:pPr>
              <a:defRPr/>
            </a:pPr>
            <a:r>
              <a:rPr lang="en-US" altLang="ja-JP"/>
              <a:t>September 2019</a:t>
            </a:r>
            <a:endParaRPr lang="en-GB" altLang="en-US" dirty="0"/>
          </a:p>
        </p:txBody>
      </p:sp>
      <p:sp>
        <p:nvSpPr>
          <p:cNvPr id="5" name="フッター プレースホルダー 4">
            <a:extLst>
              <a:ext uri="{FF2B5EF4-FFF2-40B4-BE49-F238E27FC236}">
                <a16:creationId xmlns:a16="http://schemas.microsoft.com/office/drawing/2014/main" id="{CD31E99C-ADBA-42B0-A000-0C60F97DDB55}"/>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BD931575-13E4-4098-BB57-8302A8527BE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11</a:t>
            </a:fld>
            <a:endParaRPr lang="en-US" dirty="0"/>
          </a:p>
        </p:txBody>
      </p:sp>
    </p:spTree>
    <p:extLst>
      <p:ext uri="{BB962C8B-B14F-4D97-AF65-F5344CB8AC3E}">
        <p14:creationId xmlns:p14="http://schemas.microsoft.com/office/powerpoint/2010/main" val="3303255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FA80AC9-5A76-412A-8E99-61B5DE46AE27}"/>
              </a:ext>
            </a:extLst>
          </p:cNvPr>
          <p:cNvSpPr>
            <a:spLocks noGrp="1"/>
          </p:cNvSpPr>
          <p:nvPr>
            <p:ph idx="1"/>
          </p:nvPr>
        </p:nvSpPr>
        <p:spPr/>
        <p:txBody>
          <a:bodyPr/>
          <a:lstStyle/>
          <a:p>
            <a:r>
              <a:rPr kumimoji="1" lang="en-US" altLang="ja-JP" dirty="0"/>
              <a:t>Do you agree that IEEE 802.11be should include mechanism to transmit block ack requests on one or more links that trigger block acks that include acknowledgement for data received on multiple links?</a:t>
            </a:r>
          </a:p>
        </p:txBody>
      </p:sp>
      <p:sp>
        <p:nvSpPr>
          <p:cNvPr id="3" name="タイトル 2">
            <a:extLst>
              <a:ext uri="{FF2B5EF4-FFF2-40B4-BE49-F238E27FC236}">
                <a16:creationId xmlns:a16="http://schemas.microsoft.com/office/drawing/2014/main" id="{F7287F5E-F5F9-4428-A239-D3ABA825BF67}"/>
              </a:ext>
            </a:extLst>
          </p:cNvPr>
          <p:cNvSpPr>
            <a:spLocks noGrp="1"/>
          </p:cNvSpPr>
          <p:nvPr>
            <p:ph type="title"/>
          </p:nvPr>
        </p:nvSpPr>
        <p:spPr/>
        <p:txBody>
          <a:bodyPr/>
          <a:lstStyle/>
          <a:p>
            <a:r>
              <a:rPr kumimoji="1" lang="en-US" altLang="ja-JP" dirty="0"/>
              <a:t>SP2</a:t>
            </a:r>
            <a:endParaRPr kumimoji="1" lang="ja-JP" altLang="en-US" dirty="0"/>
          </a:p>
        </p:txBody>
      </p:sp>
      <p:sp>
        <p:nvSpPr>
          <p:cNvPr id="4" name="日付プレースホルダー 3">
            <a:extLst>
              <a:ext uri="{FF2B5EF4-FFF2-40B4-BE49-F238E27FC236}">
                <a16:creationId xmlns:a16="http://schemas.microsoft.com/office/drawing/2014/main" id="{1ED56E4D-388E-4F5F-83D5-5985EE57E7A1}"/>
              </a:ext>
            </a:extLst>
          </p:cNvPr>
          <p:cNvSpPr>
            <a:spLocks noGrp="1"/>
          </p:cNvSpPr>
          <p:nvPr>
            <p:ph type="dt" sz="half" idx="10"/>
          </p:nvPr>
        </p:nvSpPr>
        <p:spPr/>
        <p:txBody>
          <a:bodyPr/>
          <a:lstStyle/>
          <a:p>
            <a:pPr>
              <a:defRPr/>
            </a:pPr>
            <a:r>
              <a:rPr lang="en-US" altLang="ja-JP"/>
              <a:t>September 2019</a:t>
            </a:r>
            <a:endParaRPr lang="en-GB" altLang="en-US" dirty="0"/>
          </a:p>
        </p:txBody>
      </p:sp>
      <p:sp>
        <p:nvSpPr>
          <p:cNvPr id="5" name="フッター プレースホルダー 4">
            <a:extLst>
              <a:ext uri="{FF2B5EF4-FFF2-40B4-BE49-F238E27FC236}">
                <a16:creationId xmlns:a16="http://schemas.microsoft.com/office/drawing/2014/main" id="{E90FE317-095C-4A0E-8C95-898665DF9C57}"/>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FB84C87A-1120-4861-BAF4-F524AB281460}"/>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12</a:t>
            </a:fld>
            <a:endParaRPr lang="en-US" dirty="0"/>
          </a:p>
        </p:txBody>
      </p:sp>
    </p:spTree>
    <p:extLst>
      <p:ext uri="{BB962C8B-B14F-4D97-AF65-F5344CB8AC3E}">
        <p14:creationId xmlns:p14="http://schemas.microsoft.com/office/powerpoint/2010/main" val="2378242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7D868F0-1EE6-4124-BE72-CC8D1D483641}"/>
              </a:ext>
            </a:extLst>
          </p:cNvPr>
          <p:cNvSpPr>
            <a:spLocks noGrp="1"/>
          </p:cNvSpPr>
          <p:nvPr>
            <p:ph idx="1"/>
          </p:nvPr>
        </p:nvSpPr>
        <p:spPr/>
        <p:txBody>
          <a:bodyPr/>
          <a:lstStyle/>
          <a:p>
            <a:r>
              <a:rPr kumimoji="1" lang="en-US" altLang="ja-JP" dirty="0"/>
              <a:t>We provided observations on potential QoS issues which could occur in multi-link operation[1].</a:t>
            </a:r>
          </a:p>
          <a:p>
            <a:endParaRPr kumimoji="1" lang="en-US" altLang="ja-JP" dirty="0"/>
          </a:p>
          <a:p>
            <a:r>
              <a:rPr kumimoji="1" lang="en-US" altLang="ja-JP" dirty="0"/>
              <a:t>In this contribution, we discuss details of one of the QoS issues related to ARQ (issue 2: unnecessary retransmission in [1]) and propose multi-link acknowledgement mechanism for synchronous and independent multi-link aggregation.</a:t>
            </a:r>
          </a:p>
        </p:txBody>
      </p:sp>
      <p:sp>
        <p:nvSpPr>
          <p:cNvPr id="3" name="タイトル 2">
            <a:extLst>
              <a:ext uri="{FF2B5EF4-FFF2-40B4-BE49-F238E27FC236}">
                <a16:creationId xmlns:a16="http://schemas.microsoft.com/office/drawing/2014/main" id="{19462C45-29D1-4E30-8291-381486588D29}"/>
              </a:ext>
            </a:extLst>
          </p:cNvPr>
          <p:cNvSpPr>
            <a:spLocks noGrp="1"/>
          </p:cNvSpPr>
          <p:nvPr>
            <p:ph type="title"/>
          </p:nvPr>
        </p:nvSpPr>
        <p:spPr/>
        <p:txBody>
          <a:bodyPr/>
          <a:lstStyle/>
          <a:p>
            <a:r>
              <a:rPr kumimoji="1" lang="en-US" altLang="ja-JP" dirty="0"/>
              <a:t>Overview</a:t>
            </a:r>
            <a:endParaRPr kumimoji="1" lang="ja-JP" altLang="en-US" dirty="0"/>
          </a:p>
        </p:txBody>
      </p:sp>
      <p:sp>
        <p:nvSpPr>
          <p:cNvPr id="4" name="日付プレースホルダー 3">
            <a:extLst>
              <a:ext uri="{FF2B5EF4-FFF2-40B4-BE49-F238E27FC236}">
                <a16:creationId xmlns:a16="http://schemas.microsoft.com/office/drawing/2014/main" id="{140F52BC-503D-4D6A-9B8E-5BDC76D54360}"/>
              </a:ext>
            </a:extLst>
          </p:cNvPr>
          <p:cNvSpPr>
            <a:spLocks noGrp="1"/>
          </p:cNvSpPr>
          <p:nvPr>
            <p:ph type="dt" sz="half" idx="10"/>
          </p:nvPr>
        </p:nvSpPr>
        <p:spPr/>
        <p:txBody>
          <a:bodyPr/>
          <a:lstStyle/>
          <a:p>
            <a:pPr>
              <a:defRPr/>
            </a:pPr>
            <a:r>
              <a:rPr lang="en-US" altLang="ja-JP" dirty="0"/>
              <a:t>September 2019</a:t>
            </a:r>
            <a:endParaRPr lang="en-GB" altLang="en-US" dirty="0"/>
          </a:p>
        </p:txBody>
      </p:sp>
      <p:sp>
        <p:nvSpPr>
          <p:cNvPr id="5" name="フッター プレースホルダー 4">
            <a:extLst>
              <a:ext uri="{FF2B5EF4-FFF2-40B4-BE49-F238E27FC236}">
                <a16:creationId xmlns:a16="http://schemas.microsoft.com/office/drawing/2014/main" id="{5119A5A6-E8BE-4AD4-863D-36A6010ED08E}"/>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7F2C8608-3EAE-4817-A221-998F40991D5D}"/>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2</a:t>
            </a:fld>
            <a:endParaRPr lang="en-US" dirty="0"/>
          </a:p>
        </p:txBody>
      </p:sp>
    </p:spTree>
    <p:extLst>
      <p:ext uri="{BB962C8B-B14F-4D97-AF65-F5344CB8AC3E}">
        <p14:creationId xmlns:p14="http://schemas.microsoft.com/office/powerpoint/2010/main" val="627282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DDD4D51-F728-4CCC-B3A3-0A0E4D2B4B80}"/>
              </a:ext>
            </a:extLst>
          </p:cNvPr>
          <p:cNvSpPr>
            <a:spLocks noGrp="1"/>
          </p:cNvSpPr>
          <p:nvPr>
            <p:ph idx="1"/>
          </p:nvPr>
        </p:nvSpPr>
        <p:spPr>
          <a:xfrm>
            <a:off x="685799" y="1981200"/>
            <a:ext cx="7858119" cy="4114800"/>
          </a:xfrm>
        </p:spPr>
        <p:txBody>
          <a:bodyPr/>
          <a:lstStyle/>
          <a:p>
            <a:r>
              <a:rPr kumimoji="1" lang="en-US" altLang="ja-JP" sz="2000" dirty="0"/>
              <a:t>Unnecessary retransmission could be occurred due to unmanaged interference.</a:t>
            </a:r>
          </a:p>
          <a:p>
            <a:pPr lvl="1"/>
            <a:r>
              <a:rPr kumimoji="1" lang="en-US" altLang="ja-JP" sz="1600" dirty="0"/>
              <a:t>In figures below, a block ack on link1 contains acknowledgement for data#1 and a block ack on link2 contains acknowledgement for data#2.</a:t>
            </a:r>
          </a:p>
          <a:p>
            <a:pPr lvl="1"/>
            <a:r>
              <a:rPr kumimoji="1" lang="en-US" altLang="ja-JP" sz="1600" dirty="0"/>
              <a:t>If there are unmanaged interference on link2, an AP fails to receive the block ack on link2.</a:t>
            </a:r>
          </a:p>
          <a:p>
            <a:pPr lvl="1"/>
            <a:r>
              <a:rPr kumimoji="1" lang="en-US" altLang="ja-JP" sz="1600" dirty="0"/>
              <a:t>In this case, the AP can’t recognizes whether data#2 is correctly received at the STA, so the AP initiates retransmission of data#2. The same thing happens in linke1.</a:t>
            </a:r>
          </a:p>
          <a:p>
            <a:pPr lvl="2"/>
            <a:r>
              <a:rPr kumimoji="1" lang="en-US" altLang="ja-JP" sz="1400" dirty="0"/>
              <a:t>Note: this problem itself could occur in case of single band transmission.</a:t>
            </a:r>
            <a:endParaRPr kumimoji="1" lang="ja-JP" altLang="en-US" sz="1600" dirty="0"/>
          </a:p>
        </p:txBody>
      </p:sp>
      <p:sp>
        <p:nvSpPr>
          <p:cNvPr id="3" name="タイトル 2">
            <a:extLst>
              <a:ext uri="{FF2B5EF4-FFF2-40B4-BE49-F238E27FC236}">
                <a16:creationId xmlns:a16="http://schemas.microsoft.com/office/drawing/2014/main" id="{648AC169-1F79-4E7A-951E-8409A5654CA9}"/>
              </a:ext>
            </a:extLst>
          </p:cNvPr>
          <p:cNvSpPr>
            <a:spLocks noGrp="1"/>
          </p:cNvSpPr>
          <p:nvPr>
            <p:ph type="title"/>
          </p:nvPr>
        </p:nvSpPr>
        <p:spPr/>
        <p:txBody>
          <a:bodyPr/>
          <a:lstStyle/>
          <a:p>
            <a:r>
              <a:rPr kumimoji="1" lang="en-US" altLang="ja-JP" dirty="0"/>
              <a:t>Unnecessary retransmission</a:t>
            </a:r>
            <a:endParaRPr kumimoji="1" lang="ja-JP" altLang="en-US" dirty="0"/>
          </a:p>
        </p:txBody>
      </p:sp>
      <p:sp>
        <p:nvSpPr>
          <p:cNvPr id="4" name="日付プレースホルダー 3">
            <a:extLst>
              <a:ext uri="{FF2B5EF4-FFF2-40B4-BE49-F238E27FC236}">
                <a16:creationId xmlns:a16="http://schemas.microsoft.com/office/drawing/2014/main" id="{5116B638-6D04-403B-9DDE-2E83D451FD08}"/>
              </a:ext>
            </a:extLst>
          </p:cNvPr>
          <p:cNvSpPr>
            <a:spLocks noGrp="1"/>
          </p:cNvSpPr>
          <p:nvPr>
            <p:ph type="dt" sz="half" idx="10"/>
          </p:nvPr>
        </p:nvSpPr>
        <p:spPr/>
        <p:txBody>
          <a:bodyPr/>
          <a:lstStyle/>
          <a:p>
            <a:pPr>
              <a:defRPr/>
            </a:pPr>
            <a:r>
              <a:rPr lang="en-US" altLang="ja-JP"/>
              <a:t>September 2019</a:t>
            </a:r>
            <a:endParaRPr lang="en-GB" altLang="en-US" dirty="0"/>
          </a:p>
        </p:txBody>
      </p:sp>
      <p:sp>
        <p:nvSpPr>
          <p:cNvPr id="5" name="フッター プレースホルダー 4">
            <a:extLst>
              <a:ext uri="{FF2B5EF4-FFF2-40B4-BE49-F238E27FC236}">
                <a16:creationId xmlns:a16="http://schemas.microsoft.com/office/drawing/2014/main" id="{FA6DB243-EB36-4E5B-83C1-629EED3DBD6C}"/>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93172BCA-3D9F-4DE0-8C01-0B530265D667}"/>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3</a:t>
            </a:fld>
            <a:endParaRPr lang="en-US" dirty="0"/>
          </a:p>
        </p:txBody>
      </p:sp>
      <p:grpSp>
        <p:nvGrpSpPr>
          <p:cNvPr id="40" name="グループ化 39">
            <a:extLst>
              <a:ext uri="{FF2B5EF4-FFF2-40B4-BE49-F238E27FC236}">
                <a16:creationId xmlns:a16="http://schemas.microsoft.com/office/drawing/2014/main" id="{199B3F88-8380-4677-9AE2-DF885FD73204}"/>
              </a:ext>
            </a:extLst>
          </p:cNvPr>
          <p:cNvGrpSpPr/>
          <p:nvPr/>
        </p:nvGrpSpPr>
        <p:grpSpPr>
          <a:xfrm>
            <a:off x="324551" y="4724400"/>
            <a:ext cx="4316225" cy="1500284"/>
            <a:chOff x="150551" y="4724400"/>
            <a:chExt cx="4316225" cy="1500284"/>
          </a:xfrm>
        </p:grpSpPr>
        <p:sp>
          <p:nvSpPr>
            <p:cNvPr id="8" name="テキスト ボックス 9">
              <a:extLst>
                <a:ext uri="{FF2B5EF4-FFF2-40B4-BE49-F238E27FC236}">
                  <a16:creationId xmlns:a16="http://schemas.microsoft.com/office/drawing/2014/main" id="{5DB07DB4-B80A-42B4-9A75-05383602842E}"/>
                </a:ext>
              </a:extLst>
            </p:cNvPr>
            <p:cNvSpPr txBox="1"/>
            <p:nvPr/>
          </p:nvSpPr>
          <p:spPr>
            <a:xfrm>
              <a:off x="233715" y="4877262"/>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AP@link1</a:t>
              </a:r>
            </a:p>
          </p:txBody>
        </p:sp>
        <p:cxnSp>
          <p:nvCxnSpPr>
            <p:cNvPr id="9" name="直線矢印コネクタ 10">
              <a:extLst>
                <a:ext uri="{FF2B5EF4-FFF2-40B4-BE49-F238E27FC236}">
                  <a16:creationId xmlns:a16="http://schemas.microsoft.com/office/drawing/2014/main" id="{7E6C79E6-73D8-4348-8090-22395DD66E27}"/>
                </a:ext>
              </a:extLst>
            </p:cNvPr>
            <p:cNvCxnSpPr>
              <a:cxnSpLocks/>
              <a:endCxn id="10" idx="1"/>
            </p:cNvCxnSpPr>
            <p:nvPr/>
          </p:nvCxnSpPr>
          <p:spPr>
            <a:xfrm flipV="1">
              <a:off x="1289428" y="5025577"/>
              <a:ext cx="0" cy="858124"/>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10" name="テキスト ボックス 11">
              <a:extLst>
                <a:ext uri="{FF2B5EF4-FFF2-40B4-BE49-F238E27FC236}">
                  <a16:creationId xmlns:a16="http://schemas.microsoft.com/office/drawing/2014/main" id="{2E855204-E77B-42CA-9CD7-DC131B6DCE31}"/>
                </a:ext>
              </a:extLst>
            </p:cNvPr>
            <p:cNvSpPr txBox="1"/>
            <p:nvPr/>
          </p:nvSpPr>
          <p:spPr>
            <a:xfrm>
              <a:off x="1289428" y="4896892"/>
              <a:ext cx="970175" cy="257369"/>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dirty="0">
                  <a:latin typeface="+mj-lt"/>
                  <a:ea typeface="メイリオ" panose="020B0604030504040204" pitchFamily="50" charset="-128"/>
                </a:rPr>
                <a:t>Data#1</a:t>
              </a:r>
              <a:endParaRPr lang="ja-JP" altLang="en-US" dirty="0">
                <a:latin typeface="+mj-lt"/>
                <a:ea typeface="メイリオ" panose="020B0604030504040204" pitchFamily="50" charset="-128"/>
              </a:endParaRPr>
            </a:p>
          </p:txBody>
        </p:sp>
        <p:sp>
          <p:nvSpPr>
            <p:cNvPr id="11" name="テキスト ボックス 12">
              <a:extLst>
                <a:ext uri="{FF2B5EF4-FFF2-40B4-BE49-F238E27FC236}">
                  <a16:creationId xmlns:a16="http://schemas.microsoft.com/office/drawing/2014/main" id="{42EEB010-100F-4F90-A7E0-7B7FFD8714BA}"/>
                </a:ext>
              </a:extLst>
            </p:cNvPr>
            <p:cNvSpPr txBox="1"/>
            <p:nvPr/>
          </p:nvSpPr>
          <p:spPr>
            <a:xfrm>
              <a:off x="233715" y="5205215"/>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AP@link2</a:t>
              </a:r>
            </a:p>
          </p:txBody>
        </p:sp>
        <p:sp>
          <p:nvSpPr>
            <p:cNvPr id="12" name="テキスト ボックス 13">
              <a:extLst>
                <a:ext uri="{FF2B5EF4-FFF2-40B4-BE49-F238E27FC236}">
                  <a16:creationId xmlns:a16="http://schemas.microsoft.com/office/drawing/2014/main" id="{0DC1B80B-871D-4965-8B9D-79D18E8BCE87}"/>
                </a:ext>
              </a:extLst>
            </p:cNvPr>
            <p:cNvSpPr txBox="1"/>
            <p:nvPr/>
          </p:nvSpPr>
          <p:spPr>
            <a:xfrm>
              <a:off x="150551" y="5608712"/>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STA@link1</a:t>
              </a:r>
            </a:p>
          </p:txBody>
        </p:sp>
        <p:cxnSp>
          <p:nvCxnSpPr>
            <p:cNvPr id="13" name="直線コネクタ 14">
              <a:extLst>
                <a:ext uri="{FF2B5EF4-FFF2-40B4-BE49-F238E27FC236}">
                  <a16:creationId xmlns:a16="http://schemas.microsoft.com/office/drawing/2014/main" id="{287E8D6A-A037-4B31-9DE5-69630CE1F71B}"/>
                </a:ext>
              </a:extLst>
            </p:cNvPr>
            <p:cNvCxnSpPr>
              <a:cxnSpLocks/>
            </p:cNvCxnSpPr>
            <p:nvPr/>
          </p:nvCxnSpPr>
          <p:spPr>
            <a:xfrm>
              <a:off x="1105486" y="5154261"/>
              <a:ext cx="331411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5">
              <a:extLst>
                <a:ext uri="{FF2B5EF4-FFF2-40B4-BE49-F238E27FC236}">
                  <a16:creationId xmlns:a16="http://schemas.microsoft.com/office/drawing/2014/main" id="{FD66341D-6A53-4E49-9B2C-F21F5869BF89}"/>
                </a:ext>
              </a:extLst>
            </p:cNvPr>
            <p:cNvCxnSpPr>
              <a:cxnSpLocks/>
            </p:cNvCxnSpPr>
            <p:nvPr/>
          </p:nvCxnSpPr>
          <p:spPr>
            <a:xfrm>
              <a:off x="1105486" y="5482214"/>
              <a:ext cx="331411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6">
              <a:extLst>
                <a:ext uri="{FF2B5EF4-FFF2-40B4-BE49-F238E27FC236}">
                  <a16:creationId xmlns:a16="http://schemas.microsoft.com/office/drawing/2014/main" id="{3ADBB5A3-E2CF-442F-8B85-588740DD2593}"/>
                </a:ext>
              </a:extLst>
            </p:cNvPr>
            <p:cNvCxnSpPr>
              <a:cxnSpLocks/>
            </p:cNvCxnSpPr>
            <p:nvPr/>
          </p:nvCxnSpPr>
          <p:spPr>
            <a:xfrm>
              <a:off x="1105486" y="5885711"/>
              <a:ext cx="331411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7">
              <a:extLst>
                <a:ext uri="{FF2B5EF4-FFF2-40B4-BE49-F238E27FC236}">
                  <a16:creationId xmlns:a16="http://schemas.microsoft.com/office/drawing/2014/main" id="{290A40DF-A75B-4FE3-B868-65300A13943A}"/>
                </a:ext>
              </a:extLst>
            </p:cNvPr>
            <p:cNvCxnSpPr>
              <a:cxnSpLocks/>
            </p:cNvCxnSpPr>
            <p:nvPr/>
          </p:nvCxnSpPr>
          <p:spPr>
            <a:xfrm>
              <a:off x="1105486" y="6213664"/>
              <a:ext cx="331411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8">
              <a:extLst>
                <a:ext uri="{FF2B5EF4-FFF2-40B4-BE49-F238E27FC236}">
                  <a16:creationId xmlns:a16="http://schemas.microsoft.com/office/drawing/2014/main" id="{9D1B36F6-3608-45D4-BC0A-B57679B86868}"/>
                </a:ext>
              </a:extLst>
            </p:cNvPr>
            <p:cNvSpPr txBox="1"/>
            <p:nvPr/>
          </p:nvSpPr>
          <p:spPr>
            <a:xfrm>
              <a:off x="150551" y="5936665"/>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STA@link2</a:t>
              </a:r>
            </a:p>
          </p:txBody>
        </p:sp>
        <p:cxnSp>
          <p:nvCxnSpPr>
            <p:cNvPr id="18" name="直線矢印コネクタ 19">
              <a:extLst>
                <a:ext uri="{FF2B5EF4-FFF2-40B4-BE49-F238E27FC236}">
                  <a16:creationId xmlns:a16="http://schemas.microsoft.com/office/drawing/2014/main" id="{0F09EDDF-F8FE-4D30-905D-D49B25E263C3}"/>
                </a:ext>
              </a:extLst>
            </p:cNvPr>
            <p:cNvCxnSpPr>
              <a:cxnSpLocks/>
              <a:endCxn id="21" idx="1"/>
            </p:cNvCxnSpPr>
            <p:nvPr/>
          </p:nvCxnSpPr>
          <p:spPr>
            <a:xfrm flipV="1">
              <a:off x="1289427" y="5365152"/>
              <a:ext cx="1" cy="859532"/>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D2C027BD-7D1C-40BF-A7CC-F83D5C7C3D96}"/>
                </a:ext>
              </a:extLst>
            </p:cNvPr>
            <p:cNvCxnSpPr>
              <a:cxnSpLocks/>
              <a:endCxn id="22" idx="1"/>
            </p:cNvCxnSpPr>
            <p:nvPr/>
          </p:nvCxnSpPr>
          <p:spPr>
            <a:xfrm>
              <a:off x="2433467" y="5154261"/>
              <a:ext cx="1" cy="614307"/>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DED7E521-4A83-45C0-99DE-90280C4E8F9C}"/>
                </a:ext>
              </a:extLst>
            </p:cNvPr>
            <p:cNvCxnSpPr>
              <a:cxnSpLocks/>
              <a:endCxn id="24" idx="1"/>
            </p:cNvCxnSpPr>
            <p:nvPr/>
          </p:nvCxnSpPr>
          <p:spPr>
            <a:xfrm>
              <a:off x="2433468" y="5482214"/>
              <a:ext cx="0" cy="614307"/>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569A0D92-EACF-4C72-BC3B-7D8AAA9B3B94}"/>
                </a:ext>
              </a:extLst>
            </p:cNvPr>
            <p:cNvSpPr txBox="1"/>
            <p:nvPr/>
          </p:nvSpPr>
          <p:spPr>
            <a:xfrm>
              <a:off x="1289428" y="5248009"/>
              <a:ext cx="970167"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a:t>
              </a:r>
              <a:endParaRPr lang="ja-JP" altLang="en-US" dirty="0">
                <a:latin typeface="+mj-lt"/>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158B40B7-8B1D-459A-8E1E-17A2563A8477}"/>
                </a:ext>
              </a:extLst>
            </p:cNvPr>
            <p:cNvSpPr txBox="1"/>
            <p:nvPr/>
          </p:nvSpPr>
          <p:spPr>
            <a:xfrm>
              <a:off x="2433468" y="5651425"/>
              <a:ext cx="489555"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a:t>
              </a:r>
              <a:endParaRPr lang="ja-JP" altLang="en-US" dirty="0">
                <a:latin typeface="+mj-lt"/>
                <a:ea typeface="メイリオ" panose="020B0604030504040204" pitchFamily="50" charset="-128"/>
              </a:endParaRPr>
            </a:p>
          </p:txBody>
        </p:sp>
        <p:sp>
          <p:nvSpPr>
            <p:cNvPr id="23" name="乗算記号 21">
              <a:extLst>
                <a:ext uri="{FF2B5EF4-FFF2-40B4-BE49-F238E27FC236}">
                  <a16:creationId xmlns:a16="http://schemas.microsoft.com/office/drawing/2014/main" id="{9C89E659-0683-4A9B-B313-4D14FB28214B}"/>
                </a:ext>
              </a:extLst>
            </p:cNvPr>
            <p:cNvSpPr/>
            <p:nvPr/>
          </p:nvSpPr>
          <p:spPr bwMode="auto">
            <a:xfrm>
              <a:off x="2209800" y="5311241"/>
              <a:ext cx="489956" cy="309508"/>
            </a:xfrm>
            <a:prstGeom prst="mathMultiply">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a:ln>
                  <a:noFill/>
                </a:ln>
                <a:solidFill>
                  <a:schemeClr val="tx1"/>
                </a:solidFill>
                <a:effectLst/>
                <a:latin typeface="+mj-lt"/>
              </a:endParaRPr>
            </a:p>
          </p:txBody>
        </p:sp>
        <p:sp>
          <p:nvSpPr>
            <p:cNvPr id="24" name="テキスト ボックス 23">
              <a:extLst>
                <a:ext uri="{FF2B5EF4-FFF2-40B4-BE49-F238E27FC236}">
                  <a16:creationId xmlns:a16="http://schemas.microsoft.com/office/drawing/2014/main" id="{1E160E8A-E700-4E32-B9B2-DE24218D7FE2}"/>
                </a:ext>
              </a:extLst>
            </p:cNvPr>
            <p:cNvSpPr txBox="1"/>
            <p:nvPr/>
          </p:nvSpPr>
          <p:spPr>
            <a:xfrm>
              <a:off x="2433468" y="5979378"/>
              <a:ext cx="489551"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a:t>
              </a:r>
              <a:endParaRPr lang="ja-JP" altLang="en-US" dirty="0">
                <a:latin typeface="+mj-lt"/>
                <a:ea typeface="メイリオ" panose="020B0604030504040204" pitchFamily="50" charset="-128"/>
              </a:endParaRPr>
            </a:p>
          </p:txBody>
        </p:sp>
        <p:sp>
          <p:nvSpPr>
            <p:cNvPr id="25" name="テキスト ボックス 20">
              <a:extLst>
                <a:ext uri="{FF2B5EF4-FFF2-40B4-BE49-F238E27FC236}">
                  <a16:creationId xmlns:a16="http://schemas.microsoft.com/office/drawing/2014/main" id="{90BDE742-0282-4122-9FC2-ACA7047105EC}"/>
                </a:ext>
              </a:extLst>
            </p:cNvPr>
            <p:cNvSpPr txBox="1"/>
            <p:nvPr/>
          </p:nvSpPr>
          <p:spPr>
            <a:xfrm>
              <a:off x="3068433" y="5248453"/>
              <a:ext cx="970167"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 (Re)</a:t>
              </a:r>
              <a:endParaRPr lang="ja-JP" altLang="en-US" dirty="0">
                <a:latin typeface="+mj-lt"/>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E73B0044-8992-48D5-88EF-7ECBFF96D21C}"/>
                </a:ext>
              </a:extLst>
            </p:cNvPr>
            <p:cNvSpPr txBox="1"/>
            <p:nvPr/>
          </p:nvSpPr>
          <p:spPr>
            <a:xfrm>
              <a:off x="2670114" y="4724400"/>
              <a:ext cx="1361270" cy="461665"/>
            </a:xfrm>
            <a:prstGeom prst="rect">
              <a:avLst/>
            </a:prstGeom>
            <a:noFill/>
          </p:spPr>
          <p:txBody>
            <a:bodyPr wrap="none" rtlCol="0">
              <a:spAutoFit/>
            </a:bodyPr>
            <a:lstStyle/>
            <a:p>
              <a:r>
                <a:rPr lang="en-US" altLang="ja-JP" sz="1200" dirty="0">
                  <a:solidFill>
                    <a:srgbClr val="FF0000"/>
                  </a:solidFill>
                  <a:latin typeface="+mj-lt"/>
                  <a:ea typeface="メイリオ" panose="020B0604030504040204" pitchFamily="50" charset="-128"/>
                </a:rPr>
                <a:t>AP fails to receive</a:t>
              </a:r>
            </a:p>
            <a:p>
              <a:r>
                <a:rPr lang="en-US" altLang="ja-JP" sz="1200" dirty="0">
                  <a:solidFill>
                    <a:srgbClr val="FF0000"/>
                  </a:solidFill>
                  <a:latin typeface="+mj-lt"/>
                  <a:ea typeface="メイリオ" panose="020B0604030504040204" pitchFamily="50" charset="-128"/>
                </a:rPr>
                <a:t>BA @link2</a:t>
              </a:r>
              <a:endParaRPr lang="ja-JP" altLang="en-US" sz="1200" dirty="0">
                <a:solidFill>
                  <a:srgbClr val="FF0000"/>
                </a:solidFill>
                <a:latin typeface="+mj-lt"/>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4EAA0602-08D5-44D3-A3D2-CF33F2344836}"/>
                </a:ext>
              </a:extLst>
            </p:cNvPr>
            <p:cNvSpPr txBox="1"/>
            <p:nvPr/>
          </p:nvSpPr>
          <p:spPr>
            <a:xfrm>
              <a:off x="3310241" y="5481935"/>
              <a:ext cx="1156535" cy="461665"/>
            </a:xfrm>
            <a:prstGeom prst="rect">
              <a:avLst/>
            </a:prstGeom>
            <a:noFill/>
          </p:spPr>
          <p:txBody>
            <a:bodyPr wrap="none" rtlCol="0">
              <a:spAutoFit/>
            </a:bodyPr>
            <a:lstStyle/>
            <a:p>
              <a:r>
                <a:rPr lang="en-US" altLang="ja-JP" sz="1200" dirty="0">
                  <a:solidFill>
                    <a:srgbClr val="FF0000"/>
                  </a:solidFill>
                  <a:latin typeface="+mj-lt"/>
                  <a:ea typeface="メイリオ" panose="020B0604030504040204" pitchFamily="50" charset="-128"/>
                </a:rPr>
                <a:t>Unnecessary</a:t>
              </a:r>
            </a:p>
            <a:p>
              <a:r>
                <a:rPr lang="en-US" altLang="ja-JP" sz="1200" dirty="0">
                  <a:solidFill>
                    <a:srgbClr val="FF0000"/>
                  </a:solidFill>
                  <a:latin typeface="+mj-lt"/>
                  <a:ea typeface="メイリオ" panose="020B0604030504040204" pitchFamily="50" charset="-128"/>
                </a:rPr>
                <a:t>retransmission</a:t>
              </a:r>
              <a:endParaRPr lang="ja-JP" altLang="en-US" sz="1200" dirty="0">
                <a:solidFill>
                  <a:srgbClr val="FF0000"/>
                </a:solidFill>
                <a:latin typeface="+mj-lt"/>
                <a:ea typeface="メイリオ" panose="020B0604030504040204" pitchFamily="50" charset="-128"/>
              </a:endParaRPr>
            </a:p>
          </p:txBody>
        </p:sp>
        <p:cxnSp>
          <p:nvCxnSpPr>
            <p:cNvPr id="28" name="直線コネクタ 27">
              <a:extLst>
                <a:ext uri="{FF2B5EF4-FFF2-40B4-BE49-F238E27FC236}">
                  <a16:creationId xmlns:a16="http://schemas.microsoft.com/office/drawing/2014/main" id="{4DF7AC25-AD01-4412-BFFC-9B448C1E59D3}"/>
                </a:ext>
              </a:extLst>
            </p:cNvPr>
            <p:cNvCxnSpPr>
              <a:cxnSpLocks/>
              <a:stCxn id="26" idx="1"/>
            </p:cNvCxnSpPr>
            <p:nvPr/>
          </p:nvCxnSpPr>
          <p:spPr bwMode="auto">
            <a:xfrm flipH="1">
              <a:off x="2449373" y="4955233"/>
              <a:ext cx="220741" cy="52324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直線コネクタ 28">
              <a:extLst>
                <a:ext uri="{FF2B5EF4-FFF2-40B4-BE49-F238E27FC236}">
                  <a16:creationId xmlns:a16="http://schemas.microsoft.com/office/drawing/2014/main" id="{60CB0606-EA38-4B1A-9ACA-3A648044629D}"/>
                </a:ext>
              </a:extLst>
            </p:cNvPr>
            <p:cNvCxnSpPr>
              <a:cxnSpLocks/>
              <a:stCxn id="27" idx="1"/>
            </p:cNvCxnSpPr>
            <p:nvPr/>
          </p:nvCxnSpPr>
          <p:spPr bwMode="auto">
            <a:xfrm flipH="1" flipV="1">
              <a:off x="3151841" y="5478482"/>
              <a:ext cx="158400" cy="234286"/>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66" name="グループ化 65">
            <a:extLst>
              <a:ext uri="{FF2B5EF4-FFF2-40B4-BE49-F238E27FC236}">
                <a16:creationId xmlns:a16="http://schemas.microsoft.com/office/drawing/2014/main" id="{FBB02E8C-AC4C-4C02-AD5B-00D1ADE5635C}"/>
              </a:ext>
            </a:extLst>
          </p:cNvPr>
          <p:cNvGrpSpPr/>
          <p:nvPr/>
        </p:nvGrpSpPr>
        <p:grpSpPr>
          <a:xfrm>
            <a:off x="5013286" y="4728340"/>
            <a:ext cx="3806162" cy="1500284"/>
            <a:chOff x="5020710" y="4824316"/>
            <a:chExt cx="3806162" cy="1500284"/>
          </a:xfrm>
        </p:grpSpPr>
        <p:cxnSp>
          <p:nvCxnSpPr>
            <p:cNvPr id="43" name="直線矢印コネクタ 10">
              <a:extLst>
                <a:ext uri="{FF2B5EF4-FFF2-40B4-BE49-F238E27FC236}">
                  <a16:creationId xmlns:a16="http://schemas.microsoft.com/office/drawing/2014/main" id="{B8ABB76A-F742-4CC2-95F8-B4897E0C4A9E}"/>
                </a:ext>
              </a:extLst>
            </p:cNvPr>
            <p:cNvCxnSpPr>
              <a:cxnSpLocks/>
              <a:endCxn id="44" idx="1"/>
            </p:cNvCxnSpPr>
            <p:nvPr/>
          </p:nvCxnSpPr>
          <p:spPr>
            <a:xfrm flipV="1">
              <a:off x="5204652" y="5125493"/>
              <a:ext cx="0" cy="858124"/>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44" name="テキスト ボックス 11">
              <a:extLst>
                <a:ext uri="{FF2B5EF4-FFF2-40B4-BE49-F238E27FC236}">
                  <a16:creationId xmlns:a16="http://schemas.microsoft.com/office/drawing/2014/main" id="{23729069-1C63-4C7E-8695-084AA7F33DB2}"/>
                </a:ext>
              </a:extLst>
            </p:cNvPr>
            <p:cNvSpPr txBox="1"/>
            <p:nvPr/>
          </p:nvSpPr>
          <p:spPr>
            <a:xfrm>
              <a:off x="5204652" y="4996808"/>
              <a:ext cx="970175" cy="257369"/>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dirty="0">
                  <a:latin typeface="+mj-lt"/>
                  <a:ea typeface="メイリオ" panose="020B0604030504040204" pitchFamily="50" charset="-128"/>
                </a:rPr>
                <a:t>Data#1</a:t>
              </a:r>
              <a:endParaRPr lang="ja-JP" altLang="en-US" dirty="0">
                <a:latin typeface="+mj-lt"/>
                <a:ea typeface="メイリオ" panose="020B0604030504040204" pitchFamily="50" charset="-128"/>
              </a:endParaRPr>
            </a:p>
          </p:txBody>
        </p:sp>
        <p:cxnSp>
          <p:nvCxnSpPr>
            <p:cNvPr id="47" name="直線コネクタ 14">
              <a:extLst>
                <a:ext uri="{FF2B5EF4-FFF2-40B4-BE49-F238E27FC236}">
                  <a16:creationId xmlns:a16="http://schemas.microsoft.com/office/drawing/2014/main" id="{9B27DA85-4FD0-4AF9-AC44-99F47015347F}"/>
                </a:ext>
              </a:extLst>
            </p:cNvPr>
            <p:cNvCxnSpPr>
              <a:cxnSpLocks/>
            </p:cNvCxnSpPr>
            <p:nvPr/>
          </p:nvCxnSpPr>
          <p:spPr>
            <a:xfrm>
              <a:off x="5020710" y="5254177"/>
              <a:ext cx="38061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15">
              <a:extLst>
                <a:ext uri="{FF2B5EF4-FFF2-40B4-BE49-F238E27FC236}">
                  <a16:creationId xmlns:a16="http://schemas.microsoft.com/office/drawing/2014/main" id="{2FE71C9E-E052-4521-8927-CB4A9B8BF260}"/>
                </a:ext>
              </a:extLst>
            </p:cNvPr>
            <p:cNvCxnSpPr>
              <a:cxnSpLocks/>
            </p:cNvCxnSpPr>
            <p:nvPr/>
          </p:nvCxnSpPr>
          <p:spPr>
            <a:xfrm>
              <a:off x="5020710" y="5582130"/>
              <a:ext cx="38061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16">
              <a:extLst>
                <a:ext uri="{FF2B5EF4-FFF2-40B4-BE49-F238E27FC236}">
                  <a16:creationId xmlns:a16="http://schemas.microsoft.com/office/drawing/2014/main" id="{1AA57BD3-2D61-466E-9E98-7FDACE41FCA9}"/>
                </a:ext>
              </a:extLst>
            </p:cNvPr>
            <p:cNvCxnSpPr>
              <a:cxnSpLocks/>
            </p:cNvCxnSpPr>
            <p:nvPr/>
          </p:nvCxnSpPr>
          <p:spPr>
            <a:xfrm>
              <a:off x="5020710" y="5985627"/>
              <a:ext cx="38061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17">
              <a:extLst>
                <a:ext uri="{FF2B5EF4-FFF2-40B4-BE49-F238E27FC236}">
                  <a16:creationId xmlns:a16="http://schemas.microsoft.com/office/drawing/2014/main" id="{4C117432-AD73-46E6-AFF8-B99B458706F7}"/>
                </a:ext>
              </a:extLst>
            </p:cNvPr>
            <p:cNvCxnSpPr>
              <a:cxnSpLocks/>
            </p:cNvCxnSpPr>
            <p:nvPr/>
          </p:nvCxnSpPr>
          <p:spPr>
            <a:xfrm>
              <a:off x="5020710" y="6313580"/>
              <a:ext cx="38061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矢印コネクタ 19">
              <a:extLst>
                <a:ext uri="{FF2B5EF4-FFF2-40B4-BE49-F238E27FC236}">
                  <a16:creationId xmlns:a16="http://schemas.microsoft.com/office/drawing/2014/main" id="{57B7BBA9-9547-46A2-AF00-06409C9F2013}"/>
                </a:ext>
              </a:extLst>
            </p:cNvPr>
            <p:cNvCxnSpPr>
              <a:cxnSpLocks/>
              <a:endCxn id="55" idx="1"/>
            </p:cNvCxnSpPr>
            <p:nvPr/>
          </p:nvCxnSpPr>
          <p:spPr>
            <a:xfrm flipV="1">
              <a:off x="5529208" y="5465068"/>
              <a:ext cx="1" cy="859532"/>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53" name="直線矢印コネクタ 52">
              <a:extLst>
                <a:ext uri="{FF2B5EF4-FFF2-40B4-BE49-F238E27FC236}">
                  <a16:creationId xmlns:a16="http://schemas.microsoft.com/office/drawing/2014/main" id="{8888FDF3-D46A-4A65-A7F8-F48397E95407}"/>
                </a:ext>
              </a:extLst>
            </p:cNvPr>
            <p:cNvCxnSpPr>
              <a:cxnSpLocks/>
              <a:endCxn id="56" idx="1"/>
            </p:cNvCxnSpPr>
            <p:nvPr/>
          </p:nvCxnSpPr>
          <p:spPr>
            <a:xfrm>
              <a:off x="6348691" y="5254177"/>
              <a:ext cx="1" cy="614307"/>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095611AE-E91A-4F33-84E5-AFF05032E174}"/>
                </a:ext>
              </a:extLst>
            </p:cNvPr>
            <p:cNvCxnSpPr>
              <a:cxnSpLocks/>
              <a:endCxn id="58" idx="1"/>
            </p:cNvCxnSpPr>
            <p:nvPr/>
          </p:nvCxnSpPr>
          <p:spPr>
            <a:xfrm>
              <a:off x="6673249" y="5582130"/>
              <a:ext cx="0" cy="614307"/>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FB87E86A-BBDF-4874-B149-AD2957C69AD8}"/>
                </a:ext>
              </a:extLst>
            </p:cNvPr>
            <p:cNvSpPr txBox="1"/>
            <p:nvPr/>
          </p:nvSpPr>
          <p:spPr>
            <a:xfrm>
              <a:off x="5529209" y="5347925"/>
              <a:ext cx="970167"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a:t>
              </a:r>
              <a:endParaRPr lang="ja-JP" altLang="en-US" dirty="0">
                <a:latin typeface="+mj-lt"/>
                <a:ea typeface="メイリオ" panose="020B0604030504040204" pitchFamily="50" charset="-128"/>
              </a:endParaRPr>
            </a:p>
          </p:txBody>
        </p:sp>
        <p:sp>
          <p:nvSpPr>
            <p:cNvPr id="56" name="テキスト ボックス 55">
              <a:extLst>
                <a:ext uri="{FF2B5EF4-FFF2-40B4-BE49-F238E27FC236}">
                  <a16:creationId xmlns:a16="http://schemas.microsoft.com/office/drawing/2014/main" id="{7D4E61C9-E73E-409D-87A7-F39ECDA5EBA2}"/>
                </a:ext>
              </a:extLst>
            </p:cNvPr>
            <p:cNvSpPr txBox="1"/>
            <p:nvPr/>
          </p:nvSpPr>
          <p:spPr>
            <a:xfrm>
              <a:off x="6348692" y="5751341"/>
              <a:ext cx="489555"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a:t>
              </a:r>
              <a:endParaRPr lang="ja-JP" altLang="en-US" dirty="0">
                <a:latin typeface="+mj-lt"/>
                <a:ea typeface="メイリオ" panose="020B0604030504040204" pitchFamily="50" charset="-128"/>
              </a:endParaRPr>
            </a:p>
          </p:txBody>
        </p:sp>
        <p:sp>
          <p:nvSpPr>
            <p:cNvPr id="57" name="乗算記号 21">
              <a:extLst>
                <a:ext uri="{FF2B5EF4-FFF2-40B4-BE49-F238E27FC236}">
                  <a16:creationId xmlns:a16="http://schemas.microsoft.com/office/drawing/2014/main" id="{5A8B6E9B-B250-4B39-9A4C-FA8D451F6CAB}"/>
                </a:ext>
              </a:extLst>
            </p:cNvPr>
            <p:cNvSpPr/>
            <p:nvPr/>
          </p:nvSpPr>
          <p:spPr bwMode="auto">
            <a:xfrm>
              <a:off x="6427066" y="5411157"/>
              <a:ext cx="489956" cy="309508"/>
            </a:xfrm>
            <a:prstGeom prst="mathMultiply">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a:ln>
                  <a:noFill/>
                </a:ln>
                <a:solidFill>
                  <a:schemeClr val="tx1"/>
                </a:solidFill>
                <a:effectLst/>
                <a:latin typeface="+mj-lt"/>
              </a:endParaRPr>
            </a:p>
          </p:txBody>
        </p:sp>
        <p:sp>
          <p:nvSpPr>
            <p:cNvPr id="58" name="テキスト ボックス 57">
              <a:extLst>
                <a:ext uri="{FF2B5EF4-FFF2-40B4-BE49-F238E27FC236}">
                  <a16:creationId xmlns:a16="http://schemas.microsoft.com/office/drawing/2014/main" id="{77544935-9C68-4B5D-B55E-CB65C780AADB}"/>
                </a:ext>
              </a:extLst>
            </p:cNvPr>
            <p:cNvSpPr txBox="1"/>
            <p:nvPr/>
          </p:nvSpPr>
          <p:spPr>
            <a:xfrm>
              <a:off x="6673249" y="6079294"/>
              <a:ext cx="489551"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a:t>
              </a:r>
              <a:endParaRPr lang="ja-JP" altLang="en-US" dirty="0">
                <a:latin typeface="+mj-lt"/>
                <a:ea typeface="メイリオ" panose="020B0604030504040204" pitchFamily="50" charset="-128"/>
              </a:endParaRPr>
            </a:p>
          </p:txBody>
        </p:sp>
        <p:sp>
          <p:nvSpPr>
            <p:cNvPr id="59" name="テキスト ボックス 20">
              <a:extLst>
                <a:ext uri="{FF2B5EF4-FFF2-40B4-BE49-F238E27FC236}">
                  <a16:creationId xmlns:a16="http://schemas.microsoft.com/office/drawing/2014/main" id="{B545D721-FD7A-49D6-A5D1-28FEA8C97EE2}"/>
                </a:ext>
              </a:extLst>
            </p:cNvPr>
            <p:cNvSpPr txBox="1"/>
            <p:nvPr/>
          </p:nvSpPr>
          <p:spPr>
            <a:xfrm>
              <a:off x="7288457" y="5348369"/>
              <a:ext cx="970167"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 (Re)</a:t>
              </a:r>
              <a:endParaRPr lang="ja-JP" altLang="en-US" dirty="0">
                <a:latin typeface="+mj-lt"/>
                <a:ea typeface="メイリオ" panose="020B0604030504040204" pitchFamily="50" charset="-128"/>
              </a:endParaRPr>
            </a:p>
          </p:txBody>
        </p:sp>
        <p:sp>
          <p:nvSpPr>
            <p:cNvPr id="60" name="テキスト ボックス 59">
              <a:extLst>
                <a:ext uri="{FF2B5EF4-FFF2-40B4-BE49-F238E27FC236}">
                  <a16:creationId xmlns:a16="http://schemas.microsoft.com/office/drawing/2014/main" id="{A726A185-A627-4734-B09A-A1B2C3DDD085}"/>
                </a:ext>
              </a:extLst>
            </p:cNvPr>
            <p:cNvSpPr txBox="1"/>
            <p:nvPr/>
          </p:nvSpPr>
          <p:spPr>
            <a:xfrm>
              <a:off x="6887380" y="4824316"/>
              <a:ext cx="1361270" cy="461665"/>
            </a:xfrm>
            <a:prstGeom prst="rect">
              <a:avLst/>
            </a:prstGeom>
            <a:noFill/>
          </p:spPr>
          <p:txBody>
            <a:bodyPr wrap="none" rtlCol="0">
              <a:spAutoFit/>
            </a:bodyPr>
            <a:lstStyle/>
            <a:p>
              <a:r>
                <a:rPr lang="en-US" altLang="ja-JP" sz="1200" dirty="0">
                  <a:solidFill>
                    <a:srgbClr val="FF0000"/>
                  </a:solidFill>
                  <a:latin typeface="+mj-lt"/>
                  <a:ea typeface="メイリオ" panose="020B0604030504040204" pitchFamily="50" charset="-128"/>
                </a:rPr>
                <a:t>AP fails to receive</a:t>
              </a:r>
            </a:p>
            <a:p>
              <a:r>
                <a:rPr lang="en-US" altLang="ja-JP" sz="1200" dirty="0">
                  <a:solidFill>
                    <a:srgbClr val="FF0000"/>
                  </a:solidFill>
                  <a:latin typeface="+mj-lt"/>
                  <a:ea typeface="メイリオ" panose="020B0604030504040204" pitchFamily="50" charset="-128"/>
                </a:rPr>
                <a:t>BA @link2</a:t>
              </a:r>
              <a:endParaRPr lang="ja-JP" altLang="en-US" sz="1200" dirty="0">
                <a:solidFill>
                  <a:srgbClr val="FF0000"/>
                </a:solidFill>
                <a:latin typeface="+mj-lt"/>
                <a:ea typeface="メイリオ" panose="020B0604030504040204" pitchFamily="50" charset="-128"/>
              </a:endParaRPr>
            </a:p>
          </p:txBody>
        </p:sp>
        <p:sp>
          <p:nvSpPr>
            <p:cNvPr id="61" name="テキスト ボックス 60">
              <a:extLst>
                <a:ext uri="{FF2B5EF4-FFF2-40B4-BE49-F238E27FC236}">
                  <a16:creationId xmlns:a16="http://schemas.microsoft.com/office/drawing/2014/main" id="{73A54A6D-062D-4E28-9C1A-B99AD5034AA2}"/>
                </a:ext>
              </a:extLst>
            </p:cNvPr>
            <p:cNvSpPr txBox="1"/>
            <p:nvPr/>
          </p:nvSpPr>
          <p:spPr>
            <a:xfrm>
              <a:off x="7530265" y="5581851"/>
              <a:ext cx="1156535" cy="461665"/>
            </a:xfrm>
            <a:prstGeom prst="rect">
              <a:avLst/>
            </a:prstGeom>
            <a:noFill/>
          </p:spPr>
          <p:txBody>
            <a:bodyPr wrap="none" rtlCol="0">
              <a:spAutoFit/>
            </a:bodyPr>
            <a:lstStyle/>
            <a:p>
              <a:r>
                <a:rPr lang="en-US" altLang="ja-JP" sz="1200" dirty="0">
                  <a:solidFill>
                    <a:srgbClr val="FF0000"/>
                  </a:solidFill>
                  <a:latin typeface="+mj-lt"/>
                  <a:ea typeface="メイリオ" panose="020B0604030504040204" pitchFamily="50" charset="-128"/>
                </a:rPr>
                <a:t>Unnecessary</a:t>
              </a:r>
            </a:p>
            <a:p>
              <a:r>
                <a:rPr lang="en-US" altLang="ja-JP" sz="1200" dirty="0">
                  <a:solidFill>
                    <a:srgbClr val="FF0000"/>
                  </a:solidFill>
                  <a:latin typeface="+mj-lt"/>
                  <a:ea typeface="メイリオ" panose="020B0604030504040204" pitchFamily="50" charset="-128"/>
                </a:rPr>
                <a:t>retransmission</a:t>
              </a:r>
              <a:endParaRPr lang="ja-JP" altLang="en-US" sz="1200" dirty="0">
                <a:solidFill>
                  <a:srgbClr val="FF0000"/>
                </a:solidFill>
                <a:latin typeface="+mj-lt"/>
                <a:ea typeface="メイリオ" panose="020B0604030504040204" pitchFamily="50" charset="-128"/>
              </a:endParaRPr>
            </a:p>
          </p:txBody>
        </p:sp>
        <p:cxnSp>
          <p:nvCxnSpPr>
            <p:cNvPr id="62" name="直線コネクタ 61">
              <a:extLst>
                <a:ext uri="{FF2B5EF4-FFF2-40B4-BE49-F238E27FC236}">
                  <a16:creationId xmlns:a16="http://schemas.microsoft.com/office/drawing/2014/main" id="{6E810A8B-DBE1-4379-99AA-DA46A93A2F9F}"/>
                </a:ext>
              </a:extLst>
            </p:cNvPr>
            <p:cNvCxnSpPr>
              <a:cxnSpLocks/>
              <a:stCxn id="60" idx="1"/>
            </p:cNvCxnSpPr>
            <p:nvPr/>
          </p:nvCxnSpPr>
          <p:spPr bwMode="auto">
            <a:xfrm flipH="1">
              <a:off x="6666639" y="5055149"/>
              <a:ext cx="220741" cy="52324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直線コネクタ 62">
              <a:extLst>
                <a:ext uri="{FF2B5EF4-FFF2-40B4-BE49-F238E27FC236}">
                  <a16:creationId xmlns:a16="http://schemas.microsoft.com/office/drawing/2014/main" id="{729DB32A-BF83-4359-A597-602ECC8A654E}"/>
                </a:ext>
              </a:extLst>
            </p:cNvPr>
            <p:cNvCxnSpPr>
              <a:cxnSpLocks/>
              <a:stCxn id="61" idx="1"/>
            </p:cNvCxnSpPr>
            <p:nvPr/>
          </p:nvCxnSpPr>
          <p:spPr bwMode="auto">
            <a:xfrm flipH="1" flipV="1">
              <a:off x="7371865" y="5578398"/>
              <a:ext cx="158400" cy="234286"/>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Tree>
    <p:extLst>
      <p:ext uri="{BB962C8B-B14F-4D97-AF65-F5344CB8AC3E}">
        <p14:creationId xmlns:p14="http://schemas.microsoft.com/office/powerpoint/2010/main" val="3308454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321887B-F5C2-4F7F-BE97-B8F3D1EF1495}"/>
              </a:ext>
            </a:extLst>
          </p:cNvPr>
          <p:cNvSpPr>
            <a:spLocks noGrp="1"/>
          </p:cNvSpPr>
          <p:nvPr>
            <p:ph idx="1"/>
          </p:nvPr>
        </p:nvSpPr>
        <p:spPr/>
        <p:txBody>
          <a:bodyPr/>
          <a:lstStyle/>
          <a:p>
            <a:r>
              <a:rPr kumimoji="1" lang="en-US" altLang="ja-JP" sz="2000" dirty="0"/>
              <a:t>We assume the case that the AP receives block ack on link1 correctly while the AP fails to receive block ack on link2.</a:t>
            </a:r>
          </a:p>
          <a:p>
            <a:endParaRPr kumimoji="1" lang="en-US" altLang="ja-JP" sz="2000" dirty="0"/>
          </a:p>
          <a:p>
            <a:endParaRPr kumimoji="1" lang="en-US" altLang="ja-JP" sz="2000" dirty="0"/>
          </a:p>
          <a:p>
            <a:endParaRPr kumimoji="1" lang="en-US" altLang="ja-JP" sz="2000" dirty="0"/>
          </a:p>
          <a:p>
            <a:endParaRPr kumimoji="1" lang="en-US" altLang="ja-JP" sz="2000" dirty="0"/>
          </a:p>
          <a:p>
            <a:endParaRPr kumimoji="1" lang="en-US" altLang="ja-JP" sz="2000" dirty="0"/>
          </a:p>
          <a:p>
            <a:r>
              <a:rPr kumimoji="1" lang="en-US" altLang="ja-JP" sz="2000" dirty="0"/>
              <a:t>If block ack on link2 contains acknowledgement for data#1 and #2, the AP can recognize data#1 is received by the STA correctly. After receiving the block ack, the AP can transmit next data.</a:t>
            </a:r>
          </a:p>
          <a:p>
            <a:r>
              <a:rPr kumimoji="1" lang="en-US" altLang="ja-JP" sz="2000" dirty="0"/>
              <a:t>It must be beneficial that the STA sends block ack on link1 and link 2 for redundancy and reliability improvement.</a:t>
            </a:r>
          </a:p>
          <a:p>
            <a:pPr lvl="1"/>
            <a:endParaRPr kumimoji="1" lang="ja-JP" altLang="en-US" dirty="0"/>
          </a:p>
        </p:txBody>
      </p:sp>
      <p:sp>
        <p:nvSpPr>
          <p:cNvPr id="3" name="タイトル 2">
            <a:extLst>
              <a:ext uri="{FF2B5EF4-FFF2-40B4-BE49-F238E27FC236}">
                <a16:creationId xmlns:a16="http://schemas.microsoft.com/office/drawing/2014/main" id="{E8A770E7-ECAC-4902-9F5A-6CE8679D9AFB}"/>
              </a:ext>
            </a:extLst>
          </p:cNvPr>
          <p:cNvSpPr>
            <a:spLocks noGrp="1"/>
          </p:cNvSpPr>
          <p:nvPr>
            <p:ph type="title"/>
          </p:nvPr>
        </p:nvSpPr>
        <p:spPr/>
        <p:txBody>
          <a:bodyPr/>
          <a:lstStyle/>
          <a:p>
            <a:r>
              <a:rPr kumimoji="1" lang="en-US" altLang="ja-JP" dirty="0"/>
              <a:t>Observation on unnecessary retransmission</a:t>
            </a:r>
            <a:endParaRPr kumimoji="1" lang="ja-JP" altLang="en-US" dirty="0"/>
          </a:p>
        </p:txBody>
      </p:sp>
      <p:sp>
        <p:nvSpPr>
          <p:cNvPr id="4" name="日付プレースホルダー 3">
            <a:extLst>
              <a:ext uri="{FF2B5EF4-FFF2-40B4-BE49-F238E27FC236}">
                <a16:creationId xmlns:a16="http://schemas.microsoft.com/office/drawing/2014/main" id="{BCFDEB5B-448F-4417-87AA-ADAB50CB12C3}"/>
              </a:ext>
            </a:extLst>
          </p:cNvPr>
          <p:cNvSpPr>
            <a:spLocks noGrp="1"/>
          </p:cNvSpPr>
          <p:nvPr>
            <p:ph type="dt" sz="half" idx="10"/>
          </p:nvPr>
        </p:nvSpPr>
        <p:spPr/>
        <p:txBody>
          <a:bodyPr/>
          <a:lstStyle/>
          <a:p>
            <a:pPr>
              <a:defRPr/>
            </a:pPr>
            <a:r>
              <a:rPr lang="en-US" altLang="ja-JP"/>
              <a:t>September 2019</a:t>
            </a:r>
            <a:endParaRPr lang="en-GB" altLang="en-US" dirty="0"/>
          </a:p>
        </p:txBody>
      </p:sp>
      <p:sp>
        <p:nvSpPr>
          <p:cNvPr id="5" name="フッター プレースホルダー 4">
            <a:extLst>
              <a:ext uri="{FF2B5EF4-FFF2-40B4-BE49-F238E27FC236}">
                <a16:creationId xmlns:a16="http://schemas.microsoft.com/office/drawing/2014/main" id="{8A768972-CEE8-4694-904D-DE7A24435B7D}"/>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C044F007-0C80-4A56-BBC8-33AE164B8D46}"/>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4</a:t>
            </a:fld>
            <a:endParaRPr lang="en-US" dirty="0"/>
          </a:p>
        </p:txBody>
      </p:sp>
      <p:grpSp>
        <p:nvGrpSpPr>
          <p:cNvPr id="28" name="グループ化 27">
            <a:extLst>
              <a:ext uri="{FF2B5EF4-FFF2-40B4-BE49-F238E27FC236}">
                <a16:creationId xmlns:a16="http://schemas.microsoft.com/office/drawing/2014/main" id="{D4531189-27E3-49AB-BCE8-7530B82655A0}"/>
              </a:ext>
            </a:extLst>
          </p:cNvPr>
          <p:cNvGrpSpPr/>
          <p:nvPr/>
        </p:nvGrpSpPr>
        <p:grpSpPr>
          <a:xfrm>
            <a:off x="2413888" y="2819400"/>
            <a:ext cx="4316225" cy="1500284"/>
            <a:chOff x="150551" y="4724400"/>
            <a:chExt cx="4316225" cy="1500284"/>
          </a:xfrm>
        </p:grpSpPr>
        <p:sp>
          <p:nvSpPr>
            <p:cNvPr id="29" name="テキスト ボックス 9">
              <a:extLst>
                <a:ext uri="{FF2B5EF4-FFF2-40B4-BE49-F238E27FC236}">
                  <a16:creationId xmlns:a16="http://schemas.microsoft.com/office/drawing/2014/main" id="{633B0AEB-6B10-40E1-B92D-815429AECCBD}"/>
                </a:ext>
              </a:extLst>
            </p:cNvPr>
            <p:cNvSpPr txBox="1"/>
            <p:nvPr/>
          </p:nvSpPr>
          <p:spPr>
            <a:xfrm>
              <a:off x="233715" y="4877262"/>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AP@link1</a:t>
              </a:r>
            </a:p>
          </p:txBody>
        </p:sp>
        <p:cxnSp>
          <p:nvCxnSpPr>
            <p:cNvPr id="30" name="直線矢印コネクタ 10">
              <a:extLst>
                <a:ext uri="{FF2B5EF4-FFF2-40B4-BE49-F238E27FC236}">
                  <a16:creationId xmlns:a16="http://schemas.microsoft.com/office/drawing/2014/main" id="{65256980-C2C5-4FA4-8176-AB9899490F9C}"/>
                </a:ext>
              </a:extLst>
            </p:cNvPr>
            <p:cNvCxnSpPr>
              <a:cxnSpLocks/>
              <a:endCxn id="31" idx="1"/>
            </p:cNvCxnSpPr>
            <p:nvPr/>
          </p:nvCxnSpPr>
          <p:spPr>
            <a:xfrm flipV="1">
              <a:off x="1289428" y="5025577"/>
              <a:ext cx="0" cy="858124"/>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31" name="テキスト ボックス 11">
              <a:extLst>
                <a:ext uri="{FF2B5EF4-FFF2-40B4-BE49-F238E27FC236}">
                  <a16:creationId xmlns:a16="http://schemas.microsoft.com/office/drawing/2014/main" id="{7E1ED5C9-AC75-45F5-8D29-F7243D08FF58}"/>
                </a:ext>
              </a:extLst>
            </p:cNvPr>
            <p:cNvSpPr txBox="1"/>
            <p:nvPr/>
          </p:nvSpPr>
          <p:spPr>
            <a:xfrm>
              <a:off x="1289428" y="4896892"/>
              <a:ext cx="970175" cy="257369"/>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dirty="0">
                  <a:latin typeface="+mj-lt"/>
                  <a:ea typeface="メイリオ" panose="020B0604030504040204" pitchFamily="50" charset="-128"/>
                </a:rPr>
                <a:t>Data#1</a:t>
              </a:r>
              <a:endParaRPr lang="ja-JP" altLang="en-US" dirty="0">
                <a:latin typeface="+mj-lt"/>
                <a:ea typeface="メイリオ" panose="020B0604030504040204" pitchFamily="50" charset="-128"/>
              </a:endParaRPr>
            </a:p>
          </p:txBody>
        </p:sp>
        <p:sp>
          <p:nvSpPr>
            <p:cNvPr id="32" name="テキスト ボックス 12">
              <a:extLst>
                <a:ext uri="{FF2B5EF4-FFF2-40B4-BE49-F238E27FC236}">
                  <a16:creationId xmlns:a16="http://schemas.microsoft.com/office/drawing/2014/main" id="{B2273F48-5647-4C0F-92B5-DB44CE59F162}"/>
                </a:ext>
              </a:extLst>
            </p:cNvPr>
            <p:cNvSpPr txBox="1"/>
            <p:nvPr/>
          </p:nvSpPr>
          <p:spPr>
            <a:xfrm>
              <a:off x="233715" y="5205215"/>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AP@link2</a:t>
              </a:r>
            </a:p>
          </p:txBody>
        </p:sp>
        <p:sp>
          <p:nvSpPr>
            <p:cNvPr id="33" name="テキスト ボックス 13">
              <a:extLst>
                <a:ext uri="{FF2B5EF4-FFF2-40B4-BE49-F238E27FC236}">
                  <a16:creationId xmlns:a16="http://schemas.microsoft.com/office/drawing/2014/main" id="{2EE0FE5F-58F7-4A53-9F6A-E1F0B5212B30}"/>
                </a:ext>
              </a:extLst>
            </p:cNvPr>
            <p:cNvSpPr txBox="1"/>
            <p:nvPr/>
          </p:nvSpPr>
          <p:spPr>
            <a:xfrm>
              <a:off x="150551" y="5608712"/>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STA@link1</a:t>
              </a:r>
            </a:p>
          </p:txBody>
        </p:sp>
        <p:cxnSp>
          <p:nvCxnSpPr>
            <p:cNvPr id="34" name="直線コネクタ 14">
              <a:extLst>
                <a:ext uri="{FF2B5EF4-FFF2-40B4-BE49-F238E27FC236}">
                  <a16:creationId xmlns:a16="http://schemas.microsoft.com/office/drawing/2014/main" id="{D2C34ED4-38F1-40E2-AC03-CF233A2A20D6}"/>
                </a:ext>
              </a:extLst>
            </p:cNvPr>
            <p:cNvCxnSpPr>
              <a:cxnSpLocks/>
            </p:cNvCxnSpPr>
            <p:nvPr/>
          </p:nvCxnSpPr>
          <p:spPr>
            <a:xfrm>
              <a:off x="1105486" y="5154261"/>
              <a:ext cx="331411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15">
              <a:extLst>
                <a:ext uri="{FF2B5EF4-FFF2-40B4-BE49-F238E27FC236}">
                  <a16:creationId xmlns:a16="http://schemas.microsoft.com/office/drawing/2014/main" id="{06B85312-51AB-4C3A-833C-00A8E2BA3A34}"/>
                </a:ext>
              </a:extLst>
            </p:cNvPr>
            <p:cNvCxnSpPr>
              <a:cxnSpLocks/>
            </p:cNvCxnSpPr>
            <p:nvPr/>
          </p:nvCxnSpPr>
          <p:spPr>
            <a:xfrm>
              <a:off x="1105486" y="5482214"/>
              <a:ext cx="331411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16">
              <a:extLst>
                <a:ext uri="{FF2B5EF4-FFF2-40B4-BE49-F238E27FC236}">
                  <a16:creationId xmlns:a16="http://schemas.microsoft.com/office/drawing/2014/main" id="{3A6DFA88-F2C4-4C92-A5E6-EEFC45CF9AEF}"/>
                </a:ext>
              </a:extLst>
            </p:cNvPr>
            <p:cNvCxnSpPr>
              <a:cxnSpLocks/>
            </p:cNvCxnSpPr>
            <p:nvPr/>
          </p:nvCxnSpPr>
          <p:spPr>
            <a:xfrm>
              <a:off x="1105486" y="5885711"/>
              <a:ext cx="331411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17">
              <a:extLst>
                <a:ext uri="{FF2B5EF4-FFF2-40B4-BE49-F238E27FC236}">
                  <a16:creationId xmlns:a16="http://schemas.microsoft.com/office/drawing/2014/main" id="{C5A5B6CF-50DA-4BB1-9E96-369A1368904A}"/>
                </a:ext>
              </a:extLst>
            </p:cNvPr>
            <p:cNvCxnSpPr>
              <a:cxnSpLocks/>
            </p:cNvCxnSpPr>
            <p:nvPr/>
          </p:nvCxnSpPr>
          <p:spPr>
            <a:xfrm>
              <a:off x="1105486" y="6213664"/>
              <a:ext cx="3314111"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テキスト ボックス 18">
              <a:extLst>
                <a:ext uri="{FF2B5EF4-FFF2-40B4-BE49-F238E27FC236}">
                  <a16:creationId xmlns:a16="http://schemas.microsoft.com/office/drawing/2014/main" id="{CE529B72-1761-4FF9-B029-673CAE7D6FC8}"/>
                </a:ext>
              </a:extLst>
            </p:cNvPr>
            <p:cNvSpPr txBox="1"/>
            <p:nvPr/>
          </p:nvSpPr>
          <p:spPr>
            <a:xfrm>
              <a:off x="150551" y="5936665"/>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STA@link2</a:t>
              </a:r>
            </a:p>
          </p:txBody>
        </p:sp>
        <p:cxnSp>
          <p:nvCxnSpPr>
            <p:cNvPr id="39" name="直線矢印コネクタ 19">
              <a:extLst>
                <a:ext uri="{FF2B5EF4-FFF2-40B4-BE49-F238E27FC236}">
                  <a16:creationId xmlns:a16="http://schemas.microsoft.com/office/drawing/2014/main" id="{3B36D703-9B85-4E27-AC34-6013E1509604}"/>
                </a:ext>
              </a:extLst>
            </p:cNvPr>
            <p:cNvCxnSpPr>
              <a:cxnSpLocks/>
              <a:endCxn id="42" idx="1"/>
            </p:cNvCxnSpPr>
            <p:nvPr/>
          </p:nvCxnSpPr>
          <p:spPr>
            <a:xfrm flipV="1">
              <a:off x="1289427" y="5365152"/>
              <a:ext cx="1" cy="859532"/>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EE626CA1-5A12-475E-B5C3-2AA54CF4162F}"/>
                </a:ext>
              </a:extLst>
            </p:cNvPr>
            <p:cNvCxnSpPr>
              <a:cxnSpLocks/>
              <a:endCxn id="43" idx="1"/>
            </p:cNvCxnSpPr>
            <p:nvPr/>
          </p:nvCxnSpPr>
          <p:spPr>
            <a:xfrm>
              <a:off x="2433467" y="5154261"/>
              <a:ext cx="1" cy="614307"/>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4F55F024-F3E2-46E2-B72F-E5FE4964D2DA}"/>
                </a:ext>
              </a:extLst>
            </p:cNvPr>
            <p:cNvCxnSpPr>
              <a:cxnSpLocks/>
              <a:endCxn id="66" idx="1"/>
            </p:cNvCxnSpPr>
            <p:nvPr/>
          </p:nvCxnSpPr>
          <p:spPr>
            <a:xfrm>
              <a:off x="2433468" y="5482214"/>
              <a:ext cx="0" cy="614307"/>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245D4D5A-90BA-42E1-AE23-CC2B8F59C623}"/>
                </a:ext>
              </a:extLst>
            </p:cNvPr>
            <p:cNvSpPr txBox="1"/>
            <p:nvPr/>
          </p:nvSpPr>
          <p:spPr>
            <a:xfrm>
              <a:off x="1289428" y="5248009"/>
              <a:ext cx="970167"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a:t>
              </a:r>
              <a:endParaRPr lang="ja-JP" altLang="en-US" dirty="0">
                <a:latin typeface="+mj-lt"/>
                <a:ea typeface="メイリオ" panose="020B0604030504040204" pitchFamily="50" charset="-128"/>
              </a:endParaRPr>
            </a:p>
          </p:txBody>
        </p:sp>
        <p:sp>
          <p:nvSpPr>
            <p:cNvPr id="43" name="テキスト ボックス 42">
              <a:extLst>
                <a:ext uri="{FF2B5EF4-FFF2-40B4-BE49-F238E27FC236}">
                  <a16:creationId xmlns:a16="http://schemas.microsoft.com/office/drawing/2014/main" id="{C65B3268-43E5-447A-8A04-6A25D06C0B50}"/>
                </a:ext>
              </a:extLst>
            </p:cNvPr>
            <p:cNvSpPr txBox="1"/>
            <p:nvPr/>
          </p:nvSpPr>
          <p:spPr>
            <a:xfrm>
              <a:off x="2433468" y="5651425"/>
              <a:ext cx="489555"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a:t>
              </a:r>
              <a:endParaRPr lang="ja-JP" altLang="en-US" dirty="0">
                <a:latin typeface="+mj-lt"/>
                <a:ea typeface="メイリオ" panose="020B0604030504040204" pitchFamily="50" charset="-128"/>
              </a:endParaRPr>
            </a:p>
          </p:txBody>
        </p:sp>
        <p:sp>
          <p:nvSpPr>
            <p:cNvPr id="44" name="乗算記号 21">
              <a:extLst>
                <a:ext uri="{FF2B5EF4-FFF2-40B4-BE49-F238E27FC236}">
                  <a16:creationId xmlns:a16="http://schemas.microsoft.com/office/drawing/2014/main" id="{5EC55DE7-7318-4ACD-B5AD-99ECDABEEDD3}"/>
                </a:ext>
              </a:extLst>
            </p:cNvPr>
            <p:cNvSpPr/>
            <p:nvPr/>
          </p:nvSpPr>
          <p:spPr bwMode="auto">
            <a:xfrm>
              <a:off x="2209800" y="5311241"/>
              <a:ext cx="489956" cy="309508"/>
            </a:xfrm>
            <a:prstGeom prst="mathMultiply">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a:ln>
                  <a:noFill/>
                </a:ln>
                <a:solidFill>
                  <a:schemeClr val="tx1"/>
                </a:solidFill>
                <a:effectLst/>
                <a:latin typeface="+mj-lt"/>
              </a:endParaRPr>
            </a:p>
          </p:txBody>
        </p:sp>
        <p:sp>
          <p:nvSpPr>
            <p:cNvPr id="66" name="テキスト ボックス 65">
              <a:extLst>
                <a:ext uri="{FF2B5EF4-FFF2-40B4-BE49-F238E27FC236}">
                  <a16:creationId xmlns:a16="http://schemas.microsoft.com/office/drawing/2014/main" id="{96C8B081-D8AE-464D-B5F0-81EE744C1A1F}"/>
                </a:ext>
              </a:extLst>
            </p:cNvPr>
            <p:cNvSpPr txBox="1"/>
            <p:nvPr/>
          </p:nvSpPr>
          <p:spPr>
            <a:xfrm>
              <a:off x="2433468" y="5979378"/>
              <a:ext cx="489551"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a:t>
              </a:r>
              <a:endParaRPr lang="ja-JP" altLang="en-US" dirty="0">
                <a:latin typeface="+mj-lt"/>
                <a:ea typeface="メイリオ" panose="020B0604030504040204" pitchFamily="50" charset="-128"/>
              </a:endParaRPr>
            </a:p>
          </p:txBody>
        </p:sp>
        <p:sp>
          <p:nvSpPr>
            <p:cNvPr id="67" name="テキスト ボックス 20">
              <a:extLst>
                <a:ext uri="{FF2B5EF4-FFF2-40B4-BE49-F238E27FC236}">
                  <a16:creationId xmlns:a16="http://schemas.microsoft.com/office/drawing/2014/main" id="{EF4E6642-852A-4418-B943-B54D4936915D}"/>
                </a:ext>
              </a:extLst>
            </p:cNvPr>
            <p:cNvSpPr txBox="1"/>
            <p:nvPr/>
          </p:nvSpPr>
          <p:spPr>
            <a:xfrm>
              <a:off x="3068433" y="5248453"/>
              <a:ext cx="970167"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 (Re)</a:t>
              </a:r>
              <a:endParaRPr lang="ja-JP" altLang="en-US" dirty="0">
                <a:latin typeface="+mj-lt"/>
                <a:ea typeface="メイリオ" panose="020B0604030504040204" pitchFamily="50" charset="-128"/>
              </a:endParaRPr>
            </a:p>
          </p:txBody>
        </p:sp>
        <p:sp>
          <p:nvSpPr>
            <p:cNvPr id="68" name="テキスト ボックス 67">
              <a:extLst>
                <a:ext uri="{FF2B5EF4-FFF2-40B4-BE49-F238E27FC236}">
                  <a16:creationId xmlns:a16="http://schemas.microsoft.com/office/drawing/2014/main" id="{3E6E0F93-AA41-45E1-9F5B-1740B157F4DC}"/>
                </a:ext>
              </a:extLst>
            </p:cNvPr>
            <p:cNvSpPr txBox="1"/>
            <p:nvPr/>
          </p:nvSpPr>
          <p:spPr>
            <a:xfrm>
              <a:off x="2670114" y="4724400"/>
              <a:ext cx="1361270" cy="461665"/>
            </a:xfrm>
            <a:prstGeom prst="rect">
              <a:avLst/>
            </a:prstGeom>
            <a:noFill/>
          </p:spPr>
          <p:txBody>
            <a:bodyPr wrap="none" rtlCol="0">
              <a:spAutoFit/>
            </a:bodyPr>
            <a:lstStyle/>
            <a:p>
              <a:r>
                <a:rPr lang="en-US" altLang="ja-JP" sz="1200" dirty="0">
                  <a:solidFill>
                    <a:srgbClr val="FF0000"/>
                  </a:solidFill>
                  <a:latin typeface="+mj-lt"/>
                  <a:ea typeface="メイリオ" panose="020B0604030504040204" pitchFamily="50" charset="-128"/>
                </a:rPr>
                <a:t>AP fails to receive</a:t>
              </a:r>
            </a:p>
            <a:p>
              <a:r>
                <a:rPr lang="en-US" altLang="ja-JP" sz="1200" dirty="0">
                  <a:solidFill>
                    <a:srgbClr val="FF0000"/>
                  </a:solidFill>
                  <a:latin typeface="+mj-lt"/>
                  <a:ea typeface="メイリオ" panose="020B0604030504040204" pitchFamily="50" charset="-128"/>
                </a:rPr>
                <a:t>BA @link2</a:t>
              </a:r>
              <a:endParaRPr lang="ja-JP" altLang="en-US" sz="1200" dirty="0">
                <a:solidFill>
                  <a:srgbClr val="FF0000"/>
                </a:solidFill>
                <a:latin typeface="+mj-lt"/>
                <a:ea typeface="メイリオ" panose="020B0604030504040204" pitchFamily="50" charset="-128"/>
              </a:endParaRPr>
            </a:p>
          </p:txBody>
        </p:sp>
        <p:sp>
          <p:nvSpPr>
            <p:cNvPr id="69" name="テキスト ボックス 68">
              <a:extLst>
                <a:ext uri="{FF2B5EF4-FFF2-40B4-BE49-F238E27FC236}">
                  <a16:creationId xmlns:a16="http://schemas.microsoft.com/office/drawing/2014/main" id="{0F8BDFD1-6DD6-4E23-9CA0-91ACE01BBF7D}"/>
                </a:ext>
              </a:extLst>
            </p:cNvPr>
            <p:cNvSpPr txBox="1"/>
            <p:nvPr/>
          </p:nvSpPr>
          <p:spPr>
            <a:xfrm>
              <a:off x="3310241" y="5481935"/>
              <a:ext cx="1156535" cy="461665"/>
            </a:xfrm>
            <a:prstGeom prst="rect">
              <a:avLst/>
            </a:prstGeom>
            <a:noFill/>
          </p:spPr>
          <p:txBody>
            <a:bodyPr wrap="none" rtlCol="0">
              <a:spAutoFit/>
            </a:bodyPr>
            <a:lstStyle/>
            <a:p>
              <a:r>
                <a:rPr lang="en-US" altLang="ja-JP" sz="1200" dirty="0">
                  <a:solidFill>
                    <a:srgbClr val="FF0000"/>
                  </a:solidFill>
                  <a:latin typeface="+mj-lt"/>
                  <a:ea typeface="メイリオ" panose="020B0604030504040204" pitchFamily="50" charset="-128"/>
                </a:rPr>
                <a:t>Unnecessary</a:t>
              </a:r>
            </a:p>
            <a:p>
              <a:r>
                <a:rPr lang="en-US" altLang="ja-JP" sz="1200" dirty="0">
                  <a:solidFill>
                    <a:srgbClr val="FF0000"/>
                  </a:solidFill>
                  <a:latin typeface="+mj-lt"/>
                  <a:ea typeface="メイリオ" panose="020B0604030504040204" pitchFamily="50" charset="-128"/>
                </a:rPr>
                <a:t>retransmission</a:t>
              </a:r>
              <a:endParaRPr lang="ja-JP" altLang="en-US" sz="1200" dirty="0">
                <a:solidFill>
                  <a:srgbClr val="FF0000"/>
                </a:solidFill>
                <a:latin typeface="+mj-lt"/>
                <a:ea typeface="メイリオ" panose="020B0604030504040204" pitchFamily="50" charset="-128"/>
              </a:endParaRPr>
            </a:p>
          </p:txBody>
        </p:sp>
        <p:cxnSp>
          <p:nvCxnSpPr>
            <p:cNvPr id="70" name="直線コネクタ 69">
              <a:extLst>
                <a:ext uri="{FF2B5EF4-FFF2-40B4-BE49-F238E27FC236}">
                  <a16:creationId xmlns:a16="http://schemas.microsoft.com/office/drawing/2014/main" id="{EE8EAD0E-7F46-4914-8519-A879A7539E25}"/>
                </a:ext>
              </a:extLst>
            </p:cNvPr>
            <p:cNvCxnSpPr>
              <a:cxnSpLocks/>
              <a:stCxn id="68" idx="1"/>
            </p:cNvCxnSpPr>
            <p:nvPr/>
          </p:nvCxnSpPr>
          <p:spPr bwMode="auto">
            <a:xfrm flipH="1">
              <a:off x="2449373" y="4955233"/>
              <a:ext cx="220741" cy="52324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1" name="直線コネクタ 70">
              <a:extLst>
                <a:ext uri="{FF2B5EF4-FFF2-40B4-BE49-F238E27FC236}">
                  <a16:creationId xmlns:a16="http://schemas.microsoft.com/office/drawing/2014/main" id="{A5AEDCEE-6B0F-4B5D-A7AB-98EE36754E14}"/>
                </a:ext>
              </a:extLst>
            </p:cNvPr>
            <p:cNvCxnSpPr>
              <a:cxnSpLocks/>
              <a:stCxn id="69" idx="1"/>
            </p:cNvCxnSpPr>
            <p:nvPr/>
          </p:nvCxnSpPr>
          <p:spPr bwMode="auto">
            <a:xfrm flipH="1" flipV="1">
              <a:off x="3151841" y="5478482"/>
              <a:ext cx="158400" cy="234286"/>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Tree>
    <p:extLst>
      <p:ext uri="{BB962C8B-B14F-4D97-AF65-F5344CB8AC3E}">
        <p14:creationId xmlns:p14="http://schemas.microsoft.com/office/powerpoint/2010/main" val="3903720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321887B-F5C2-4F7F-BE97-B8F3D1EF1495}"/>
              </a:ext>
            </a:extLst>
          </p:cNvPr>
          <p:cNvSpPr>
            <a:spLocks noGrp="1"/>
          </p:cNvSpPr>
          <p:nvPr>
            <p:ph idx="1"/>
          </p:nvPr>
        </p:nvSpPr>
        <p:spPr/>
        <p:txBody>
          <a:bodyPr/>
          <a:lstStyle/>
          <a:p>
            <a:r>
              <a:rPr kumimoji="1" lang="en-US" altLang="ja-JP" sz="2000" dirty="0"/>
              <a:t>IEEE 802.11be should include mechanism to transmit a block ack which contains acknowledgement for all data received over all links on one ore more links.</a:t>
            </a:r>
          </a:p>
          <a:p>
            <a:endParaRPr kumimoji="1" lang="en-US" altLang="ja-JP" sz="2000" dirty="0"/>
          </a:p>
          <a:p>
            <a:endParaRPr kumimoji="1" lang="en-US" altLang="ja-JP" sz="2000" dirty="0"/>
          </a:p>
          <a:p>
            <a:endParaRPr kumimoji="1" lang="en-US" altLang="ja-JP" sz="2000" dirty="0"/>
          </a:p>
          <a:p>
            <a:endParaRPr kumimoji="1" lang="en-US" altLang="ja-JP" sz="2000" dirty="0"/>
          </a:p>
          <a:p>
            <a:endParaRPr kumimoji="1" lang="en-US" altLang="ja-JP" sz="2000" dirty="0"/>
          </a:p>
          <a:p>
            <a:r>
              <a:rPr kumimoji="1" lang="en-US" altLang="ja-JP" sz="2000" dirty="0"/>
              <a:t>This mechanism is easily applied to synchronous aggregation because reception end time of data#1 and data #2 are synchronized and transmission start time of immediate block ack on link1 and link2 are synchronized.</a:t>
            </a:r>
          </a:p>
        </p:txBody>
      </p:sp>
      <p:sp>
        <p:nvSpPr>
          <p:cNvPr id="3" name="タイトル 2">
            <a:extLst>
              <a:ext uri="{FF2B5EF4-FFF2-40B4-BE49-F238E27FC236}">
                <a16:creationId xmlns:a16="http://schemas.microsoft.com/office/drawing/2014/main" id="{E8A770E7-ECAC-4902-9F5A-6CE8679D9AFB}"/>
              </a:ext>
            </a:extLst>
          </p:cNvPr>
          <p:cNvSpPr>
            <a:spLocks noGrp="1"/>
          </p:cNvSpPr>
          <p:nvPr>
            <p:ph type="title"/>
          </p:nvPr>
        </p:nvSpPr>
        <p:spPr/>
        <p:txBody>
          <a:bodyPr/>
          <a:lstStyle/>
          <a:p>
            <a:r>
              <a:rPr kumimoji="1" lang="en-US" altLang="ja-JP" dirty="0"/>
              <a:t>Proposal of multi-link acknowledgement</a:t>
            </a:r>
            <a:endParaRPr kumimoji="1" lang="ja-JP" altLang="en-US" dirty="0"/>
          </a:p>
        </p:txBody>
      </p:sp>
      <p:sp>
        <p:nvSpPr>
          <p:cNvPr id="4" name="日付プレースホルダー 3">
            <a:extLst>
              <a:ext uri="{FF2B5EF4-FFF2-40B4-BE49-F238E27FC236}">
                <a16:creationId xmlns:a16="http://schemas.microsoft.com/office/drawing/2014/main" id="{BCFDEB5B-448F-4417-87AA-ADAB50CB12C3}"/>
              </a:ext>
            </a:extLst>
          </p:cNvPr>
          <p:cNvSpPr>
            <a:spLocks noGrp="1"/>
          </p:cNvSpPr>
          <p:nvPr>
            <p:ph type="dt" sz="half" idx="10"/>
          </p:nvPr>
        </p:nvSpPr>
        <p:spPr/>
        <p:txBody>
          <a:bodyPr/>
          <a:lstStyle/>
          <a:p>
            <a:pPr>
              <a:defRPr/>
            </a:pPr>
            <a:r>
              <a:rPr lang="en-US" altLang="ja-JP"/>
              <a:t>September 2019</a:t>
            </a:r>
            <a:endParaRPr lang="en-GB" altLang="en-US" dirty="0"/>
          </a:p>
        </p:txBody>
      </p:sp>
      <p:sp>
        <p:nvSpPr>
          <p:cNvPr id="5" name="フッター プレースホルダー 4">
            <a:extLst>
              <a:ext uri="{FF2B5EF4-FFF2-40B4-BE49-F238E27FC236}">
                <a16:creationId xmlns:a16="http://schemas.microsoft.com/office/drawing/2014/main" id="{8A768972-CEE8-4694-904D-DE7A24435B7D}"/>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C044F007-0C80-4A56-BBC8-33AE164B8D46}"/>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5</a:t>
            </a:fld>
            <a:endParaRPr lang="en-US" dirty="0"/>
          </a:p>
        </p:txBody>
      </p:sp>
      <p:sp>
        <p:nvSpPr>
          <p:cNvPr id="84" name="矢印: 右 83">
            <a:extLst>
              <a:ext uri="{FF2B5EF4-FFF2-40B4-BE49-F238E27FC236}">
                <a16:creationId xmlns:a16="http://schemas.microsoft.com/office/drawing/2014/main" id="{1FE44512-1892-410F-A119-AEEAA2633D30}"/>
              </a:ext>
            </a:extLst>
          </p:cNvPr>
          <p:cNvSpPr/>
          <p:nvPr/>
        </p:nvSpPr>
        <p:spPr bwMode="auto">
          <a:xfrm>
            <a:off x="4354189" y="3689921"/>
            <a:ext cx="335786" cy="61455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grpSp>
        <p:nvGrpSpPr>
          <p:cNvPr id="15" name="グループ化 14">
            <a:extLst>
              <a:ext uri="{FF2B5EF4-FFF2-40B4-BE49-F238E27FC236}">
                <a16:creationId xmlns:a16="http://schemas.microsoft.com/office/drawing/2014/main" id="{98C96047-6A9D-4512-875D-C8FE7BA1F5AB}"/>
              </a:ext>
            </a:extLst>
          </p:cNvPr>
          <p:cNvGrpSpPr/>
          <p:nvPr/>
        </p:nvGrpSpPr>
        <p:grpSpPr>
          <a:xfrm>
            <a:off x="382054" y="3085276"/>
            <a:ext cx="3880833" cy="1500284"/>
            <a:chOff x="135223" y="3085276"/>
            <a:chExt cx="3880833" cy="1500284"/>
          </a:xfrm>
        </p:grpSpPr>
        <p:sp>
          <p:nvSpPr>
            <p:cNvPr id="86" name="テキスト ボックス 9">
              <a:extLst>
                <a:ext uri="{FF2B5EF4-FFF2-40B4-BE49-F238E27FC236}">
                  <a16:creationId xmlns:a16="http://schemas.microsoft.com/office/drawing/2014/main" id="{CFE81194-D097-4D41-89E0-58B5FEB3C8B3}"/>
                </a:ext>
              </a:extLst>
            </p:cNvPr>
            <p:cNvSpPr txBox="1"/>
            <p:nvPr/>
          </p:nvSpPr>
          <p:spPr>
            <a:xfrm>
              <a:off x="218387" y="3238138"/>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AP@link1</a:t>
              </a:r>
            </a:p>
          </p:txBody>
        </p:sp>
        <p:cxnSp>
          <p:nvCxnSpPr>
            <p:cNvPr id="87" name="直線矢印コネクタ 10">
              <a:extLst>
                <a:ext uri="{FF2B5EF4-FFF2-40B4-BE49-F238E27FC236}">
                  <a16:creationId xmlns:a16="http://schemas.microsoft.com/office/drawing/2014/main" id="{8E70C17E-2F74-49A6-BE08-26E6199B6BA1}"/>
                </a:ext>
              </a:extLst>
            </p:cNvPr>
            <p:cNvCxnSpPr>
              <a:cxnSpLocks/>
              <a:endCxn id="88" idx="1"/>
            </p:cNvCxnSpPr>
            <p:nvPr/>
          </p:nvCxnSpPr>
          <p:spPr>
            <a:xfrm flipV="1">
              <a:off x="1274100" y="3386453"/>
              <a:ext cx="0" cy="858124"/>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88" name="テキスト ボックス 11">
              <a:extLst>
                <a:ext uri="{FF2B5EF4-FFF2-40B4-BE49-F238E27FC236}">
                  <a16:creationId xmlns:a16="http://schemas.microsoft.com/office/drawing/2014/main" id="{A1E13140-9C48-4D18-968C-F669562F60DC}"/>
                </a:ext>
              </a:extLst>
            </p:cNvPr>
            <p:cNvSpPr txBox="1"/>
            <p:nvPr/>
          </p:nvSpPr>
          <p:spPr>
            <a:xfrm>
              <a:off x="1274100" y="3257768"/>
              <a:ext cx="970175" cy="257369"/>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dirty="0">
                  <a:latin typeface="+mj-lt"/>
                  <a:ea typeface="メイリオ" panose="020B0604030504040204" pitchFamily="50" charset="-128"/>
                </a:rPr>
                <a:t>Data#1</a:t>
              </a:r>
              <a:endParaRPr lang="ja-JP" altLang="en-US" dirty="0">
                <a:latin typeface="+mj-lt"/>
                <a:ea typeface="メイリオ" panose="020B0604030504040204" pitchFamily="50" charset="-128"/>
              </a:endParaRPr>
            </a:p>
          </p:txBody>
        </p:sp>
        <p:sp>
          <p:nvSpPr>
            <p:cNvPr id="89" name="テキスト ボックス 12">
              <a:extLst>
                <a:ext uri="{FF2B5EF4-FFF2-40B4-BE49-F238E27FC236}">
                  <a16:creationId xmlns:a16="http://schemas.microsoft.com/office/drawing/2014/main" id="{DAD5E736-F36C-4280-9813-B9B5582A4BA6}"/>
                </a:ext>
              </a:extLst>
            </p:cNvPr>
            <p:cNvSpPr txBox="1"/>
            <p:nvPr/>
          </p:nvSpPr>
          <p:spPr>
            <a:xfrm>
              <a:off x="218387" y="3566091"/>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AP@link2</a:t>
              </a:r>
            </a:p>
          </p:txBody>
        </p:sp>
        <p:sp>
          <p:nvSpPr>
            <p:cNvPr id="90" name="テキスト ボックス 13">
              <a:extLst>
                <a:ext uri="{FF2B5EF4-FFF2-40B4-BE49-F238E27FC236}">
                  <a16:creationId xmlns:a16="http://schemas.microsoft.com/office/drawing/2014/main" id="{3EF5B91A-C0EF-46AC-889D-9059FD1535B8}"/>
                </a:ext>
              </a:extLst>
            </p:cNvPr>
            <p:cNvSpPr txBox="1"/>
            <p:nvPr/>
          </p:nvSpPr>
          <p:spPr>
            <a:xfrm>
              <a:off x="135223" y="3969588"/>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STA@link1</a:t>
              </a:r>
            </a:p>
          </p:txBody>
        </p:sp>
        <p:cxnSp>
          <p:nvCxnSpPr>
            <p:cNvPr id="91" name="直線コネクタ 14">
              <a:extLst>
                <a:ext uri="{FF2B5EF4-FFF2-40B4-BE49-F238E27FC236}">
                  <a16:creationId xmlns:a16="http://schemas.microsoft.com/office/drawing/2014/main" id="{6E112648-B28F-48BF-961E-525175D44A10}"/>
                </a:ext>
              </a:extLst>
            </p:cNvPr>
            <p:cNvCxnSpPr>
              <a:cxnSpLocks/>
            </p:cNvCxnSpPr>
            <p:nvPr/>
          </p:nvCxnSpPr>
          <p:spPr>
            <a:xfrm>
              <a:off x="1090159" y="3515137"/>
              <a:ext cx="288461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15">
              <a:extLst>
                <a:ext uri="{FF2B5EF4-FFF2-40B4-BE49-F238E27FC236}">
                  <a16:creationId xmlns:a16="http://schemas.microsoft.com/office/drawing/2014/main" id="{7F504813-537E-4F77-AB97-CCC29BFE57E2}"/>
                </a:ext>
              </a:extLst>
            </p:cNvPr>
            <p:cNvCxnSpPr>
              <a:cxnSpLocks/>
            </p:cNvCxnSpPr>
            <p:nvPr/>
          </p:nvCxnSpPr>
          <p:spPr>
            <a:xfrm>
              <a:off x="1090159" y="3843090"/>
              <a:ext cx="288461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16">
              <a:extLst>
                <a:ext uri="{FF2B5EF4-FFF2-40B4-BE49-F238E27FC236}">
                  <a16:creationId xmlns:a16="http://schemas.microsoft.com/office/drawing/2014/main" id="{ACC3406D-B198-4A39-A9F5-9F795BADE612}"/>
                </a:ext>
              </a:extLst>
            </p:cNvPr>
            <p:cNvCxnSpPr>
              <a:cxnSpLocks/>
            </p:cNvCxnSpPr>
            <p:nvPr/>
          </p:nvCxnSpPr>
          <p:spPr>
            <a:xfrm>
              <a:off x="1090159" y="4246587"/>
              <a:ext cx="288461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17">
              <a:extLst>
                <a:ext uri="{FF2B5EF4-FFF2-40B4-BE49-F238E27FC236}">
                  <a16:creationId xmlns:a16="http://schemas.microsoft.com/office/drawing/2014/main" id="{6B859D0F-9055-4A23-A3A7-3EFB9D4E8D12}"/>
                </a:ext>
              </a:extLst>
            </p:cNvPr>
            <p:cNvCxnSpPr>
              <a:cxnSpLocks/>
            </p:cNvCxnSpPr>
            <p:nvPr/>
          </p:nvCxnSpPr>
          <p:spPr>
            <a:xfrm>
              <a:off x="1090159" y="4574540"/>
              <a:ext cx="288461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テキスト ボックス 18">
              <a:extLst>
                <a:ext uri="{FF2B5EF4-FFF2-40B4-BE49-F238E27FC236}">
                  <a16:creationId xmlns:a16="http://schemas.microsoft.com/office/drawing/2014/main" id="{2E2BBA1B-8849-4CE3-B7EC-33CC30F7DDF1}"/>
                </a:ext>
              </a:extLst>
            </p:cNvPr>
            <p:cNvSpPr txBox="1"/>
            <p:nvPr/>
          </p:nvSpPr>
          <p:spPr>
            <a:xfrm>
              <a:off x="135223" y="4297541"/>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STA@link2</a:t>
              </a:r>
            </a:p>
          </p:txBody>
        </p:sp>
        <p:cxnSp>
          <p:nvCxnSpPr>
            <p:cNvPr id="96" name="直線矢印コネクタ 19">
              <a:extLst>
                <a:ext uri="{FF2B5EF4-FFF2-40B4-BE49-F238E27FC236}">
                  <a16:creationId xmlns:a16="http://schemas.microsoft.com/office/drawing/2014/main" id="{4D709C9C-30E7-47A7-A6D6-FAA69867A647}"/>
                </a:ext>
              </a:extLst>
            </p:cNvPr>
            <p:cNvCxnSpPr>
              <a:cxnSpLocks/>
              <a:endCxn id="99" idx="1"/>
            </p:cNvCxnSpPr>
            <p:nvPr/>
          </p:nvCxnSpPr>
          <p:spPr>
            <a:xfrm flipV="1">
              <a:off x="1274099" y="3726028"/>
              <a:ext cx="1" cy="859532"/>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A319F256-FAA7-43DB-9F00-408FC9A536B8}"/>
                </a:ext>
              </a:extLst>
            </p:cNvPr>
            <p:cNvCxnSpPr>
              <a:cxnSpLocks/>
              <a:endCxn id="100" idx="1"/>
            </p:cNvCxnSpPr>
            <p:nvPr/>
          </p:nvCxnSpPr>
          <p:spPr>
            <a:xfrm>
              <a:off x="2418139" y="3515137"/>
              <a:ext cx="1" cy="614307"/>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98" name="直線矢印コネクタ 97">
              <a:extLst>
                <a:ext uri="{FF2B5EF4-FFF2-40B4-BE49-F238E27FC236}">
                  <a16:creationId xmlns:a16="http://schemas.microsoft.com/office/drawing/2014/main" id="{E3BB9550-B98E-4E08-AFCC-0724806977B1}"/>
                </a:ext>
              </a:extLst>
            </p:cNvPr>
            <p:cNvCxnSpPr>
              <a:cxnSpLocks/>
              <a:endCxn id="102" idx="1"/>
            </p:cNvCxnSpPr>
            <p:nvPr/>
          </p:nvCxnSpPr>
          <p:spPr>
            <a:xfrm>
              <a:off x="2418140" y="3843090"/>
              <a:ext cx="0" cy="614307"/>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99" name="テキスト ボックス 98">
              <a:extLst>
                <a:ext uri="{FF2B5EF4-FFF2-40B4-BE49-F238E27FC236}">
                  <a16:creationId xmlns:a16="http://schemas.microsoft.com/office/drawing/2014/main" id="{33FBF2EE-D81F-46D0-B74B-537B95012A1F}"/>
                </a:ext>
              </a:extLst>
            </p:cNvPr>
            <p:cNvSpPr txBox="1"/>
            <p:nvPr/>
          </p:nvSpPr>
          <p:spPr>
            <a:xfrm>
              <a:off x="1274100" y="3608885"/>
              <a:ext cx="970167"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a:t>
              </a:r>
              <a:endParaRPr lang="ja-JP" altLang="en-US" dirty="0">
                <a:latin typeface="+mj-lt"/>
                <a:ea typeface="メイリオ" panose="020B0604030504040204" pitchFamily="50" charset="-128"/>
              </a:endParaRPr>
            </a:p>
          </p:txBody>
        </p:sp>
        <p:sp>
          <p:nvSpPr>
            <p:cNvPr id="100" name="テキスト ボックス 99">
              <a:extLst>
                <a:ext uri="{FF2B5EF4-FFF2-40B4-BE49-F238E27FC236}">
                  <a16:creationId xmlns:a16="http://schemas.microsoft.com/office/drawing/2014/main" id="{045048D5-26BC-4283-9F2D-3E0A61796EE0}"/>
                </a:ext>
              </a:extLst>
            </p:cNvPr>
            <p:cNvSpPr txBox="1"/>
            <p:nvPr/>
          </p:nvSpPr>
          <p:spPr>
            <a:xfrm>
              <a:off x="2418140" y="4012301"/>
              <a:ext cx="968117"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 (Data#1)</a:t>
              </a:r>
              <a:endParaRPr lang="ja-JP" altLang="en-US" dirty="0">
                <a:latin typeface="+mj-lt"/>
                <a:ea typeface="メイリオ" panose="020B0604030504040204" pitchFamily="50" charset="-128"/>
              </a:endParaRPr>
            </a:p>
          </p:txBody>
        </p:sp>
        <p:sp>
          <p:nvSpPr>
            <p:cNvPr id="101" name="乗算記号 21">
              <a:extLst>
                <a:ext uri="{FF2B5EF4-FFF2-40B4-BE49-F238E27FC236}">
                  <a16:creationId xmlns:a16="http://schemas.microsoft.com/office/drawing/2014/main" id="{F86F8B9E-6BE1-44E3-B877-37ACB535300F}"/>
                </a:ext>
              </a:extLst>
            </p:cNvPr>
            <p:cNvSpPr/>
            <p:nvPr/>
          </p:nvSpPr>
          <p:spPr bwMode="auto">
            <a:xfrm>
              <a:off x="2194472" y="3672117"/>
              <a:ext cx="489956" cy="309508"/>
            </a:xfrm>
            <a:prstGeom prst="mathMultiply">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a:ln>
                  <a:noFill/>
                </a:ln>
                <a:solidFill>
                  <a:schemeClr val="tx1"/>
                </a:solidFill>
                <a:effectLst/>
                <a:latin typeface="+mj-lt"/>
              </a:endParaRPr>
            </a:p>
          </p:txBody>
        </p:sp>
        <p:sp>
          <p:nvSpPr>
            <p:cNvPr id="102" name="テキスト ボックス 101">
              <a:extLst>
                <a:ext uri="{FF2B5EF4-FFF2-40B4-BE49-F238E27FC236}">
                  <a16:creationId xmlns:a16="http://schemas.microsoft.com/office/drawing/2014/main" id="{9040B192-FBD3-4538-960C-F4DDB513F530}"/>
                </a:ext>
              </a:extLst>
            </p:cNvPr>
            <p:cNvSpPr txBox="1"/>
            <p:nvPr/>
          </p:nvSpPr>
          <p:spPr>
            <a:xfrm>
              <a:off x="2418140" y="4340254"/>
              <a:ext cx="968116"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 (Data#1)</a:t>
              </a:r>
              <a:endParaRPr lang="ja-JP" altLang="en-US" dirty="0">
                <a:latin typeface="+mj-lt"/>
                <a:ea typeface="メイリオ" panose="020B0604030504040204" pitchFamily="50" charset="-128"/>
              </a:endParaRPr>
            </a:p>
          </p:txBody>
        </p:sp>
        <p:sp>
          <p:nvSpPr>
            <p:cNvPr id="104" name="テキスト ボックス 103">
              <a:extLst>
                <a:ext uri="{FF2B5EF4-FFF2-40B4-BE49-F238E27FC236}">
                  <a16:creationId xmlns:a16="http://schemas.microsoft.com/office/drawing/2014/main" id="{7A6E4024-F37F-45FA-BA83-EE475DF381C1}"/>
                </a:ext>
              </a:extLst>
            </p:cNvPr>
            <p:cNvSpPr txBox="1"/>
            <p:nvPr/>
          </p:nvSpPr>
          <p:spPr>
            <a:xfrm>
              <a:off x="2654786" y="3085276"/>
              <a:ext cx="1361270" cy="461665"/>
            </a:xfrm>
            <a:prstGeom prst="rect">
              <a:avLst/>
            </a:prstGeom>
            <a:noFill/>
          </p:spPr>
          <p:txBody>
            <a:bodyPr wrap="none" rtlCol="0">
              <a:spAutoFit/>
            </a:bodyPr>
            <a:lstStyle/>
            <a:p>
              <a:r>
                <a:rPr lang="en-US" altLang="ja-JP" sz="1200" dirty="0">
                  <a:solidFill>
                    <a:srgbClr val="FF0000"/>
                  </a:solidFill>
                  <a:latin typeface="+mj-lt"/>
                  <a:ea typeface="メイリオ" panose="020B0604030504040204" pitchFamily="50" charset="-128"/>
                </a:rPr>
                <a:t>AP fails to receive</a:t>
              </a:r>
            </a:p>
            <a:p>
              <a:r>
                <a:rPr lang="en-US" altLang="ja-JP" sz="1200" dirty="0">
                  <a:solidFill>
                    <a:srgbClr val="FF0000"/>
                  </a:solidFill>
                  <a:latin typeface="+mj-lt"/>
                  <a:ea typeface="メイリオ" panose="020B0604030504040204" pitchFamily="50" charset="-128"/>
                </a:rPr>
                <a:t>BA @link2</a:t>
              </a:r>
              <a:endParaRPr lang="ja-JP" altLang="en-US" sz="1200" dirty="0">
                <a:solidFill>
                  <a:srgbClr val="FF0000"/>
                </a:solidFill>
                <a:latin typeface="+mj-lt"/>
                <a:ea typeface="メイリオ" panose="020B0604030504040204" pitchFamily="50" charset="-128"/>
              </a:endParaRPr>
            </a:p>
          </p:txBody>
        </p:sp>
        <p:cxnSp>
          <p:nvCxnSpPr>
            <p:cNvPr id="106" name="直線コネクタ 105">
              <a:extLst>
                <a:ext uri="{FF2B5EF4-FFF2-40B4-BE49-F238E27FC236}">
                  <a16:creationId xmlns:a16="http://schemas.microsoft.com/office/drawing/2014/main" id="{6A81F405-CCD8-4C03-8A0C-1D9FA922CEA9}"/>
                </a:ext>
              </a:extLst>
            </p:cNvPr>
            <p:cNvCxnSpPr>
              <a:cxnSpLocks/>
              <a:stCxn id="104" idx="1"/>
            </p:cNvCxnSpPr>
            <p:nvPr/>
          </p:nvCxnSpPr>
          <p:spPr bwMode="auto">
            <a:xfrm flipH="1">
              <a:off x="2434045" y="3316109"/>
              <a:ext cx="220741" cy="523249"/>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11" name="グループ化 10">
            <a:extLst>
              <a:ext uri="{FF2B5EF4-FFF2-40B4-BE49-F238E27FC236}">
                <a16:creationId xmlns:a16="http://schemas.microsoft.com/office/drawing/2014/main" id="{BBCFC1F8-730C-4A78-A185-C6491B20502E}"/>
              </a:ext>
            </a:extLst>
          </p:cNvPr>
          <p:cNvGrpSpPr/>
          <p:nvPr/>
        </p:nvGrpSpPr>
        <p:grpSpPr>
          <a:xfrm>
            <a:off x="4781277" y="2895600"/>
            <a:ext cx="3980670" cy="1689960"/>
            <a:chOff x="4944943" y="2895600"/>
            <a:chExt cx="3980670" cy="1689960"/>
          </a:xfrm>
        </p:grpSpPr>
        <p:sp>
          <p:nvSpPr>
            <p:cNvPr id="109" name="テキスト ボックス 9">
              <a:extLst>
                <a:ext uri="{FF2B5EF4-FFF2-40B4-BE49-F238E27FC236}">
                  <a16:creationId xmlns:a16="http://schemas.microsoft.com/office/drawing/2014/main" id="{1CBBB761-132F-42F2-B07D-5FD9A5F320E0}"/>
                </a:ext>
              </a:extLst>
            </p:cNvPr>
            <p:cNvSpPr txBox="1"/>
            <p:nvPr/>
          </p:nvSpPr>
          <p:spPr>
            <a:xfrm>
              <a:off x="5028107" y="3238138"/>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AP@link1</a:t>
              </a:r>
            </a:p>
          </p:txBody>
        </p:sp>
        <p:cxnSp>
          <p:nvCxnSpPr>
            <p:cNvPr id="110" name="直線矢印コネクタ 10">
              <a:extLst>
                <a:ext uri="{FF2B5EF4-FFF2-40B4-BE49-F238E27FC236}">
                  <a16:creationId xmlns:a16="http://schemas.microsoft.com/office/drawing/2014/main" id="{379F5EED-8545-493A-88A0-EC962C0C5BAE}"/>
                </a:ext>
              </a:extLst>
            </p:cNvPr>
            <p:cNvCxnSpPr>
              <a:cxnSpLocks/>
              <a:endCxn id="111" idx="1"/>
            </p:cNvCxnSpPr>
            <p:nvPr/>
          </p:nvCxnSpPr>
          <p:spPr>
            <a:xfrm flipV="1">
              <a:off x="6083820" y="3386453"/>
              <a:ext cx="0" cy="858124"/>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111" name="テキスト ボックス 11">
              <a:extLst>
                <a:ext uri="{FF2B5EF4-FFF2-40B4-BE49-F238E27FC236}">
                  <a16:creationId xmlns:a16="http://schemas.microsoft.com/office/drawing/2014/main" id="{650946D0-468C-4127-840A-363339913464}"/>
                </a:ext>
              </a:extLst>
            </p:cNvPr>
            <p:cNvSpPr txBox="1"/>
            <p:nvPr/>
          </p:nvSpPr>
          <p:spPr>
            <a:xfrm>
              <a:off x="6083820" y="3257768"/>
              <a:ext cx="970175" cy="257369"/>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dirty="0">
                  <a:latin typeface="+mj-lt"/>
                  <a:ea typeface="メイリオ" panose="020B0604030504040204" pitchFamily="50" charset="-128"/>
                </a:rPr>
                <a:t>Data#1</a:t>
              </a:r>
              <a:endParaRPr lang="ja-JP" altLang="en-US" dirty="0">
                <a:latin typeface="+mj-lt"/>
                <a:ea typeface="メイリオ" panose="020B0604030504040204" pitchFamily="50" charset="-128"/>
              </a:endParaRPr>
            </a:p>
          </p:txBody>
        </p:sp>
        <p:sp>
          <p:nvSpPr>
            <p:cNvPr id="112" name="テキスト ボックス 12">
              <a:extLst>
                <a:ext uri="{FF2B5EF4-FFF2-40B4-BE49-F238E27FC236}">
                  <a16:creationId xmlns:a16="http://schemas.microsoft.com/office/drawing/2014/main" id="{C0E74F00-BCA3-4F23-8593-37D96B7165CD}"/>
                </a:ext>
              </a:extLst>
            </p:cNvPr>
            <p:cNvSpPr txBox="1"/>
            <p:nvPr/>
          </p:nvSpPr>
          <p:spPr>
            <a:xfrm>
              <a:off x="5028107" y="3566091"/>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AP@link2</a:t>
              </a:r>
            </a:p>
          </p:txBody>
        </p:sp>
        <p:sp>
          <p:nvSpPr>
            <p:cNvPr id="113" name="テキスト ボックス 13">
              <a:extLst>
                <a:ext uri="{FF2B5EF4-FFF2-40B4-BE49-F238E27FC236}">
                  <a16:creationId xmlns:a16="http://schemas.microsoft.com/office/drawing/2014/main" id="{E2C97767-30D1-4FC1-A926-CD6BEB4B9D7B}"/>
                </a:ext>
              </a:extLst>
            </p:cNvPr>
            <p:cNvSpPr txBox="1"/>
            <p:nvPr/>
          </p:nvSpPr>
          <p:spPr>
            <a:xfrm>
              <a:off x="4944943" y="3969588"/>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STA@link1</a:t>
              </a:r>
            </a:p>
          </p:txBody>
        </p:sp>
        <p:cxnSp>
          <p:nvCxnSpPr>
            <p:cNvPr id="114" name="直線コネクタ 14">
              <a:extLst>
                <a:ext uri="{FF2B5EF4-FFF2-40B4-BE49-F238E27FC236}">
                  <a16:creationId xmlns:a16="http://schemas.microsoft.com/office/drawing/2014/main" id="{4CE65E9B-EC1D-48A6-80F0-1C6274334271}"/>
                </a:ext>
              </a:extLst>
            </p:cNvPr>
            <p:cNvCxnSpPr>
              <a:cxnSpLocks/>
            </p:cNvCxnSpPr>
            <p:nvPr/>
          </p:nvCxnSpPr>
          <p:spPr>
            <a:xfrm>
              <a:off x="5899878" y="3515137"/>
              <a:ext cx="302573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5">
              <a:extLst>
                <a:ext uri="{FF2B5EF4-FFF2-40B4-BE49-F238E27FC236}">
                  <a16:creationId xmlns:a16="http://schemas.microsoft.com/office/drawing/2014/main" id="{F322DE37-E7B1-4E75-BBA6-26EEE64D8294}"/>
                </a:ext>
              </a:extLst>
            </p:cNvPr>
            <p:cNvCxnSpPr>
              <a:cxnSpLocks/>
            </p:cNvCxnSpPr>
            <p:nvPr/>
          </p:nvCxnSpPr>
          <p:spPr>
            <a:xfrm>
              <a:off x="5899878" y="3843090"/>
              <a:ext cx="302573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コネクタ 16">
              <a:extLst>
                <a:ext uri="{FF2B5EF4-FFF2-40B4-BE49-F238E27FC236}">
                  <a16:creationId xmlns:a16="http://schemas.microsoft.com/office/drawing/2014/main" id="{EF231EC4-A98D-4772-BBE6-9FE05A97551E}"/>
                </a:ext>
              </a:extLst>
            </p:cNvPr>
            <p:cNvCxnSpPr>
              <a:cxnSpLocks/>
            </p:cNvCxnSpPr>
            <p:nvPr/>
          </p:nvCxnSpPr>
          <p:spPr>
            <a:xfrm>
              <a:off x="5899878" y="4246587"/>
              <a:ext cx="302573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コネクタ 17">
              <a:extLst>
                <a:ext uri="{FF2B5EF4-FFF2-40B4-BE49-F238E27FC236}">
                  <a16:creationId xmlns:a16="http://schemas.microsoft.com/office/drawing/2014/main" id="{E51EF071-E08D-4267-BCC8-D7C527D5619D}"/>
                </a:ext>
              </a:extLst>
            </p:cNvPr>
            <p:cNvCxnSpPr>
              <a:cxnSpLocks/>
            </p:cNvCxnSpPr>
            <p:nvPr/>
          </p:nvCxnSpPr>
          <p:spPr>
            <a:xfrm>
              <a:off x="5899878" y="4574540"/>
              <a:ext cx="302573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18" name="テキスト ボックス 18">
              <a:extLst>
                <a:ext uri="{FF2B5EF4-FFF2-40B4-BE49-F238E27FC236}">
                  <a16:creationId xmlns:a16="http://schemas.microsoft.com/office/drawing/2014/main" id="{A649690F-9A8F-4BAD-9E9B-37FC37F95336}"/>
                </a:ext>
              </a:extLst>
            </p:cNvPr>
            <p:cNvSpPr txBox="1"/>
            <p:nvPr/>
          </p:nvSpPr>
          <p:spPr>
            <a:xfrm>
              <a:off x="4944943" y="4297541"/>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STA@link2</a:t>
              </a:r>
            </a:p>
          </p:txBody>
        </p:sp>
        <p:cxnSp>
          <p:nvCxnSpPr>
            <p:cNvPr id="119" name="直線矢印コネクタ 19">
              <a:extLst>
                <a:ext uri="{FF2B5EF4-FFF2-40B4-BE49-F238E27FC236}">
                  <a16:creationId xmlns:a16="http://schemas.microsoft.com/office/drawing/2014/main" id="{00DA243D-110E-45D0-B1CD-9F4A4CAD2772}"/>
                </a:ext>
              </a:extLst>
            </p:cNvPr>
            <p:cNvCxnSpPr>
              <a:cxnSpLocks/>
              <a:endCxn id="122" idx="1"/>
            </p:cNvCxnSpPr>
            <p:nvPr/>
          </p:nvCxnSpPr>
          <p:spPr>
            <a:xfrm flipV="1">
              <a:off x="6083819" y="3726028"/>
              <a:ext cx="1" cy="859532"/>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120" name="直線矢印コネクタ 119">
              <a:extLst>
                <a:ext uri="{FF2B5EF4-FFF2-40B4-BE49-F238E27FC236}">
                  <a16:creationId xmlns:a16="http://schemas.microsoft.com/office/drawing/2014/main" id="{74B95C41-F090-468C-AD44-0C82BA4A858C}"/>
                </a:ext>
              </a:extLst>
            </p:cNvPr>
            <p:cNvCxnSpPr>
              <a:cxnSpLocks/>
              <a:endCxn id="123" idx="1"/>
            </p:cNvCxnSpPr>
            <p:nvPr/>
          </p:nvCxnSpPr>
          <p:spPr>
            <a:xfrm>
              <a:off x="7227859" y="3515137"/>
              <a:ext cx="1" cy="614307"/>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121" name="直線矢印コネクタ 120">
              <a:extLst>
                <a:ext uri="{FF2B5EF4-FFF2-40B4-BE49-F238E27FC236}">
                  <a16:creationId xmlns:a16="http://schemas.microsoft.com/office/drawing/2014/main" id="{171BA436-7ED3-49E0-8250-EE647FAEA653}"/>
                </a:ext>
              </a:extLst>
            </p:cNvPr>
            <p:cNvCxnSpPr>
              <a:cxnSpLocks/>
              <a:endCxn id="125" idx="1"/>
            </p:cNvCxnSpPr>
            <p:nvPr/>
          </p:nvCxnSpPr>
          <p:spPr>
            <a:xfrm>
              <a:off x="7227860" y="3843090"/>
              <a:ext cx="0" cy="614307"/>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122" name="テキスト ボックス 121">
              <a:extLst>
                <a:ext uri="{FF2B5EF4-FFF2-40B4-BE49-F238E27FC236}">
                  <a16:creationId xmlns:a16="http://schemas.microsoft.com/office/drawing/2014/main" id="{D6E970CC-7DED-4793-AF19-A73479BBE21E}"/>
                </a:ext>
              </a:extLst>
            </p:cNvPr>
            <p:cNvSpPr txBox="1"/>
            <p:nvPr/>
          </p:nvSpPr>
          <p:spPr>
            <a:xfrm>
              <a:off x="6083820" y="3608885"/>
              <a:ext cx="970167"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a:t>
              </a:r>
              <a:endParaRPr lang="ja-JP" altLang="en-US" dirty="0">
                <a:latin typeface="+mj-lt"/>
                <a:ea typeface="メイリオ" panose="020B0604030504040204" pitchFamily="50" charset="-128"/>
              </a:endParaRPr>
            </a:p>
          </p:txBody>
        </p:sp>
        <p:sp>
          <p:nvSpPr>
            <p:cNvPr id="123" name="テキスト ボックス 122">
              <a:extLst>
                <a:ext uri="{FF2B5EF4-FFF2-40B4-BE49-F238E27FC236}">
                  <a16:creationId xmlns:a16="http://schemas.microsoft.com/office/drawing/2014/main" id="{60B787DE-63CB-4955-8B77-C417C9A83AF1}"/>
                </a:ext>
              </a:extLst>
            </p:cNvPr>
            <p:cNvSpPr txBox="1"/>
            <p:nvPr/>
          </p:nvSpPr>
          <p:spPr>
            <a:xfrm>
              <a:off x="7227860" y="4012301"/>
              <a:ext cx="1144036"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solidFill>
                    <a:srgbClr val="FF0000"/>
                  </a:solidFill>
                  <a:latin typeface="+mj-lt"/>
                  <a:ea typeface="メイリオ" panose="020B0604030504040204" pitchFamily="50" charset="-128"/>
                </a:rPr>
                <a:t>BA (Data#1, 2)</a:t>
              </a:r>
              <a:endParaRPr lang="ja-JP" altLang="en-US" dirty="0">
                <a:solidFill>
                  <a:srgbClr val="FF0000"/>
                </a:solidFill>
                <a:latin typeface="+mj-lt"/>
                <a:ea typeface="メイリオ" panose="020B0604030504040204" pitchFamily="50" charset="-128"/>
              </a:endParaRPr>
            </a:p>
          </p:txBody>
        </p:sp>
        <p:sp>
          <p:nvSpPr>
            <p:cNvPr id="124" name="乗算記号 21">
              <a:extLst>
                <a:ext uri="{FF2B5EF4-FFF2-40B4-BE49-F238E27FC236}">
                  <a16:creationId xmlns:a16="http://schemas.microsoft.com/office/drawing/2014/main" id="{906C1CBF-35DD-40E1-AF9B-BD2F459E1117}"/>
                </a:ext>
              </a:extLst>
            </p:cNvPr>
            <p:cNvSpPr/>
            <p:nvPr/>
          </p:nvSpPr>
          <p:spPr bwMode="auto">
            <a:xfrm>
              <a:off x="7004192" y="3672117"/>
              <a:ext cx="489956" cy="309508"/>
            </a:xfrm>
            <a:prstGeom prst="mathMultiply">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a:ln>
                  <a:noFill/>
                </a:ln>
                <a:solidFill>
                  <a:schemeClr val="tx1"/>
                </a:solidFill>
                <a:effectLst/>
                <a:latin typeface="+mj-lt"/>
              </a:endParaRPr>
            </a:p>
          </p:txBody>
        </p:sp>
        <p:sp>
          <p:nvSpPr>
            <p:cNvPr id="125" name="テキスト ボックス 124">
              <a:extLst>
                <a:ext uri="{FF2B5EF4-FFF2-40B4-BE49-F238E27FC236}">
                  <a16:creationId xmlns:a16="http://schemas.microsoft.com/office/drawing/2014/main" id="{135BC37A-DBCA-4D44-904B-8539B5A3BFD8}"/>
                </a:ext>
              </a:extLst>
            </p:cNvPr>
            <p:cNvSpPr txBox="1"/>
            <p:nvPr/>
          </p:nvSpPr>
          <p:spPr>
            <a:xfrm>
              <a:off x="7227860" y="4340254"/>
              <a:ext cx="1144034"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solidFill>
                    <a:srgbClr val="FF0000"/>
                  </a:solidFill>
                  <a:latin typeface="+mj-lt"/>
                  <a:ea typeface="メイリオ" panose="020B0604030504040204" pitchFamily="50" charset="-128"/>
                </a:rPr>
                <a:t>BA (Data#1, 2)</a:t>
              </a:r>
              <a:endParaRPr lang="ja-JP" altLang="en-US" dirty="0">
                <a:solidFill>
                  <a:srgbClr val="FF0000"/>
                </a:solidFill>
                <a:latin typeface="+mj-lt"/>
                <a:ea typeface="メイリオ" panose="020B0604030504040204" pitchFamily="50" charset="-128"/>
              </a:endParaRPr>
            </a:p>
          </p:txBody>
        </p:sp>
        <p:sp>
          <p:nvSpPr>
            <p:cNvPr id="127" name="テキスト ボックス 126">
              <a:extLst>
                <a:ext uri="{FF2B5EF4-FFF2-40B4-BE49-F238E27FC236}">
                  <a16:creationId xmlns:a16="http://schemas.microsoft.com/office/drawing/2014/main" id="{607EBC0B-5241-40F7-B138-2C621BCAD5F4}"/>
                </a:ext>
              </a:extLst>
            </p:cNvPr>
            <p:cNvSpPr txBox="1"/>
            <p:nvPr/>
          </p:nvSpPr>
          <p:spPr>
            <a:xfrm>
              <a:off x="7464506" y="2895600"/>
              <a:ext cx="1398140" cy="646331"/>
            </a:xfrm>
            <a:prstGeom prst="rect">
              <a:avLst/>
            </a:prstGeom>
            <a:noFill/>
          </p:spPr>
          <p:txBody>
            <a:bodyPr wrap="none" rtlCol="0">
              <a:spAutoFit/>
            </a:bodyPr>
            <a:lstStyle/>
            <a:p>
              <a:r>
                <a:rPr lang="en-US" altLang="ja-JP" sz="1200" dirty="0">
                  <a:solidFill>
                    <a:srgbClr val="FF0000"/>
                  </a:solidFill>
                  <a:ea typeface="メイリオ" panose="020B0604030504040204" pitchFamily="50" charset="-128"/>
                </a:rPr>
                <a:t>AP can get</a:t>
              </a:r>
            </a:p>
            <a:p>
              <a:r>
                <a:rPr lang="en-US" altLang="ja-JP" sz="1200" dirty="0">
                  <a:solidFill>
                    <a:srgbClr val="FF0000"/>
                  </a:solidFill>
                  <a:ea typeface="メイリオ" panose="020B0604030504040204" pitchFamily="50" charset="-128"/>
                </a:rPr>
                <a:t>Acknowledgement</a:t>
              </a:r>
            </a:p>
            <a:p>
              <a:r>
                <a:rPr lang="en-US" altLang="ja-JP" sz="1200" dirty="0">
                  <a:solidFill>
                    <a:srgbClr val="FF0000"/>
                  </a:solidFill>
                  <a:ea typeface="メイリオ" panose="020B0604030504040204" pitchFamily="50" charset="-128"/>
                </a:rPr>
                <a:t>for all data </a:t>
              </a:r>
              <a:endParaRPr lang="ja-JP" altLang="en-US" sz="1200" dirty="0">
                <a:solidFill>
                  <a:srgbClr val="FF0000"/>
                </a:solidFill>
                <a:ea typeface="メイリオ" panose="020B0604030504040204" pitchFamily="50" charset="-128"/>
              </a:endParaRPr>
            </a:p>
          </p:txBody>
        </p:sp>
        <p:cxnSp>
          <p:nvCxnSpPr>
            <p:cNvPr id="129" name="直線コネクタ 128">
              <a:extLst>
                <a:ext uri="{FF2B5EF4-FFF2-40B4-BE49-F238E27FC236}">
                  <a16:creationId xmlns:a16="http://schemas.microsoft.com/office/drawing/2014/main" id="{60D2DF37-E085-4782-8D17-D9EA52925429}"/>
                </a:ext>
              </a:extLst>
            </p:cNvPr>
            <p:cNvCxnSpPr>
              <a:cxnSpLocks/>
              <a:stCxn id="127" idx="1"/>
            </p:cNvCxnSpPr>
            <p:nvPr/>
          </p:nvCxnSpPr>
          <p:spPr bwMode="auto">
            <a:xfrm flipH="1">
              <a:off x="7227859" y="3218766"/>
              <a:ext cx="236647" cy="210234"/>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Tree>
    <p:extLst>
      <p:ext uri="{BB962C8B-B14F-4D97-AF65-F5344CB8AC3E}">
        <p14:creationId xmlns:p14="http://schemas.microsoft.com/office/powerpoint/2010/main" val="2081144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EA74A5B-9E78-4C4E-9206-CE0F4D0FD365}"/>
              </a:ext>
            </a:extLst>
          </p:cNvPr>
          <p:cNvSpPr>
            <a:spLocks noGrp="1"/>
          </p:cNvSpPr>
          <p:nvPr>
            <p:ph idx="1"/>
          </p:nvPr>
        </p:nvSpPr>
        <p:spPr/>
        <p:txBody>
          <a:bodyPr/>
          <a:lstStyle/>
          <a:p>
            <a:r>
              <a:rPr kumimoji="1" lang="en-US" altLang="ja-JP" sz="1800" dirty="0"/>
              <a:t>The proposed mechanism is suitable for synchronous aggregation, but there are some considerations to apply it to independent aggregation.</a:t>
            </a:r>
          </a:p>
          <a:p>
            <a:pPr lvl="1"/>
            <a:r>
              <a:rPr kumimoji="1" lang="en-US" altLang="ja-JP" sz="1600" dirty="0"/>
              <a:t>In independent aggregation, reception end time of data are independent between links, and transmission start time of block acks between links are also independent.</a:t>
            </a:r>
          </a:p>
          <a:p>
            <a:pPr lvl="2"/>
            <a:r>
              <a:rPr kumimoji="1" lang="en-US" altLang="ja-JP" sz="1400" dirty="0"/>
              <a:t>The AP can’t always adjust PPDU length to finish transmission of data due to buffered data mount, MCS or available resource.</a:t>
            </a:r>
            <a:endParaRPr kumimoji="1" lang="en-US" altLang="ja-JP" sz="1600" dirty="0"/>
          </a:p>
          <a:p>
            <a:pPr lvl="1"/>
            <a:r>
              <a:rPr kumimoji="1" lang="en-US" altLang="ja-JP" sz="1600" dirty="0"/>
              <a:t>The STA can’t send a block ack which contains acknowledgement for all data received over all links on a link where end time of data is earlier than other links.</a:t>
            </a:r>
          </a:p>
          <a:p>
            <a:pPr lvl="2"/>
            <a:r>
              <a:rPr kumimoji="1" lang="en-US" altLang="ja-JP" sz="1400" dirty="0"/>
              <a:t>In this case, unnecessary retransmission occurs if the AP fails to receive a block ack which contains acknowledgement for all data received over all links.</a:t>
            </a:r>
            <a:endParaRPr kumimoji="1" lang="ja-JP" altLang="en-US" dirty="0"/>
          </a:p>
        </p:txBody>
      </p:sp>
      <p:sp>
        <p:nvSpPr>
          <p:cNvPr id="3" name="タイトル 2">
            <a:extLst>
              <a:ext uri="{FF2B5EF4-FFF2-40B4-BE49-F238E27FC236}">
                <a16:creationId xmlns:a16="http://schemas.microsoft.com/office/drawing/2014/main" id="{B2799FFD-C48A-4D88-80DB-10C324F0EFA7}"/>
              </a:ext>
            </a:extLst>
          </p:cNvPr>
          <p:cNvSpPr>
            <a:spLocks noGrp="1"/>
          </p:cNvSpPr>
          <p:nvPr>
            <p:ph type="title"/>
          </p:nvPr>
        </p:nvSpPr>
        <p:spPr/>
        <p:txBody>
          <a:bodyPr/>
          <a:lstStyle/>
          <a:p>
            <a:r>
              <a:rPr kumimoji="1" lang="en-US" altLang="ja-JP" dirty="0"/>
              <a:t>Considerations on independent aggregation</a:t>
            </a:r>
            <a:endParaRPr kumimoji="1" lang="ja-JP" altLang="en-US" dirty="0"/>
          </a:p>
        </p:txBody>
      </p:sp>
      <p:sp>
        <p:nvSpPr>
          <p:cNvPr id="4" name="日付プレースホルダー 3">
            <a:extLst>
              <a:ext uri="{FF2B5EF4-FFF2-40B4-BE49-F238E27FC236}">
                <a16:creationId xmlns:a16="http://schemas.microsoft.com/office/drawing/2014/main" id="{EFCBF660-5151-4F24-A925-E9E2DDD1B2FB}"/>
              </a:ext>
            </a:extLst>
          </p:cNvPr>
          <p:cNvSpPr>
            <a:spLocks noGrp="1"/>
          </p:cNvSpPr>
          <p:nvPr>
            <p:ph type="dt" sz="half" idx="10"/>
          </p:nvPr>
        </p:nvSpPr>
        <p:spPr/>
        <p:txBody>
          <a:bodyPr/>
          <a:lstStyle/>
          <a:p>
            <a:pPr>
              <a:defRPr/>
            </a:pPr>
            <a:r>
              <a:rPr lang="en-US" altLang="ja-JP"/>
              <a:t>September 2019</a:t>
            </a:r>
            <a:endParaRPr lang="en-GB" altLang="en-US" dirty="0"/>
          </a:p>
        </p:txBody>
      </p:sp>
      <p:sp>
        <p:nvSpPr>
          <p:cNvPr id="5" name="フッター プレースホルダー 4">
            <a:extLst>
              <a:ext uri="{FF2B5EF4-FFF2-40B4-BE49-F238E27FC236}">
                <a16:creationId xmlns:a16="http://schemas.microsoft.com/office/drawing/2014/main" id="{B6E58D03-35D6-4D66-851B-A951F681C9A7}"/>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4D75C220-7B50-4DB3-91B9-EC6F7080414C}"/>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6</a:t>
            </a:fld>
            <a:endParaRPr lang="en-US" dirty="0"/>
          </a:p>
        </p:txBody>
      </p:sp>
      <p:grpSp>
        <p:nvGrpSpPr>
          <p:cNvPr id="35" name="グループ化 34">
            <a:extLst>
              <a:ext uri="{FF2B5EF4-FFF2-40B4-BE49-F238E27FC236}">
                <a16:creationId xmlns:a16="http://schemas.microsoft.com/office/drawing/2014/main" id="{3EBD350C-A668-4587-8CC9-4F6FF3A64DA0}"/>
              </a:ext>
            </a:extLst>
          </p:cNvPr>
          <p:cNvGrpSpPr/>
          <p:nvPr/>
        </p:nvGrpSpPr>
        <p:grpSpPr>
          <a:xfrm>
            <a:off x="1044444" y="4812715"/>
            <a:ext cx="7055112" cy="1336402"/>
            <a:chOff x="1184493" y="4812715"/>
            <a:chExt cx="7055112" cy="1336402"/>
          </a:xfrm>
        </p:grpSpPr>
        <p:sp>
          <p:nvSpPr>
            <p:cNvPr id="8" name="テキスト ボックス 9">
              <a:extLst>
                <a:ext uri="{FF2B5EF4-FFF2-40B4-BE49-F238E27FC236}">
                  <a16:creationId xmlns:a16="http://schemas.microsoft.com/office/drawing/2014/main" id="{D7CF9FF3-F377-4FD0-BB56-9FA792B226DB}"/>
                </a:ext>
              </a:extLst>
            </p:cNvPr>
            <p:cNvSpPr txBox="1"/>
            <p:nvPr/>
          </p:nvSpPr>
          <p:spPr>
            <a:xfrm>
              <a:off x="1267657" y="4812715"/>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AP@link1</a:t>
              </a:r>
            </a:p>
          </p:txBody>
        </p:sp>
        <p:cxnSp>
          <p:nvCxnSpPr>
            <p:cNvPr id="9" name="直線矢印コネクタ 10">
              <a:extLst>
                <a:ext uri="{FF2B5EF4-FFF2-40B4-BE49-F238E27FC236}">
                  <a16:creationId xmlns:a16="http://schemas.microsoft.com/office/drawing/2014/main" id="{03D269AF-54E1-4C8B-B24D-BE1E16FCFD6C}"/>
                </a:ext>
              </a:extLst>
            </p:cNvPr>
            <p:cNvCxnSpPr>
              <a:cxnSpLocks/>
              <a:endCxn id="10" idx="1"/>
            </p:cNvCxnSpPr>
            <p:nvPr/>
          </p:nvCxnSpPr>
          <p:spPr>
            <a:xfrm flipV="1">
              <a:off x="2323370" y="4961030"/>
              <a:ext cx="0" cy="858123"/>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10" name="テキスト ボックス 11">
              <a:extLst>
                <a:ext uri="{FF2B5EF4-FFF2-40B4-BE49-F238E27FC236}">
                  <a16:creationId xmlns:a16="http://schemas.microsoft.com/office/drawing/2014/main" id="{8C5B0B36-156B-47F6-A6F3-FF028F926C79}"/>
                </a:ext>
              </a:extLst>
            </p:cNvPr>
            <p:cNvSpPr txBox="1"/>
            <p:nvPr/>
          </p:nvSpPr>
          <p:spPr>
            <a:xfrm>
              <a:off x="2323370" y="4832345"/>
              <a:ext cx="1625626" cy="257369"/>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dirty="0">
                  <a:latin typeface="+mj-lt"/>
                  <a:ea typeface="メイリオ" panose="020B0604030504040204" pitchFamily="50" charset="-128"/>
                </a:rPr>
                <a:t>Data#1</a:t>
              </a:r>
              <a:endParaRPr lang="ja-JP" altLang="en-US" dirty="0">
                <a:latin typeface="+mj-lt"/>
                <a:ea typeface="メイリオ" panose="020B0604030504040204" pitchFamily="50" charset="-128"/>
              </a:endParaRPr>
            </a:p>
          </p:txBody>
        </p:sp>
        <p:sp>
          <p:nvSpPr>
            <p:cNvPr id="11" name="テキスト ボックス 12">
              <a:extLst>
                <a:ext uri="{FF2B5EF4-FFF2-40B4-BE49-F238E27FC236}">
                  <a16:creationId xmlns:a16="http://schemas.microsoft.com/office/drawing/2014/main" id="{89F8222E-895C-4413-8125-D195134F4865}"/>
                </a:ext>
              </a:extLst>
            </p:cNvPr>
            <p:cNvSpPr txBox="1"/>
            <p:nvPr/>
          </p:nvSpPr>
          <p:spPr>
            <a:xfrm>
              <a:off x="1267657" y="5140668"/>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AP@link2</a:t>
              </a:r>
            </a:p>
          </p:txBody>
        </p:sp>
        <p:sp>
          <p:nvSpPr>
            <p:cNvPr id="12" name="テキスト ボックス 13">
              <a:extLst>
                <a:ext uri="{FF2B5EF4-FFF2-40B4-BE49-F238E27FC236}">
                  <a16:creationId xmlns:a16="http://schemas.microsoft.com/office/drawing/2014/main" id="{E0D43708-4F50-4101-8A38-994603A71D62}"/>
                </a:ext>
              </a:extLst>
            </p:cNvPr>
            <p:cNvSpPr txBox="1"/>
            <p:nvPr/>
          </p:nvSpPr>
          <p:spPr>
            <a:xfrm>
              <a:off x="1184493" y="5544165"/>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STA@link1</a:t>
              </a:r>
            </a:p>
          </p:txBody>
        </p:sp>
        <p:cxnSp>
          <p:nvCxnSpPr>
            <p:cNvPr id="13" name="直線コネクタ 14">
              <a:extLst>
                <a:ext uri="{FF2B5EF4-FFF2-40B4-BE49-F238E27FC236}">
                  <a16:creationId xmlns:a16="http://schemas.microsoft.com/office/drawing/2014/main" id="{46DA6914-B9A8-4961-A07C-B56B8CE90B8B}"/>
                </a:ext>
              </a:extLst>
            </p:cNvPr>
            <p:cNvCxnSpPr>
              <a:cxnSpLocks/>
            </p:cNvCxnSpPr>
            <p:nvPr/>
          </p:nvCxnSpPr>
          <p:spPr>
            <a:xfrm>
              <a:off x="2139428" y="5089714"/>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5">
              <a:extLst>
                <a:ext uri="{FF2B5EF4-FFF2-40B4-BE49-F238E27FC236}">
                  <a16:creationId xmlns:a16="http://schemas.microsoft.com/office/drawing/2014/main" id="{B58E66C9-B781-4AD9-ACD6-B312C580179D}"/>
                </a:ext>
              </a:extLst>
            </p:cNvPr>
            <p:cNvCxnSpPr>
              <a:cxnSpLocks/>
            </p:cNvCxnSpPr>
            <p:nvPr/>
          </p:nvCxnSpPr>
          <p:spPr>
            <a:xfrm>
              <a:off x="2139428" y="5417667"/>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6">
              <a:extLst>
                <a:ext uri="{FF2B5EF4-FFF2-40B4-BE49-F238E27FC236}">
                  <a16:creationId xmlns:a16="http://schemas.microsoft.com/office/drawing/2014/main" id="{247BECDB-1FCE-47E1-BCF0-69A50A679B05}"/>
                </a:ext>
              </a:extLst>
            </p:cNvPr>
            <p:cNvCxnSpPr>
              <a:cxnSpLocks/>
            </p:cNvCxnSpPr>
            <p:nvPr/>
          </p:nvCxnSpPr>
          <p:spPr>
            <a:xfrm>
              <a:off x="2139428" y="5821164"/>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7">
              <a:extLst>
                <a:ext uri="{FF2B5EF4-FFF2-40B4-BE49-F238E27FC236}">
                  <a16:creationId xmlns:a16="http://schemas.microsoft.com/office/drawing/2014/main" id="{89551AD1-B42F-40B8-8358-7C220B41D02C}"/>
                </a:ext>
              </a:extLst>
            </p:cNvPr>
            <p:cNvCxnSpPr>
              <a:cxnSpLocks/>
            </p:cNvCxnSpPr>
            <p:nvPr/>
          </p:nvCxnSpPr>
          <p:spPr>
            <a:xfrm>
              <a:off x="2139428" y="6149117"/>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8">
              <a:extLst>
                <a:ext uri="{FF2B5EF4-FFF2-40B4-BE49-F238E27FC236}">
                  <a16:creationId xmlns:a16="http://schemas.microsoft.com/office/drawing/2014/main" id="{327AB8F5-A6E3-4662-9A00-DE60780F2F2E}"/>
                </a:ext>
              </a:extLst>
            </p:cNvPr>
            <p:cNvSpPr txBox="1"/>
            <p:nvPr/>
          </p:nvSpPr>
          <p:spPr>
            <a:xfrm>
              <a:off x="1184493" y="5872118"/>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STA@link2</a:t>
              </a:r>
            </a:p>
          </p:txBody>
        </p:sp>
        <p:cxnSp>
          <p:nvCxnSpPr>
            <p:cNvPr id="18" name="直線矢印コネクタ 19">
              <a:extLst>
                <a:ext uri="{FF2B5EF4-FFF2-40B4-BE49-F238E27FC236}">
                  <a16:creationId xmlns:a16="http://schemas.microsoft.com/office/drawing/2014/main" id="{5B189DDD-4A94-4843-9FD6-FBA2D699C2FC}"/>
                </a:ext>
              </a:extLst>
            </p:cNvPr>
            <p:cNvCxnSpPr>
              <a:cxnSpLocks/>
              <a:endCxn id="21" idx="1"/>
            </p:cNvCxnSpPr>
            <p:nvPr/>
          </p:nvCxnSpPr>
          <p:spPr>
            <a:xfrm flipV="1">
              <a:off x="2703287" y="5300605"/>
              <a:ext cx="0" cy="848512"/>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9D47BAD8-55B1-4EE5-9D61-14E196A96467}"/>
                </a:ext>
              </a:extLst>
            </p:cNvPr>
            <p:cNvCxnSpPr>
              <a:cxnSpLocks/>
              <a:endCxn id="22" idx="1"/>
            </p:cNvCxnSpPr>
            <p:nvPr/>
          </p:nvCxnSpPr>
          <p:spPr>
            <a:xfrm>
              <a:off x="4153209" y="5089714"/>
              <a:ext cx="1" cy="61229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11B3ABDF-4089-46A9-81E9-814CCBFF51B9}"/>
                </a:ext>
              </a:extLst>
            </p:cNvPr>
            <p:cNvCxnSpPr>
              <a:cxnSpLocks/>
              <a:endCxn id="24" idx="1"/>
            </p:cNvCxnSpPr>
            <p:nvPr/>
          </p:nvCxnSpPr>
          <p:spPr>
            <a:xfrm>
              <a:off x="4535233" y="5417748"/>
              <a:ext cx="1" cy="61422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66480D35-8A12-4780-96CB-20360F92D158}"/>
                </a:ext>
              </a:extLst>
            </p:cNvPr>
            <p:cNvSpPr txBox="1"/>
            <p:nvPr/>
          </p:nvSpPr>
          <p:spPr>
            <a:xfrm>
              <a:off x="2703287" y="5183462"/>
              <a:ext cx="1625612"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a:t>
              </a:r>
              <a:endParaRPr lang="ja-JP" altLang="en-US" dirty="0">
                <a:latin typeface="+mj-lt"/>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EDFB6511-39AD-4DD6-BEAB-03E16133889C}"/>
                </a:ext>
              </a:extLst>
            </p:cNvPr>
            <p:cNvSpPr txBox="1"/>
            <p:nvPr/>
          </p:nvSpPr>
          <p:spPr>
            <a:xfrm>
              <a:off x="4153210" y="5584867"/>
              <a:ext cx="1088226"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 (Data#1)</a:t>
              </a:r>
              <a:endParaRPr lang="ja-JP" altLang="en-US" dirty="0">
                <a:latin typeface="+mj-lt"/>
                <a:ea typeface="メイリオ" panose="020B0604030504040204" pitchFamily="50" charset="-128"/>
              </a:endParaRPr>
            </a:p>
          </p:txBody>
        </p:sp>
        <p:sp>
          <p:nvSpPr>
            <p:cNvPr id="23" name="乗算記号 21">
              <a:extLst>
                <a:ext uri="{FF2B5EF4-FFF2-40B4-BE49-F238E27FC236}">
                  <a16:creationId xmlns:a16="http://schemas.microsoft.com/office/drawing/2014/main" id="{FEEE4B0F-B61A-48C1-9D38-7039A9A3382A}"/>
                </a:ext>
              </a:extLst>
            </p:cNvPr>
            <p:cNvSpPr/>
            <p:nvPr/>
          </p:nvSpPr>
          <p:spPr bwMode="auto">
            <a:xfrm>
              <a:off x="4288134" y="5186923"/>
              <a:ext cx="489956" cy="309508"/>
            </a:xfrm>
            <a:prstGeom prst="mathMultiply">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a:ln>
                  <a:noFill/>
                </a:ln>
                <a:solidFill>
                  <a:schemeClr val="tx1"/>
                </a:solidFill>
                <a:effectLst/>
                <a:latin typeface="+mj-lt"/>
              </a:endParaRPr>
            </a:p>
          </p:txBody>
        </p:sp>
        <p:sp>
          <p:nvSpPr>
            <p:cNvPr id="24" name="テキスト ボックス 23">
              <a:extLst>
                <a:ext uri="{FF2B5EF4-FFF2-40B4-BE49-F238E27FC236}">
                  <a16:creationId xmlns:a16="http://schemas.microsoft.com/office/drawing/2014/main" id="{86022AEB-41C1-461E-8AAF-8BFE5C75D6EA}"/>
                </a:ext>
              </a:extLst>
            </p:cNvPr>
            <p:cNvSpPr txBox="1"/>
            <p:nvPr/>
          </p:nvSpPr>
          <p:spPr>
            <a:xfrm>
              <a:off x="4535234" y="5914831"/>
              <a:ext cx="1088226"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 (Data#1,2)</a:t>
              </a:r>
              <a:endParaRPr lang="ja-JP" altLang="en-US" dirty="0">
                <a:latin typeface="+mj-lt"/>
                <a:ea typeface="メイリオ" panose="020B0604030504040204" pitchFamily="50" charset="-128"/>
              </a:endParaRPr>
            </a:p>
          </p:txBody>
        </p:sp>
        <p:sp>
          <p:nvSpPr>
            <p:cNvPr id="25" name="テキスト ボックス 20">
              <a:extLst>
                <a:ext uri="{FF2B5EF4-FFF2-40B4-BE49-F238E27FC236}">
                  <a16:creationId xmlns:a16="http://schemas.microsoft.com/office/drawing/2014/main" id="{B362208D-4A18-4EE8-A7EE-4C5FF7FA9C43}"/>
                </a:ext>
              </a:extLst>
            </p:cNvPr>
            <p:cNvSpPr txBox="1"/>
            <p:nvPr/>
          </p:nvSpPr>
          <p:spPr>
            <a:xfrm>
              <a:off x="5983048" y="5183462"/>
              <a:ext cx="1625612"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 (Re)</a:t>
              </a:r>
              <a:endParaRPr lang="ja-JP" altLang="en-US" dirty="0">
                <a:latin typeface="+mj-lt"/>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3CA4FC1B-1C9F-407C-8B16-229F935761DC}"/>
                </a:ext>
              </a:extLst>
            </p:cNvPr>
            <p:cNvSpPr txBox="1"/>
            <p:nvPr/>
          </p:nvSpPr>
          <p:spPr>
            <a:xfrm>
              <a:off x="4748448" y="4815254"/>
              <a:ext cx="2119042" cy="276999"/>
            </a:xfrm>
            <a:prstGeom prst="rect">
              <a:avLst/>
            </a:prstGeom>
            <a:noFill/>
          </p:spPr>
          <p:txBody>
            <a:bodyPr wrap="none" rtlCol="0">
              <a:spAutoFit/>
            </a:bodyPr>
            <a:lstStyle/>
            <a:p>
              <a:r>
                <a:rPr lang="en-US" altLang="ja-JP" sz="1200" dirty="0">
                  <a:solidFill>
                    <a:srgbClr val="FF0000"/>
                  </a:solidFill>
                  <a:latin typeface="+mj-lt"/>
                  <a:ea typeface="メイリオ" panose="020B0604030504040204" pitchFamily="50" charset="-128"/>
                </a:rPr>
                <a:t>AP fails to receive BA @link2</a:t>
              </a:r>
              <a:endParaRPr lang="ja-JP" altLang="en-US" sz="1200" dirty="0">
                <a:solidFill>
                  <a:srgbClr val="FF0000"/>
                </a:solidFill>
                <a:latin typeface="+mj-lt"/>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4635A46F-BDCB-4C3A-B3A8-BBF1167C0E08}"/>
                </a:ext>
              </a:extLst>
            </p:cNvPr>
            <p:cNvSpPr txBox="1"/>
            <p:nvPr/>
          </p:nvSpPr>
          <p:spPr>
            <a:xfrm>
              <a:off x="6215846" y="5466083"/>
              <a:ext cx="2023759" cy="276999"/>
            </a:xfrm>
            <a:prstGeom prst="rect">
              <a:avLst/>
            </a:prstGeom>
            <a:noFill/>
          </p:spPr>
          <p:txBody>
            <a:bodyPr wrap="none" rtlCol="0">
              <a:spAutoFit/>
            </a:bodyPr>
            <a:lstStyle/>
            <a:p>
              <a:r>
                <a:rPr lang="en-US" altLang="ja-JP" sz="1200" dirty="0">
                  <a:solidFill>
                    <a:srgbClr val="FF0000"/>
                  </a:solidFill>
                  <a:latin typeface="+mj-lt"/>
                  <a:ea typeface="メイリオ" panose="020B0604030504040204" pitchFamily="50" charset="-128"/>
                </a:rPr>
                <a:t>Unnecessary retransmission</a:t>
              </a:r>
              <a:endParaRPr lang="ja-JP" altLang="en-US" sz="1200" dirty="0">
                <a:solidFill>
                  <a:srgbClr val="FF0000"/>
                </a:solidFill>
                <a:latin typeface="+mj-lt"/>
                <a:ea typeface="メイリオ" panose="020B0604030504040204" pitchFamily="50" charset="-128"/>
              </a:endParaRPr>
            </a:p>
          </p:txBody>
        </p:sp>
        <p:cxnSp>
          <p:nvCxnSpPr>
            <p:cNvPr id="28" name="直線コネクタ 27">
              <a:extLst>
                <a:ext uri="{FF2B5EF4-FFF2-40B4-BE49-F238E27FC236}">
                  <a16:creationId xmlns:a16="http://schemas.microsoft.com/office/drawing/2014/main" id="{D1823216-3DA5-40E6-8C1D-5A35CE588FC3}"/>
                </a:ext>
              </a:extLst>
            </p:cNvPr>
            <p:cNvCxnSpPr>
              <a:stCxn id="26" idx="1"/>
            </p:cNvCxnSpPr>
            <p:nvPr/>
          </p:nvCxnSpPr>
          <p:spPr bwMode="auto">
            <a:xfrm flipH="1">
              <a:off x="4533112" y="4953754"/>
              <a:ext cx="215336" cy="40417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直線コネクタ 28">
              <a:extLst>
                <a:ext uri="{FF2B5EF4-FFF2-40B4-BE49-F238E27FC236}">
                  <a16:creationId xmlns:a16="http://schemas.microsoft.com/office/drawing/2014/main" id="{B162DDF6-83B5-4625-8619-D663B7E4C55E}"/>
                </a:ext>
              </a:extLst>
            </p:cNvPr>
            <p:cNvCxnSpPr>
              <a:cxnSpLocks/>
              <a:stCxn id="27" idx="1"/>
            </p:cNvCxnSpPr>
            <p:nvPr/>
          </p:nvCxnSpPr>
          <p:spPr bwMode="auto">
            <a:xfrm flipH="1" flipV="1">
              <a:off x="6110167" y="5361393"/>
              <a:ext cx="105679" cy="24319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Tree>
    <p:extLst>
      <p:ext uri="{BB962C8B-B14F-4D97-AF65-F5344CB8AC3E}">
        <p14:creationId xmlns:p14="http://schemas.microsoft.com/office/powerpoint/2010/main" val="1684219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C2E9895-4069-4415-99D5-BBEE19BC151A}"/>
              </a:ext>
            </a:extLst>
          </p:cNvPr>
          <p:cNvSpPr>
            <a:spLocks noGrp="1"/>
          </p:cNvSpPr>
          <p:nvPr>
            <p:ph idx="1"/>
          </p:nvPr>
        </p:nvSpPr>
        <p:spPr>
          <a:xfrm>
            <a:off x="685800" y="1752600"/>
            <a:ext cx="7858126" cy="4114800"/>
          </a:xfrm>
        </p:spPr>
        <p:txBody>
          <a:bodyPr/>
          <a:lstStyle/>
          <a:p>
            <a:r>
              <a:rPr kumimoji="1" lang="en-US" altLang="ja-JP" sz="1800" dirty="0"/>
              <a:t>One of possible solution for independent aggregation is to send block acks after the last reception end time of data.</a:t>
            </a:r>
          </a:p>
          <a:p>
            <a:pPr lvl="1"/>
            <a:r>
              <a:rPr kumimoji="1" lang="en-US" altLang="ja-JP" sz="1600" dirty="0"/>
              <a:t>In the figure below, first the AP initiates transmission of data#1 on link 1, then the AP initiates transmission of data#2 on link 2.</a:t>
            </a:r>
          </a:p>
          <a:p>
            <a:pPr lvl="1"/>
            <a:r>
              <a:rPr kumimoji="1" lang="en-US" altLang="ja-JP" sz="1600" dirty="0"/>
              <a:t>Even when the transmission of data#1 finished, a STA will wait until reception end time of data #2 without sending block ack on link 1.</a:t>
            </a:r>
          </a:p>
          <a:p>
            <a:pPr lvl="1"/>
            <a:r>
              <a:rPr kumimoji="1" lang="en-US" altLang="ja-JP" sz="1600" dirty="0"/>
              <a:t>After the end time of data #2, the STA sends block acks on link 1 and link 2.</a:t>
            </a:r>
          </a:p>
          <a:p>
            <a:r>
              <a:rPr kumimoji="1" lang="en-US" altLang="ja-JP" sz="1800" dirty="0"/>
              <a:t>This sequence allows to send a block ack which contains acknowledgement for all data received over all links.</a:t>
            </a:r>
          </a:p>
          <a:p>
            <a:r>
              <a:rPr kumimoji="1" lang="en-US" altLang="ja-JP" sz="1800" dirty="0"/>
              <a:t>However, this sequence causes unsolicited but not immediate block ack transmission that is not regular operation of 802.11 specification.</a:t>
            </a:r>
            <a:endParaRPr kumimoji="1" lang="ja-JP" altLang="en-US" sz="1800" dirty="0"/>
          </a:p>
        </p:txBody>
      </p:sp>
      <p:sp>
        <p:nvSpPr>
          <p:cNvPr id="3" name="タイトル 2">
            <a:extLst>
              <a:ext uri="{FF2B5EF4-FFF2-40B4-BE49-F238E27FC236}">
                <a16:creationId xmlns:a16="http://schemas.microsoft.com/office/drawing/2014/main" id="{0B323FDE-2C86-4216-ABE3-74C409FBA189}"/>
              </a:ext>
            </a:extLst>
          </p:cNvPr>
          <p:cNvSpPr>
            <a:spLocks noGrp="1"/>
          </p:cNvSpPr>
          <p:nvPr>
            <p:ph type="title"/>
          </p:nvPr>
        </p:nvSpPr>
        <p:spPr/>
        <p:txBody>
          <a:bodyPr/>
          <a:lstStyle/>
          <a:p>
            <a:r>
              <a:rPr kumimoji="1" lang="en-US" altLang="ja-JP" dirty="0"/>
              <a:t>Observation on independent aggregation</a:t>
            </a:r>
            <a:endParaRPr kumimoji="1" lang="ja-JP" altLang="en-US" dirty="0"/>
          </a:p>
        </p:txBody>
      </p:sp>
      <p:sp>
        <p:nvSpPr>
          <p:cNvPr id="4" name="日付プレースホルダー 3">
            <a:extLst>
              <a:ext uri="{FF2B5EF4-FFF2-40B4-BE49-F238E27FC236}">
                <a16:creationId xmlns:a16="http://schemas.microsoft.com/office/drawing/2014/main" id="{16DD4816-3394-422B-9241-E177213255C2}"/>
              </a:ext>
            </a:extLst>
          </p:cNvPr>
          <p:cNvSpPr>
            <a:spLocks noGrp="1"/>
          </p:cNvSpPr>
          <p:nvPr>
            <p:ph type="dt" sz="half" idx="10"/>
          </p:nvPr>
        </p:nvSpPr>
        <p:spPr/>
        <p:txBody>
          <a:bodyPr/>
          <a:lstStyle/>
          <a:p>
            <a:pPr>
              <a:defRPr/>
            </a:pPr>
            <a:r>
              <a:rPr lang="en-US" altLang="ja-JP"/>
              <a:t>September 2019</a:t>
            </a:r>
            <a:endParaRPr lang="en-GB" altLang="en-US" dirty="0"/>
          </a:p>
        </p:txBody>
      </p:sp>
      <p:sp>
        <p:nvSpPr>
          <p:cNvPr id="5" name="フッター プレースホルダー 4">
            <a:extLst>
              <a:ext uri="{FF2B5EF4-FFF2-40B4-BE49-F238E27FC236}">
                <a16:creationId xmlns:a16="http://schemas.microsoft.com/office/drawing/2014/main" id="{50CDA937-F566-492B-8282-6450A2FE3AA0}"/>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03624F1D-D9CC-4308-8B35-B673B2E9C578}"/>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7</a:t>
            </a:fld>
            <a:endParaRPr lang="en-US" dirty="0"/>
          </a:p>
        </p:txBody>
      </p:sp>
      <p:grpSp>
        <p:nvGrpSpPr>
          <p:cNvPr id="10" name="グループ化 9">
            <a:extLst>
              <a:ext uri="{FF2B5EF4-FFF2-40B4-BE49-F238E27FC236}">
                <a16:creationId xmlns:a16="http://schemas.microsoft.com/office/drawing/2014/main" id="{7D949A8B-04FE-4F4D-BCE1-D6D2448B595C}"/>
              </a:ext>
            </a:extLst>
          </p:cNvPr>
          <p:cNvGrpSpPr/>
          <p:nvPr/>
        </p:nvGrpSpPr>
        <p:grpSpPr>
          <a:xfrm>
            <a:off x="1246649" y="5041315"/>
            <a:ext cx="6824926" cy="1336402"/>
            <a:chOff x="1044444" y="4812715"/>
            <a:chExt cx="6824926" cy="1336402"/>
          </a:xfrm>
        </p:grpSpPr>
        <p:sp>
          <p:nvSpPr>
            <p:cNvPr id="28" name="テキスト ボックス 9">
              <a:extLst>
                <a:ext uri="{FF2B5EF4-FFF2-40B4-BE49-F238E27FC236}">
                  <a16:creationId xmlns:a16="http://schemas.microsoft.com/office/drawing/2014/main" id="{6DBA642E-1589-4E1A-BB7B-68C6F25A49F3}"/>
                </a:ext>
              </a:extLst>
            </p:cNvPr>
            <p:cNvSpPr txBox="1"/>
            <p:nvPr/>
          </p:nvSpPr>
          <p:spPr>
            <a:xfrm>
              <a:off x="1127608" y="4812715"/>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AP@link1</a:t>
              </a:r>
            </a:p>
          </p:txBody>
        </p:sp>
        <p:cxnSp>
          <p:nvCxnSpPr>
            <p:cNvPr id="29" name="直線矢印コネクタ 10">
              <a:extLst>
                <a:ext uri="{FF2B5EF4-FFF2-40B4-BE49-F238E27FC236}">
                  <a16:creationId xmlns:a16="http://schemas.microsoft.com/office/drawing/2014/main" id="{7B44E0C0-3DC6-418F-B106-FB4B7E8D4899}"/>
                </a:ext>
              </a:extLst>
            </p:cNvPr>
            <p:cNvCxnSpPr>
              <a:cxnSpLocks/>
              <a:endCxn id="30" idx="1"/>
            </p:cNvCxnSpPr>
            <p:nvPr/>
          </p:nvCxnSpPr>
          <p:spPr>
            <a:xfrm flipV="1">
              <a:off x="2183321" y="4961030"/>
              <a:ext cx="0" cy="858123"/>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30" name="テキスト ボックス 11">
              <a:extLst>
                <a:ext uri="{FF2B5EF4-FFF2-40B4-BE49-F238E27FC236}">
                  <a16:creationId xmlns:a16="http://schemas.microsoft.com/office/drawing/2014/main" id="{EB5FF8B2-D0DF-414D-BFF2-E39A1F2BF066}"/>
                </a:ext>
              </a:extLst>
            </p:cNvPr>
            <p:cNvSpPr txBox="1"/>
            <p:nvPr/>
          </p:nvSpPr>
          <p:spPr>
            <a:xfrm>
              <a:off x="2183321" y="4832345"/>
              <a:ext cx="1625626" cy="257369"/>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dirty="0">
                  <a:latin typeface="+mj-lt"/>
                  <a:ea typeface="メイリオ" panose="020B0604030504040204" pitchFamily="50" charset="-128"/>
                </a:rPr>
                <a:t>Data#1</a:t>
              </a:r>
              <a:endParaRPr lang="ja-JP" altLang="en-US" dirty="0">
                <a:latin typeface="+mj-lt"/>
                <a:ea typeface="メイリオ" panose="020B0604030504040204" pitchFamily="50" charset="-128"/>
              </a:endParaRPr>
            </a:p>
          </p:txBody>
        </p:sp>
        <p:sp>
          <p:nvSpPr>
            <p:cNvPr id="31" name="テキスト ボックス 12">
              <a:extLst>
                <a:ext uri="{FF2B5EF4-FFF2-40B4-BE49-F238E27FC236}">
                  <a16:creationId xmlns:a16="http://schemas.microsoft.com/office/drawing/2014/main" id="{2A73138E-AF01-4B82-8A9B-113C15C1922D}"/>
                </a:ext>
              </a:extLst>
            </p:cNvPr>
            <p:cNvSpPr txBox="1"/>
            <p:nvPr/>
          </p:nvSpPr>
          <p:spPr>
            <a:xfrm>
              <a:off x="1127608" y="5140668"/>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AP@link2</a:t>
              </a:r>
            </a:p>
          </p:txBody>
        </p:sp>
        <p:sp>
          <p:nvSpPr>
            <p:cNvPr id="32" name="テキスト ボックス 13">
              <a:extLst>
                <a:ext uri="{FF2B5EF4-FFF2-40B4-BE49-F238E27FC236}">
                  <a16:creationId xmlns:a16="http://schemas.microsoft.com/office/drawing/2014/main" id="{2D6DD559-35CE-4941-803E-3FE8643F301F}"/>
                </a:ext>
              </a:extLst>
            </p:cNvPr>
            <p:cNvSpPr txBox="1"/>
            <p:nvPr/>
          </p:nvSpPr>
          <p:spPr>
            <a:xfrm>
              <a:off x="1044444" y="5544165"/>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STA@link1</a:t>
              </a:r>
            </a:p>
          </p:txBody>
        </p:sp>
        <p:cxnSp>
          <p:nvCxnSpPr>
            <p:cNvPr id="33" name="直線コネクタ 14">
              <a:extLst>
                <a:ext uri="{FF2B5EF4-FFF2-40B4-BE49-F238E27FC236}">
                  <a16:creationId xmlns:a16="http://schemas.microsoft.com/office/drawing/2014/main" id="{ADEC7256-7478-44BA-A59E-F299511B01D7}"/>
                </a:ext>
              </a:extLst>
            </p:cNvPr>
            <p:cNvCxnSpPr>
              <a:cxnSpLocks/>
            </p:cNvCxnSpPr>
            <p:nvPr/>
          </p:nvCxnSpPr>
          <p:spPr>
            <a:xfrm>
              <a:off x="1999379" y="5089714"/>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15">
              <a:extLst>
                <a:ext uri="{FF2B5EF4-FFF2-40B4-BE49-F238E27FC236}">
                  <a16:creationId xmlns:a16="http://schemas.microsoft.com/office/drawing/2014/main" id="{4F5A6AF7-4275-47D0-A853-FDCC1CCFAFB4}"/>
                </a:ext>
              </a:extLst>
            </p:cNvPr>
            <p:cNvCxnSpPr>
              <a:cxnSpLocks/>
            </p:cNvCxnSpPr>
            <p:nvPr/>
          </p:nvCxnSpPr>
          <p:spPr>
            <a:xfrm>
              <a:off x="1999379" y="5417667"/>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16">
              <a:extLst>
                <a:ext uri="{FF2B5EF4-FFF2-40B4-BE49-F238E27FC236}">
                  <a16:creationId xmlns:a16="http://schemas.microsoft.com/office/drawing/2014/main" id="{4415889A-742E-4C2B-B5DA-62481425BF2E}"/>
                </a:ext>
              </a:extLst>
            </p:cNvPr>
            <p:cNvCxnSpPr>
              <a:cxnSpLocks/>
            </p:cNvCxnSpPr>
            <p:nvPr/>
          </p:nvCxnSpPr>
          <p:spPr>
            <a:xfrm>
              <a:off x="1999379" y="5821164"/>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17">
              <a:extLst>
                <a:ext uri="{FF2B5EF4-FFF2-40B4-BE49-F238E27FC236}">
                  <a16:creationId xmlns:a16="http://schemas.microsoft.com/office/drawing/2014/main" id="{62CEAEC6-D44E-4B43-8706-06812C1E9D6D}"/>
                </a:ext>
              </a:extLst>
            </p:cNvPr>
            <p:cNvCxnSpPr>
              <a:cxnSpLocks/>
            </p:cNvCxnSpPr>
            <p:nvPr/>
          </p:nvCxnSpPr>
          <p:spPr>
            <a:xfrm>
              <a:off x="1999379" y="6149117"/>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テキスト ボックス 18">
              <a:extLst>
                <a:ext uri="{FF2B5EF4-FFF2-40B4-BE49-F238E27FC236}">
                  <a16:creationId xmlns:a16="http://schemas.microsoft.com/office/drawing/2014/main" id="{88E36703-665E-4577-A2BC-899B09258292}"/>
                </a:ext>
              </a:extLst>
            </p:cNvPr>
            <p:cNvSpPr txBox="1"/>
            <p:nvPr/>
          </p:nvSpPr>
          <p:spPr>
            <a:xfrm>
              <a:off x="1044444" y="5872118"/>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STA@link2</a:t>
              </a:r>
            </a:p>
          </p:txBody>
        </p:sp>
        <p:cxnSp>
          <p:nvCxnSpPr>
            <p:cNvPr id="38" name="直線矢印コネクタ 19">
              <a:extLst>
                <a:ext uri="{FF2B5EF4-FFF2-40B4-BE49-F238E27FC236}">
                  <a16:creationId xmlns:a16="http://schemas.microsoft.com/office/drawing/2014/main" id="{7B7DADBB-F80A-4DD4-845D-863CF74E4C34}"/>
                </a:ext>
              </a:extLst>
            </p:cNvPr>
            <p:cNvCxnSpPr>
              <a:cxnSpLocks/>
              <a:endCxn id="41" idx="1"/>
            </p:cNvCxnSpPr>
            <p:nvPr/>
          </p:nvCxnSpPr>
          <p:spPr>
            <a:xfrm flipV="1">
              <a:off x="2563238" y="5300605"/>
              <a:ext cx="0" cy="848512"/>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DC6C1F5E-9768-4B6D-9FB5-7105A068A4C8}"/>
                </a:ext>
              </a:extLst>
            </p:cNvPr>
            <p:cNvCxnSpPr>
              <a:cxnSpLocks/>
              <a:endCxn id="42" idx="1"/>
            </p:cNvCxnSpPr>
            <p:nvPr/>
          </p:nvCxnSpPr>
          <p:spPr>
            <a:xfrm>
              <a:off x="4395185" y="5089714"/>
              <a:ext cx="0" cy="61229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1F14134B-1D8A-454A-BB34-1E5D30CDEAFE}"/>
                </a:ext>
              </a:extLst>
            </p:cNvPr>
            <p:cNvCxnSpPr>
              <a:cxnSpLocks/>
              <a:endCxn id="44" idx="1"/>
            </p:cNvCxnSpPr>
            <p:nvPr/>
          </p:nvCxnSpPr>
          <p:spPr>
            <a:xfrm>
              <a:off x="4395184" y="5417748"/>
              <a:ext cx="1" cy="61422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BA4A96B4-D6A7-4077-95A6-4B5DC2298FA0}"/>
                </a:ext>
              </a:extLst>
            </p:cNvPr>
            <p:cNvSpPr txBox="1"/>
            <p:nvPr/>
          </p:nvSpPr>
          <p:spPr>
            <a:xfrm>
              <a:off x="2563238" y="5183462"/>
              <a:ext cx="1625612"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a:t>
              </a:r>
              <a:endParaRPr lang="ja-JP" altLang="en-US" dirty="0">
                <a:latin typeface="+mj-lt"/>
                <a:ea typeface="メイリオ" panose="020B0604030504040204" pitchFamily="50" charset="-128"/>
              </a:endParaRPr>
            </a:p>
          </p:txBody>
        </p:sp>
        <p:sp>
          <p:nvSpPr>
            <p:cNvPr id="42" name="テキスト ボックス 41">
              <a:extLst>
                <a:ext uri="{FF2B5EF4-FFF2-40B4-BE49-F238E27FC236}">
                  <a16:creationId xmlns:a16="http://schemas.microsoft.com/office/drawing/2014/main" id="{1710141A-652A-4D9A-8F3F-A9A97AEC07DE}"/>
                </a:ext>
              </a:extLst>
            </p:cNvPr>
            <p:cNvSpPr txBox="1"/>
            <p:nvPr/>
          </p:nvSpPr>
          <p:spPr>
            <a:xfrm>
              <a:off x="4395185" y="5584867"/>
              <a:ext cx="1088226"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 (Data#1,2)</a:t>
              </a:r>
              <a:endParaRPr lang="ja-JP" altLang="en-US" dirty="0">
                <a:latin typeface="+mj-lt"/>
                <a:ea typeface="メイリオ" panose="020B0604030504040204" pitchFamily="50" charset="-128"/>
              </a:endParaRPr>
            </a:p>
          </p:txBody>
        </p:sp>
        <p:sp>
          <p:nvSpPr>
            <p:cNvPr id="44" name="テキスト ボックス 43">
              <a:extLst>
                <a:ext uri="{FF2B5EF4-FFF2-40B4-BE49-F238E27FC236}">
                  <a16:creationId xmlns:a16="http://schemas.microsoft.com/office/drawing/2014/main" id="{B4CEDA2B-1F67-4E31-A970-5D357DDFEF6D}"/>
                </a:ext>
              </a:extLst>
            </p:cNvPr>
            <p:cNvSpPr txBox="1"/>
            <p:nvPr/>
          </p:nvSpPr>
          <p:spPr>
            <a:xfrm>
              <a:off x="4395185" y="5914831"/>
              <a:ext cx="1088226"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 (Data#1,2)</a:t>
              </a:r>
              <a:endParaRPr lang="ja-JP" altLang="en-US" dirty="0">
                <a:latin typeface="+mj-lt"/>
                <a:ea typeface="メイリオ" panose="020B0604030504040204" pitchFamily="50" charset="-128"/>
              </a:endParaRPr>
            </a:p>
          </p:txBody>
        </p:sp>
        <p:sp>
          <p:nvSpPr>
            <p:cNvPr id="52" name="テキスト ボックス 51">
              <a:extLst>
                <a:ext uri="{FF2B5EF4-FFF2-40B4-BE49-F238E27FC236}">
                  <a16:creationId xmlns:a16="http://schemas.microsoft.com/office/drawing/2014/main" id="{D75E5DBE-23C7-494E-A0D2-36CDCB79F263}"/>
                </a:ext>
              </a:extLst>
            </p:cNvPr>
            <p:cNvSpPr txBox="1"/>
            <p:nvPr/>
          </p:nvSpPr>
          <p:spPr>
            <a:xfrm>
              <a:off x="5063794" y="5115191"/>
              <a:ext cx="2805576" cy="276999"/>
            </a:xfrm>
            <a:prstGeom prst="rect">
              <a:avLst/>
            </a:prstGeom>
            <a:noFill/>
          </p:spPr>
          <p:txBody>
            <a:bodyPr wrap="none" rtlCol="0">
              <a:spAutoFit/>
            </a:bodyPr>
            <a:lstStyle/>
            <a:p>
              <a:r>
                <a:rPr lang="en-US" altLang="ja-JP" sz="1200" dirty="0">
                  <a:solidFill>
                    <a:srgbClr val="FF0000"/>
                  </a:solidFill>
                  <a:latin typeface="+mj-lt"/>
                  <a:ea typeface="メイリオ" panose="020B0604030504040204" pitchFamily="50" charset="-128"/>
                </a:rPr>
                <a:t>Unsolicited but not immediate block ack</a:t>
              </a:r>
              <a:endParaRPr lang="ja-JP" altLang="en-US" sz="1200" dirty="0">
                <a:solidFill>
                  <a:srgbClr val="FF0000"/>
                </a:solidFill>
                <a:latin typeface="+mj-lt"/>
                <a:ea typeface="メイリオ" panose="020B0604030504040204" pitchFamily="50" charset="-128"/>
              </a:endParaRPr>
            </a:p>
          </p:txBody>
        </p:sp>
        <p:cxnSp>
          <p:nvCxnSpPr>
            <p:cNvPr id="53" name="直線コネクタ 52">
              <a:extLst>
                <a:ext uri="{FF2B5EF4-FFF2-40B4-BE49-F238E27FC236}">
                  <a16:creationId xmlns:a16="http://schemas.microsoft.com/office/drawing/2014/main" id="{7914FB6D-8558-4AEB-8524-9BB0B5B6EF40}"/>
                </a:ext>
              </a:extLst>
            </p:cNvPr>
            <p:cNvCxnSpPr>
              <a:cxnSpLocks/>
              <a:stCxn id="52" idx="1"/>
            </p:cNvCxnSpPr>
            <p:nvPr/>
          </p:nvCxnSpPr>
          <p:spPr bwMode="auto">
            <a:xfrm flipH="1">
              <a:off x="4822119" y="5253691"/>
              <a:ext cx="241675" cy="30561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Tree>
    <p:extLst>
      <p:ext uri="{BB962C8B-B14F-4D97-AF65-F5344CB8AC3E}">
        <p14:creationId xmlns:p14="http://schemas.microsoft.com/office/powerpoint/2010/main" val="229595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F482FA9-CC56-4063-A21C-220DBD70D5EF}"/>
              </a:ext>
            </a:extLst>
          </p:cNvPr>
          <p:cNvSpPr>
            <a:spLocks noGrp="1"/>
          </p:cNvSpPr>
          <p:nvPr>
            <p:ph idx="1"/>
          </p:nvPr>
        </p:nvSpPr>
        <p:spPr/>
        <p:txBody>
          <a:bodyPr/>
          <a:lstStyle/>
          <a:p>
            <a:pPr marL="342900" lvl="1" indent="-342900">
              <a:buFontTx/>
              <a:buChar char="•"/>
            </a:pPr>
            <a:r>
              <a:rPr kumimoji="1" lang="en-US" altLang="ja-JP" sz="1800" b="1" dirty="0">
                <a:ea typeface="+mn-ea"/>
                <a:cs typeface="+mn-cs"/>
              </a:rPr>
              <a:t>Another possible solution for independent aggregation is to send block ack request to solicit block acks after the last reception end time of data.</a:t>
            </a:r>
          </a:p>
          <a:p>
            <a:pPr lvl="1"/>
            <a:r>
              <a:rPr kumimoji="1" lang="en-US" altLang="ja-JP" sz="1600" dirty="0"/>
              <a:t>Block ack request is well accepted existing mechanism to solicit block ack.</a:t>
            </a:r>
          </a:p>
          <a:p>
            <a:pPr lvl="1"/>
            <a:r>
              <a:rPr kumimoji="1" lang="en-US" altLang="ja-JP" sz="1600" dirty="0"/>
              <a:t>Block ack request enables transmitting block acks which contain acknowledgement for data received over multiple links.</a:t>
            </a:r>
          </a:p>
          <a:p>
            <a:pPr lvl="1"/>
            <a:r>
              <a:rPr kumimoji="1" lang="en-US" altLang="ja-JP" sz="1600" dirty="0"/>
              <a:t>Block</a:t>
            </a:r>
            <a:r>
              <a:rPr kumimoji="1" lang="ja-JP" altLang="en-US" sz="1600" dirty="0"/>
              <a:t> </a:t>
            </a:r>
            <a:r>
              <a:rPr kumimoji="1" lang="en-US" altLang="ja-JP" sz="1600" dirty="0"/>
              <a:t>ack request can be sent on one or more links.</a:t>
            </a:r>
          </a:p>
          <a:p>
            <a:pPr lvl="1"/>
            <a:r>
              <a:rPr kumimoji="1" lang="en-US" altLang="ja-JP" sz="1600" dirty="0"/>
              <a:t>Block ack request is compatible with UL MU transmission.</a:t>
            </a:r>
          </a:p>
          <a:p>
            <a:pPr marL="342900" lvl="1" indent="-342900">
              <a:buChar char="•"/>
            </a:pPr>
            <a:r>
              <a:rPr kumimoji="1" lang="en-US" altLang="ja-JP" sz="1800" b="1" dirty="0">
                <a:ea typeface="+mn-ea"/>
                <a:cs typeface="+mn-cs"/>
              </a:rPr>
              <a:t>IEEE 802.11be should include mechanism to transmit block ack requests on one or more links that trigger block acks that include acknowledgement for data received on multiple links.</a:t>
            </a:r>
            <a:endParaRPr kumimoji="1" lang="ja-JP" altLang="en-US" sz="1800" b="1" dirty="0">
              <a:ea typeface="+mn-ea"/>
              <a:cs typeface="+mn-cs"/>
            </a:endParaRPr>
          </a:p>
        </p:txBody>
      </p:sp>
      <p:sp>
        <p:nvSpPr>
          <p:cNvPr id="3" name="タイトル 2">
            <a:extLst>
              <a:ext uri="{FF2B5EF4-FFF2-40B4-BE49-F238E27FC236}">
                <a16:creationId xmlns:a16="http://schemas.microsoft.com/office/drawing/2014/main" id="{CDB00157-5421-459E-AE0D-324F2EF2323C}"/>
              </a:ext>
            </a:extLst>
          </p:cNvPr>
          <p:cNvSpPr>
            <a:spLocks noGrp="1"/>
          </p:cNvSpPr>
          <p:nvPr>
            <p:ph type="title"/>
          </p:nvPr>
        </p:nvSpPr>
        <p:spPr/>
        <p:txBody>
          <a:bodyPr/>
          <a:lstStyle/>
          <a:p>
            <a:r>
              <a:rPr kumimoji="1" lang="en-US" altLang="ja-JP" dirty="0"/>
              <a:t>Proposals of multi-link acknowledgement for independent aggregation</a:t>
            </a:r>
            <a:endParaRPr kumimoji="1" lang="ja-JP" altLang="en-US" dirty="0"/>
          </a:p>
        </p:txBody>
      </p:sp>
      <p:sp>
        <p:nvSpPr>
          <p:cNvPr id="4" name="日付プレースホルダー 3">
            <a:extLst>
              <a:ext uri="{FF2B5EF4-FFF2-40B4-BE49-F238E27FC236}">
                <a16:creationId xmlns:a16="http://schemas.microsoft.com/office/drawing/2014/main" id="{147E3EB2-0C3E-46D0-84DF-1BA8EBC4F00D}"/>
              </a:ext>
            </a:extLst>
          </p:cNvPr>
          <p:cNvSpPr>
            <a:spLocks noGrp="1"/>
          </p:cNvSpPr>
          <p:nvPr>
            <p:ph type="dt" sz="half" idx="10"/>
          </p:nvPr>
        </p:nvSpPr>
        <p:spPr/>
        <p:txBody>
          <a:bodyPr/>
          <a:lstStyle/>
          <a:p>
            <a:pPr>
              <a:defRPr/>
            </a:pPr>
            <a:r>
              <a:rPr lang="en-US" altLang="ja-JP"/>
              <a:t>September 2019</a:t>
            </a:r>
            <a:endParaRPr lang="en-GB" altLang="en-US" dirty="0"/>
          </a:p>
        </p:txBody>
      </p:sp>
      <p:sp>
        <p:nvSpPr>
          <p:cNvPr id="5" name="フッター プレースホルダー 4">
            <a:extLst>
              <a:ext uri="{FF2B5EF4-FFF2-40B4-BE49-F238E27FC236}">
                <a16:creationId xmlns:a16="http://schemas.microsoft.com/office/drawing/2014/main" id="{375309C2-B2B3-4057-9793-958531F4365D}"/>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0AFA760E-28DE-45E9-AA01-F422BC7CB3E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8</a:t>
            </a:fld>
            <a:endParaRPr lang="en-US" dirty="0"/>
          </a:p>
        </p:txBody>
      </p:sp>
      <p:sp>
        <p:nvSpPr>
          <p:cNvPr id="37" name="テキスト ボックス 9">
            <a:extLst>
              <a:ext uri="{FF2B5EF4-FFF2-40B4-BE49-F238E27FC236}">
                <a16:creationId xmlns:a16="http://schemas.microsoft.com/office/drawing/2014/main" id="{CD2DD236-B7CA-4E30-8A77-283D3EB15D62}"/>
              </a:ext>
            </a:extLst>
          </p:cNvPr>
          <p:cNvSpPr txBox="1"/>
          <p:nvPr/>
        </p:nvSpPr>
        <p:spPr>
          <a:xfrm>
            <a:off x="1329813" y="5041315"/>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AP@link1</a:t>
            </a:r>
          </a:p>
        </p:txBody>
      </p:sp>
      <p:cxnSp>
        <p:nvCxnSpPr>
          <p:cNvPr id="38" name="直線矢印コネクタ 10">
            <a:extLst>
              <a:ext uri="{FF2B5EF4-FFF2-40B4-BE49-F238E27FC236}">
                <a16:creationId xmlns:a16="http://schemas.microsoft.com/office/drawing/2014/main" id="{AAB8DD57-D637-4D06-9310-87CCE3EB1922}"/>
              </a:ext>
            </a:extLst>
          </p:cNvPr>
          <p:cNvCxnSpPr>
            <a:cxnSpLocks/>
            <a:endCxn id="39" idx="1"/>
          </p:cNvCxnSpPr>
          <p:nvPr/>
        </p:nvCxnSpPr>
        <p:spPr>
          <a:xfrm flipV="1">
            <a:off x="2385526" y="5189630"/>
            <a:ext cx="0" cy="858123"/>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39" name="テキスト ボックス 11">
            <a:extLst>
              <a:ext uri="{FF2B5EF4-FFF2-40B4-BE49-F238E27FC236}">
                <a16:creationId xmlns:a16="http://schemas.microsoft.com/office/drawing/2014/main" id="{E1E5A5B9-0E01-4E06-85D7-70D81CC5215C}"/>
              </a:ext>
            </a:extLst>
          </p:cNvPr>
          <p:cNvSpPr txBox="1"/>
          <p:nvPr/>
        </p:nvSpPr>
        <p:spPr>
          <a:xfrm>
            <a:off x="2385526" y="5060945"/>
            <a:ext cx="1625626" cy="257369"/>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dirty="0">
                <a:latin typeface="+mj-lt"/>
                <a:ea typeface="メイリオ" panose="020B0604030504040204" pitchFamily="50" charset="-128"/>
              </a:rPr>
              <a:t>Data#1</a:t>
            </a:r>
            <a:endParaRPr lang="ja-JP" altLang="en-US" dirty="0">
              <a:latin typeface="+mj-lt"/>
              <a:ea typeface="メイリオ" panose="020B0604030504040204" pitchFamily="50" charset="-128"/>
            </a:endParaRPr>
          </a:p>
        </p:txBody>
      </p:sp>
      <p:sp>
        <p:nvSpPr>
          <p:cNvPr id="40" name="テキスト ボックス 12">
            <a:extLst>
              <a:ext uri="{FF2B5EF4-FFF2-40B4-BE49-F238E27FC236}">
                <a16:creationId xmlns:a16="http://schemas.microsoft.com/office/drawing/2014/main" id="{DC038FA9-3C19-42C7-9552-246373F3574A}"/>
              </a:ext>
            </a:extLst>
          </p:cNvPr>
          <p:cNvSpPr txBox="1"/>
          <p:nvPr/>
        </p:nvSpPr>
        <p:spPr>
          <a:xfrm>
            <a:off x="1329813" y="5369268"/>
            <a:ext cx="865943" cy="276999"/>
          </a:xfrm>
          <a:prstGeom prst="rect">
            <a:avLst/>
          </a:prstGeom>
          <a:noFill/>
        </p:spPr>
        <p:txBody>
          <a:bodyPr wrap="none" rtlCol="0">
            <a:spAutoFit/>
          </a:bodyPr>
          <a:lstStyle/>
          <a:p>
            <a:pPr algn="ctr"/>
            <a:r>
              <a:rPr kumimoji="1" lang="en-US" altLang="ja-JP" sz="1200" dirty="0">
                <a:latin typeface="+mj-lt"/>
                <a:ea typeface="メイリオ" panose="020B0604030504040204" pitchFamily="50" charset="-128"/>
              </a:rPr>
              <a:t>AP@link2</a:t>
            </a:r>
          </a:p>
        </p:txBody>
      </p:sp>
      <p:sp>
        <p:nvSpPr>
          <p:cNvPr id="41" name="テキスト ボックス 13">
            <a:extLst>
              <a:ext uri="{FF2B5EF4-FFF2-40B4-BE49-F238E27FC236}">
                <a16:creationId xmlns:a16="http://schemas.microsoft.com/office/drawing/2014/main" id="{461A50FF-719D-4557-A4ED-C5900D332F76}"/>
              </a:ext>
            </a:extLst>
          </p:cNvPr>
          <p:cNvSpPr txBox="1"/>
          <p:nvPr/>
        </p:nvSpPr>
        <p:spPr>
          <a:xfrm>
            <a:off x="1246649" y="5772765"/>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STA@link1</a:t>
            </a:r>
          </a:p>
        </p:txBody>
      </p:sp>
      <p:cxnSp>
        <p:nvCxnSpPr>
          <p:cNvPr id="42" name="直線コネクタ 14">
            <a:extLst>
              <a:ext uri="{FF2B5EF4-FFF2-40B4-BE49-F238E27FC236}">
                <a16:creationId xmlns:a16="http://schemas.microsoft.com/office/drawing/2014/main" id="{AEB55047-6736-4998-B609-F045D9012251}"/>
              </a:ext>
            </a:extLst>
          </p:cNvPr>
          <p:cNvCxnSpPr>
            <a:cxnSpLocks/>
          </p:cNvCxnSpPr>
          <p:nvPr/>
        </p:nvCxnSpPr>
        <p:spPr>
          <a:xfrm>
            <a:off x="2201584" y="5318314"/>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15">
            <a:extLst>
              <a:ext uri="{FF2B5EF4-FFF2-40B4-BE49-F238E27FC236}">
                <a16:creationId xmlns:a16="http://schemas.microsoft.com/office/drawing/2014/main" id="{8E63C31C-81AE-4838-A2B1-EEF4CFEACE87}"/>
              </a:ext>
            </a:extLst>
          </p:cNvPr>
          <p:cNvCxnSpPr>
            <a:cxnSpLocks/>
          </p:cNvCxnSpPr>
          <p:nvPr/>
        </p:nvCxnSpPr>
        <p:spPr>
          <a:xfrm>
            <a:off x="2201584" y="5646267"/>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16">
            <a:extLst>
              <a:ext uri="{FF2B5EF4-FFF2-40B4-BE49-F238E27FC236}">
                <a16:creationId xmlns:a16="http://schemas.microsoft.com/office/drawing/2014/main" id="{3334764A-F07B-4187-972F-CFC4A7BBA509}"/>
              </a:ext>
            </a:extLst>
          </p:cNvPr>
          <p:cNvCxnSpPr>
            <a:cxnSpLocks/>
          </p:cNvCxnSpPr>
          <p:nvPr/>
        </p:nvCxnSpPr>
        <p:spPr>
          <a:xfrm>
            <a:off x="2201584" y="6049764"/>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17">
            <a:extLst>
              <a:ext uri="{FF2B5EF4-FFF2-40B4-BE49-F238E27FC236}">
                <a16:creationId xmlns:a16="http://schemas.microsoft.com/office/drawing/2014/main" id="{BAD34258-E90A-424A-AB1D-09086DF381CB}"/>
              </a:ext>
            </a:extLst>
          </p:cNvPr>
          <p:cNvCxnSpPr>
            <a:cxnSpLocks/>
          </p:cNvCxnSpPr>
          <p:nvPr/>
        </p:nvCxnSpPr>
        <p:spPr>
          <a:xfrm>
            <a:off x="2201584" y="6377717"/>
            <a:ext cx="569576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テキスト ボックス 18">
            <a:extLst>
              <a:ext uri="{FF2B5EF4-FFF2-40B4-BE49-F238E27FC236}">
                <a16:creationId xmlns:a16="http://schemas.microsoft.com/office/drawing/2014/main" id="{F85271BA-E3EA-4D7E-9B28-799B9B74D1F4}"/>
              </a:ext>
            </a:extLst>
          </p:cNvPr>
          <p:cNvSpPr txBox="1"/>
          <p:nvPr/>
        </p:nvSpPr>
        <p:spPr>
          <a:xfrm>
            <a:off x="1246649" y="6100718"/>
            <a:ext cx="947503" cy="276999"/>
          </a:xfrm>
          <a:prstGeom prst="rect">
            <a:avLst/>
          </a:prstGeom>
          <a:noFill/>
        </p:spPr>
        <p:txBody>
          <a:bodyPr wrap="none" rtlCol="0">
            <a:spAutoFit/>
          </a:bodyPr>
          <a:lstStyle/>
          <a:p>
            <a:pPr algn="r"/>
            <a:r>
              <a:rPr lang="en-US" altLang="ja-JP" sz="1200" dirty="0">
                <a:latin typeface="+mj-lt"/>
                <a:ea typeface="メイリオ" panose="020B0604030504040204" pitchFamily="50" charset="-128"/>
              </a:rPr>
              <a:t>STA@link2</a:t>
            </a:r>
          </a:p>
        </p:txBody>
      </p:sp>
      <p:cxnSp>
        <p:nvCxnSpPr>
          <p:cNvPr id="47" name="直線矢印コネクタ 19">
            <a:extLst>
              <a:ext uri="{FF2B5EF4-FFF2-40B4-BE49-F238E27FC236}">
                <a16:creationId xmlns:a16="http://schemas.microsoft.com/office/drawing/2014/main" id="{B13C2662-6B2A-4131-A6EC-9B8ED8704AD3}"/>
              </a:ext>
            </a:extLst>
          </p:cNvPr>
          <p:cNvCxnSpPr>
            <a:cxnSpLocks/>
            <a:endCxn id="50" idx="1"/>
          </p:cNvCxnSpPr>
          <p:nvPr/>
        </p:nvCxnSpPr>
        <p:spPr>
          <a:xfrm flipV="1">
            <a:off x="2765443" y="5529205"/>
            <a:ext cx="0" cy="848512"/>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2349CB1B-EAF3-42FC-8121-47FC66E4CEA0}"/>
              </a:ext>
            </a:extLst>
          </p:cNvPr>
          <p:cNvCxnSpPr>
            <a:cxnSpLocks/>
            <a:endCxn id="51" idx="1"/>
          </p:cNvCxnSpPr>
          <p:nvPr/>
        </p:nvCxnSpPr>
        <p:spPr>
          <a:xfrm>
            <a:off x="5974615" y="5318314"/>
            <a:ext cx="0" cy="61229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A2B0E56B-89A1-4783-9203-7F49C5BC7262}"/>
              </a:ext>
            </a:extLst>
          </p:cNvPr>
          <p:cNvCxnSpPr>
            <a:cxnSpLocks/>
            <a:endCxn id="52" idx="1"/>
          </p:cNvCxnSpPr>
          <p:nvPr/>
        </p:nvCxnSpPr>
        <p:spPr>
          <a:xfrm>
            <a:off x="5974614" y="5646348"/>
            <a:ext cx="1" cy="61422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4D3C3D0F-F8A8-4B52-B4A4-412F15A16D85}"/>
              </a:ext>
            </a:extLst>
          </p:cNvPr>
          <p:cNvSpPr txBox="1"/>
          <p:nvPr/>
        </p:nvSpPr>
        <p:spPr>
          <a:xfrm>
            <a:off x="2765443" y="5412062"/>
            <a:ext cx="1625612" cy="234286"/>
          </a:xfrm>
          <a:prstGeom prst="rect">
            <a:avLst/>
          </a:prstGeom>
          <a:solidFill>
            <a:srgbClr val="FFFFFF"/>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Data#2</a:t>
            </a:r>
            <a:endParaRPr lang="ja-JP" altLang="en-US" dirty="0">
              <a:latin typeface="+mj-lt"/>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154F9F90-6719-41FE-9E71-A1336771ABB0}"/>
              </a:ext>
            </a:extLst>
          </p:cNvPr>
          <p:cNvSpPr txBox="1"/>
          <p:nvPr/>
        </p:nvSpPr>
        <p:spPr>
          <a:xfrm>
            <a:off x="5974615" y="5813467"/>
            <a:ext cx="1088226"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 (Data#1,2)</a:t>
            </a:r>
            <a:endParaRPr lang="ja-JP" altLang="en-US" dirty="0">
              <a:latin typeface="+mj-lt"/>
              <a:ea typeface="メイリオ" panose="020B0604030504040204" pitchFamily="50" charset="-128"/>
            </a:endParaRPr>
          </a:p>
        </p:txBody>
      </p:sp>
      <p:sp>
        <p:nvSpPr>
          <p:cNvPr id="52" name="テキスト ボックス 51">
            <a:extLst>
              <a:ext uri="{FF2B5EF4-FFF2-40B4-BE49-F238E27FC236}">
                <a16:creationId xmlns:a16="http://schemas.microsoft.com/office/drawing/2014/main" id="{08212AEB-546D-4000-A93D-C1C9D7068674}"/>
              </a:ext>
            </a:extLst>
          </p:cNvPr>
          <p:cNvSpPr txBox="1"/>
          <p:nvPr/>
        </p:nvSpPr>
        <p:spPr>
          <a:xfrm>
            <a:off x="5974615" y="6143431"/>
            <a:ext cx="1088226"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 (Data#1,2)</a:t>
            </a:r>
            <a:endParaRPr lang="ja-JP" altLang="en-US" dirty="0">
              <a:latin typeface="+mj-lt"/>
              <a:ea typeface="メイリオ" panose="020B0604030504040204" pitchFamily="50" charset="-128"/>
            </a:endParaRPr>
          </a:p>
        </p:txBody>
      </p:sp>
      <p:sp>
        <p:nvSpPr>
          <p:cNvPr id="55" name="テキスト ボックス 54">
            <a:extLst>
              <a:ext uri="{FF2B5EF4-FFF2-40B4-BE49-F238E27FC236}">
                <a16:creationId xmlns:a16="http://schemas.microsoft.com/office/drawing/2014/main" id="{229FCC50-E216-47A5-99B2-A5DD8EB7D0A3}"/>
              </a:ext>
            </a:extLst>
          </p:cNvPr>
          <p:cNvSpPr txBox="1"/>
          <p:nvPr/>
        </p:nvSpPr>
        <p:spPr>
          <a:xfrm>
            <a:off x="4991896" y="5084028"/>
            <a:ext cx="723104"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BAR</a:t>
            </a:r>
            <a:endParaRPr lang="ja-JP" altLang="en-US" dirty="0">
              <a:latin typeface="+mj-lt"/>
              <a:ea typeface="メイリオ" panose="020B0604030504040204" pitchFamily="50" charset="-128"/>
            </a:endParaRPr>
          </a:p>
        </p:txBody>
      </p:sp>
      <p:sp>
        <p:nvSpPr>
          <p:cNvPr id="56" name="テキスト ボックス 55">
            <a:extLst>
              <a:ext uri="{FF2B5EF4-FFF2-40B4-BE49-F238E27FC236}">
                <a16:creationId xmlns:a16="http://schemas.microsoft.com/office/drawing/2014/main" id="{84FAE28F-69D7-4097-9F7B-CC1939B701D6}"/>
              </a:ext>
            </a:extLst>
          </p:cNvPr>
          <p:cNvSpPr txBox="1"/>
          <p:nvPr/>
        </p:nvSpPr>
        <p:spPr>
          <a:xfrm>
            <a:off x="4991896" y="5411981"/>
            <a:ext cx="723104" cy="234286"/>
          </a:xfrm>
          <a:prstGeom prst="rect">
            <a:avLst/>
          </a:prstGeom>
          <a:solidFill>
            <a:schemeClr val="bg1"/>
          </a:solidFill>
          <a:ln w="19050">
            <a:solidFill>
              <a:schemeClr val="tx1"/>
            </a:solidFill>
          </a:ln>
        </p:spPr>
        <p:txBody>
          <a:bodyPr wrap="square" lIns="72000" tIns="36000" rIns="72000" bIns="36000" rtlCol="0">
            <a:noAutofit/>
          </a:bodyPr>
          <a:lstStyle>
            <a:defPPr>
              <a:defRPr lang="ja-JP"/>
            </a:defPPr>
            <a:lvl1pPr>
              <a:defRPr sz="1200"/>
            </a:lvl1pPr>
          </a:lstStyle>
          <a:p>
            <a:pPr algn="ctr"/>
            <a:r>
              <a:rPr lang="en-US" altLang="ja-JP" dirty="0">
                <a:latin typeface="+mj-lt"/>
                <a:ea typeface="メイリオ" panose="020B0604030504040204" pitchFamily="50" charset="-128"/>
              </a:rPr>
              <a:t>BAR</a:t>
            </a:r>
            <a:endParaRPr lang="ja-JP" altLang="en-US" dirty="0">
              <a:latin typeface="+mj-lt"/>
              <a:ea typeface="メイリオ" panose="020B0604030504040204" pitchFamily="50" charset="-128"/>
            </a:endParaRPr>
          </a:p>
        </p:txBody>
      </p:sp>
    </p:spTree>
    <p:extLst>
      <p:ext uri="{BB962C8B-B14F-4D97-AF65-F5344CB8AC3E}">
        <p14:creationId xmlns:p14="http://schemas.microsoft.com/office/powerpoint/2010/main" val="2470069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C7E50E6-4911-4BB0-93A7-A853317A23F5}"/>
              </a:ext>
            </a:extLst>
          </p:cNvPr>
          <p:cNvSpPr>
            <a:spLocks noGrp="1"/>
          </p:cNvSpPr>
          <p:nvPr>
            <p:ph idx="1"/>
          </p:nvPr>
        </p:nvSpPr>
        <p:spPr>
          <a:xfrm>
            <a:off x="685800" y="1981200"/>
            <a:ext cx="8077200" cy="4114800"/>
          </a:xfrm>
        </p:spPr>
        <p:txBody>
          <a:bodyPr/>
          <a:lstStyle/>
          <a:p>
            <a:r>
              <a:rPr kumimoji="1" lang="en-US" altLang="ja-JP" sz="2000" dirty="0"/>
              <a:t>Unnecessary retransmission is one of the QoS issues. Enhancement of acknowledgement mechanism in multi-link operation could solve this issue.</a:t>
            </a:r>
          </a:p>
          <a:p>
            <a:endParaRPr kumimoji="1" lang="en-US" altLang="ja-JP" sz="2000" dirty="0"/>
          </a:p>
          <a:p>
            <a:r>
              <a:rPr kumimoji="1" lang="en-US" altLang="ja-JP" sz="2000" dirty="0"/>
              <a:t>IEEE 802.11be should include following mechanisms;</a:t>
            </a:r>
          </a:p>
          <a:p>
            <a:pPr lvl="1"/>
            <a:r>
              <a:rPr kumimoji="1" lang="en-US" altLang="ja-JP" sz="1800" dirty="0"/>
              <a:t>mechanism to transmit a block ack which contains acknowledgement for all data received over all links on one ore more links.</a:t>
            </a:r>
          </a:p>
          <a:p>
            <a:pPr lvl="1"/>
            <a:r>
              <a:rPr kumimoji="1" lang="en-US" altLang="ja-JP" sz="1800" dirty="0"/>
              <a:t>mechanism to transmit block ack requests on one or more links that trigger block acks that include acknowledgement for data received on multiple links.</a:t>
            </a:r>
            <a:endParaRPr kumimoji="1" lang="en-US" altLang="ja-JP" sz="2000" dirty="0"/>
          </a:p>
          <a:p>
            <a:endParaRPr kumimoji="1" lang="en-US" altLang="ja-JP" sz="2000" dirty="0"/>
          </a:p>
        </p:txBody>
      </p:sp>
      <p:sp>
        <p:nvSpPr>
          <p:cNvPr id="3" name="タイトル 2">
            <a:extLst>
              <a:ext uri="{FF2B5EF4-FFF2-40B4-BE49-F238E27FC236}">
                <a16:creationId xmlns:a16="http://schemas.microsoft.com/office/drawing/2014/main" id="{A8A1100B-E66C-4147-A3D9-A4E53B170837}"/>
              </a:ext>
            </a:extLst>
          </p:cNvPr>
          <p:cNvSpPr>
            <a:spLocks noGrp="1"/>
          </p:cNvSpPr>
          <p:nvPr>
            <p:ph type="title"/>
          </p:nvPr>
        </p:nvSpPr>
        <p:spPr/>
        <p:txBody>
          <a:bodyPr/>
          <a:lstStyle/>
          <a:p>
            <a:r>
              <a:rPr kumimoji="1" lang="en-US" altLang="ja-JP" dirty="0"/>
              <a:t>Conclusion</a:t>
            </a:r>
            <a:endParaRPr kumimoji="1" lang="ja-JP" altLang="en-US" dirty="0"/>
          </a:p>
        </p:txBody>
      </p:sp>
      <p:sp>
        <p:nvSpPr>
          <p:cNvPr id="4" name="日付プレースホルダー 3">
            <a:extLst>
              <a:ext uri="{FF2B5EF4-FFF2-40B4-BE49-F238E27FC236}">
                <a16:creationId xmlns:a16="http://schemas.microsoft.com/office/drawing/2014/main" id="{B74B379D-E992-4631-93D0-72C1600E855E}"/>
              </a:ext>
            </a:extLst>
          </p:cNvPr>
          <p:cNvSpPr>
            <a:spLocks noGrp="1"/>
          </p:cNvSpPr>
          <p:nvPr>
            <p:ph type="dt" sz="half" idx="10"/>
          </p:nvPr>
        </p:nvSpPr>
        <p:spPr/>
        <p:txBody>
          <a:bodyPr/>
          <a:lstStyle/>
          <a:p>
            <a:pPr>
              <a:defRPr/>
            </a:pPr>
            <a:r>
              <a:rPr lang="en-US" altLang="ja-JP" dirty="0"/>
              <a:t>September 2019</a:t>
            </a:r>
            <a:endParaRPr lang="en-GB" altLang="en-US" dirty="0"/>
          </a:p>
        </p:txBody>
      </p:sp>
      <p:sp>
        <p:nvSpPr>
          <p:cNvPr id="5" name="フッター プレースホルダー 4">
            <a:extLst>
              <a:ext uri="{FF2B5EF4-FFF2-40B4-BE49-F238E27FC236}">
                <a16:creationId xmlns:a16="http://schemas.microsoft.com/office/drawing/2014/main" id="{A85715B1-910F-4012-A77D-ABBE861521E2}"/>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CA5A0349-20EB-4BD6-AB2C-2B8BB30CD73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9</a:t>
            </a:fld>
            <a:endParaRPr lang="en-US" dirty="0"/>
          </a:p>
        </p:txBody>
      </p:sp>
    </p:spTree>
    <p:extLst>
      <p:ext uri="{BB962C8B-B14F-4D97-AF65-F5344CB8AC3E}">
        <p14:creationId xmlns:p14="http://schemas.microsoft.com/office/powerpoint/2010/main" val="2935493989"/>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152286</TotalTime>
  <Words>1414</Words>
  <Application>Microsoft Office PowerPoint</Application>
  <PresentationFormat>画面に合わせる (4:3)</PresentationFormat>
  <Paragraphs>212</Paragraphs>
  <Slides>12</Slides>
  <Notes>4</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12</vt:i4>
      </vt:variant>
    </vt:vector>
  </HeadingPairs>
  <TitlesOfParts>
    <vt:vector size="14" baseType="lpstr">
      <vt:lpstr>Times New Roman</vt:lpstr>
      <vt:lpstr>Default Design</vt:lpstr>
      <vt:lpstr>Discussion on Multi-link Acknowledgement</vt:lpstr>
      <vt:lpstr>Overview</vt:lpstr>
      <vt:lpstr>Unnecessary retransmission</vt:lpstr>
      <vt:lpstr>Observation on unnecessary retransmission</vt:lpstr>
      <vt:lpstr>Proposal of multi-link acknowledgement</vt:lpstr>
      <vt:lpstr>Considerations on independent aggregation</vt:lpstr>
      <vt:lpstr>Observation on independent aggregation</vt:lpstr>
      <vt:lpstr>Proposals of multi-link acknowledgement for independent aggregation</vt:lpstr>
      <vt:lpstr>Conclusion</vt:lpstr>
      <vt:lpstr>Reference</vt:lpstr>
      <vt:lpstr>SP1</vt:lpstr>
      <vt:lpstr>SP2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and Draft Texts for PAR/CSD</dc:title>
  <dc:creator>Yusuke.YT.Tanaka@sony.com</dc:creator>
  <cp:lastModifiedBy>Hirata, Ryuichi (Sony)</cp:lastModifiedBy>
  <cp:revision>4680</cp:revision>
  <cp:lastPrinted>2018-09-03T08:43:03Z</cp:lastPrinted>
  <dcterms:created xsi:type="dcterms:W3CDTF">1998-02-10T13:07:52Z</dcterms:created>
  <dcterms:modified xsi:type="dcterms:W3CDTF">2019-09-15T08:58:07Z</dcterms:modified>
</cp:coreProperties>
</file>