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6"/>
  </p:sldMasterIdLst>
  <p:notesMasterIdLst>
    <p:notesMasterId r:id="rId17"/>
  </p:notesMasterIdLst>
  <p:handoutMasterIdLst>
    <p:handoutMasterId r:id="rId18"/>
  </p:handoutMasterIdLst>
  <p:sldIdLst>
    <p:sldId id="621" r:id="rId7"/>
    <p:sldId id="660" r:id="rId8"/>
    <p:sldId id="695" r:id="rId9"/>
    <p:sldId id="722" r:id="rId10"/>
    <p:sldId id="703" r:id="rId11"/>
    <p:sldId id="721" r:id="rId12"/>
    <p:sldId id="705" r:id="rId13"/>
    <p:sldId id="664" r:id="rId14"/>
    <p:sldId id="691" r:id="rId15"/>
    <p:sldId id="687"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11" clrIdx="2">
    <p:extLst>
      <p:ext uri="{19B8F6BF-5375-455C-9EA6-DF929625EA0E}">
        <p15:presenceInfo xmlns:p15="http://schemas.microsoft.com/office/powerpoint/2012/main" userId="S::appatil@qti.qualcomm.com::4a57f103-40b4-4474-a113-d3340a5396d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CCCC"/>
    <a:srgbClr val="A0B1D0"/>
    <a:srgbClr val="E9EDF4"/>
    <a:srgbClr val="254061"/>
    <a:srgbClr val="252B9D"/>
    <a:srgbClr val="254092"/>
    <a:srgbClr val="D0D8E8"/>
    <a:srgbClr val="831B2A"/>
    <a:srgbClr val="1668B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84" autoAdjust="0"/>
    <p:restoredTop sz="96357" autoAdjust="0"/>
  </p:normalViewPr>
  <p:slideViewPr>
    <p:cSldViewPr snapToGrid="0" snapToObjects="1">
      <p:cViewPr varScale="1">
        <p:scale>
          <a:sx n="110" d="100"/>
          <a:sy n="110" d="100"/>
        </p:scale>
        <p:origin x="1962" y="102"/>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11/6/2019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11/5/2019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802.11-19/</a:t>
            </a:r>
            <a:r>
              <a:rPr lang="en-US" sz="1800" b="1" i="0" kern="1200" dirty="0">
                <a:solidFill>
                  <a:schemeClr val="tx1"/>
                </a:solidFill>
                <a:effectLst/>
                <a:latin typeface="+mn-lt"/>
                <a:ea typeface="+mn-ea"/>
                <a:cs typeface="+mn-cs"/>
              </a:rPr>
              <a:t>1525</a:t>
            </a:r>
            <a:r>
              <a:rPr lang="en-US" sz="1800" b="1" dirty="0">
                <a:solidFill>
                  <a:schemeClr val="tx1"/>
                </a:solidFill>
                <a:cs typeface="+mn-cs"/>
              </a:rPr>
              <a:t>r1</a:t>
            </a:r>
          </a:p>
        </p:txBody>
      </p:sp>
      <p:sp>
        <p:nvSpPr>
          <p:cNvPr id="11" name="TextBox 10"/>
          <p:cNvSpPr txBox="1"/>
          <p:nvPr userDrawn="1"/>
        </p:nvSpPr>
        <p:spPr>
          <a:xfrm>
            <a:off x="527125" y="281239"/>
            <a:ext cx="1767187"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September 2019</a:t>
            </a:r>
            <a:endParaRPr lang="en-US" sz="1400" dirty="0"/>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a:t>Slide </a:t>
            </a:r>
            <a:fld id="{E7E6215C-0148-4EB1-A390-22B113FC486F}" type="slidenum">
              <a:rPr lang="en-US" smtClean="0"/>
              <a:pPr>
                <a:defRPr/>
              </a:pPr>
              <a:t>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85889377"/>
              </p:ext>
            </p:extLst>
          </p:nvPr>
        </p:nvGraphicFramePr>
        <p:xfrm>
          <a:off x="495682" y="2200889"/>
          <a:ext cx="8096484" cy="167640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appatil@qti.qualcomm.com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algn="ctr"/>
                      <a:r>
                        <a:rPr lang="en-US" sz="16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4194773"/>
                  </a:ext>
                </a:extLst>
              </a:tr>
            </a:tbl>
          </a:graphicData>
        </a:graphic>
      </p:graphicFrame>
      <p:sp>
        <p:nvSpPr>
          <p:cNvPr id="2" name="Title 1"/>
          <p:cNvSpPr>
            <a:spLocks noGrp="1"/>
          </p:cNvSpPr>
          <p:nvPr>
            <p:ph type="title"/>
          </p:nvPr>
        </p:nvSpPr>
        <p:spPr>
          <a:xfrm>
            <a:off x="685800" y="615636"/>
            <a:ext cx="7772400" cy="891642"/>
          </a:xfrm>
        </p:spPr>
        <p:txBody>
          <a:bodyPr/>
          <a:lstStyle/>
          <a:p>
            <a:r>
              <a:rPr lang="en-US" dirty="0"/>
              <a:t>Multi-link Association Setup</a:t>
            </a:r>
          </a:p>
        </p:txBody>
      </p:sp>
      <p:sp>
        <p:nvSpPr>
          <p:cNvPr id="13" name="Rectangle 6"/>
          <p:cNvSpPr txBox="1">
            <a:spLocks noChangeArrowheads="1"/>
          </p:cNvSpPr>
          <p:nvPr/>
        </p:nvSpPr>
        <p:spPr bwMode="auto">
          <a:xfrm>
            <a:off x="533400" y="142329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2019-06-04</a:t>
            </a:r>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a:t>Abhishek P (Qualcomm), et. al.,</a:t>
            </a:r>
          </a:p>
        </p:txBody>
      </p:sp>
    </p:spTree>
    <p:extLst>
      <p:ext uri="{BB962C8B-B14F-4D97-AF65-F5344CB8AC3E}">
        <p14:creationId xmlns:p14="http://schemas.microsoft.com/office/powerpoint/2010/main" val="962940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F9A9DB3-8345-4729-A75B-05E14BB64EF0}"/>
              </a:ext>
            </a:extLst>
          </p:cNvPr>
          <p:cNvSpPr>
            <a:spLocks noGrp="1"/>
          </p:cNvSpPr>
          <p:nvPr>
            <p:ph idx="1"/>
          </p:nvPr>
        </p:nvSpPr>
        <p:spPr/>
        <p:txBody>
          <a:bodyPr/>
          <a:lstStyle/>
          <a:p>
            <a:r>
              <a:rPr lang="en-US" sz="1800" dirty="0"/>
              <a:t>[1]: 11-19-0773 Multi-link Operation Framework (Po-Kai Huang - Intel)</a:t>
            </a:r>
          </a:p>
          <a:p>
            <a:r>
              <a:rPr lang="en-US" sz="1800" dirty="0"/>
              <a:t>[2]: 11-19-0823 Multi-Link Aggregation (Abhishek Patil - Qualcomm)</a:t>
            </a:r>
          </a:p>
          <a:p>
            <a:r>
              <a:rPr lang="en-US" sz="1800" dirty="0"/>
              <a:t>[3]: 11-19-0821 multiple band discussion (Liwen Chu - Marvell)</a:t>
            </a:r>
          </a:p>
          <a:p>
            <a:r>
              <a:rPr lang="en-US" sz="1800" dirty="0"/>
              <a:t>[4]: 11-19-1082 Multi-link Operation: Dynamic TID Transfer (Abhishek Patil - Qualcomm)</a:t>
            </a:r>
          </a:p>
        </p:txBody>
      </p:sp>
      <p:sp>
        <p:nvSpPr>
          <p:cNvPr id="3" name="Slide Number Placeholder 2">
            <a:extLst>
              <a:ext uri="{FF2B5EF4-FFF2-40B4-BE49-F238E27FC236}">
                <a16:creationId xmlns:a16="http://schemas.microsoft.com/office/drawing/2014/main" id="{C2227D11-CC56-4A17-ADEA-738CC7A5178B}"/>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10</a:t>
            </a:fld>
            <a:endParaRPr lang="en-US" dirty="0"/>
          </a:p>
        </p:txBody>
      </p:sp>
      <p:sp>
        <p:nvSpPr>
          <p:cNvPr id="4" name="Footer Placeholder 3">
            <a:extLst>
              <a:ext uri="{FF2B5EF4-FFF2-40B4-BE49-F238E27FC236}">
                <a16:creationId xmlns:a16="http://schemas.microsoft.com/office/drawing/2014/main" id="{E5803003-691F-45F8-BBF4-DEF9397A1F3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C71DB66B-0E61-4770-BB68-A95956A5809E}"/>
              </a:ext>
            </a:extLst>
          </p:cNvPr>
          <p:cNvSpPr>
            <a:spLocks noGrp="1"/>
          </p:cNvSpPr>
          <p:nvPr>
            <p:ph type="title"/>
          </p:nvPr>
        </p:nvSpPr>
        <p:spPr/>
        <p:txBody>
          <a:bodyPr/>
          <a:lstStyle/>
          <a:p>
            <a:r>
              <a:rPr lang="en-US" dirty="0"/>
              <a:t>Reference</a:t>
            </a:r>
          </a:p>
        </p:txBody>
      </p:sp>
    </p:spTree>
    <p:extLst>
      <p:ext uri="{BB962C8B-B14F-4D97-AF65-F5344CB8AC3E}">
        <p14:creationId xmlns:p14="http://schemas.microsoft.com/office/powerpoint/2010/main" val="553013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p:txBody>
          <a:bodyPr>
            <a:normAutofit fontScale="92500"/>
          </a:bodyPr>
          <a:lstStyle/>
          <a:p>
            <a:r>
              <a:rPr lang="en-US" dirty="0"/>
              <a:t>A multi-link architecture was presented in the past [1, 2, 3] with the objective to provide a unified framework for addressing aggregation, link availability and power management topics.</a:t>
            </a:r>
          </a:p>
          <a:p>
            <a:endParaRPr lang="en-US" dirty="0"/>
          </a:p>
          <a:p>
            <a:r>
              <a:rPr lang="en-US" dirty="0"/>
              <a:t>Other contributions [1, 4] have discussed how the unified framework can support packet-level aggregation and dynamic transfer of a TID between links.</a:t>
            </a:r>
          </a:p>
          <a:p>
            <a:endParaRPr lang="en-US" dirty="0"/>
          </a:p>
          <a:p>
            <a:r>
              <a:rPr lang="en-US" dirty="0"/>
              <a:t>This contribution describes a scheme for multi-link association to supports both forms of multi-link operation.</a:t>
            </a:r>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dirty="0"/>
              <a:t>Slide </a:t>
            </a:r>
            <a:fld id="{3099D1E7-2CFE-4362-BB72-AF97192842EA}" type="slidenum">
              <a:rPr lang="en-US" smtClean="0"/>
              <a:pPr/>
              <a:t>2</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Abhishek P (Qualcomm), et. al.,</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p:txBody>
          <a:bodyPr/>
          <a:lstStyle/>
          <a:p>
            <a:r>
              <a:rPr lang="en-US" dirty="0"/>
              <a:t>Overview</a:t>
            </a:r>
          </a:p>
        </p:txBody>
      </p:sp>
    </p:spTree>
    <p:extLst>
      <p:ext uri="{BB962C8B-B14F-4D97-AF65-F5344CB8AC3E}">
        <p14:creationId xmlns:p14="http://schemas.microsoft.com/office/powerpoint/2010/main" val="2434800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6C6D353-38B3-48D8-9548-18500CEB3705}"/>
              </a:ext>
            </a:extLst>
          </p:cNvPr>
          <p:cNvSpPr>
            <a:spLocks noGrp="1"/>
          </p:cNvSpPr>
          <p:nvPr>
            <p:ph idx="1"/>
          </p:nvPr>
        </p:nvSpPr>
        <p:spPr>
          <a:xfrm>
            <a:off x="685800" y="1981200"/>
            <a:ext cx="7858060" cy="4419600"/>
          </a:xfrm>
        </p:spPr>
        <p:txBody>
          <a:bodyPr>
            <a:normAutofit fontScale="92500" lnSpcReduction="20000"/>
          </a:bodyPr>
          <a:lstStyle/>
          <a:p>
            <a:r>
              <a:rPr lang="en-US" dirty="0"/>
              <a:t>An AP entity can setup BSSs on different links</a:t>
            </a:r>
          </a:p>
          <a:p>
            <a:pPr lvl="1"/>
            <a:r>
              <a:rPr lang="en-US" dirty="0"/>
              <a:t>It may do so for supporting legacy clients</a:t>
            </a:r>
          </a:p>
          <a:p>
            <a:pPr lvl="1"/>
            <a:r>
              <a:rPr lang="en-US" dirty="0"/>
              <a:t>Should a multi-link capable non-AP entity associate on each link?</a:t>
            </a:r>
          </a:p>
          <a:p>
            <a:endParaRPr lang="en-US" dirty="0"/>
          </a:p>
          <a:p>
            <a:r>
              <a:rPr lang="en-US" dirty="0"/>
              <a:t>A non-AP entity may hear an AP’s beacon on any link.</a:t>
            </a:r>
          </a:p>
          <a:p>
            <a:pPr lvl="1"/>
            <a:r>
              <a:rPr lang="en-US" dirty="0"/>
              <a:t>How would the entity know if the AP can operate on multiple link? And if so, what are the capabilities and operational parameters of the AP entity’s BSS(s) on other link(s)?</a:t>
            </a:r>
          </a:p>
          <a:p>
            <a:pPr lvl="1"/>
            <a:r>
              <a:rPr lang="en-US" dirty="0"/>
              <a:t>How would a multi-link capable single radio non-AP entity know the beacon TBTT on other link(s) that the AP supports?</a:t>
            </a:r>
          </a:p>
          <a:p>
            <a:endParaRPr lang="en-US" dirty="0"/>
          </a:p>
          <a:p>
            <a:r>
              <a:rPr lang="en-US" dirty="0"/>
              <a:t>Multi-link framework needs to define an association scheme that addresses the above and works for different forms of multi-link operation</a:t>
            </a:r>
          </a:p>
        </p:txBody>
      </p:sp>
      <p:sp>
        <p:nvSpPr>
          <p:cNvPr id="3" name="Slide Number Placeholder 2">
            <a:extLst>
              <a:ext uri="{FF2B5EF4-FFF2-40B4-BE49-F238E27FC236}">
                <a16:creationId xmlns:a16="http://schemas.microsoft.com/office/drawing/2014/main" id="{06601C15-CA6B-4254-9F82-92524405979B}"/>
              </a:ext>
            </a:extLst>
          </p:cNvPr>
          <p:cNvSpPr>
            <a:spLocks noGrp="1"/>
          </p:cNvSpPr>
          <p:nvPr>
            <p:ph type="sldNum" sz="quarter" idx="11"/>
          </p:nvPr>
        </p:nvSpPr>
        <p:spPr/>
        <p:txBody>
          <a:bodyPr/>
          <a:lstStyle/>
          <a:p>
            <a:r>
              <a:rPr lang="en-US"/>
              <a:t>Slide </a:t>
            </a:r>
            <a:fld id="{3099D1E7-2CFE-4362-BB72-AF97192842EA}" type="slidenum">
              <a:rPr lang="en-US" smtClean="0"/>
              <a:pPr/>
              <a:t>3</a:t>
            </a:fld>
            <a:endParaRPr lang="en-US" dirty="0"/>
          </a:p>
        </p:txBody>
      </p:sp>
      <p:sp>
        <p:nvSpPr>
          <p:cNvPr id="4" name="Footer Placeholder 3">
            <a:extLst>
              <a:ext uri="{FF2B5EF4-FFF2-40B4-BE49-F238E27FC236}">
                <a16:creationId xmlns:a16="http://schemas.microsoft.com/office/drawing/2014/main" id="{A57EA7E7-12FF-4540-97D4-3CA7EBF8E6FD}"/>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AD6963AB-B349-4C7E-A0B3-8714F62DC1BF}"/>
              </a:ext>
            </a:extLst>
          </p:cNvPr>
          <p:cNvSpPr>
            <a:spLocks noGrp="1"/>
          </p:cNvSpPr>
          <p:nvPr>
            <p:ph type="title"/>
          </p:nvPr>
        </p:nvSpPr>
        <p:spPr/>
        <p:txBody>
          <a:bodyPr/>
          <a:lstStyle/>
          <a:p>
            <a:r>
              <a:rPr lang="en-US" dirty="0"/>
              <a:t>Motivation</a:t>
            </a:r>
          </a:p>
        </p:txBody>
      </p:sp>
    </p:spTree>
    <p:extLst>
      <p:ext uri="{BB962C8B-B14F-4D97-AF65-F5344CB8AC3E}">
        <p14:creationId xmlns:p14="http://schemas.microsoft.com/office/powerpoint/2010/main" val="4253367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D1AAD50-ADEF-424E-837F-E71014DA9EBD}"/>
              </a:ext>
            </a:extLst>
          </p:cNvPr>
          <p:cNvSpPr>
            <a:spLocks noGrp="1"/>
          </p:cNvSpPr>
          <p:nvPr>
            <p:ph idx="1"/>
          </p:nvPr>
        </p:nvSpPr>
        <p:spPr>
          <a:xfrm>
            <a:off x="478173" y="1981199"/>
            <a:ext cx="4399630" cy="4494213"/>
          </a:xfrm>
        </p:spPr>
        <p:txBody>
          <a:bodyPr>
            <a:normAutofit fontScale="92500" lnSpcReduction="20000"/>
          </a:bodyPr>
          <a:lstStyle/>
          <a:p>
            <a:r>
              <a:rPr lang="en-US" dirty="0"/>
              <a:t>Discovery phase</a:t>
            </a:r>
          </a:p>
          <a:p>
            <a:pPr lvl="1"/>
            <a:r>
              <a:rPr lang="en-US" dirty="0"/>
              <a:t>Advertisement of capabilities and operational parameters</a:t>
            </a:r>
          </a:p>
          <a:p>
            <a:endParaRPr lang="en-US" dirty="0"/>
          </a:p>
          <a:p>
            <a:r>
              <a:rPr lang="en-US" dirty="0"/>
              <a:t>Association and setup</a:t>
            </a:r>
          </a:p>
          <a:p>
            <a:pPr lvl="1"/>
            <a:r>
              <a:rPr lang="en-US" dirty="0"/>
              <a:t>Exchange of capabilities &amp; operational parameters, setting up of security keys, and establish association context (AID assignment)</a:t>
            </a:r>
          </a:p>
          <a:p>
            <a:endParaRPr lang="en-US" dirty="0"/>
          </a:p>
          <a:p>
            <a:r>
              <a:rPr lang="en-US" dirty="0"/>
              <a:t>Dynamic link activation</a:t>
            </a:r>
          </a:p>
          <a:p>
            <a:pPr lvl="1"/>
            <a:r>
              <a:rPr lang="en-US" dirty="0"/>
              <a:t>Enable/disable one or more configured links based on various criteria</a:t>
            </a:r>
          </a:p>
          <a:p>
            <a:pPr lvl="2"/>
            <a:r>
              <a:rPr lang="en-US" dirty="0"/>
              <a:t>Applies to MLA case only</a:t>
            </a:r>
          </a:p>
        </p:txBody>
      </p:sp>
      <p:sp>
        <p:nvSpPr>
          <p:cNvPr id="3" name="Slide Number Placeholder 2">
            <a:extLst>
              <a:ext uri="{FF2B5EF4-FFF2-40B4-BE49-F238E27FC236}">
                <a16:creationId xmlns:a16="http://schemas.microsoft.com/office/drawing/2014/main" id="{72B347A6-4375-4546-ACC8-74B14C83B65A}"/>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4</a:t>
            </a:fld>
            <a:endParaRPr lang="en-US" dirty="0"/>
          </a:p>
        </p:txBody>
      </p:sp>
      <p:sp>
        <p:nvSpPr>
          <p:cNvPr id="4" name="Footer Placeholder 3">
            <a:extLst>
              <a:ext uri="{FF2B5EF4-FFF2-40B4-BE49-F238E27FC236}">
                <a16:creationId xmlns:a16="http://schemas.microsoft.com/office/drawing/2014/main" id="{B3105B90-91B0-4741-9539-939CCAE127EB}"/>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4087FEA2-6FF5-4CC3-9733-C854AA1C9B30}"/>
              </a:ext>
            </a:extLst>
          </p:cNvPr>
          <p:cNvSpPr>
            <a:spLocks noGrp="1"/>
          </p:cNvSpPr>
          <p:nvPr>
            <p:ph type="title"/>
          </p:nvPr>
        </p:nvSpPr>
        <p:spPr/>
        <p:txBody>
          <a:bodyPr/>
          <a:lstStyle/>
          <a:p>
            <a:r>
              <a:rPr lang="en-US" dirty="0"/>
              <a:t>Multi-link vs Single link setup</a:t>
            </a:r>
          </a:p>
        </p:txBody>
      </p:sp>
      <p:graphicFrame>
        <p:nvGraphicFramePr>
          <p:cNvPr id="6" name="Object 5">
            <a:extLst>
              <a:ext uri="{FF2B5EF4-FFF2-40B4-BE49-F238E27FC236}">
                <a16:creationId xmlns:a16="http://schemas.microsoft.com/office/drawing/2014/main" id="{FD0BD6AF-EE5C-421B-A09F-57E57061EE36}"/>
              </a:ext>
            </a:extLst>
          </p:cNvPr>
          <p:cNvGraphicFramePr>
            <a:graphicFrameLocks noChangeAspect="1"/>
          </p:cNvGraphicFramePr>
          <p:nvPr>
            <p:extLst>
              <p:ext uri="{D42A27DB-BD31-4B8C-83A1-F6EECF244321}">
                <p14:modId xmlns:p14="http://schemas.microsoft.com/office/powerpoint/2010/main" val="2785248207"/>
              </p:ext>
            </p:extLst>
          </p:nvPr>
        </p:nvGraphicFramePr>
        <p:xfrm>
          <a:off x="5259897" y="2231471"/>
          <a:ext cx="3613657" cy="4053653"/>
        </p:xfrm>
        <a:graphic>
          <a:graphicData uri="http://schemas.openxmlformats.org/presentationml/2006/ole">
            <mc:AlternateContent xmlns:mc="http://schemas.openxmlformats.org/markup-compatibility/2006">
              <mc:Choice xmlns:v="urn:schemas-microsoft-com:vml" Requires="v">
                <p:oleObj spid="_x0000_s1089" name="Visio" r:id="rId3" imgW="5450594" imgH="6114023" progId="Visio.Drawing.11">
                  <p:embed/>
                </p:oleObj>
              </mc:Choice>
              <mc:Fallback>
                <p:oleObj name="Visio" r:id="rId3" imgW="5450594" imgH="6114023" progId="Visio.Drawing.11">
                  <p:embed/>
                  <p:pic>
                    <p:nvPicPr>
                      <p:cNvPr id="0" name=""/>
                      <p:cNvPicPr/>
                      <p:nvPr/>
                    </p:nvPicPr>
                    <p:blipFill>
                      <a:blip r:embed="rId4"/>
                      <a:stretch>
                        <a:fillRect/>
                      </a:stretch>
                    </p:blipFill>
                    <p:spPr>
                      <a:xfrm>
                        <a:off x="5259897" y="2231471"/>
                        <a:ext cx="3613657" cy="4053653"/>
                      </a:xfrm>
                      <a:prstGeom prst="rect">
                        <a:avLst/>
                      </a:prstGeom>
                    </p:spPr>
                  </p:pic>
                </p:oleObj>
              </mc:Fallback>
            </mc:AlternateContent>
          </a:graphicData>
        </a:graphic>
      </p:graphicFrame>
    </p:spTree>
    <p:extLst>
      <p:ext uri="{BB962C8B-B14F-4D97-AF65-F5344CB8AC3E}">
        <p14:creationId xmlns:p14="http://schemas.microsoft.com/office/powerpoint/2010/main" val="2294455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28CC208-F568-4432-BAB4-E06049A28581}"/>
              </a:ext>
            </a:extLst>
          </p:cNvPr>
          <p:cNvSpPr>
            <a:spLocks noGrp="1"/>
          </p:cNvSpPr>
          <p:nvPr>
            <p:ph idx="1"/>
          </p:nvPr>
        </p:nvSpPr>
        <p:spPr>
          <a:xfrm>
            <a:off x="685800" y="1981199"/>
            <a:ext cx="7772400" cy="4494213"/>
          </a:xfrm>
        </p:spPr>
        <p:txBody>
          <a:bodyPr>
            <a:normAutofit/>
          </a:bodyPr>
          <a:lstStyle/>
          <a:p>
            <a:r>
              <a:rPr lang="en-US" dirty="0"/>
              <a:t>A non-AP entity can discover an AP entity on any link that the AP entity has setup a BSS (and transmits a Beacon frame).</a:t>
            </a:r>
          </a:p>
          <a:p>
            <a:endParaRPr lang="en-US" dirty="0"/>
          </a:p>
          <a:p>
            <a:r>
              <a:rPr lang="en-US" dirty="0"/>
              <a:t>The beacon from the AP entity on any link carries information (attributes) about all the links that the entity is operating on</a:t>
            </a:r>
          </a:p>
          <a:p>
            <a:pPr lvl="1"/>
            <a:r>
              <a:rPr lang="en-US" dirty="0"/>
              <a:t>This would provide non-AP entity with sufficient information on capabilities, operating parameters and any constraints for each link that the AP operates on. </a:t>
            </a:r>
          </a:p>
          <a:p>
            <a:pPr lvl="1"/>
            <a:r>
              <a:rPr lang="en-US" dirty="0"/>
              <a:t>It can further aid a non-AP entity in selecting a suitable AP entity for multi-link association</a:t>
            </a:r>
          </a:p>
        </p:txBody>
      </p:sp>
      <p:sp>
        <p:nvSpPr>
          <p:cNvPr id="3" name="Slide Number Placeholder 2">
            <a:extLst>
              <a:ext uri="{FF2B5EF4-FFF2-40B4-BE49-F238E27FC236}">
                <a16:creationId xmlns:a16="http://schemas.microsoft.com/office/drawing/2014/main" id="{22B1815D-805A-46B0-AF12-6026940F1487}"/>
              </a:ext>
            </a:extLst>
          </p:cNvPr>
          <p:cNvSpPr>
            <a:spLocks noGrp="1"/>
          </p:cNvSpPr>
          <p:nvPr>
            <p:ph type="sldNum" sz="quarter" idx="11"/>
          </p:nvPr>
        </p:nvSpPr>
        <p:spPr/>
        <p:txBody>
          <a:bodyPr/>
          <a:lstStyle/>
          <a:p>
            <a:r>
              <a:rPr lang="en-US"/>
              <a:t>Slide </a:t>
            </a:r>
            <a:fld id="{3099D1E7-2CFE-4362-BB72-AF97192842EA}" type="slidenum">
              <a:rPr lang="en-US" smtClean="0"/>
              <a:pPr/>
              <a:t>5</a:t>
            </a:fld>
            <a:endParaRPr lang="en-US" dirty="0"/>
          </a:p>
        </p:txBody>
      </p:sp>
      <p:sp>
        <p:nvSpPr>
          <p:cNvPr id="4" name="Footer Placeholder 3">
            <a:extLst>
              <a:ext uri="{FF2B5EF4-FFF2-40B4-BE49-F238E27FC236}">
                <a16:creationId xmlns:a16="http://schemas.microsoft.com/office/drawing/2014/main" id="{2F624CF2-96B3-4D02-8AB1-CA506B903907}"/>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0450D0C9-F866-4BDD-A74E-01D13C9B1EFB}"/>
              </a:ext>
            </a:extLst>
          </p:cNvPr>
          <p:cNvSpPr>
            <a:spLocks noGrp="1"/>
          </p:cNvSpPr>
          <p:nvPr>
            <p:ph type="title"/>
          </p:nvPr>
        </p:nvSpPr>
        <p:spPr/>
        <p:txBody>
          <a:bodyPr/>
          <a:lstStyle/>
          <a:p>
            <a:r>
              <a:rPr lang="en-US" dirty="0"/>
              <a:t>Multi-Link Discovery</a:t>
            </a:r>
          </a:p>
        </p:txBody>
      </p:sp>
    </p:spTree>
    <p:extLst>
      <p:ext uri="{BB962C8B-B14F-4D97-AF65-F5344CB8AC3E}">
        <p14:creationId xmlns:p14="http://schemas.microsoft.com/office/powerpoint/2010/main" val="441960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CAAD56F-5F33-4312-8312-5633042726D9}"/>
              </a:ext>
            </a:extLst>
          </p:cNvPr>
          <p:cNvSpPr>
            <a:spLocks noGrp="1"/>
          </p:cNvSpPr>
          <p:nvPr>
            <p:ph idx="1"/>
          </p:nvPr>
        </p:nvSpPr>
        <p:spPr>
          <a:xfrm>
            <a:off x="685800" y="1981199"/>
            <a:ext cx="7858060" cy="4376057"/>
          </a:xfrm>
        </p:spPr>
        <p:txBody>
          <a:bodyPr>
            <a:normAutofit fontScale="85000" lnSpcReduction="20000"/>
          </a:bodyPr>
          <a:lstStyle/>
          <a:p>
            <a:r>
              <a:rPr lang="en-US" dirty="0"/>
              <a:t>On each operating link, the beacon from the AP entity provides info. about the other link(s) that it can operate on.</a:t>
            </a:r>
          </a:p>
          <a:p>
            <a:pPr lvl="1"/>
            <a:r>
              <a:rPr lang="en-US" dirty="0"/>
              <a:t>Identifies each link as a tuple: {operating class, channel and BSSID}</a:t>
            </a:r>
          </a:p>
          <a:p>
            <a:pPr lvl="1"/>
            <a:r>
              <a:rPr lang="en-US" dirty="0"/>
              <a:t>For a given link, identifies if the links can operate independently with respect to other link(s)</a:t>
            </a:r>
          </a:p>
          <a:p>
            <a:pPr lvl="2"/>
            <a:r>
              <a:rPr lang="en-US" dirty="0"/>
              <a:t>i.e., the Tx/Rx can be independent between the pair of links</a:t>
            </a:r>
          </a:p>
          <a:p>
            <a:pPr lvl="1"/>
            <a:r>
              <a:rPr lang="en-US" dirty="0"/>
              <a:t>Provides beacon interval and TSF offset information</a:t>
            </a:r>
          </a:p>
          <a:p>
            <a:pPr lvl="2"/>
            <a:r>
              <a:rPr lang="en-US" dirty="0"/>
              <a:t>Aids an MLO capable single radio non-AP entity</a:t>
            </a:r>
          </a:p>
          <a:p>
            <a:pPr lvl="1"/>
            <a:r>
              <a:rPr lang="en-US" dirty="0"/>
              <a:t>Provides link specific information</a:t>
            </a:r>
          </a:p>
          <a:p>
            <a:pPr lvl="2"/>
            <a:r>
              <a:rPr lang="en-US" dirty="0"/>
              <a:t>e.g., capabilities, operational parameters </a:t>
            </a:r>
            <a:r>
              <a:rPr lang="en-US" dirty="0" err="1"/>
              <a:t>etc</a:t>
            </a:r>
            <a:endParaRPr lang="en-US" dirty="0"/>
          </a:p>
          <a:p>
            <a:endParaRPr lang="en-US" dirty="0"/>
          </a:p>
          <a:p>
            <a:r>
              <a:rPr lang="en-US" dirty="0"/>
              <a:t>The link information is also carried in AP’s probe and association response.</a:t>
            </a:r>
          </a:p>
          <a:p>
            <a:endParaRPr lang="en-US" dirty="0"/>
          </a:p>
          <a:p>
            <a:r>
              <a:rPr lang="en-US" dirty="0"/>
              <a:t>A non-AP entity provides information about its capabilities to operate on multiple link during probing and association</a:t>
            </a:r>
          </a:p>
        </p:txBody>
      </p:sp>
      <p:sp>
        <p:nvSpPr>
          <p:cNvPr id="3" name="Slide Number Placeholder 2">
            <a:extLst>
              <a:ext uri="{FF2B5EF4-FFF2-40B4-BE49-F238E27FC236}">
                <a16:creationId xmlns:a16="http://schemas.microsoft.com/office/drawing/2014/main" id="{F834DD50-4BED-422D-B858-1513578042D3}"/>
              </a:ext>
            </a:extLst>
          </p:cNvPr>
          <p:cNvSpPr>
            <a:spLocks noGrp="1"/>
          </p:cNvSpPr>
          <p:nvPr>
            <p:ph type="sldNum" sz="quarter" idx="11"/>
          </p:nvPr>
        </p:nvSpPr>
        <p:spPr/>
        <p:txBody>
          <a:bodyPr/>
          <a:lstStyle/>
          <a:p>
            <a:r>
              <a:rPr lang="en-US"/>
              <a:t>Slide </a:t>
            </a:r>
            <a:fld id="{3099D1E7-2CFE-4362-BB72-AF97192842EA}" type="slidenum">
              <a:rPr lang="en-US" smtClean="0"/>
              <a:pPr/>
              <a:t>6</a:t>
            </a:fld>
            <a:endParaRPr lang="en-US" dirty="0"/>
          </a:p>
        </p:txBody>
      </p:sp>
      <p:sp>
        <p:nvSpPr>
          <p:cNvPr id="4" name="Footer Placeholder 3">
            <a:extLst>
              <a:ext uri="{FF2B5EF4-FFF2-40B4-BE49-F238E27FC236}">
                <a16:creationId xmlns:a16="http://schemas.microsoft.com/office/drawing/2014/main" id="{8AE6B377-270D-4A98-85FF-9E84E13265DC}"/>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81ABCC4C-9480-40C6-B101-3AF2DC1B2F38}"/>
              </a:ext>
            </a:extLst>
          </p:cNvPr>
          <p:cNvSpPr>
            <a:spLocks noGrp="1"/>
          </p:cNvSpPr>
          <p:nvPr>
            <p:ph type="title"/>
          </p:nvPr>
        </p:nvSpPr>
        <p:spPr>
          <a:xfrm>
            <a:off x="685800" y="685800"/>
            <a:ext cx="7772400" cy="1066800"/>
          </a:xfrm>
        </p:spPr>
        <p:txBody>
          <a:bodyPr/>
          <a:lstStyle/>
          <a:p>
            <a:r>
              <a:rPr lang="en-US" dirty="0"/>
              <a:t>Link Attributes</a:t>
            </a:r>
          </a:p>
        </p:txBody>
      </p:sp>
    </p:spTree>
    <p:extLst>
      <p:ext uri="{BB962C8B-B14F-4D97-AF65-F5344CB8AC3E}">
        <p14:creationId xmlns:p14="http://schemas.microsoft.com/office/powerpoint/2010/main" val="597079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A832441-F8AB-4623-9E7B-E803A3AF2ED6}"/>
              </a:ext>
            </a:extLst>
          </p:cNvPr>
          <p:cNvSpPr>
            <a:spLocks noGrp="1"/>
          </p:cNvSpPr>
          <p:nvPr>
            <p:ph idx="1"/>
          </p:nvPr>
        </p:nvSpPr>
        <p:spPr>
          <a:xfrm>
            <a:off x="685800" y="1981199"/>
            <a:ext cx="4192002" cy="4494213"/>
          </a:xfrm>
        </p:spPr>
        <p:txBody>
          <a:bodyPr>
            <a:normAutofit fontScale="85000" lnSpcReduction="10000"/>
          </a:bodyPr>
          <a:lstStyle/>
          <a:p>
            <a:r>
              <a:rPr lang="en-US" dirty="0"/>
              <a:t>A non-AP entity performs multi-link association with the AP entity on one of the link</a:t>
            </a:r>
          </a:p>
          <a:p>
            <a:endParaRPr lang="en-US" dirty="0"/>
          </a:p>
          <a:p>
            <a:r>
              <a:rPr lang="en-US" dirty="0"/>
              <a:t>Multi-link association sets-up a single association context that extends to all the links supported by both entities</a:t>
            </a:r>
          </a:p>
          <a:p>
            <a:pPr lvl="1"/>
            <a:r>
              <a:rPr lang="en-US" dirty="0"/>
              <a:t>Establishes the affiliation of MAC-SAP end-point to the lower MAC/PHY (STA) instances for each peer entity</a:t>
            </a:r>
          </a:p>
          <a:p>
            <a:pPr lvl="1"/>
            <a:r>
              <a:rPr lang="en-US" dirty="0"/>
              <a:t>Establishes a single security context between the MAC-SAP end-points</a:t>
            </a:r>
          </a:p>
          <a:p>
            <a:pPr lvl="2"/>
            <a:r>
              <a:rPr lang="en-US" dirty="0"/>
              <a:t>Single encryption key, PN space </a:t>
            </a:r>
            <a:r>
              <a:rPr lang="en-US" dirty="0" err="1"/>
              <a:t>etc</a:t>
            </a:r>
            <a:r>
              <a:rPr lang="en-US" dirty="0"/>
              <a:t> between the two MAC-SAPs</a:t>
            </a:r>
          </a:p>
        </p:txBody>
      </p:sp>
      <p:sp>
        <p:nvSpPr>
          <p:cNvPr id="3" name="Slide Number Placeholder 2">
            <a:extLst>
              <a:ext uri="{FF2B5EF4-FFF2-40B4-BE49-F238E27FC236}">
                <a16:creationId xmlns:a16="http://schemas.microsoft.com/office/drawing/2014/main" id="{80DACF02-765E-48CC-820B-2706A1354F5C}"/>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4" name="Footer Placeholder 3">
            <a:extLst>
              <a:ext uri="{FF2B5EF4-FFF2-40B4-BE49-F238E27FC236}">
                <a16:creationId xmlns:a16="http://schemas.microsoft.com/office/drawing/2014/main" id="{455168B7-E086-4B65-992B-4A5777CD38E9}"/>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010A9BC4-7AAB-495F-8E33-C6C9C5E95E63}"/>
              </a:ext>
            </a:extLst>
          </p:cNvPr>
          <p:cNvSpPr>
            <a:spLocks noGrp="1"/>
          </p:cNvSpPr>
          <p:nvPr>
            <p:ph type="title"/>
          </p:nvPr>
        </p:nvSpPr>
        <p:spPr/>
        <p:txBody>
          <a:bodyPr/>
          <a:lstStyle/>
          <a:p>
            <a:r>
              <a:rPr lang="en-US" dirty="0"/>
              <a:t>Multi-link Association</a:t>
            </a:r>
          </a:p>
        </p:txBody>
      </p:sp>
      <p:graphicFrame>
        <p:nvGraphicFramePr>
          <p:cNvPr id="6" name="Object 5">
            <a:extLst>
              <a:ext uri="{FF2B5EF4-FFF2-40B4-BE49-F238E27FC236}">
                <a16:creationId xmlns:a16="http://schemas.microsoft.com/office/drawing/2014/main" id="{AF7C2A9D-6B2E-40B4-84F5-E6951B95B11E}"/>
              </a:ext>
            </a:extLst>
          </p:cNvPr>
          <p:cNvGraphicFramePr>
            <a:graphicFrameLocks noChangeAspect="1"/>
          </p:cNvGraphicFramePr>
          <p:nvPr>
            <p:extLst>
              <p:ext uri="{D42A27DB-BD31-4B8C-83A1-F6EECF244321}">
                <p14:modId xmlns:p14="http://schemas.microsoft.com/office/powerpoint/2010/main" val="867949522"/>
              </p:ext>
            </p:extLst>
          </p:nvPr>
        </p:nvGraphicFramePr>
        <p:xfrm>
          <a:off x="5296249" y="1582055"/>
          <a:ext cx="3310855" cy="4708853"/>
        </p:xfrm>
        <a:graphic>
          <a:graphicData uri="http://schemas.openxmlformats.org/presentationml/2006/ole">
            <mc:AlternateContent xmlns:mc="http://schemas.openxmlformats.org/markup-compatibility/2006">
              <mc:Choice xmlns:v="urn:schemas-microsoft-com:vml" Requires="v">
                <p:oleObj spid="_x0000_s2062" name="Visio" r:id="rId3" imgW="4276697" imgH="6134057" progId="Visio.Drawing.11">
                  <p:embed/>
                </p:oleObj>
              </mc:Choice>
              <mc:Fallback>
                <p:oleObj name="Visio" r:id="rId3" imgW="4276697" imgH="6134057" progId="Visio.Drawing.11">
                  <p:embed/>
                  <p:pic>
                    <p:nvPicPr>
                      <p:cNvPr id="0" name=""/>
                      <p:cNvPicPr/>
                      <p:nvPr/>
                    </p:nvPicPr>
                    <p:blipFill>
                      <a:blip r:embed="rId4"/>
                      <a:stretch>
                        <a:fillRect/>
                      </a:stretch>
                    </p:blipFill>
                    <p:spPr>
                      <a:xfrm>
                        <a:off x="5296249" y="1582055"/>
                        <a:ext cx="3310855" cy="4708853"/>
                      </a:xfrm>
                      <a:prstGeom prst="rect">
                        <a:avLst/>
                      </a:prstGeom>
                    </p:spPr>
                  </p:pic>
                </p:oleObj>
              </mc:Fallback>
            </mc:AlternateContent>
          </a:graphicData>
        </a:graphic>
      </p:graphicFrame>
    </p:spTree>
    <p:extLst>
      <p:ext uri="{BB962C8B-B14F-4D97-AF65-F5344CB8AC3E}">
        <p14:creationId xmlns:p14="http://schemas.microsoft.com/office/powerpoint/2010/main" val="207876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31BC6-03D7-4E5A-91FC-AB2961BCF598}"/>
              </a:ext>
            </a:extLst>
          </p:cNvPr>
          <p:cNvSpPr>
            <a:spLocks noGrp="1"/>
          </p:cNvSpPr>
          <p:nvPr>
            <p:ph type="title"/>
          </p:nvPr>
        </p:nvSpPr>
        <p:spPr>
          <a:xfrm>
            <a:off x="685800" y="685800"/>
            <a:ext cx="7772400" cy="1066800"/>
          </a:xfrm>
        </p:spPr>
        <p:txBody>
          <a:bodyPr/>
          <a:lstStyle/>
          <a:p>
            <a:r>
              <a:rPr lang="en-US" dirty="0">
                <a:solidFill>
                  <a:schemeClr val="tx1"/>
                </a:solidFill>
              </a:rPr>
              <a:t>Summary</a:t>
            </a:r>
          </a:p>
        </p:txBody>
      </p:sp>
      <p:sp>
        <p:nvSpPr>
          <p:cNvPr id="3" name="Content Placeholder 2">
            <a:extLst>
              <a:ext uri="{FF2B5EF4-FFF2-40B4-BE49-F238E27FC236}">
                <a16:creationId xmlns:a16="http://schemas.microsoft.com/office/drawing/2014/main" id="{4FC4F7E9-261E-474B-ACCB-0CE82F89E439}"/>
              </a:ext>
            </a:extLst>
          </p:cNvPr>
          <p:cNvSpPr>
            <a:spLocks noGrp="1"/>
          </p:cNvSpPr>
          <p:nvPr>
            <p:ph idx="1"/>
          </p:nvPr>
        </p:nvSpPr>
        <p:spPr>
          <a:xfrm>
            <a:off x="685800" y="1981199"/>
            <a:ext cx="7772400" cy="4494213"/>
          </a:xfrm>
        </p:spPr>
        <p:txBody>
          <a:bodyPr>
            <a:normAutofit/>
          </a:bodyPr>
          <a:lstStyle/>
          <a:p>
            <a:r>
              <a:rPr lang="en-US" dirty="0"/>
              <a:t>In this presentation, we describe a scheme for multi-link discovery and a single association setup that extents across multiple links.</a:t>
            </a:r>
          </a:p>
          <a:p>
            <a:pPr lvl="1"/>
            <a:r>
              <a:rPr lang="en-US" dirty="0"/>
              <a:t>AP’s beacon advertises capabilities and operational parameters of all the links that AP entity operates on.</a:t>
            </a:r>
          </a:p>
          <a:p>
            <a:pPr lvl="1"/>
            <a:r>
              <a:rPr lang="en-US" dirty="0"/>
              <a:t>Non-AP entity provides its capabilities information during probing and association.</a:t>
            </a:r>
          </a:p>
          <a:p>
            <a:pPr lvl="1"/>
            <a:r>
              <a:rPr lang="en-US" dirty="0"/>
              <a:t>Both entities exchange capabilities and operations parameters during multi-link association</a:t>
            </a:r>
          </a:p>
        </p:txBody>
      </p:sp>
      <p:sp>
        <p:nvSpPr>
          <p:cNvPr id="4" name="Slide Number Placeholder 3">
            <a:extLst>
              <a:ext uri="{FF2B5EF4-FFF2-40B4-BE49-F238E27FC236}">
                <a16:creationId xmlns:a16="http://schemas.microsoft.com/office/drawing/2014/main" id="{967B9525-B5F2-49D5-B4A6-626D21E1DF6B}"/>
              </a:ext>
            </a:extLst>
          </p:cNvPr>
          <p:cNvSpPr>
            <a:spLocks noGrp="1"/>
          </p:cNvSpPr>
          <p:nvPr>
            <p:ph type="sldNum" sz="quarter" idx="11"/>
          </p:nvPr>
        </p:nvSpPr>
        <p:spPr/>
        <p:txBody>
          <a:bodyPr/>
          <a:lstStyle/>
          <a:p>
            <a:r>
              <a:rPr lang="en-US"/>
              <a:t>Slide </a:t>
            </a:r>
            <a:fld id="{3099D1E7-2CFE-4362-BB72-AF97192842EA}" type="slidenum">
              <a:rPr lang="en-US" smtClean="0"/>
              <a:pPr/>
              <a:t>8</a:t>
            </a:fld>
            <a:endParaRPr lang="en-US" dirty="0"/>
          </a:p>
        </p:txBody>
      </p:sp>
      <p:sp>
        <p:nvSpPr>
          <p:cNvPr id="5" name="Footer Placeholder 4">
            <a:extLst>
              <a:ext uri="{FF2B5EF4-FFF2-40B4-BE49-F238E27FC236}">
                <a16:creationId xmlns:a16="http://schemas.microsoft.com/office/drawing/2014/main" id="{5E7D676E-68FC-4392-B20E-68C98FD8AC42}"/>
              </a:ext>
            </a:extLst>
          </p:cNvPr>
          <p:cNvSpPr>
            <a:spLocks noGrp="1"/>
          </p:cNvSpPr>
          <p:nvPr>
            <p:ph type="ftr" sz="quarter" idx="3"/>
          </p:nvPr>
        </p:nvSpPr>
        <p:spPr/>
        <p:txBody>
          <a:bodyPr/>
          <a:lstStyle/>
          <a:p>
            <a:r>
              <a:rPr lang="en-US"/>
              <a:t>Abhishek P (Qualcomm), et. al.,</a:t>
            </a:r>
            <a:endParaRPr lang="en-US" dirty="0"/>
          </a:p>
        </p:txBody>
      </p:sp>
    </p:spTree>
    <p:extLst>
      <p:ext uri="{BB962C8B-B14F-4D97-AF65-F5344CB8AC3E}">
        <p14:creationId xmlns:p14="http://schemas.microsoft.com/office/powerpoint/2010/main" val="3628439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6B6F616-FFD2-4AB6-8EAC-43B5F374E0D0}"/>
              </a:ext>
            </a:extLst>
          </p:cNvPr>
          <p:cNvSpPr>
            <a:spLocks noGrp="1"/>
          </p:cNvSpPr>
          <p:nvPr>
            <p:ph idx="1"/>
          </p:nvPr>
        </p:nvSpPr>
        <p:spPr>
          <a:xfrm>
            <a:off x="685800" y="1981199"/>
            <a:ext cx="7858060" cy="4427989"/>
          </a:xfrm>
        </p:spPr>
        <p:txBody>
          <a:bodyPr>
            <a:normAutofit lnSpcReduction="10000"/>
          </a:bodyPr>
          <a:lstStyle/>
          <a:p>
            <a:r>
              <a:rPr lang="en-US" dirty="0"/>
              <a:t>Do you support that the 802.11be amendment shall define mechanism(s) for multi-link operation that enables the following:</a:t>
            </a:r>
          </a:p>
          <a:p>
            <a:pPr lvl="1"/>
            <a:r>
              <a:rPr lang="en-US" dirty="0"/>
              <a:t>Indication of capabilities and operating parameters for multiple links of a multi-link logical AP entity</a:t>
            </a:r>
          </a:p>
          <a:p>
            <a:pPr lvl="1"/>
            <a:r>
              <a:rPr lang="en-US" dirty="0"/>
              <a:t>Negotiation of capabilities and operating parameters for multiple links during </a:t>
            </a:r>
            <a:r>
              <a:rPr lang="en-US"/>
              <a:t>a single setup </a:t>
            </a:r>
            <a:r>
              <a:rPr lang="en-US" dirty="0"/>
              <a:t>signaling exchange.</a:t>
            </a:r>
          </a:p>
          <a:p>
            <a:endParaRPr lang="en-US" dirty="0"/>
          </a:p>
          <a:p>
            <a:endParaRPr lang="en-US" dirty="0"/>
          </a:p>
          <a:p>
            <a:pPr lvl="1"/>
            <a:r>
              <a:rPr lang="en-US" dirty="0"/>
              <a:t>Y:</a:t>
            </a:r>
          </a:p>
          <a:p>
            <a:pPr lvl="1"/>
            <a:r>
              <a:rPr lang="en-US" dirty="0"/>
              <a:t>N:</a:t>
            </a:r>
          </a:p>
          <a:p>
            <a:pPr lvl="1"/>
            <a:r>
              <a:rPr lang="en-US" dirty="0"/>
              <a:t>A:</a:t>
            </a:r>
          </a:p>
        </p:txBody>
      </p:sp>
      <p:sp>
        <p:nvSpPr>
          <p:cNvPr id="3" name="Slide Number Placeholder 2">
            <a:extLst>
              <a:ext uri="{FF2B5EF4-FFF2-40B4-BE49-F238E27FC236}">
                <a16:creationId xmlns:a16="http://schemas.microsoft.com/office/drawing/2014/main" id="{C6537505-30A6-4468-9FBF-4970C0418B67}"/>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dirty="0"/>
          </a:p>
        </p:txBody>
      </p:sp>
      <p:sp>
        <p:nvSpPr>
          <p:cNvPr id="4" name="Footer Placeholder 3">
            <a:extLst>
              <a:ext uri="{FF2B5EF4-FFF2-40B4-BE49-F238E27FC236}">
                <a16:creationId xmlns:a16="http://schemas.microsoft.com/office/drawing/2014/main" id="{872F8E0D-EAFB-4D32-8301-07F30E415437}"/>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59979B8E-B899-49FE-94A0-62078E9EADB9}"/>
              </a:ext>
            </a:extLst>
          </p:cNvPr>
          <p:cNvSpPr>
            <a:spLocks noGrp="1"/>
          </p:cNvSpPr>
          <p:nvPr>
            <p:ph type="title"/>
          </p:nvPr>
        </p:nvSpPr>
        <p:spPr/>
        <p:txBody>
          <a:bodyPr/>
          <a:lstStyle/>
          <a:p>
            <a:r>
              <a:rPr lang="en-US" dirty="0"/>
              <a:t>Straw Poll 1</a:t>
            </a:r>
          </a:p>
        </p:txBody>
      </p:sp>
    </p:spTree>
    <p:extLst>
      <p:ext uri="{BB962C8B-B14F-4D97-AF65-F5344CB8AC3E}">
        <p14:creationId xmlns:p14="http://schemas.microsoft.com/office/powerpoint/2010/main" val="137074144"/>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0b70e71a-8460-4b39-85bd-6974af91860c">YMAJDHSWYS42-2-3919</_dlc_DocId>
    <_dlc_DocIdUrl xmlns="0b70e71a-8460-4b39-85bd-6974af91860c">
      <Url>https://projects.qualcomm.com/sites/WiFi-Advanced/_layouts/15/DocIdRedir.aspx?ID=YMAJDHSWYS42-2-3919</Url>
      <Description>YMAJDHSWYS42-2-3919</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311240EB9AFDC146A8D3FE4112FB4C30" ma:contentTypeVersion="7" ma:contentTypeDescription="Create a new document." ma:contentTypeScope="" ma:versionID="f1fb0e7afeca2442021ecd262bfa0247">
  <xsd:schema xmlns:xsd="http://www.w3.org/2001/XMLSchema" xmlns:xs="http://www.w3.org/2001/XMLSchema" xmlns:p="http://schemas.microsoft.com/office/2006/metadata/properties" xmlns:ns1="http://schemas.microsoft.com/sharepoint/v3" xmlns:ns2="0b70e71a-8460-4b39-85bd-6974af91860c" targetNamespace="http://schemas.microsoft.com/office/2006/metadata/properties" ma:root="true" ma:fieldsID="b1c5b9b3698bd7e94a80e64b949295c6" ns1:_="" ns2:_="">
    <xsd:import namespace="http://schemas.microsoft.com/sharepoint/v3"/>
    <xsd:import namespace="0b70e71a-8460-4b39-85bd-6974af91860c"/>
    <xsd:element name="properties">
      <xsd:complexType>
        <xsd:sequence>
          <xsd:element name="documentManagement">
            <xsd:complexType>
              <xsd:all>
                <xsd:element ref="ns2:_dlc_DocId" minOccurs="0"/>
                <xsd:element ref="ns2:_dlc_DocIdUrl" minOccurs="0"/>
                <xsd:element ref="ns2:_dlc_DocIdPersistId" minOccurs="0"/>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70e71a-8460-4b39-85bd-6974af91860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QBU" ma:index="12" ma:displayName="Qualcomm Business Unit" ma:default="Corporate" ma:internalName="QBU" ma:readOnly="true">
      <xsd:simpleType>
        <xsd:restriction base="dms:Text"/>
      </xsd:simpleType>
    </xsd:element>
    <xsd:element name="QDEPT" ma:index="13"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p:Policy xmlns:p="office.server.policy" id="" local="true">
  <p:Name>Document</p:Name>
  <p:Description/>
  <p:Statement/>
  <p:PolicyItems>
    <p:PolicyItem featureId="QualcommTagPolicy" staticId="0x010100311240EB9AFDC146A8D3FE4112FB4C30" UniqueId="895f98c7-af52-49b2-86d4-130fde7b5aa3">
      <p:Name>Qualcomm Tagging Policy</p:Name>
      <p:Description>Qualcomm Custom Policy for Tagging</p:Description>
      <p:CustomData/>
    </p:PolicyItem>
  </p:PolicyItems>
</p:Policy>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C273C1-465A-4EFE-AE4F-ECDDB7135E41}">
  <ds:schemaRefs>
    <ds:schemaRef ds:uri="http://schemas.microsoft.com/office/2006/metadata/properties"/>
    <ds:schemaRef ds:uri="http://schemas.microsoft.com/office/infopath/2007/PartnerControls"/>
    <ds:schemaRef ds:uri="0b70e71a-8460-4b39-85bd-6974af91860c"/>
  </ds:schemaRefs>
</ds:datastoreItem>
</file>

<file path=customXml/itemProps2.xml><?xml version="1.0" encoding="utf-8"?>
<ds:datastoreItem xmlns:ds="http://schemas.openxmlformats.org/officeDocument/2006/customXml" ds:itemID="{D9037B53-8446-40B9-9E56-E887F7D66E44}">
  <ds:schemaRefs>
    <ds:schemaRef ds:uri="http://schemas.microsoft.com/sharepoint/events"/>
  </ds:schemaRefs>
</ds:datastoreItem>
</file>

<file path=customXml/itemProps3.xml><?xml version="1.0" encoding="utf-8"?>
<ds:datastoreItem xmlns:ds="http://schemas.openxmlformats.org/officeDocument/2006/customXml" ds:itemID="{770AD3DD-9AB4-4476-97CC-D4BC59D497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b70e71a-8460-4b39-85bd-6974af9186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CD10C255-1271-47BF-B015-BB64F0FC44CF}">
  <ds:schemaRefs>
    <ds:schemaRef ds:uri="office.server.policy"/>
  </ds:schemaRefs>
</ds:datastoreItem>
</file>

<file path=customXml/itemProps5.xml><?xml version="1.0" encoding="utf-8"?>
<ds:datastoreItem xmlns:ds="http://schemas.openxmlformats.org/officeDocument/2006/customXml" ds:itemID="{9B3EAA00-1CBE-459F-B7E8-AF55EBB16A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173737</TotalTime>
  <Words>888</Words>
  <Application>Microsoft Office PowerPoint</Application>
  <PresentationFormat>On-screen Show (4:3)</PresentationFormat>
  <Paragraphs>107</Paragraphs>
  <Slides>10</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4" baseType="lpstr">
      <vt:lpstr>Calibri</vt:lpstr>
      <vt:lpstr>Times New Roman</vt:lpstr>
      <vt:lpstr>ACcord Submission Template</vt:lpstr>
      <vt:lpstr>Visio</vt:lpstr>
      <vt:lpstr>Multi-link Association Setup</vt:lpstr>
      <vt:lpstr>Overview</vt:lpstr>
      <vt:lpstr>Motivation</vt:lpstr>
      <vt:lpstr>Multi-link vs Single link setup</vt:lpstr>
      <vt:lpstr>Multi-Link Discovery</vt:lpstr>
      <vt:lpstr>Link Attributes</vt:lpstr>
      <vt:lpstr>Multi-link Association</vt:lpstr>
      <vt:lpstr>Summary</vt:lpstr>
      <vt:lpstr>Straw Poll 1</vt:lpstr>
      <vt:lpstr>Reference</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Abhishek Patil</cp:lastModifiedBy>
  <cp:revision>3707</cp:revision>
  <dcterms:created xsi:type="dcterms:W3CDTF">2012-05-29T15:24:34Z</dcterms:created>
  <dcterms:modified xsi:type="dcterms:W3CDTF">2019-11-06T21:34:39Z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0x010100311240EB9AFDC146A8D3FE4112FB4C30</vt:lpwstr>
  </property>
</Properties>
</file>