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17"/>
  </p:notesMasterIdLst>
  <p:handoutMasterIdLst>
    <p:handoutMasterId r:id="rId18"/>
  </p:handoutMasterIdLst>
  <p:sldIdLst>
    <p:sldId id="621" r:id="rId7"/>
    <p:sldId id="660" r:id="rId8"/>
    <p:sldId id="695" r:id="rId9"/>
    <p:sldId id="722" r:id="rId10"/>
    <p:sldId id="703" r:id="rId11"/>
    <p:sldId id="721" r:id="rId12"/>
    <p:sldId id="705" r:id="rId13"/>
    <p:sldId id="664" r:id="rId14"/>
    <p:sldId id="702" r:id="rId15"/>
    <p:sldId id="687"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84" autoAdjust="0"/>
    <p:restoredTop sz="96357" autoAdjust="0"/>
  </p:normalViewPr>
  <p:slideViewPr>
    <p:cSldViewPr snapToGrid="0" snapToObjects="1">
      <p:cViewPr varScale="1">
        <p:scale>
          <a:sx n="114" d="100"/>
          <a:sy n="114" d="100"/>
        </p:scale>
        <p:origin x="1842"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9/10/2019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9/10/2019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1525</a:t>
            </a:r>
            <a:r>
              <a:rPr lang="en-US" sz="1800" b="1" dirty="0">
                <a:solidFill>
                  <a:schemeClr val="tx1"/>
                </a:solidFill>
                <a:cs typeface="+mn-cs"/>
              </a:rPr>
              <a:t>r0</a:t>
            </a:r>
          </a:p>
        </p:txBody>
      </p:sp>
      <p:sp>
        <p:nvSpPr>
          <p:cNvPr id="11" name="TextBox 10"/>
          <p:cNvSpPr txBox="1"/>
          <p:nvPr userDrawn="1"/>
        </p:nvSpPr>
        <p:spPr>
          <a:xfrm>
            <a:off x="527125" y="281239"/>
            <a:ext cx="1767187"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September 2019</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5889377"/>
              </p:ext>
            </p:extLst>
          </p:nvPr>
        </p:nvGraphicFramePr>
        <p:xfrm>
          <a:off x="495682" y="2200889"/>
          <a:ext cx="8096484" cy="167640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891642"/>
          </a:xfrm>
        </p:spPr>
        <p:txBody>
          <a:bodyPr/>
          <a:lstStyle/>
          <a:p>
            <a:r>
              <a:rPr lang="en-US" dirty="0"/>
              <a:t>Multi-link Association Setup</a:t>
            </a:r>
          </a:p>
        </p:txBody>
      </p:sp>
      <p:sp>
        <p:nvSpPr>
          <p:cNvPr id="13" name="Rectangle 6"/>
          <p:cNvSpPr txBox="1">
            <a:spLocks noChangeArrowheads="1"/>
          </p:cNvSpPr>
          <p:nvPr/>
        </p:nvSpPr>
        <p:spPr bwMode="auto">
          <a:xfrm>
            <a:off x="533400" y="142329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2019-06-04</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9A9DB3-8345-4729-A75B-05E14BB64EF0}"/>
              </a:ext>
            </a:extLst>
          </p:cNvPr>
          <p:cNvSpPr>
            <a:spLocks noGrp="1"/>
          </p:cNvSpPr>
          <p:nvPr>
            <p:ph idx="1"/>
          </p:nvPr>
        </p:nvSpPr>
        <p:spPr/>
        <p:txBody>
          <a:bodyPr/>
          <a:lstStyle/>
          <a:p>
            <a:r>
              <a:rPr lang="en-US" dirty="0"/>
              <a:t>[1]: 11-19-0773</a:t>
            </a:r>
          </a:p>
          <a:p>
            <a:r>
              <a:rPr lang="en-US" dirty="0"/>
              <a:t>[2]: 11-19-0823</a:t>
            </a:r>
          </a:p>
          <a:p>
            <a:r>
              <a:rPr lang="en-US" dirty="0"/>
              <a:t>[3]: 11-19-0821</a:t>
            </a:r>
          </a:p>
          <a:p>
            <a:r>
              <a:rPr lang="en-US" dirty="0"/>
              <a:t>[4] : 11-19-1082</a:t>
            </a:r>
          </a:p>
        </p:txBody>
      </p:sp>
      <p:sp>
        <p:nvSpPr>
          <p:cNvPr id="3" name="Slide Number Placeholder 2">
            <a:extLst>
              <a:ext uri="{FF2B5EF4-FFF2-40B4-BE49-F238E27FC236}">
                <a16:creationId xmlns:a16="http://schemas.microsoft.com/office/drawing/2014/main" id="{C2227D11-CC56-4A17-ADEA-738CC7A5178B}"/>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E5803003-691F-45F8-BBF4-DEF9397A1F3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71DB66B-0E61-4770-BB68-A95956A5809E}"/>
              </a:ext>
            </a:extLst>
          </p:cNvPr>
          <p:cNvSpPr>
            <a:spLocks noGrp="1"/>
          </p:cNvSpPr>
          <p:nvPr>
            <p:ph type="title"/>
          </p:nvPr>
        </p:nvSpPr>
        <p:spPr/>
        <p:txBody>
          <a:bodyPr/>
          <a:lstStyle/>
          <a:p>
            <a:r>
              <a:rPr lang="en-US" dirty="0"/>
              <a:t>Reference</a:t>
            </a:r>
          </a:p>
        </p:txBody>
      </p:sp>
    </p:spTree>
    <p:extLst>
      <p:ext uri="{BB962C8B-B14F-4D97-AF65-F5344CB8AC3E}">
        <p14:creationId xmlns:p14="http://schemas.microsoft.com/office/powerpoint/2010/main" val="553013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p:txBody>
          <a:bodyPr>
            <a:normAutofit fontScale="92500" lnSpcReduction="10000"/>
          </a:bodyPr>
          <a:lstStyle/>
          <a:p>
            <a:r>
              <a:rPr lang="en-US" dirty="0"/>
              <a:t>A multi-link architecture was presented in the past [1, 2, 3] with the objective to provide a unified framework for addressing aggregation, link availability and power management topics.</a:t>
            </a:r>
          </a:p>
          <a:p>
            <a:endParaRPr lang="en-US" dirty="0"/>
          </a:p>
          <a:p>
            <a:r>
              <a:rPr lang="en-US" dirty="0"/>
              <a:t>Other contributions [1, 4] have discussed how the unified framework can support packet-level aggregation and dynamic transfer of a TID between links.</a:t>
            </a:r>
          </a:p>
          <a:p>
            <a:endParaRPr lang="en-US" dirty="0"/>
          </a:p>
          <a:p>
            <a:r>
              <a:rPr lang="en-US" dirty="0"/>
              <a:t>This contribution describes a multi-link association scheme that supports both forms of multi-link operation: packet-level aggregation and dynamic TID transfer.</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dirty="0"/>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Abhishek P (Qualcomm), et. al.,</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p:txBody>
          <a:bodyPr/>
          <a:lstStyle/>
          <a:p>
            <a:r>
              <a:rPr lang="en-US" dirty="0"/>
              <a:t>Overview</a:t>
            </a:r>
          </a:p>
        </p:txBody>
      </p:sp>
    </p:spTree>
    <p:extLst>
      <p:ext uri="{BB962C8B-B14F-4D97-AF65-F5344CB8AC3E}">
        <p14:creationId xmlns:p14="http://schemas.microsoft.com/office/powerpoint/2010/main" val="2434800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C6D353-38B3-48D8-9548-18500CEB3705}"/>
              </a:ext>
            </a:extLst>
          </p:cNvPr>
          <p:cNvSpPr>
            <a:spLocks noGrp="1"/>
          </p:cNvSpPr>
          <p:nvPr>
            <p:ph idx="1"/>
          </p:nvPr>
        </p:nvSpPr>
        <p:spPr>
          <a:xfrm>
            <a:off x="685800" y="1981200"/>
            <a:ext cx="7858060" cy="4419600"/>
          </a:xfrm>
        </p:spPr>
        <p:txBody>
          <a:bodyPr>
            <a:normAutofit fontScale="92500" lnSpcReduction="20000"/>
          </a:bodyPr>
          <a:lstStyle/>
          <a:p>
            <a:r>
              <a:rPr lang="en-US" dirty="0"/>
              <a:t>An AP entity can setup BSSs on different links</a:t>
            </a:r>
          </a:p>
          <a:p>
            <a:pPr lvl="1"/>
            <a:r>
              <a:rPr lang="en-US" dirty="0"/>
              <a:t>It may do so for supporting legacy clients</a:t>
            </a:r>
          </a:p>
          <a:p>
            <a:pPr lvl="1"/>
            <a:r>
              <a:rPr lang="en-US" dirty="0"/>
              <a:t>Should a multi-link capable non-AP entity associate on each link?</a:t>
            </a:r>
          </a:p>
          <a:p>
            <a:endParaRPr lang="en-US" dirty="0"/>
          </a:p>
          <a:p>
            <a:r>
              <a:rPr lang="en-US" dirty="0"/>
              <a:t>A non-AP entity may hear an AP’s beacon on any link.</a:t>
            </a:r>
          </a:p>
          <a:p>
            <a:pPr lvl="1"/>
            <a:r>
              <a:rPr lang="en-US" dirty="0"/>
              <a:t>How would the entity know if the AP can operate on multiple link? And if so, what are the capabilities and operational parameters of the AP entity’s BSS(s) on other link(s)?</a:t>
            </a:r>
          </a:p>
          <a:p>
            <a:pPr lvl="1"/>
            <a:r>
              <a:rPr lang="en-US" dirty="0"/>
              <a:t>How would a multi-link capable single radio non-AP entity know the beacon TBTT on other link(s) that the AP supports?</a:t>
            </a:r>
          </a:p>
          <a:p>
            <a:endParaRPr lang="en-US" dirty="0"/>
          </a:p>
          <a:p>
            <a:r>
              <a:rPr lang="en-US" dirty="0"/>
              <a:t>Multi-link framework needs to define an association scheme that addresses the above and works for different forms of multi-link operation</a:t>
            </a:r>
          </a:p>
        </p:txBody>
      </p:sp>
      <p:sp>
        <p:nvSpPr>
          <p:cNvPr id="3" name="Slide Number Placeholder 2">
            <a:extLst>
              <a:ext uri="{FF2B5EF4-FFF2-40B4-BE49-F238E27FC236}">
                <a16:creationId xmlns:a16="http://schemas.microsoft.com/office/drawing/2014/main" id="{06601C15-CA6B-4254-9F82-92524405979B}"/>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A57EA7E7-12FF-4540-97D4-3CA7EBF8E6FD}"/>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D6963AB-B349-4C7E-A0B3-8714F62DC1BF}"/>
              </a:ext>
            </a:extLst>
          </p:cNvPr>
          <p:cNvSpPr>
            <a:spLocks noGrp="1"/>
          </p:cNvSpPr>
          <p:nvPr>
            <p:ph type="title"/>
          </p:nvPr>
        </p:nvSpPr>
        <p:spPr/>
        <p:txBody>
          <a:bodyPr/>
          <a:lstStyle/>
          <a:p>
            <a:r>
              <a:rPr lang="en-US" dirty="0"/>
              <a:t>Motivation</a:t>
            </a:r>
          </a:p>
        </p:txBody>
      </p:sp>
    </p:spTree>
    <p:extLst>
      <p:ext uri="{BB962C8B-B14F-4D97-AF65-F5344CB8AC3E}">
        <p14:creationId xmlns:p14="http://schemas.microsoft.com/office/powerpoint/2010/main" val="4253367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D1AAD50-ADEF-424E-837F-E71014DA9EBD}"/>
              </a:ext>
            </a:extLst>
          </p:cNvPr>
          <p:cNvSpPr>
            <a:spLocks noGrp="1"/>
          </p:cNvSpPr>
          <p:nvPr>
            <p:ph idx="1"/>
          </p:nvPr>
        </p:nvSpPr>
        <p:spPr>
          <a:xfrm>
            <a:off x="478173" y="1981199"/>
            <a:ext cx="4399630" cy="4494213"/>
          </a:xfrm>
        </p:spPr>
        <p:txBody>
          <a:bodyPr>
            <a:normAutofit fontScale="92500" lnSpcReduction="20000"/>
          </a:bodyPr>
          <a:lstStyle/>
          <a:p>
            <a:r>
              <a:rPr lang="en-US" dirty="0"/>
              <a:t>Discovery phase</a:t>
            </a:r>
          </a:p>
          <a:p>
            <a:pPr lvl="1"/>
            <a:r>
              <a:rPr lang="en-US" dirty="0"/>
              <a:t>Advertisement of capabilities and operational parameters</a:t>
            </a:r>
          </a:p>
          <a:p>
            <a:endParaRPr lang="en-US" dirty="0"/>
          </a:p>
          <a:p>
            <a:r>
              <a:rPr lang="en-US" dirty="0"/>
              <a:t>Association</a:t>
            </a:r>
          </a:p>
          <a:p>
            <a:pPr lvl="1"/>
            <a:r>
              <a:rPr lang="en-US" dirty="0"/>
              <a:t>Exchange of capabilities &amp; operational parameters, setting up of security keys, and establish association context (AID assignment)</a:t>
            </a:r>
          </a:p>
          <a:p>
            <a:endParaRPr lang="en-US" dirty="0"/>
          </a:p>
          <a:p>
            <a:r>
              <a:rPr lang="en-US" dirty="0"/>
              <a:t>Dynamic link activation</a:t>
            </a:r>
          </a:p>
          <a:p>
            <a:pPr lvl="1"/>
            <a:r>
              <a:rPr lang="en-US" dirty="0"/>
              <a:t>Enable/disable one or more configured links based on various criteria</a:t>
            </a:r>
          </a:p>
          <a:p>
            <a:pPr lvl="2"/>
            <a:r>
              <a:rPr lang="en-US" dirty="0"/>
              <a:t>Applies to MLA case only</a:t>
            </a:r>
          </a:p>
        </p:txBody>
      </p:sp>
      <p:sp>
        <p:nvSpPr>
          <p:cNvPr id="3" name="Slide Number Placeholder 2">
            <a:extLst>
              <a:ext uri="{FF2B5EF4-FFF2-40B4-BE49-F238E27FC236}">
                <a16:creationId xmlns:a16="http://schemas.microsoft.com/office/drawing/2014/main" id="{72B347A6-4375-4546-ACC8-74B14C83B65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B3105B90-91B0-4741-9539-939CCAE127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087FEA2-6FF5-4CC3-9733-C854AA1C9B30}"/>
              </a:ext>
            </a:extLst>
          </p:cNvPr>
          <p:cNvSpPr>
            <a:spLocks noGrp="1"/>
          </p:cNvSpPr>
          <p:nvPr>
            <p:ph type="title"/>
          </p:nvPr>
        </p:nvSpPr>
        <p:spPr/>
        <p:txBody>
          <a:bodyPr/>
          <a:lstStyle/>
          <a:p>
            <a:r>
              <a:rPr lang="en-US" dirty="0"/>
              <a:t>Multi-link vs Single link setup</a:t>
            </a:r>
          </a:p>
        </p:txBody>
      </p:sp>
      <p:graphicFrame>
        <p:nvGraphicFramePr>
          <p:cNvPr id="6" name="Object 5">
            <a:extLst>
              <a:ext uri="{FF2B5EF4-FFF2-40B4-BE49-F238E27FC236}">
                <a16:creationId xmlns:a16="http://schemas.microsoft.com/office/drawing/2014/main" id="{FD0BD6AF-EE5C-421B-A09F-57E57061EE36}"/>
              </a:ext>
            </a:extLst>
          </p:cNvPr>
          <p:cNvGraphicFramePr>
            <a:graphicFrameLocks noChangeAspect="1"/>
          </p:cNvGraphicFramePr>
          <p:nvPr>
            <p:extLst>
              <p:ext uri="{D42A27DB-BD31-4B8C-83A1-F6EECF244321}">
                <p14:modId xmlns:p14="http://schemas.microsoft.com/office/powerpoint/2010/main" val="2785248207"/>
              </p:ext>
            </p:extLst>
          </p:nvPr>
        </p:nvGraphicFramePr>
        <p:xfrm>
          <a:off x="5259897" y="2231471"/>
          <a:ext cx="3613657" cy="4053653"/>
        </p:xfrm>
        <a:graphic>
          <a:graphicData uri="http://schemas.openxmlformats.org/presentationml/2006/ole">
            <mc:AlternateContent xmlns:mc="http://schemas.openxmlformats.org/markup-compatibility/2006">
              <mc:Choice xmlns:v="urn:schemas-microsoft-com:vml" Requires="v">
                <p:oleObj spid="_x0000_s1082" name="Visio" r:id="rId3" imgW="5450594" imgH="6114023" progId="Visio.Drawing.11">
                  <p:embed/>
                </p:oleObj>
              </mc:Choice>
              <mc:Fallback>
                <p:oleObj name="Visio" r:id="rId3" imgW="5450594" imgH="6114023" progId="Visio.Drawing.11">
                  <p:embed/>
                  <p:pic>
                    <p:nvPicPr>
                      <p:cNvPr id="0" name=""/>
                      <p:cNvPicPr/>
                      <p:nvPr/>
                    </p:nvPicPr>
                    <p:blipFill>
                      <a:blip r:embed="rId4"/>
                      <a:stretch>
                        <a:fillRect/>
                      </a:stretch>
                    </p:blipFill>
                    <p:spPr>
                      <a:xfrm>
                        <a:off x="5259897" y="2231471"/>
                        <a:ext cx="3613657" cy="4053653"/>
                      </a:xfrm>
                      <a:prstGeom prst="rect">
                        <a:avLst/>
                      </a:prstGeom>
                    </p:spPr>
                  </p:pic>
                </p:oleObj>
              </mc:Fallback>
            </mc:AlternateContent>
          </a:graphicData>
        </a:graphic>
      </p:graphicFrame>
    </p:spTree>
    <p:extLst>
      <p:ext uri="{BB962C8B-B14F-4D97-AF65-F5344CB8AC3E}">
        <p14:creationId xmlns:p14="http://schemas.microsoft.com/office/powerpoint/2010/main" val="2294455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8CC208-F568-4432-BAB4-E06049A28581}"/>
              </a:ext>
            </a:extLst>
          </p:cNvPr>
          <p:cNvSpPr>
            <a:spLocks noGrp="1"/>
          </p:cNvSpPr>
          <p:nvPr>
            <p:ph idx="1"/>
          </p:nvPr>
        </p:nvSpPr>
        <p:spPr>
          <a:xfrm>
            <a:off x="685800" y="1981199"/>
            <a:ext cx="7772400" cy="4494213"/>
          </a:xfrm>
        </p:spPr>
        <p:txBody>
          <a:bodyPr>
            <a:normAutofit/>
          </a:bodyPr>
          <a:lstStyle/>
          <a:p>
            <a:r>
              <a:rPr lang="en-US" dirty="0"/>
              <a:t>A non-AP entity can discover an AP entity on any link that the AP entity has setup a BSS (and transmits a Beacon frame).</a:t>
            </a:r>
          </a:p>
          <a:p>
            <a:endParaRPr lang="en-US" dirty="0"/>
          </a:p>
          <a:p>
            <a:r>
              <a:rPr lang="en-US" dirty="0"/>
              <a:t>The beacon from the AP entity on any link carries information (attributes) about all the links that the entity is operating on</a:t>
            </a:r>
          </a:p>
          <a:p>
            <a:pPr lvl="1"/>
            <a:r>
              <a:rPr lang="en-US" dirty="0"/>
              <a:t>This would provide non-AP entity with sufficient information on capabilities, operating parameters and any constraints for each link that the AP operates on. </a:t>
            </a:r>
          </a:p>
          <a:p>
            <a:pPr lvl="1"/>
            <a:r>
              <a:rPr lang="en-US" dirty="0"/>
              <a:t>It can further aid a non-AP entity in selecting a suitable AP entity for multi-link association</a:t>
            </a:r>
          </a:p>
        </p:txBody>
      </p:sp>
      <p:sp>
        <p:nvSpPr>
          <p:cNvPr id="3" name="Slide Number Placeholder 2">
            <a:extLst>
              <a:ext uri="{FF2B5EF4-FFF2-40B4-BE49-F238E27FC236}">
                <a16:creationId xmlns:a16="http://schemas.microsoft.com/office/drawing/2014/main" id="{22B1815D-805A-46B0-AF12-6026940F1487}"/>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2F624CF2-96B3-4D02-8AB1-CA506B903907}"/>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0450D0C9-F866-4BDD-A74E-01D13C9B1EFB}"/>
              </a:ext>
            </a:extLst>
          </p:cNvPr>
          <p:cNvSpPr>
            <a:spLocks noGrp="1"/>
          </p:cNvSpPr>
          <p:nvPr>
            <p:ph type="title"/>
          </p:nvPr>
        </p:nvSpPr>
        <p:spPr/>
        <p:txBody>
          <a:bodyPr/>
          <a:lstStyle/>
          <a:p>
            <a:r>
              <a:rPr lang="en-US" dirty="0"/>
              <a:t>Multi-Link Discovery</a:t>
            </a:r>
          </a:p>
        </p:txBody>
      </p:sp>
    </p:spTree>
    <p:extLst>
      <p:ext uri="{BB962C8B-B14F-4D97-AF65-F5344CB8AC3E}">
        <p14:creationId xmlns:p14="http://schemas.microsoft.com/office/powerpoint/2010/main" val="441960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AAD56F-5F33-4312-8312-5633042726D9}"/>
              </a:ext>
            </a:extLst>
          </p:cNvPr>
          <p:cNvSpPr>
            <a:spLocks noGrp="1"/>
          </p:cNvSpPr>
          <p:nvPr>
            <p:ph idx="1"/>
          </p:nvPr>
        </p:nvSpPr>
        <p:spPr>
          <a:xfrm>
            <a:off x="685800" y="1981199"/>
            <a:ext cx="7858060" cy="4376057"/>
          </a:xfrm>
        </p:spPr>
        <p:txBody>
          <a:bodyPr>
            <a:normAutofit fontScale="70000" lnSpcReduction="20000"/>
          </a:bodyPr>
          <a:lstStyle/>
          <a:p>
            <a:r>
              <a:rPr lang="en-US" dirty="0"/>
              <a:t>On each operating link, the beacon from the AP entity provides info. about the other link(s) that it can operate on.</a:t>
            </a:r>
          </a:p>
          <a:p>
            <a:pPr lvl="1"/>
            <a:r>
              <a:rPr lang="en-US" dirty="0"/>
              <a:t>Identifies each link as a tuple: {operating class, channel and BSSID}</a:t>
            </a:r>
          </a:p>
          <a:p>
            <a:pPr lvl="1"/>
            <a:r>
              <a:rPr lang="en-US" dirty="0"/>
              <a:t>Assigns a link identifier for easy reference</a:t>
            </a:r>
          </a:p>
          <a:p>
            <a:pPr lvl="2"/>
            <a:r>
              <a:rPr lang="en-US" dirty="0"/>
              <a:t>Useful when setting up common BA session, (re)mapping TID to link(s) and other operations that require an efficient way to identify link(s)</a:t>
            </a:r>
          </a:p>
          <a:p>
            <a:pPr lvl="1"/>
            <a:r>
              <a:rPr lang="en-US" dirty="0"/>
              <a:t>Identifies if the link is currently enabled</a:t>
            </a:r>
          </a:p>
          <a:p>
            <a:pPr lvl="1"/>
            <a:r>
              <a:rPr lang="en-US" dirty="0"/>
              <a:t>For a given link, identifies if the links can operate independently with respect to other link(s)</a:t>
            </a:r>
          </a:p>
          <a:p>
            <a:pPr lvl="2"/>
            <a:r>
              <a:rPr lang="en-US" dirty="0"/>
              <a:t>i.e., the Tx/Rx can be independent between the pair of links</a:t>
            </a:r>
          </a:p>
          <a:p>
            <a:pPr lvl="1"/>
            <a:r>
              <a:rPr lang="en-US" dirty="0"/>
              <a:t>Provides beacon interval and TSF offset information</a:t>
            </a:r>
          </a:p>
          <a:p>
            <a:pPr lvl="2"/>
            <a:r>
              <a:rPr lang="en-US" dirty="0"/>
              <a:t>Aids an MLO capable single radio non-AP entity</a:t>
            </a:r>
          </a:p>
          <a:p>
            <a:pPr lvl="1"/>
            <a:r>
              <a:rPr lang="en-US" dirty="0"/>
              <a:t>Provides link specific information</a:t>
            </a:r>
          </a:p>
          <a:p>
            <a:pPr lvl="2"/>
            <a:r>
              <a:rPr lang="en-US" dirty="0"/>
              <a:t>e.g., capabilities, operational parameters </a:t>
            </a:r>
            <a:r>
              <a:rPr lang="en-US" dirty="0" err="1"/>
              <a:t>etc</a:t>
            </a:r>
            <a:endParaRPr lang="en-US" dirty="0"/>
          </a:p>
          <a:p>
            <a:endParaRPr lang="en-US" dirty="0"/>
          </a:p>
          <a:p>
            <a:r>
              <a:rPr lang="en-US" dirty="0"/>
              <a:t>The link information is also carried in AP’s probe and association response.</a:t>
            </a:r>
          </a:p>
          <a:p>
            <a:endParaRPr lang="en-US" dirty="0"/>
          </a:p>
          <a:p>
            <a:r>
              <a:rPr lang="en-US" dirty="0"/>
              <a:t>A non-AP entity provides information about its capabilities to operate on multiple link during probing and association</a:t>
            </a:r>
          </a:p>
        </p:txBody>
      </p:sp>
      <p:sp>
        <p:nvSpPr>
          <p:cNvPr id="3" name="Slide Number Placeholder 2">
            <a:extLst>
              <a:ext uri="{FF2B5EF4-FFF2-40B4-BE49-F238E27FC236}">
                <a16:creationId xmlns:a16="http://schemas.microsoft.com/office/drawing/2014/main" id="{F834DD50-4BED-422D-B858-1513578042D3}"/>
              </a:ext>
            </a:extLst>
          </p:cNvPr>
          <p:cNvSpPr>
            <a:spLocks noGrp="1"/>
          </p:cNvSpPr>
          <p:nvPr>
            <p:ph type="sldNum" sz="quarter" idx="11"/>
          </p:nvPr>
        </p:nvSpPr>
        <p:spPr/>
        <p:txBody>
          <a:bodyPr/>
          <a:lstStyle/>
          <a:p>
            <a:r>
              <a:rPr lang="en-US"/>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8AE6B377-270D-4A98-85FF-9E84E13265D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1ABCC4C-9480-40C6-B101-3AF2DC1B2F38}"/>
              </a:ext>
            </a:extLst>
          </p:cNvPr>
          <p:cNvSpPr>
            <a:spLocks noGrp="1"/>
          </p:cNvSpPr>
          <p:nvPr>
            <p:ph type="title"/>
          </p:nvPr>
        </p:nvSpPr>
        <p:spPr>
          <a:xfrm>
            <a:off x="685800" y="685800"/>
            <a:ext cx="7772400" cy="1066800"/>
          </a:xfrm>
        </p:spPr>
        <p:txBody>
          <a:bodyPr/>
          <a:lstStyle/>
          <a:p>
            <a:r>
              <a:rPr lang="en-US" dirty="0"/>
              <a:t>Link Attributes</a:t>
            </a:r>
          </a:p>
        </p:txBody>
      </p:sp>
    </p:spTree>
    <p:extLst>
      <p:ext uri="{BB962C8B-B14F-4D97-AF65-F5344CB8AC3E}">
        <p14:creationId xmlns:p14="http://schemas.microsoft.com/office/powerpoint/2010/main" val="597079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832441-F8AB-4623-9E7B-E803A3AF2ED6}"/>
              </a:ext>
            </a:extLst>
          </p:cNvPr>
          <p:cNvSpPr>
            <a:spLocks noGrp="1"/>
          </p:cNvSpPr>
          <p:nvPr>
            <p:ph idx="1"/>
          </p:nvPr>
        </p:nvSpPr>
        <p:spPr>
          <a:xfrm>
            <a:off x="685800" y="1981199"/>
            <a:ext cx="4192002" cy="4494213"/>
          </a:xfrm>
        </p:spPr>
        <p:txBody>
          <a:bodyPr>
            <a:normAutofit fontScale="85000" lnSpcReduction="10000"/>
          </a:bodyPr>
          <a:lstStyle/>
          <a:p>
            <a:r>
              <a:rPr lang="en-US" dirty="0"/>
              <a:t>A non-AP entity performs multi-link association with the AP entity on one of the link</a:t>
            </a:r>
          </a:p>
          <a:p>
            <a:endParaRPr lang="en-US" dirty="0"/>
          </a:p>
          <a:p>
            <a:r>
              <a:rPr lang="en-US" dirty="0"/>
              <a:t>Multi-link association sets-up a single association context that extends to all the links supported by both entities</a:t>
            </a:r>
          </a:p>
          <a:p>
            <a:pPr lvl="1"/>
            <a:r>
              <a:rPr lang="en-US" dirty="0"/>
              <a:t>Establishes the affiliation of MAC-SAP end-point to the lower MAC/PHY (STA) instances for each peer entity</a:t>
            </a:r>
          </a:p>
          <a:p>
            <a:pPr lvl="1"/>
            <a:r>
              <a:rPr lang="en-US" dirty="0"/>
              <a:t>Establishes a single security context between the MAC-SAP end-points</a:t>
            </a:r>
          </a:p>
          <a:p>
            <a:pPr lvl="2"/>
            <a:r>
              <a:rPr lang="en-US" dirty="0"/>
              <a:t>Single encryption key, PN space </a:t>
            </a:r>
            <a:r>
              <a:rPr lang="en-US" dirty="0" err="1"/>
              <a:t>etc</a:t>
            </a:r>
            <a:r>
              <a:rPr lang="en-US" dirty="0"/>
              <a:t> between the two MAC-SAPs</a:t>
            </a:r>
          </a:p>
        </p:txBody>
      </p:sp>
      <p:sp>
        <p:nvSpPr>
          <p:cNvPr id="3" name="Slide Number Placeholder 2">
            <a:extLst>
              <a:ext uri="{FF2B5EF4-FFF2-40B4-BE49-F238E27FC236}">
                <a16:creationId xmlns:a16="http://schemas.microsoft.com/office/drawing/2014/main" id="{80DACF02-765E-48CC-820B-2706A1354F5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455168B7-E086-4B65-992B-4A5777CD38E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10A9BC4-7AAB-495F-8E33-C6C9C5E95E63}"/>
              </a:ext>
            </a:extLst>
          </p:cNvPr>
          <p:cNvSpPr>
            <a:spLocks noGrp="1"/>
          </p:cNvSpPr>
          <p:nvPr>
            <p:ph type="title"/>
          </p:nvPr>
        </p:nvSpPr>
        <p:spPr/>
        <p:txBody>
          <a:bodyPr/>
          <a:lstStyle/>
          <a:p>
            <a:r>
              <a:rPr lang="en-US" dirty="0"/>
              <a:t>Multi-link Association</a:t>
            </a:r>
          </a:p>
        </p:txBody>
      </p:sp>
      <p:graphicFrame>
        <p:nvGraphicFramePr>
          <p:cNvPr id="6" name="Object 5">
            <a:extLst>
              <a:ext uri="{FF2B5EF4-FFF2-40B4-BE49-F238E27FC236}">
                <a16:creationId xmlns:a16="http://schemas.microsoft.com/office/drawing/2014/main" id="{AF7C2A9D-6B2E-40B4-84F5-E6951B95B11E}"/>
              </a:ext>
            </a:extLst>
          </p:cNvPr>
          <p:cNvGraphicFramePr>
            <a:graphicFrameLocks noChangeAspect="1"/>
          </p:cNvGraphicFramePr>
          <p:nvPr>
            <p:extLst>
              <p:ext uri="{D42A27DB-BD31-4B8C-83A1-F6EECF244321}">
                <p14:modId xmlns:p14="http://schemas.microsoft.com/office/powerpoint/2010/main" val="867949522"/>
              </p:ext>
            </p:extLst>
          </p:nvPr>
        </p:nvGraphicFramePr>
        <p:xfrm>
          <a:off x="5296249" y="1582055"/>
          <a:ext cx="3310855" cy="4708853"/>
        </p:xfrm>
        <a:graphic>
          <a:graphicData uri="http://schemas.openxmlformats.org/presentationml/2006/ole">
            <mc:AlternateContent xmlns:mc="http://schemas.openxmlformats.org/markup-compatibility/2006">
              <mc:Choice xmlns:v="urn:schemas-microsoft-com:vml" Requires="v">
                <p:oleObj spid="_x0000_s2055" name="Visio" r:id="rId3" imgW="4276697" imgH="6134057" progId="Visio.Drawing.11">
                  <p:embed/>
                </p:oleObj>
              </mc:Choice>
              <mc:Fallback>
                <p:oleObj name="Visio" r:id="rId3" imgW="4276697" imgH="6134057" progId="Visio.Drawing.11">
                  <p:embed/>
                  <p:pic>
                    <p:nvPicPr>
                      <p:cNvPr id="0" name=""/>
                      <p:cNvPicPr/>
                      <p:nvPr/>
                    </p:nvPicPr>
                    <p:blipFill>
                      <a:blip r:embed="rId4"/>
                      <a:stretch>
                        <a:fillRect/>
                      </a:stretch>
                    </p:blipFill>
                    <p:spPr>
                      <a:xfrm>
                        <a:off x="5296249" y="1582055"/>
                        <a:ext cx="3310855" cy="4708853"/>
                      </a:xfrm>
                      <a:prstGeom prst="rect">
                        <a:avLst/>
                      </a:prstGeom>
                    </p:spPr>
                  </p:pic>
                </p:oleObj>
              </mc:Fallback>
            </mc:AlternateContent>
          </a:graphicData>
        </a:graphic>
      </p:graphicFrame>
    </p:spTree>
    <p:extLst>
      <p:ext uri="{BB962C8B-B14F-4D97-AF65-F5344CB8AC3E}">
        <p14:creationId xmlns:p14="http://schemas.microsoft.com/office/powerpoint/2010/main" val="207876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31BC6-03D7-4E5A-91FC-AB2961BCF598}"/>
              </a:ext>
            </a:extLst>
          </p:cNvPr>
          <p:cNvSpPr>
            <a:spLocks noGrp="1"/>
          </p:cNvSpPr>
          <p:nvPr>
            <p:ph type="title"/>
          </p:nvPr>
        </p:nvSpPr>
        <p:spPr>
          <a:xfrm>
            <a:off x="685800" y="685800"/>
            <a:ext cx="7772400" cy="1066800"/>
          </a:xfrm>
        </p:spPr>
        <p:txBody>
          <a:bodyPr/>
          <a:lstStyle/>
          <a:p>
            <a:r>
              <a:rPr lang="en-US" dirty="0">
                <a:solidFill>
                  <a:schemeClr val="tx1"/>
                </a:solidFill>
              </a:rPr>
              <a:t>Summary</a:t>
            </a:r>
          </a:p>
        </p:txBody>
      </p:sp>
      <p:sp>
        <p:nvSpPr>
          <p:cNvPr id="3" name="Content Placeholder 2">
            <a:extLst>
              <a:ext uri="{FF2B5EF4-FFF2-40B4-BE49-F238E27FC236}">
                <a16:creationId xmlns:a16="http://schemas.microsoft.com/office/drawing/2014/main" id="{4FC4F7E9-261E-474B-ACCB-0CE82F89E439}"/>
              </a:ext>
            </a:extLst>
          </p:cNvPr>
          <p:cNvSpPr>
            <a:spLocks noGrp="1"/>
          </p:cNvSpPr>
          <p:nvPr>
            <p:ph idx="1"/>
          </p:nvPr>
        </p:nvSpPr>
        <p:spPr>
          <a:xfrm>
            <a:off x="685800" y="1981199"/>
            <a:ext cx="7772400" cy="4494213"/>
          </a:xfrm>
        </p:spPr>
        <p:txBody>
          <a:bodyPr>
            <a:normAutofit/>
          </a:bodyPr>
          <a:lstStyle/>
          <a:p>
            <a:r>
              <a:rPr lang="en-US" dirty="0"/>
              <a:t>In this presentation, we describe a scheme for multi-link discovery and a single association setup that spans across multiple links.</a:t>
            </a:r>
          </a:p>
          <a:p>
            <a:pPr lvl="1"/>
            <a:r>
              <a:rPr lang="en-US" dirty="0"/>
              <a:t>AP’s beacon advertises capabilities and operational parameters of all the links that AP entity operates on.</a:t>
            </a:r>
          </a:p>
          <a:p>
            <a:pPr lvl="1"/>
            <a:r>
              <a:rPr lang="en-US" dirty="0"/>
              <a:t>Non-AP entity provides its capabilities information during probing and association.</a:t>
            </a:r>
          </a:p>
        </p:txBody>
      </p:sp>
      <p:sp>
        <p:nvSpPr>
          <p:cNvPr id="4" name="Slide Number Placeholder 3">
            <a:extLst>
              <a:ext uri="{FF2B5EF4-FFF2-40B4-BE49-F238E27FC236}">
                <a16:creationId xmlns:a16="http://schemas.microsoft.com/office/drawing/2014/main" id="{967B9525-B5F2-49D5-B4A6-626D21E1DF6B}"/>
              </a:ext>
            </a:extLst>
          </p:cNvPr>
          <p:cNvSpPr>
            <a:spLocks noGrp="1"/>
          </p:cNvSpPr>
          <p:nvPr>
            <p:ph type="sldNum" sz="quarter" idx="11"/>
          </p:nvPr>
        </p:nvSpPr>
        <p:spPr/>
        <p:txBody>
          <a:bodyPr/>
          <a:lstStyle/>
          <a:p>
            <a:r>
              <a:rPr lang="en-US"/>
              <a:t>Slide </a:t>
            </a:r>
            <a:fld id="{3099D1E7-2CFE-4362-BB72-AF97192842EA}" type="slidenum">
              <a:rPr lang="en-US" smtClean="0"/>
              <a:pPr/>
              <a:t>8</a:t>
            </a:fld>
            <a:endParaRPr lang="en-US" dirty="0"/>
          </a:p>
        </p:txBody>
      </p:sp>
      <p:sp>
        <p:nvSpPr>
          <p:cNvPr id="5" name="Footer Placeholder 4">
            <a:extLst>
              <a:ext uri="{FF2B5EF4-FFF2-40B4-BE49-F238E27FC236}">
                <a16:creationId xmlns:a16="http://schemas.microsoft.com/office/drawing/2014/main" id="{5E7D676E-68FC-4392-B20E-68C98FD8AC42}"/>
              </a:ext>
            </a:extLst>
          </p:cNvPr>
          <p:cNvSpPr>
            <a:spLocks noGrp="1"/>
          </p:cNvSpPr>
          <p:nvPr>
            <p:ph type="ftr" sz="quarter" idx="3"/>
          </p:nvPr>
        </p:nvSpPr>
        <p:spPr/>
        <p:txBody>
          <a:bodyPr/>
          <a:lstStyle/>
          <a:p>
            <a:r>
              <a:rPr lang="en-US"/>
              <a:t>Abhishek P (Qualcomm), et. al.,</a:t>
            </a:r>
            <a:endParaRPr lang="en-US" dirty="0"/>
          </a:p>
        </p:txBody>
      </p:sp>
    </p:spTree>
    <p:extLst>
      <p:ext uri="{BB962C8B-B14F-4D97-AF65-F5344CB8AC3E}">
        <p14:creationId xmlns:p14="http://schemas.microsoft.com/office/powerpoint/2010/main" val="362843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94D8E1A-4AE6-4F5D-9D54-E921AB2B4384}"/>
              </a:ext>
            </a:extLst>
          </p:cNvPr>
          <p:cNvSpPr>
            <a:spLocks noGrp="1"/>
          </p:cNvSpPr>
          <p:nvPr>
            <p:ph type="title"/>
          </p:nvPr>
        </p:nvSpPr>
        <p:spPr/>
        <p:txBody>
          <a:bodyPr/>
          <a:lstStyle/>
          <a:p>
            <a:r>
              <a:rPr lang="en-US" dirty="0"/>
              <a:t>Appendix</a:t>
            </a:r>
          </a:p>
        </p:txBody>
      </p:sp>
      <p:sp>
        <p:nvSpPr>
          <p:cNvPr id="9" name="Text Placeholder 8">
            <a:extLst>
              <a:ext uri="{FF2B5EF4-FFF2-40B4-BE49-F238E27FC236}">
                <a16:creationId xmlns:a16="http://schemas.microsoft.com/office/drawing/2014/main" id="{256D5889-3ABC-4B67-93D1-BB8835B32AD5}"/>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979F7EE-ADBA-461F-A2EB-7FC32162DCD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FC4FCF1E-3850-406C-9EAB-78A4626D3195}"/>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742439239"/>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5.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10C255-1271-47BF-B015-BB64F0FC44CF}">
  <ds:schemaRefs>
    <ds:schemaRef ds:uri="office.server.policy"/>
  </ds:schemaRefs>
</ds:datastoreItem>
</file>

<file path=customXml/itemProps2.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3.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4.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5.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172502</TotalTime>
  <Words>831</Words>
  <Application>Microsoft Office PowerPoint</Application>
  <PresentationFormat>On-screen Show (4:3)</PresentationFormat>
  <Paragraphs>101</Paragraphs>
  <Slides>10</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5" baseType="lpstr">
      <vt:lpstr>Calibri</vt:lpstr>
      <vt:lpstr>Times New Roman</vt:lpstr>
      <vt:lpstr>ACcord Submission Template</vt:lpstr>
      <vt:lpstr>Visio</vt:lpstr>
      <vt:lpstr>Microsoft Visio Drawing</vt:lpstr>
      <vt:lpstr>Multi-link Association Setup</vt:lpstr>
      <vt:lpstr>Overview</vt:lpstr>
      <vt:lpstr>Motivation</vt:lpstr>
      <vt:lpstr>Multi-link vs Single link setup</vt:lpstr>
      <vt:lpstr>Multi-Link Discovery</vt:lpstr>
      <vt:lpstr>Link Attributes</vt:lpstr>
      <vt:lpstr>Multi-link Association</vt:lpstr>
      <vt:lpstr>Summary</vt:lpstr>
      <vt:lpstr>Appendix</vt:lpstr>
      <vt:lpstr>Reference</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3700</cp:revision>
  <dcterms:created xsi:type="dcterms:W3CDTF">2012-05-29T15:24:34Z</dcterms:created>
  <dcterms:modified xsi:type="dcterms:W3CDTF">2019-09-10T20:54:16Z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ies>
</file>