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896" r:id="rId5"/>
    <p:sldId id="1317" r:id="rId6"/>
    <p:sldId id="1318" r:id="rId7"/>
    <p:sldId id="1319" r:id="rId8"/>
    <p:sldId id="1320" r:id="rId9"/>
    <p:sldId id="1321" r:id="rId10"/>
    <p:sldId id="1322" r:id="rId11"/>
    <p:sldId id="1323" r:id="rId12"/>
    <p:sldId id="1327" r:id="rId13"/>
    <p:sldId id="1324" r:id="rId14"/>
    <p:sldId id="1325" r:id="rId15"/>
    <p:sldId id="1326" r:id="rId16"/>
    <p:sldId id="1328" r:id="rId17"/>
    <p:sldId id="1329" r:id="rId1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6" autoAdjust="0"/>
    <p:restoredTop sz="94737" autoAdjust="0"/>
  </p:normalViewPr>
  <p:slideViewPr>
    <p:cSldViewPr>
      <p:cViewPr varScale="1">
        <p:scale>
          <a:sx n="108" d="100"/>
          <a:sy n="108" d="100"/>
        </p:scale>
        <p:origin x="198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900729E3-11E6-4853-BBBD-32082D3895B0}"/>
    <pc:docChg chg="modMainMaster">
      <pc:chgData name="Sameer Vermani" userId="9be839be-9431-4430-9a85-afa36f2ea81d" providerId="ADAL" clId="{900729E3-11E6-4853-BBBD-32082D3895B0}" dt="2019-11-13T07:18:27.034" v="1" actId="20577"/>
      <pc:docMkLst>
        <pc:docMk/>
      </pc:docMkLst>
      <pc:sldMasterChg chg="modSp">
        <pc:chgData name="Sameer Vermani" userId="9be839be-9431-4430-9a85-afa36f2ea81d" providerId="ADAL" clId="{900729E3-11E6-4853-BBBD-32082D3895B0}" dt="2019-11-13T07:18:27.034" v="1" actId="20577"/>
        <pc:sldMasterMkLst>
          <pc:docMk/>
          <pc:sldMasterMk cId="0" sldId="2147483648"/>
        </pc:sldMasterMkLst>
        <pc:spChg chg="mod">
          <ac:chgData name="Sameer Vermani" userId="9be839be-9431-4430-9a85-afa36f2ea81d" providerId="ADAL" clId="{900729E3-11E6-4853-BBBD-32082D3895B0}" dt="2019-11-13T07:18:27.034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11/12/2019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802.11-19/1519r2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Forward Compatibility for </a:t>
            </a:r>
            <a:r>
              <a:rPr lang="en-GB" altLang="en-US" dirty="0" err="1"/>
              <a:t>WiFi</a:t>
            </a:r>
            <a:r>
              <a:rPr lang="en-GB" altLang="en-US" dirty="0"/>
              <a:t> Preamble Design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2019-09-15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440154"/>
              </p:ext>
            </p:extLst>
          </p:nvPr>
        </p:nvGraphicFramePr>
        <p:xfrm>
          <a:off x="914400" y="3132668"/>
          <a:ext cx="7391400" cy="15124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06443-FCC8-4F81-B482-41D54C40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EF1DD-7BB4-402A-A432-6DDAAED7B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incorporate a </a:t>
            </a:r>
            <a:r>
              <a:rPr lang="en-US" i="1" dirty="0"/>
              <a:t>PHY format identifier field </a:t>
            </a:r>
            <a:r>
              <a:rPr lang="en-US" dirty="0"/>
              <a:t>as one of the universal fields in the EHT preamble?</a:t>
            </a:r>
          </a:p>
          <a:p>
            <a:pPr lvl="1"/>
            <a:r>
              <a:rPr lang="en-US" dirty="0"/>
              <a:t>The intent is to simplify auto-detection for future 802.11 generations</a:t>
            </a:r>
          </a:p>
          <a:p>
            <a:pPr lvl="1"/>
            <a:r>
              <a:rPr lang="en-US" dirty="0"/>
              <a:t>Size of this field is TBD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02387-2A69-4722-83F7-5E59840F6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6EEE6-66C5-4D43-904C-298E7184A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5E453-1BA2-4ACD-BA33-2CDAEC39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2710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47A04-D1B6-4BE6-944D-B12C6337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CF56E-B63E-42B8-9C13-06A61872C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2 OFDM symbol long, jointly encoded SIG field in the EHT preamble immediately after RL-SIG ?</a:t>
            </a:r>
          </a:p>
          <a:p>
            <a:pPr lvl="1"/>
            <a:r>
              <a:rPr lang="en-US" dirty="0"/>
              <a:t>This SIG field will have universal fields</a:t>
            </a:r>
          </a:p>
          <a:p>
            <a:pPr lvl="1"/>
            <a:r>
              <a:rPr lang="en-US" dirty="0"/>
              <a:t>Extended Range Mode is TBD</a:t>
            </a:r>
          </a:p>
          <a:p>
            <a:pPr lvl="1"/>
            <a:r>
              <a:rPr lang="en-US" dirty="0"/>
              <a:t>The name for this field can be chosen in future based on consensus in the group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65027-CA54-4368-990A-E75FFE384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EBCA7-5782-4388-949D-1A15BB94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54E09-AFBD-439F-A083-7FE536743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1050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4FA23-A2AD-4C2A-A0FE-4B9056B9B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EE81F-DB7C-482B-8B18-1841358ED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SIG field immediately after the RL-SIG will be sent using 52 data tones and 4 pilot tones per-20MHz?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8BB23-01C4-4D6A-AB29-8E7E963D9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DDE71-C683-4EDA-A948-9F3061379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1587A-E41D-47BE-8568-836EC2A28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244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90E68-D57A-433E-88EB-363FE3DDF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3DB3F-7470-4189-87FA-52F16CC9F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SIG field immediately after the RL-SIG can have some version dependent fields as well?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2F2E5-B87C-4AE0-A3A2-0DA8F382D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6709B-0E01-4352-84CC-6732A181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5128F-420B-4BB6-A587-D9122EA0C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76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99CBD-10A9-4C76-AE95-ADEE10976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1D40D-197F-44AF-86AA-FDEF3AA87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Sameer Vermani et al, “Preamble Design Harmonization” , IEEE Document 11/19-1021r1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FC311-8C90-412B-9DB5-DE15A38E4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F76C7-C9B9-4AC5-ABE8-3261EF2A2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1922E-F563-48C9-A37A-BBACA3853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1322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76EB-A724-4F68-8898-919568CEF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4DB22-60E5-4BA7-9036-2EDAD587D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Traditionally, </a:t>
            </a:r>
            <a:r>
              <a:rPr lang="en-US" sz="2000" dirty="0" err="1"/>
              <a:t>WiFi</a:t>
            </a:r>
            <a:r>
              <a:rPr lang="en-US" sz="2000" dirty="0"/>
              <a:t> preamble design has only focused on backward compatibility</a:t>
            </a:r>
          </a:p>
          <a:p>
            <a:endParaRPr lang="en-US" sz="2000" dirty="0"/>
          </a:p>
          <a:p>
            <a:r>
              <a:rPr lang="en-US" sz="2000" dirty="0"/>
              <a:t>These slides are a continuation of the ideas proposed in [1], and propose to bring </a:t>
            </a:r>
            <a:r>
              <a:rPr lang="en-US" sz="2000" i="1" dirty="0"/>
              <a:t>forward compatibility</a:t>
            </a:r>
            <a:r>
              <a:rPr lang="en-US" sz="2000" dirty="0"/>
              <a:t> to </a:t>
            </a:r>
            <a:r>
              <a:rPr lang="en-US" sz="2000" dirty="0" err="1"/>
              <a:t>WiFi</a:t>
            </a:r>
            <a:r>
              <a:rPr lang="en-US" sz="2000" dirty="0"/>
              <a:t> preambles (in the main-stream </a:t>
            </a:r>
            <a:r>
              <a:rPr lang="en-US" sz="2000" dirty="0" err="1"/>
              <a:t>WiFi</a:t>
            </a:r>
            <a:r>
              <a:rPr lang="en-US" sz="2000" dirty="0"/>
              <a:t> bands) starting with 802.11be</a:t>
            </a:r>
          </a:p>
          <a:p>
            <a:pPr lvl="1"/>
            <a:r>
              <a:rPr lang="en-US" sz="1800" dirty="0"/>
              <a:t>Desire to solve the auto-detection issue for all future standards starting with EHT, once and for all </a:t>
            </a:r>
          </a:p>
          <a:p>
            <a:pPr lvl="1"/>
            <a:r>
              <a:rPr lang="en-US" sz="1800" dirty="0"/>
              <a:t>Better coexistence than just L-SIG based deferral among future generations of 802.11 through </a:t>
            </a:r>
            <a:r>
              <a:rPr lang="en-US" sz="1800" i="1" dirty="0"/>
              <a:t>universal fields</a:t>
            </a:r>
          </a:p>
          <a:p>
            <a:pPr lvl="1"/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B354-5636-4FA4-A9CF-6EFBE2F7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6116C-BF96-4228-B2B2-1082C7FC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56E9F-F440-44F3-B30A-692CE20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580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D82DB-EC37-45EA-825F-9478480E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F9596-B56D-4A08-8EEF-C9880C3CD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72816"/>
            <a:ext cx="7772400" cy="4114800"/>
          </a:xfrm>
        </p:spPr>
        <p:txBody>
          <a:bodyPr/>
          <a:lstStyle/>
          <a:p>
            <a:r>
              <a:rPr lang="en-US" sz="1800" dirty="0"/>
              <a:t>Historically, 802.11 preambles of every PHY version contain following types of information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Information needed by intended receivers</a:t>
            </a:r>
          </a:p>
          <a:p>
            <a:pPr lvl="2"/>
            <a:r>
              <a:rPr lang="en-US" sz="1200" dirty="0"/>
              <a:t>E.g., </a:t>
            </a:r>
            <a:r>
              <a:rPr lang="en-US" sz="1200" dirty="0" err="1"/>
              <a:t>Nss</a:t>
            </a:r>
            <a:r>
              <a:rPr lang="en-US" sz="1200" dirty="0"/>
              <a:t>, MCS, Coding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Basic Co-existence info for by-standers of previous PHY versions</a:t>
            </a:r>
          </a:p>
          <a:p>
            <a:pPr lvl="2"/>
            <a:r>
              <a:rPr lang="en-US" sz="1200" dirty="0"/>
              <a:t>L-SIG duration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Richer Co-ex info (medium re-use or power save) for by-standers of </a:t>
            </a:r>
            <a:r>
              <a:rPr lang="en-US" sz="1400" u="sng" dirty="0"/>
              <a:t>current</a:t>
            </a:r>
            <a:r>
              <a:rPr lang="en-US" sz="1400" dirty="0"/>
              <a:t> PHY version</a:t>
            </a:r>
          </a:p>
          <a:p>
            <a:pPr lvl="2" indent="-285750"/>
            <a:r>
              <a:rPr lang="en-US" sz="1200" dirty="0"/>
              <a:t>E.g., BSS Color, UL/DL bit and </a:t>
            </a:r>
            <a:r>
              <a:rPr lang="en-US" sz="1200" dirty="0" err="1"/>
              <a:t>TxOP</a:t>
            </a:r>
            <a:r>
              <a:rPr lang="en-US" sz="1200" dirty="0"/>
              <a:t> fields in 802.11ax</a:t>
            </a:r>
          </a:p>
          <a:p>
            <a:pPr lvl="2" indent="-285750"/>
            <a:endParaRPr lang="en-US" sz="1200" dirty="0"/>
          </a:p>
          <a:p>
            <a:r>
              <a:rPr lang="en-US" sz="1800" dirty="0"/>
              <a:t>Hitherto, information of type 3 is not understood by previous generations</a:t>
            </a:r>
          </a:p>
          <a:p>
            <a:pPr lvl="1"/>
            <a:r>
              <a:rPr lang="en-US" sz="1400" dirty="0"/>
              <a:t>E.g., 11ac devices do not understand BSS Color and </a:t>
            </a:r>
            <a:r>
              <a:rPr lang="en-US" sz="1400" dirty="0" err="1"/>
              <a:t>TxOP</a:t>
            </a:r>
            <a:r>
              <a:rPr lang="en-US" sz="1400" dirty="0"/>
              <a:t> in SIG fields of 802.11ax packets</a:t>
            </a:r>
          </a:p>
          <a:p>
            <a:pPr lvl="1"/>
            <a:r>
              <a:rPr lang="en-US" sz="1400" dirty="0"/>
              <a:t>Only basic L-SIG duration based co-existence is achieved</a:t>
            </a:r>
          </a:p>
          <a:p>
            <a:pPr lvl="1"/>
            <a:endParaRPr lang="en-US" sz="1600" dirty="0"/>
          </a:p>
          <a:p>
            <a:r>
              <a:rPr lang="en-US" sz="1800" dirty="0"/>
              <a:t>Better future compatibility starting with 802.11be</a:t>
            </a:r>
          </a:p>
          <a:p>
            <a:pPr lvl="1"/>
            <a:r>
              <a:rPr lang="en-US" sz="1400" dirty="0"/>
              <a:t>Richer co-existence among future </a:t>
            </a:r>
            <a:r>
              <a:rPr lang="en-US" sz="1400" dirty="0" err="1"/>
              <a:t>WiFi</a:t>
            </a:r>
            <a:r>
              <a:rPr lang="en-US" sz="1400" dirty="0"/>
              <a:t> versions starting with 11be</a:t>
            </a:r>
          </a:p>
          <a:p>
            <a:pPr lvl="2"/>
            <a:r>
              <a:rPr lang="en-US" sz="1200" dirty="0"/>
              <a:t>E.g. 11be devices will respond in a more sophisticated way (compared to just L-SIG based deferral) to the PHY version(s) after that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2C3BE-C958-4CD1-A848-0904D2D4F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92656-F8AB-4698-A71C-A1B5DFA02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7789A-6FDC-4600-BE8B-C832B7DF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6155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C6258-C696-4B38-AB77-B7AA284D0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compatibility: </a:t>
            </a:r>
            <a:r>
              <a:rPr lang="en-US" i="1" dirty="0"/>
              <a:t>Universal Fields</a:t>
            </a:r>
            <a:r>
              <a:rPr lang="en-US" dirty="0"/>
              <a:t>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B41C6-CC14-487A-867C-34DC238C4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Fix the preamble ‘structure’ across multiple 802.11 generations for at-least a few symbols after legacy preamble</a:t>
            </a:r>
          </a:p>
          <a:p>
            <a:pPr lvl="1"/>
            <a:r>
              <a:rPr lang="en-US" sz="1400" dirty="0"/>
              <a:t>Starting with EHT</a:t>
            </a:r>
          </a:p>
          <a:p>
            <a:pPr lvl="1"/>
            <a:r>
              <a:rPr lang="en-US" sz="1400" dirty="0"/>
              <a:t>‘Structure’ here means the number of OFDM symbols and encoding method</a:t>
            </a:r>
          </a:p>
          <a:p>
            <a:pPr lvl="1"/>
            <a:r>
              <a:rPr lang="en-US" sz="1400" dirty="0"/>
              <a:t>Legacy preamble and a ‘Pre-SIG’</a:t>
            </a:r>
          </a:p>
          <a:p>
            <a:endParaRPr lang="en-US" sz="1600" dirty="0"/>
          </a:p>
          <a:p>
            <a:r>
              <a:rPr lang="en-US" sz="1600" dirty="0"/>
              <a:t>Have some universal fields in the ‘structurally-common’ preamble section for all standards, EHT and beyond</a:t>
            </a:r>
          </a:p>
          <a:p>
            <a:pPr lvl="1"/>
            <a:r>
              <a:rPr lang="en-US" sz="1400" dirty="0"/>
              <a:t>Version independent fields whose presence is independent of the standard version (11be/bf/</a:t>
            </a:r>
            <a:r>
              <a:rPr lang="en-US" sz="1400" dirty="0" err="1"/>
              <a:t>bg</a:t>
            </a:r>
            <a:r>
              <a:rPr lang="en-US" sz="1400" dirty="0"/>
              <a:t>…)</a:t>
            </a:r>
          </a:p>
          <a:p>
            <a:pPr lvl="2"/>
            <a:r>
              <a:rPr lang="en-US" sz="1200" dirty="0"/>
              <a:t>All devices compliant with EHT or beyond standards can count on this information being present </a:t>
            </a:r>
          </a:p>
          <a:p>
            <a:pPr lvl="2"/>
            <a:r>
              <a:rPr lang="en-US" sz="1200" dirty="0"/>
              <a:t>At a known location in Pre-SIG</a:t>
            </a:r>
          </a:p>
          <a:p>
            <a:pPr lvl="1"/>
            <a:r>
              <a:rPr lang="en-US" sz="1400" dirty="0"/>
              <a:t>For example BSS Color, </a:t>
            </a:r>
            <a:r>
              <a:rPr lang="en-US" sz="1400" dirty="0" err="1"/>
              <a:t>TxOP</a:t>
            </a:r>
            <a:r>
              <a:rPr lang="en-US" sz="1400" dirty="0"/>
              <a:t> </a:t>
            </a:r>
            <a:r>
              <a:rPr lang="en-US" sz="1400" dirty="0" err="1"/>
              <a:t>etc</a:t>
            </a:r>
            <a:endParaRPr lang="en-US" sz="14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6477A-BA96-4510-B6EA-27C65F61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7CB84-0D77-4883-B699-6305A1C07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90D26-1968-4440-B51A-438E8F9C1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4FAD1F-B850-4154-81F1-3F03593FAAC4}"/>
              </a:ext>
            </a:extLst>
          </p:cNvPr>
          <p:cNvSpPr/>
          <p:nvPr/>
        </p:nvSpPr>
        <p:spPr bwMode="auto">
          <a:xfrm>
            <a:off x="2058779" y="5911950"/>
            <a:ext cx="2276065" cy="336140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preamble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(may include RL-SIG)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4301286-C497-46F0-AA6D-24C20F2E3765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8779" y="5799106"/>
            <a:ext cx="4673272" cy="55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CD07028-2F35-4344-AC63-5B8E8039B1FE}"/>
              </a:ext>
            </a:extLst>
          </p:cNvPr>
          <p:cNvSpPr txBox="1"/>
          <p:nvPr/>
        </p:nvSpPr>
        <p:spPr>
          <a:xfrm>
            <a:off x="3174602" y="5478121"/>
            <a:ext cx="28440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/>
              <a:t>Common structure for  EHT and beyond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F14108-ED71-4E23-8CC5-C65733B3B0C0}"/>
              </a:ext>
            </a:extLst>
          </p:cNvPr>
          <p:cNvSpPr txBox="1"/>
          <p:nvPr/>
        </p:nvSpPr>
        <p:spPr>
          <a:xfrm>
            <a:off x="4605" y="5883192"/>
            <a:ext cx="18238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802.11be preamble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8DC109-70C7-45C1-929E-80F29800DC1B}"/>
              </a:ext>
            </a:extLst>
          </p:cNvPr>
          <p:cNvSpPr/>
          <p:nvPr/>
        </p:nvSpPr>
        <p:spPr bwMode="auto">
          <a:xfrm>
            <a:off x="4334844" y="5910125"/>
            <a:ext cx="2397207" cy="342999"/>
          </a:xfrm>
          <a:prstGeom prst="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Pre-SIG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49EEBEA-AC0C-4218-8A4A-E2DDB5136129}"/>
              </a:ext>
            </a:extLst>
          </p:cNvPr>
          <p:cNvCxnSpPr>
            <a:cxnSpLocks/>
          </p:cNvCxnSpPr>
          <p:nvPr/>
        </p:nvCxnSpPr>
        <p:spPr bwMode="auto">
          <a:xfrm flipV="1">
            <a:off x="6840908" y="6080020"/>
            <a:ext cx="467396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EBA8F0A-8C8F-4394-AF3A-422C9206F2C7}"/>
              </a:ext>
            </a:extLst>
          </p:cNvPr>
          <p:cNvSpPr txBox="1"/>
          <p:nvPr/>
        </p:nvSpPr>
        <p:spPr>
          <a:xfrm>
            <a:off x="7244041" y="5780772"/>
            <a:ext cx="1725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Pre-</a:t>
            </a:r>
            <a:r>
              <a:rPr lang="en-US" sz="1200" i="1" dirty="0"/>
              <a:t>SIG contains </a:t>
            </a:r>
          </a:p>
          <a:p>
            <a:pPr algn="ctr"/>
            <a:r>
              <a:rPr lang="en-US" sz="1200" i="1" dirty="0"/>
              <a:t>universal fields</a:t>
            </a:r>
          </a:p>
          <a:p>
            <a:pPr algn="ctr"/>
            <a:r>
              <a:rPr lang="en-US" sz="1200" i="1" dirty="0"/>
              <a:t>at certain fixed locations</a:t>
            </a:r>
          </a:p>
        </p:txBody>
      </p:sp>
    </p:spTree>
    <p:extLst>
      <p:ext uri="{BB962C8B-B14F-4D97-AF65-F5344CB8AC3E}">
        <p14:creationId xmlns:p14="http://schemas.microsoft.com/office/powerpoint/2010/main" val="311680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1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557BB-D3F6-489A-8CF8-E5C79F5F4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compatibility: </a:t>
            </a:r>
            <a:r>
              <a:rPr lang="en-US" i="1" dirty="0"/>
              <a:t>Universal Fields</a:t>
            </a:r>
            <a:r>
              <a:rPr lang="en-US" dirty="0"/>
              <a:t>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4BC00-FDCB-4C7F-973A-E5ED8DCCA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sz="1600" dirty="0"/>
              <a:t>We think of universal fields as fields satisfying the following properties</a:t>
            </a:r>
          </a:p>
          <a:p>
            <a:pPr lvl="1"/>
            <a:r>
              <a:rPr lang="en-US" sz="1400" dirty="0"/>
              <a:t>Presence and location is independent of PHY version</a:t>
            </a:r>
          </a:p>
          <a:p>
            <a:pPr lvl="2"/>
            <a:r>
              <a:rPr lang="en-US" sz="1200" dirty="0"/>
              <a:t>Same for 11be/11bf/11bg </a:t>
            </a:r>
            <a:r>
              <a:rPr lang="en-US" sz="1200" dirty="0" err="1"/>
              <a:t>etc</a:t>
            </a:r>
            <a:r>
              <a:rPr lang="en-US" sz="1200" dirty="0"/>
              <a:t>…</a:t>
            </a:r>
          </a:p>
          <a:p>
            <a:pPr lvl="1"/>
            <a:r>
              <a:rPr lang="en-US" sz="1400" dirty="0"/>
              <a:t>Mainly used for better co-existence among 802.11 generations starting from 11be</a:t>
            </a:r>
          </a:p>
          <a:p>
            <a:pPr lvl="2"/>
            <a:r>
              <a:rPr lang="en-US" sz="1200" dirty="0"/>
              <a:t>Should be useful for by-stander devices of multiple generations</a:t>
            </a:r>
          </a:p>
          <a:p>
            <a:endParaRPr lang="en-US" sz="1600" dirty="0"/>
          </a:p>
          <a:p>
            <a:r>
              <a:rPr lang="en-US" sz="1600" dirty="0"/>
              <a:t>Based on above, good candidates for universal fields are</a:t>
            </a:r>
          </a:p>
          <a:p>
            <a:pPr lvl="1"/>
            <a:r>
              <a:rPr lang="en-US" sz="1400" dirty="0"/>
              <a:t>PHY Format Identifier (Same as PHY Version Identifier proposed in [1])</a:t>
            </a:r>
          </a:p>
          <a:p>
            <a:pPr lvl="2"/>
            <a:r>
              <a:rPr lang="en-US" sz="1200" dirty="0"/>
              <a:t>Value of the format identifier field differentiates between different </a:t>
            </a:r>
            <a:r>
              <a:rPr lang="en-US" sz="1200" dirty="0" err="1"/>
              <a:t>WiFi</a:t>
            </a:r>
            <a:r>
              <a:rPr lang="en-US" sz="1200" dirty="0"/>
              <a:t> versions starting with EHT</a:t>
            </a:r>
          </a:p>
          <a:p>
            <a:pPr lvl="2"/>
            <a:r>
              <a:rPr lang="en-US" sz="1200" dirty="0"/>
              <a:t>Auto-detection problem of multiple </a:t>
            </a:r>
            <a:r>
              <a:rPr lang="en-US" sz="1200" dirty="0" err="1"/>
              <a:t>WiFi</a:t>
            </a:r>
            <a:r>
              <a:rPr lang="en-US" sz="1200" dirty="0"/>
              <a:t> generations gets solved together</a:t>
            </a:r>
          </a:p>
          <a:p>
            <a:pPr lvl="1"/>
            <a:r>
              <a:rPr lang="en-US" sz="1400" dirty="0" err="1"/>
              <a:t>TxOP</a:t>
            </a:r>
            <a:r>
              <a:rPr lang="en-US" sz="1400" dirty="0"/>
              <a:t> duration</a:t>
            </a:r>
          </a:p>
          <a:p>
            <a:pPr lvl="1"/>
            <a:r>
              <a:rPr lang="en-US" sz="1400" dirty="0"/>
              <a:t>BSS Color</a:t>
            </a:r>
          </a:p>
          <a:p>
            <a:pPr lvl="1"/>
            <a:r>
              <a:rPr lang="en-US" sz="1400" dirty="0"/>
              <a:t>UL/DL flag</a:t>
            </a:r>
          </a:p>
          <a:p>
            <a:pPr lvl="1"/>
            <a:endParaRPr lang="en-US" sz="1400" dirty="0"/>
          </a:p>
          <a:p>
            <a:r>
              <a:rPr lang="en-US" sz="1600" dirty="0"/>
              <a:t>PPDU type (MU/SU/Trigger-based/ER/) may not be a good candidate for universal fields because</a:t>
            </a:r>
          </a:p>
          <a:p>
            <a:pPr lvl="1"/>
            <a:r>
              <a:rPr lang="en-US" sz="1400" dirty="0"/>
              <a:t>Every PHY version might have a different set of PPDU types</a:t>
            </a:r>
          </a:p>
          <a:p>
            <a:pPr lvl="1"/>
            <a:r>
              <a:rPr lang="en-US" sz="1400" dirty="0"/>
              <a:t>This information is mainly useful for intended receivers and not by-standers</a:t>
            </a:r>
          </a:p>
          <a:p>
            <a:endParaRPr lang="en-US" sz="18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A635A-87DD-4243-9DC6-33C56A700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0237C-6992-4659-B792-ACBFB8F47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2CDAA-9834-47FF-9562-AB30A339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5032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B88BB-FCED-4D9F-8EBD-0F3F86A7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the Pre-SIG field -I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6858C-AC5B-4365-86A4-5803D8CAC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Ideally, the universal information should be localized to just the pre-SIG</a:t>
            </a:r>
          </a:p>
          <a:p>
            <a:pPr lvl="1"/>
            <a:r>
              <a:rPr lang="en-US" sz="1200" dirty="0"/>
              <a:t>Don’t want universal fields to be scattered in multiple parts of the preamble</a:t>
            </a:r>
          </a:p>
          <a:p>
            <a:r>
              <a:rPr lang="en-US" sz="1600" dirty="0"/>
              <a:t>One symbol does not seem to be enough</a:t>
            </a:r>
          </a:p>
          <a:p>
            <a:pPr lvl="1"/>
            <a:r>
              <a:rPr lang="en-US" sz="1200" dirty="0"/>
              <a:t>If we have BSS Color (&gt;=6 bits), </a:t>
            </a:r>
            <a:r>
              <a:rPr lang="en-US" sz="1200" dirty="0" err="1"/>
              <a:t>TxOP</a:t>
            </a:r>
            <a:r>
              <a:rPr lang="en-US" sz="1200" dirty="0"/>
              <a:t> (&gt;=7 bits), UL/DL flag and PHY Format Identifier (&gt;=3),  adds up to a minimum of 17 bits</a:t>
            </a:r>
          </a:p>
          <a:p>
            <a:pPr lvl="1"/>
            <a:r>
              <a:rPr lang="en-US" sz="1200" dirty="0"/>
              <a:t>With CRC (&gt;=4 bits) and 6 bits tail, already exceeds the bit carrying capacity of 1 symbol</a:t>
            </a:r>
          </a:p>
          <a:p>
            <a:r>
              <a:rPr lang="en-US" sz="1600" dirty="0"/>
              <a:t>Three symbols (encoded together) might become a performance bottle neck (in outdoor channels)</a:t>
            </a:r>
          </a:p>
          <a:p>
            <a:r>
              <a:rPr lang="en-US" sz="1600" dirty="0"/>
              <a:t>Two symbols seems to achieve a reasonable balance</a:t>
            </a:r>
          </a:p>
          <a:p>
            <a:pPr lvl="1"/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FE493D-EE17-41A4-ABDA-E62D64EA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CE4357-5E55-489D-B6A4-C8896E810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245E95-3783-4804-92A5-EA7874B3E55B}"/>
              </a:ext>
            </a:extLst>
          </p:cNvPr>
          <p:cNvSpPr/>
          <p:nvPr/>
        </p:nvSpPr>
        <p:spPr bwMode="auto">
          <a:xfrm>
            <a:off x="1270683" y="2437847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F5E519-9334-4108-BB7F-3EAFD308A215}"/>
              </a:ext>
            </a:extLst>
          </p:cNvPr>
          <p:cNvSpPr/>
          <p:nvPr/>
        </p:nvSpPr>
        <p:spPr bwMode="auto">
          <a:xfrm>
            <a:off x="2107592" y="2437846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8942711-F882-4297-AADC-4EE0CF954A6D}"/>
              </a:ext>
            </a:extLst>
          </p:cNvPr>
          <p:cNvSpPr/>
          <p:nvPr/>
        </p:nvSpPr>
        <p:spPr bwMode="auto">
          <a:xfrm>
            <a:off x="2944501" y="243277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ADBE16E-04FF-4EE3-8F08-9D8C170CA231}"/>
              </a:ext>
            </a:extLst>
          </p:cNvPr>
          <p:cNvSpPr/>
          <p:nvPr/>
        </p:nvSpPr>
        <p:spPr bwMode="auto">
          <a:xfrm>
            <a:off x="5341708" y="2439416"/>
            <a:ext cx="2278357" cy="33457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EHT SIG fields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70049C6-7146-4282-9D41-8F90271B16D0}"/>
              </a:ext>
            </a:extLst>
          </p:cNvPr>
          <p:cNvSpPr/>
          <p:nvPr/>
        </p:nvSpPr>
        <p:spPr bwMode="auto">
          <a:xfrm>
            <a:off x="3546748" y="243277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A54517C-4612-4BCC-9A06-E6C25F4C56AE}"/>
              </a:ext>
            </a:extLst>
          </p:cNvPr>
          <p:cNvSpPr/>
          <p:nvPr/>
        </p:nvSpPr>
        <p:spPr bwMode="auto">
          <a:xfrm>
            <a:off x="4148995" y="2432772"/>
            <a:ext cx="1192713" cy="34121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 SIG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4D4D737-61B7-4458-B502-31EC36632C46}"/>
              </a:ext>
            </a:extLst>
          </p:cNvPr>
          <p:cNvCxnSpPr/>
          <p:nvPr/>
        </p:nvCxnSpPr>
        <p:spPr bwMode="auto">
          <a:xfrm>
            <a:off x="1270683" y="2330564"/>
            <a:ext cx="40710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57D4A36-4EA3-49BD-81C6-86E8E7C55E64}"/>
              </a:ext>
            </a:extLst>
          </p:cNvPr>
          <p:cNvSpPr txBox="1"/>
          <p:nvPr/>
        </p:nvSpPr>
        <p:spPr>
          <a:xfrm>
            <a:off x="1964825" y="2117521"/>
            <a:ext cx="2428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Common structure for EHT and beyond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39FB7E5C-1EF4-417F-A52F-37C0BC23C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304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92D1B-38D7-46A3-9B1E-FBDE30945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the Pre-SIG field -II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75010-F51D-4D76-AFDC-D96090A2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2019301"/>
            <a:ext cx="7772400" cy="3086100"/>
          </a:xfrm>
        </p:spPr>
        <p:txBody>
          <a:bodyPr/>
          <a:lstStyle/>
          <a:p>
            <a:r>
              <a:rPr lang="en-US" sz="1600" dirty="0"/>
              <a:t>Pre-SIG will be sent on 26 data tones (just like HE-SIG-A)</a:t>
            </a:r>
          </a:p>
          <a:p>
            <a:pPr lvl="1"/>
            <a:r>
              <a:rPr lang="en-US" sz="1400" dirty="0"/>
              <a:t>Extra tones will be added to L-SIG and RL-SIG for channel estimation </a:t>
            </a:r>
            <a:endParaRPr lang="en-US" sz="2400" dirty="0"/>
          </a:p>
          <a:p>
            <a:pPr lvl="1"/>
            <a:r>
              <a:rPr lang="en-US" sz="1400" dirty="0"/>
              <a:t>Leaving aside tail and CRC, 2 symbols offer a bit carrying capacity of &lt;=42 bits</a:t>
            </a:r>
          </a:p>
          <a:p>
            <a:endParaRPr lang="en-US" sz="1600" dirty="0"/>
          </a:p>
          <a:p>
            <a:r>
              <a:rPr lang="en-US" sz="1600" dirty="0"/>
              <a:t>42 bits seems like an overkill for universal fields alone</a:t>
            </a:r>
          </a:p>
          <a:p>
            <a:pPr lvl="1"/>
            <a:r>
              <a:rPr lang="en-US" sz="1400" dirty="0"/>
              <a:t>Need to manage preamble overhead; can’t be profligate with bits in preamble</a:t>
            </a:r>
          </a:p>
          <a:p>
            <a:pPr lvl="2"/>
            <a:r>
              <a:rPr lang="en-US" sz="1100" dirty="0"/>
              <a:t>Try to keep extra overhead of 11be to one symbol</a:t>
            </a:r>
          </a:p>
          <a:p>
            <a:pPr lvl="1"/>
            <a:r>
              <a:rPr lang="en-US" sz="1400" dirty="0"/>
              <a:t>Can incorporate version dependent fields (e.g. MCS, </a:t>
            </a:r>
            <a:r>
              <a:rPr lang="en-US" sz="1400" dirty="0" err="1"/>
              <a:t>Nss</a:t>
            </a:r>
            <a:r>
              <a:rPr lang="en-US" sz="1400" dirty="0"/>
              <a:t> </a:t>
            </a:r>
            <a:r>
              <a:rPr lang="en-US" sz="1400" dirty="0" err="1"/>
              <a:t>etc</a:t>
            </a:r>
            <a:r>
              <a:rPr lang="en-US" sz="1400" dirty="0"/>
              <a:t>) in the pre-SIG</a:t>
            </a:r>
          </a:p>
          <a:p>
            <a:pPr lvl="1"/>
            <a:endParaRPr lang="en-US" sz="1400" dirty="0"/>
          </a:p>
          <a:p>
            <a:r>
              <a:rPr lang="en-US" sz="1600" dirty="0"/>
              <a:t>Propose a mix of universal and version-dependent fields in a 2 symbol pre-SIG</a:t>
            </a:r>
          </a:p>
          <a:p>
            <a:pPr lvl="1"/>
            <a:r>
              <a:rPr lang="en-US" sz="1200" dirty="0"/>
              <a:t>ER mode (need for which is TBD) may need a longer pre-SIG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5CD8B4-A058-4DC5-84E7-EA9378226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8994" y="6525344"/>
            <a:ext cx="1849289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Sameer Vermani (Qualcomm)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3900A6B-A485-4129-BAEF-198DF27257D1}"/>
              </a:ext>
            </a:extLst>
          </p:cNvPr>
          <p:cNvSpPr/>
          <p:nvPr/>
        </p:nvSpPr>
        <p:spPr bwMode="auto">
          <a:xfrm>
            <a:off x="1448988" y="5333502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08DEAE5-7485-49A0-B099-37032A331613}"/>
              </a:ext>
            </a:extLst>
          </p:cNvPr>
          <p:cNvSpPr/>
          <p:nvPr/>
        </p:nvSpPr>
        <p:spPr bwMode="auto">
          <a:xfrm>
            <a:off x="2285897" y="5333501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864B57-5A6F-472D-8321-2F3E88CA1CF2}"/>
              </a:ext>
            </a:extLst>
          </p:cNvPr>
          <p:cNvSpPr/>
          <p:nvPr/>
        </p:nvSpPr>
        <p:spPr bwMode="auto">
          <a:xfrm>
            <a:off x="3122806" y="5328427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6600846-479B-4801-9B57-B98836E9E171}"/>
              </a:ext>
            </a:extLst>
          </p:cNvPr>
          <p:cNvSpPr/>
          <p:nvPr/>
        </p:nvSpPr>
        <p:spPr bwMode="auto">
          <a:xfrm>
            <a:off x="5520013" y="5335071"/>
            <a:ext cx="2278357" cy="33457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EHT SIG fields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9FFC5FF-AA25-4340-ABE7-CE766C3D2BE7}"/>
              </a:ext>
            </a:extLst>
          </p:cNvPr>
          <p:cNvSpPr/>
          <p:nvPr/>
        </p:nvSpPr>
        <p:spPr bwMode="auto">
          <a:xfrm>
            <a:off x="3725053" y="5328427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8AD346-A3C7-409B-A383-7F15AE307C0E}"/>
              </a:ext>
            </a:extLst>
          </p:cNvPr>
          <p:cNvSpPr/>
          <p:nvPr/>
        </p:nvSpPr>
        <p:spPr bwMode="auto">
          <a:xfrm>
            <a:off x="4327300" y="5328427"/>
            <a:ext cx="1192713" cy="34121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 SIG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71FF10C-6E9C-43B3-ADD0-FDF4232123E1}"/>
              </a:ext>
            </a:extLst>
          </p:cNvPr>
          <p:cNvCxnSpPr/>
          <p:nvPr/>
        </p:nvCxnSpPr>
        <p:spPr bwMode="auto">
          <a:xfrm>
            <a:off x="4327300" y="5779108"/>
            <a:ext cx="119271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B6C31F2-6958-4494-BF74-52CB8372E68F}"/>
              </a:ext>
            </a:extLst>
          </p:cNvPr>
          <p:cNvSpPr txBox="1"/>
          <p:nvPr/>
        </p:nvSpPr>
        <p:spPr>
          <a:xfrm>
            <a:off x="3384056" y="5757318"/>
            <a:ext cx="33492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2 symbols jointly encoded.</a:t>
            </a:r>
          </a:p>
          <a:p>
            <a:pPr algn="ctr"/>
            <a:r>
              <a:rPr lang="en-US" sz="1000" i="1" dirty="0"/>
              <a:t>Contains universal and</a:t>
            </a:r>
          </a:p>
          <a:p>
            <a:pPr algn="ctr"/>
            <a:r>
              <a:rPr lang="en-US" sz="1000" i="1" dirty="0"/>
              <a:t> version dependent fields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5F0D9FE-1BB1-4440-8104-DF1A0E8E34BE}"/>
              </a:ext>
            </a:extLst>
          </p:cNvPr>
          <p:cNvCxnSpPr/>
          <p:nvPr/>
        </p:nvCxnSpPr>
        <p:spPr bwMode="auto">
          <a:xfrm>
            <a:off x="1448988" y="5226219"/>
            <a:ext cx="40710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E2071E4-82A4-4E4B-90E7-D11E07A9D148}"/>
              </a:ext>
            </a:extLst>
          </p:cNvPr>
          <p:cNvSpPr txBox="1"/>
          <p:nvPr/>
        </p:nvSpPr>
        <p:spPr>
          <a:xfrm>
            <a:off x="2143130" y="5013176"/>
            <a:ext cx="2428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Common structure for EHT and beyond</a:t>
            </a:r>
          </a:p>
        </p:txBody>
      </p:sp>
      <p:sp>
        <p:nvSpPr>
          <p:cNvPr id="26" name="Date Placeholder 25">
            <a:extLst>
              <a:ext uri="{FF2B5EF4-FFF2-40B4-BE49-F238E27FC236}">
                <a16:creationId xmlns:a16="http://schemas.microsoft.com/office/drawing/2014/main" id="{87A094B9-882F-44EA-A5CE-2244CC855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07CB2BF1-D54D-4A90-807B-67B4B3A23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4197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2EE68-1BAE-440A-8BAE-D03DEEE64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02AA8-4285-4977-AB3A-C90BDD88D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proposed to bring future compatibility to </a:t>
            </a:r>
            <a:r>
              <a:rPr lang="en-US" sz="1800" dirty="0" err="1"/>
              <a:t>WiFi</a:t>
            </a:r>
            <a:r>
              <a:rPr lang="en-US" sz="1800" dirty="0"/>
              <a:t> preambles starting with 802.11be</a:t>
            </a:r>
          </a:p>
          <a:p>
            <a:pPr lvl="1"/>
            <a:r>
              <a:rPr lang="en-US" sz="1600" dirty="0"/>
              <a:t>Solve the auto-detection issue for multiple standards starting with EHT, together</a:t>
            </a:r>
          </a:p>
          <a:p>
            <a:pPr lvl="1"/>
            <a:r>
              <a:rPr lang="en-US" sz="1600" dirty="0"/>
              <a:t>Better coexistence than just L-SIG based deferral among future generations of 802.11</a:t>
            </a:r>
          </a:p>
          <a:p>
            <a:endParaRPr lang="en-US" sz="1800" dirty="0"/>
          </a:p>
          <a:p>
            <a:r>
              <a:rPr lang="en-US" sz="1800" dirty="0"/>
              <a:t>Have a structurally common portion of the preamble for multiple </a:t>
            </a:r>
            <a:r>
              <a:rPr lang="en-US" sz="1800" dirty="0" err="1"/>
              <a:t>WiFi</a:t>
            </a:r>
            <a:r>
              <a:rPr lang="en-US" sz="1800" dirty="0"/>
              <a:t> generations starting with 802.11be</a:t>
            </a:r>
          </a:p>
          <a:p>
            <a:pPr lvl="1"/>
            <a:r>
              <a:rPr lang="en-US" sz="1600" dirty="0"/>
              <a:t>Legacy preamble followed by a Pre-SIG</a:t>
            </a:r>
          </a:p>
          <a:p>
            <a:pPr lvl="1"/>
            <a:r>
              <a:rPr lang="en-US" sz="1600" dirty="0"/>
              <a:t>The Pre-SIG contains universal fields which are version independent </a:t>
            </a:r>
          </a:p>
          <a:p>
            <a:endParaRPr lang="en-US" sz="1800" dirty="0"/>
          </a:p>
          <a:p>
            <a:r>
              <a:rPr lang="en-US" sz="1800" dirty="0"/>
              <a:t>Proposed a 2 symbol Pre-SIG with a mix of universal (version independent) and version dependent fields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16291-314D-4119-82C6-BBAFD98B1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D42B0-15D8-495F-BB26-9B52B9964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08F6B-7AC3-4279-9D3B-AACF1E668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7891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EE0A-AC48-4203-AC69-F7184AC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04578-4572-46C3-AF4A-A061F3D9D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introducing “universal fields” in the EHT preamble ?</a:t>
            </a:r>
          </a:p>
          <a:p>
            <a:pPr lvl="1"/>
            <a:r>
              <a:rPr lang="en-US" dirty="0"/>
              <a:t>The intent of the </a:t>
            </a:r>
            <a:r>
              <a:rPr lang="en-US" i="1" dirty="0"/>
              <a:t>universal fields </a:t>
            </a:r>
            <a:r>
              <a:rPr lang="en-US" dirty="0"/>
              <a:t>is to allow for certain “version independent” content for better co-existence among future 802.11 generations</a:t>
            </a:r>
          </a:p>
          <a:p>
            <a:pPr lvl="1"/>
            <a:r>
              <a:rPr lang="en-US" dirty="0"/>
              <a:t>The exact field definition, location and number of bits are TBD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EA3CD-5A38-456B-B56A-BED3AACA5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D1C82-54E9-40E5-BFCD-4C366285B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E950A-F4EF-4411-BDDB-9FC26B500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73988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9A1B65-E434-418B-8456-6CB0DC2044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69931ED-F01D-4178-8068-7A73BD8BB3F4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ba37140e-f4c5-4a6c-a9b4-20a691ce6c8a"/>
    <ds:schemaRef ds:uri="http://schemas.microsoft.com/office/2006/documentManagement/types"/>
    <ds:schemaRef ds:uri="cc9c437c-ae0c-4066-8d90-a0f7de78612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55253</TotalTime>
  <Words>1277</Words>
  <Application>Microsoft Office PowerPoint</Application>
  <PresentationFormat>On-screen Show (4:3)</PresentationFormat>
  <Paragraphs>195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Qualcomm Office Regular</vt:lpstr>
      <vt:lpstr>Qualcomm Regular</vt:lpstr>
      <vt:lpstr>Times New Roman</vt:lpstr>
      <vt:lpstr>802-11-Submission</vt:lpstr>
      <vt:lpstr>Forward Compatibility for WiFi Preamble Design</vt:lpstr>
      <vt:lpstr>Abstract</vt:lpstr>
      <vt:lpstr>Introduction</vt:lpstr>
      <vt:lpstr>Forward compatibility: Universal Fields (1)</vt:lpstr>
      <vt:lpstr>Forward compatibility: Universal Fields (2)</vt:lpstr>
      <vt:lpstr>Thoughts on the Pre-SIG field -I</vt:lpstr>
      <vt:lpstr>Thoughts on the Pre-SIG field -II</vt:lpstr>
      <vt:lpstr>Summary</vt:lpstr>
      <vt:lpstr>Straw-poll 1</vt:lpstr>
      <vt:lpstr>Straw-poll 2</vt:lpstr>
      <vt:lpstr>Straw-poll 3</vt:lpstr>
      <vt:lpstr>Straw-poll 4</vt:lpstr>
      <vt:lpstr>Straw-poll 5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1278</cp:revision>
  <cp:lastPrinted>1998-02-10T13:28:06Z</cp:lastPrinted>
  <dcterms:created xsi:type="dcterms:W3CDTF">2004-12-02T14:01:45Z</dcterms:created>
  <dcterms:modified xsi:type="dcterms:W3CDTF">2019-11-13T07:18:35Z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</Properties>
</file>