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2"/>
  </p:notesMasterIdLst>
  <p:sldIdLst>
    <p:sldId id="269" r:id="rId2"/>
    <p:sldId id="257" r:id="rId3"/>
    <p:sldId id="270" r:id="rId4"/>
    <p:sldId id="259" r:id="rId5"/>
    <p:sldId id="260" r:id="rId6"/>
    <p:sldId id="265" r:id="rId7"/>
    <p:sldId id="271" r:id="rId8"/>
    <p:sldId id="273" r:id="rId9"/>
    <p:sldId id="262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E9503-A125-6148-A371-A6A0C52C0624}" v="4" dt="2019-09-16T01:29:08.740"/>
    <p1510:client id="{BDC65997-858A-F049-A4E0-C08F130CD5FC}" v="3" dt="2019-09-16T04:24:58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4422"/>
  </p:normalViewPr>
  <p:slideViewPr>
    <p:cSldViewPr snapToGrid="0" snapToObjects="1">
      <p:cViewPr varScale="1">
        <p:scale>
          <a:sx n="121" d="100"/>
          <a:sy n="121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am Torab" userId="6d734512828dc1d7" providerId="LiveId" clId="{BDC65997-858A-F049-A4E0-C08F130CD5FC}"/>
    <pc:docChg chg="undo modSld">
      <pc:chgData name="Payam Torab" userId="6d734512828dc1d7" providerId="LiveId" clId="{BDC65997-858A-F049-A4E0-C08F130CD5FC}" dt="2019-09-16T04:24:56.122" v="7" actId="20577"/>
      <pc:docMkLst>
        <pc:docMk/>
      </pc:docMkLst>
      <pc:sldChg chg="modSp">
        <pc:chgData name="Payam Torab" userId="6d734512828dc1d7" providerId="LiveId" clId="{BDC65997-858A-F049-A4E0-C08F130CD5FC}" dt="2019-09-16T04:24:56.122" v="7" actId="20577"/>
        <pc:sldMkLst>
          <pc:docMk/>
          <pc:sldMk cId="1171236782" sldId="262"/>
        </pc:sldMkLst>
        <pc:spChg chg="mod">
          <ac:chgData name="Payam Torab" userId="6d734512828dc1d7" providerId="LiveId" clId="{BDC65997-858A-F049-A4E0-C08F130CD5FC}" dt="2019-09-16T04:24:56.122" v="7" actId="20577"/>
          <ac:spMkLst>
            <pc:docMk/>
            <pc:sldMk cId="1171236782" sldId="262"/>
            <ac:spMk id="3" creationId="{CEBC6EA5-8CB2-454F-B1B6-9E99EB41B970}"/>
          </ac:spMkLst>
        </pc:spChg>
      </pc:sldChg>
    </pc:docChg>
  </pc:docChgLst>
  <pc:docChgLst>
    <pc:chgData name="Payam Torab" userId="6d734512828dc1d7" providerId="LiveId" clId="{701E9503-A125-6148-A371-A6A0C52C0624}"/>
    <pc:docChg chg="custSel modSld">
      <pc:chgData name="Payam Torab" userId="6d734512828dc1d7" providerId="LiveId" clId="{701E9503-A125-6148-A371-A6A0C52C0624}" dt="2019-09-16T01:44:50.750" v="326" actId="20577"/>
      <pc:docMkLst>
        <pc:docMk/>
      </pc:docMkLst>
      <pc:sldChg chg="modSp">
        <pc:chgData name="Payam Torab" userId="6d734512828dc1d7" providerId="LiveId" clId="{701E9503-A125-6148-A371-A6A0C52C0624}" dt="2019-09-16T01:44:50.750" v="326" actId="20577"/>
        <pc:sldMkLst>
          <pc:docMk/>
          <pc:sldMk cId="1171236782" sldId="262"/>
        </pc:sldMkLst>
        <pc:spChg chg="mod">
          <ac:chgData name="Payam Torab" userId="6d734512828dc1d7" providerId="LiveId" clId="{701E9503-A125-6148-A371-A6A0C52C0624}" dt="2019-09-16T01:44:50.750" v="326" actId="20577"/>
          <ac:spMkLst>
            <pc:docMk/>
            <pc:sldMk cId="1171236782" sldId="262"/>
            <ac:spMk id="3" creationId="{CEBC6EA5-8CB2-454F-B1B6-9E99EB41B970}"/>
          </ac:spMkLst>
        </pc:spChg>
      </pc:sldChg>
      <pc:sldChg chg="modSp">
        <pc:chgData name="Payam Torab" userId="6d734512828dc1d7" providerId="LiveId" clId="{701E9503-A125-6148-A371-A6A0C52C0624}" dt="2019-09-16T01:29:00.099" v="69"/>
        <pc:sldMkLst>
          <pc:docMk/>
          <pc:sldMk cId="3268948176" sldId="269"/>
        </pc:sldMkLst>
        <pc:graphicFrameChg chg="mod modGraphic">
          <ac:chgData name="Payam Torab" userId="6d734512828dc1d7" providerId="LiveId" clId="{701E9503-A125-6148-A371-A6A0C52C0624}" dt="2019-09-16T01:29:00.099" v="69"/>
          <ac:graphicFrameMkLst>
            <pc:docMk/>
            <pc:sldMk cId="3268948176" sldId="269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17516-9C07-A846-AFCE-6D4447417666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27955-76A4-3E45-96C0-0F8FBF4F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42465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Payam Torab, Facebook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CF1BB2-C288-8E40-BC88-8F74C5696B2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9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B3B72B-49CF-A740-AE67-2D338BB4AB4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0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Payam Torab, Facebook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35AE86-D5F8-EE46-B530-04607947765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2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Payam Torab, Facebook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EFA9E1-901F-8A4F-AE2F-8206E0469E86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7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Payam Torab, Facebook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B3C93B-1A5E-684D-A603-0432B37D9A2A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Payam Torab, Facebook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DA8455-179A-3E4C-B4A8-A2DA81D15D8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Payam Torab, 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FEB86-2D24-A44F-971D-5B32DFFDD2E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1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Payam Torab, Facebook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F99466-7356-0C41-9339-0A465D438646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Payam Torab, Facebook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B3328-45B1-7440-A84F-0771E024450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2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FC1B9419-F544-A74B-BCD3-DBD7D149B101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315201" y="6537961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Payam Torab, Facebook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0722E2-09F1-A440-9C67-1062A586F7ED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912285" y="320040"/>
            <a:ext cx="3657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September 2019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9F20AF-BCB3-D24B-B0BA-4D3884E116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318452"/>
            <a:ext cx="27432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</a:rPr>
              <a:t>IEEE 802.11-19/1514r0</a:t>
            </a:r>
            <a:endParaRPr lang="en-GB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9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273" y="1218586"/>
            <a:ext cx="10363200" cy="1470025"/>
          </a:xfrm>
        </p:spPr>
        <p:txBody>
          <a:bodyPr/>
          <a:lstStyle/>
          <a:p>
            <a:r>
              <a:rPr lang="en-US" dirty="0"/>
              <a:t>DMG STA Directional Transmit</a:t>
            </a:r>
            <a:br>
              <a:rPr lang="en-US" dirty="0"/>
            </a:br>
            <a:r>
              <a:rPr lang="en-US" dirty="0"/>
              <a:t>Activity Report Frame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20673" y="2645389"/>
            <a:ext cx="8534400" cy="618921"/>
          </a:xfrm>
        </p:spPr>
        <p:txBody>
          <a:bodyPr/>
          <a:lstStyle/>
          <a:p>
            <a:r>
              <a:rPr lang="en-US" altLang="en-US" dirty="0"/>
              <a:t>Date: 2019-09-17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Payam Torab, Facebook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1897E3D-6D46-A04D-B10F-420DA1DA3EC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73038"/>
              </p:ext>
            </p:extLst>
          </p:nvPr>
        </p:nvGraphicFramePr>
        <p:xfrm>
          <a:off x="2222308" y="3346267"/>
          <a:ext cx="8148390" cy="2133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Payam Torab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torab@ieee.org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252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Djordje Tujkovic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djordjet@fb.com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3742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Krishna Gomadam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kgomadam@fb.com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135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86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4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6EA5-8CB2-454F-B1B6-9E99EB41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to decouple beaconing and transmit activity report</a:t>
            </a:r>
          </a:p>
          <a:p>
            <a:r>
              <a:rPr lang="en-US" dirty="0"/>
              <a:t>Next step is to develop the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503DC-8203-244C-8D02-DCC9EAFA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5C64-EC5D-2245-A037-C5EC6027D9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2E9E-E5B7-344C-A7E5-67DBCABCC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7F9AC5-D7C4-174B-AE07-9C72DF27D7D4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3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51CE-478A-B241-953D-13424BCF0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commonly agreed that high power DMG SP/TDD-SP devices should send some channel occupancy information in the direction of transmission to make alien STAs aware of the operation</a:t>
            </a:r>
          </a:p>
          <a:p>
            <a:pPr lvl="1"/>
            <a:r>
              <a:rPr lang="en-US" dirty="0"/>
              <a:t>Alien STA in this context: Any STA outside the BS</a:t>
            </a:r>
          </a:p>
          <a:p>
            <a:pPr lvl="2"/>
            <a:r>
              <a:rPr lang="en-US" dirty="0"/>
              <a:t>EDMG/non-EDMG, TDD/non-TDD, low/high power</a:t>
            </a:r>
          </a:p>
          <a:p>
            <a:pPr lvl="1"/>
            <a:r>
              <a:rPr lang="en-US" dirty="0"/>
              <a:t>Transmitted frame can be used for different purposes</a:t>
            </a:r>
          </a:p>
          <a:p>
            <a:pPr lvl="2"/>
            <a:r>
              <a:rPr lang="en-US" dirty="0"/>
              <a:t>Channel switch decisions, interference nulling …</a:t>
            </a:r>
          </a:p>
          <a:p>
            <a:r>
              <a:rPr lang="en-US" dirty="0"/>
              <a:t>As of Draft 4.1, DMG Beacon frame is used for this purpose</a:t>
            </a:r>
          </a:p>
          <a:p>
            <a:pPr lvl="1"/>
            <a:r>
              <a:rPr lang="en-US" dirty="0"/>
              <a:t>Activity information: TDD Slot Structure and TDD Slot Schedule elements</a:t>
            </a:r>
          </a:p>
          <a:p>
            <a:r>
              <a:rPr lang="en-US" dirty="0"/>
              <a:t>There are issues with choice of the frame (DMG Beacon) and contents</a:t>
            </a:r>
          </a:p>
          <a:p>
            <a:r>
              <a:rPr lang="en-US" dirty="0"/>
              <a:t>We propose a public Action frame – called “DMG STA Directional Transmit Activity Report” for this purpose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47800-BD8E-7C48-B428-B77DD88D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E29F2-4105-5F47-B6D0-5F06144061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EA655-9E22-DB4C-8D3B-063F65559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822E4A56-85A9-894B-BBAF-7A0D2501A05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6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A5978F-CDBD-0D4E-8649-442D9CAD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beaconing and transmit activity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F5EDF-4EBC-D441-9AEB-044BC2258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1371600"/>
            <a:ext cx="3657600" cy="521208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DMG Bacon</a:t>
            </a:r>
          </a:p>
          <a:p>
            <a:r>
              <a:rPr lang="en-US" sz="1800" b="0" dirty="0"/>
              <a:t>Sent by AP/PCP only</a:t>
            </a:r>
          </a:p>
          <a:p>
            <a:r>
              <a:rPr lang="en-US" sz="1800" b="0" dirty="0"/>
              <a:t>Using beams optimized for discoverability (admit new STAs for example), information sharing, time synchronization …</a:t>
            </a:r>
          </a:p>
          <a:p>
            <a:pPr lvl="1"/>
            <a:r>
              <a:rPr lang="en-US" sz="1600" dirty="0"/>
              <a:t>Wide beams and selective directions for example</a:t>
            </a:r>
          </a:p>
          <a:p>
            <a:r>
              <a:rPr lang="en-US" sz="1800" b="0" dirty="0"/>
              <a:t>Using DMG MCS 0</a:t>
            </a:r>
          </a:p>
          <a:p>
            <a:r>
              <a:rPr lang="en-US" sz="1800" b="0" dirty="0"/>
              <a:t>Sent on primary channel</a:t>
            </a:r>
          </a:p>
          <a:p>
            <a:r>
              <a:rPr lang="en-US" sz="1800" b="0" dirty="0"/>
              <a:t>Contents reflect BSS operation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6F5FA9-69D7-1A4A-A425-0A080B1A6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8" y="1371600"/>
            <a:ext cx="3657600" cy="521208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Transmit activity report</a:t>
            </a:r>
          </a:p>
          <a:p>
            <a:r>
              <a:rPr lang="en-US" sz="1800" b="0" dirty="0"/>
              <a:t>Sent by all SP/TDD-SP STAs, independent of network role</a:t>
            </a:r>
          </a:p>
          <a:p>
            <a:pPr lvl="1"/>
            <a:r>
              <a:rPr lang="en-US" sz="1600" dirty="0"/>
              <a:t>Including non-AP/PCP (e.g., Client Nodes in millimeter-wave distribution use case)</a:t>
            </a:r>
          </a:p>
          <a:p>
            <a:r>
              <a:rPr lang="en-US" sz="1800" b="0" dirty="0"/>
              <a:t>Using the same data (transmit) beam, to protect alien STAs</a:t>
            </a:r>
          </a:p>
          <a:p>
            <a:r>
              <a:rPr lang="en-US" sz="1800" b="0" dirty="0"/>
              <a:t>Transmit schedule and MCS independent of beaconing</a:t>
            </a:r>
          </a:p>
          <a:p>
            <a:pPr lvl="1"/>
            <a:r>
              <a:rPr lang="en-US" sz="1600" dirty="0"/>
              <a:t>For example, no need to send if there is no transmit activity</a:t>
            </a:r>
          </a:p>
          <a:p>
            <a:r>
              <a:rPr lang="en-US" sz="1800" b="0" dirty="0"/>
              <a:t>Sent on occupied channels</a:t>
            </a:r>
          </a:p>
          <a:p>
            <a:r>
              <a:rPr lang="en-US" sz="1800" b="0" dirty="0"/>
              <a:t>Contents reflect transmit characteristics</a:t>
            </a:r>
          </a:p>
          <a:p>
            <a:pPr lvl="1"/>
            <a:r>
              <a:rPr lang="en-US" sz="1600" dirty="0"/>
              <a:t>Transmit load (airtime utilization), transmit power,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54718-E4A0-5C41-AD23-40AEA94696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0148D-BD3A-A242-BAA3-BF8686C66A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41C525DA-E20F-D94A-A423-7ACCA5967242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DF91DD-0CAC-3844-A62D-F351F15EA382}"/>
              </a:ext>
            </a:extLst>
          </p:cNvPr>
          <p:cNvGrpSpPr/>
          <p:nvPr/>
        </p:nvGrpSpPr>
        <p:grpSpPr>
          <a:xfrm>
            <a:off x="8229600" y="1494204"/>
            <a:ext cx="3657600" cy="2300555"/>
            <a:chOff x="8421196" y="1494204"/>
            <a:chExt cx="3657600" cy="23005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3F25D0-B873-E744-9D04-C8F4C0B934C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1196" y="1508759"/>
              <a:ext cx="3657600" cy="2286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A6B450-2954-A946-8F52-DBDE073AA98B}"/>
                </a:ext>
              </a:extLst>
            </p:cNvPr>
            <p:cNvSpPr txBox="1">
              <a:spLocks/>
            </p:cNvSpPr>
            <p:nvPr/>
          </p:nvSpPr>
          <p:spPr>
            <a:xfrm>
              <a:off x="8776293" y="2118228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+mn-lt"/>
                </a:rPr>
                <a:t>Client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  <a:latin typeface="+mn-lt"/>
                </a:rPr>
                <a:t>Node (CN)</a:t>
              </a:r>
            </a:p>
            <a:p>
              <a:pPr algn="ctr"/>
              <a:r>
                <a:rPr lang="en-US" sz="600" dirty="0"/>
                <a:t>Non-AP STA</a:t>
              </a:r>
              <a:endParaRPr lang="en-US" sz="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489237-D9AD-E849-AB0E-48C21E7BEE2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42306" y="1737174"/>
              <a:ext cx="1848464" cy="155958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C00000"/>
              </a:solidFill>
              <a:prstDash val="dash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6A15BA-ECF2-C643-980B-EEF3CCCA069B}"/>
                </a:ext>
              </a:extLst>
            </p:cNvPr>
            <p:cNvSpPr txBox="1">
              <a:spLocks/>
            </p:cNvSpPr>
            <p:nvPr/>
          </p:nvSpPr>
          <p:spPr>
            <a:xfrm>
              <a:off x="9274805" y="2640596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+mn-lt"/>
                </a:rPr>
                <a:t>Distribution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  <a:latin typeface="+mn-lt"/>
                </a:rPr>
                <a:t>Node (DN)</a:t>
              </a:r>
            </a:p>
            <a:p>
              <a:pPr algn="ctr"/>
              <a:r>
                <a:rPr lang="en-US" sz="600" dirty="0"/>
                <a:t>(AP STA)</a:t>
              </a:r>
              <a:endParaRPr lang="en-US" sz="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8C43B7-B606-9346-8FC7-F1D8BC7AB5BF}"/>
                </a:ext>
              </a:extLst>
            </p:cNvPr>
            <p:cNvSpPr txBox="1">
              <a:spLocks/>
            </p:cNvSpPr>
            <p:nvPr/>
          </p:nvSpPr>
          <p:spPr>
            <a:xfrm>
              <a:off x="8649299" y="313546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+mn-lt"/>
                </a:rPr>
                <a:t>Client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  <a:latin typeface="+mn-lt"/>
                </a:rPr>
                <a:t>Node (CN)</a:t>
              </a:r>
            </a:p>
            <a:p>
              <a:pPr algn="ctr"/>
              <a:r>
                <a:rPr lang="en-US" sz="600" dirty="0"/>
                <a:t>Non-AP STA</a:t>
              </a:r>
              <a:endParaRPr lang="en-US" sz="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BF16AE8-3D0A-CF43-9F91-069F01563EB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49300" y="2127208"/>
              <a:ext cx="2642915" cy="116486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C00000"/>
              </a:solidFill>
              <a:prstDash val="dash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5A80A0-92B5-4244-96F9-5858CCC6974D}"/>
                </a:ext>
              </a:extLst>
            </p:cNvPr>
            <p:cNvSpPr txBox="1">
              <a:spLocks/>
            </p:cNvSpPr>
            <p:nvPr/>
          </p:nvSpPr>
          <p:spPr>
            <a:xfrm>
              <a:off x="9701356" y="1494204"/>
              <a:ext cx="2377440" cy="914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Activity report in the same direction as data transmission (using the same beam), sent by all STAs (AP, PCP, non-AP/PCP)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50C3F4-E72D-8644-A966-DC5B865E2B2E}"/>
              </a:ext>
            </a:extLst>
          </p:cNvPr>
          <p:cNvGrpSpPr/>
          <p:nvPr/>
        </p:nvGrpSpPr>
        <p:grpSpPr>
          <a:xfrm>
            <a:off x="8229600" y="4023547"/>
            <a:ext cx="3657600" cy="2286000"/>
            <a:chOff x="8421196" y="4023547"/>
            <a:chExt cx="3657600" cy="2286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2DC705-B75B-9D4D-8D2B-B9F413DB691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1196" y="4023547"/>
              <a:ext cx="3657600" cy="2286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19093-6389-2349-92C1-092EC2B69FDD}"/>
                </a:ext>
              </a:extLst>
            </p:cNvPr>
            <p:cNvSpPr txBox="1">
              <a:spLocks/>
            </p:cNvSpPr>
            <p:nvPr/>
          </p:nvSpPr>
          <p:spPr>
            <a:xfrm>
              <a:off x="8842000" y="493329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+mn-lt"/>
                </a:rPr>
                <a:t>Distribution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  <a:latin typeface="+mn-lt"/>
                </a:rPr>
                <a:t>Node (DN)</a:t>
              </a:r>
            </a:p>
            <a:p>
              <a:pPr algn="ctr"/>
              <a:r>
                <a:rPr lang="en-US" sz="600" dirty="0"/>
                <a:t>(AP STA)</a:t>
              </a:r>
              <a:endParaRPr lang="en-US" sz="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FA6862-ACF6-E543-9FD8-EB50863D4BE3}"/>
                </a:ext>
              </a:extLst>
            </p:cNvPr>
            <p:cNvSpPr txBox="1">
              <a:spLocks/>
            </p:cNvSpPr>
            <p:nvPr/>
          </p:nvSpPr>
          <p:spPr>
            <a:xfrm>
              <a:off x="10432876" y="4029175"/>
              <a:ext cx="1645920" cy="10972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General beaconing activity for anything (discovery, information sharing, time synchronization ..), sent by AP/PCP only, following general beaconing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37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56C260-CED7-8449-9409-5ACD8BCD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71" y="4507892"/>
            <a:ext cx="6229350" cy="11906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BF2019F-6700-1541-B12E-6B402CBF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94360"/>
            <a:ext cx="11704320" cy="914400"/>
          </a:xfrm>
        </p:spPr>
        <p:txBody>
          <a:bodyPr/>
          <a:lstStyle/>
          <a:p>
            <a:r>
              <a:rPr lang="en-US" dirty="0"/>
              <a:t>Action frames with similar function: Radio Measurement Report</a:t>
            </a:r>
            <a:br>
              <a:rPr lang="en-US" sz="1600" dirty="0"/>
            </a:br>
            <a:r>
              <a:rPr lang="en-US" sz="1800" dirty="0"/>
              <a:t>(Category 5 – Radio Measurement)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5E74D4-8A93-0342-BBCA-3C062C9F2C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Not Public category</a:t>
            </a:r>
          </a:p>
          <a:p>
            <a:r>
              <a:rPr lang="en-US" dirty="0"/>
              <a:t>Channel load metric is not a function of transmit activity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DA03BB85-687D-F846-A0B5-4260B98D68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E10CAA2-47DC-A848-AD7E-CB29026D08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F5D83-6484-5148-B8ED-1332817C3CCC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248CB-1915-834B-887F-1EAB66654DC7}"/>
              </a:ext>
            </a:extLst>
          </p:cNvPr>
          <p:cNvSpPr txBox="1"/>
          <p:nvPr/>
        </p:nvSpPr>
        <p:spPr>
          <a:xfrm>
            <a:off x="822960" y="1828800"/>
            <a:ext cx="1828800" cy="822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/>
              <a:t>Radio</a:t>
            </a:r>
          </a:p>
          <a:p>
            <a:pPr algn="ctr"/>
            <a:r>
              <a:rPr lang="en-US" dirty="0"/>
              <a:t>Measurement</a:t>
            </a:r>
          </a:p>
          <a:p>
            <a:pPr algn="ctr"/>
            <a:r>
              <a:rPr lang="en-US" dirty="0"/>
              <a:t>Report (frame)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27968D-4B5A-8E43-901D-C4DC5DEC4D08}"/>
              </a:ext>
            </a:extLst>
          </p:cNvPr>
          <p:cNvSpPr txBox="1"/>
          <p:nvPr/>
        </p:nvSpPr>
        <p:spPr>
          <a:xfrm>
            <a:off x="2011680" y="2743200"/>
            <a:ext cx="1828800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/>
              <a:t>Measurement</a:t>
            </a:r>
          </a:p>
          <a:p>
            <a:pPr algn="ctr"/>
            <a:r>
              <a:rPr lang="en-US" dirty="0"/>
              <a:t>Report (element)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391F241-24E0-C746-BA70-2DCCD2064BDA}"/>
              </a:ext>
            </a:extLst>
          </p:cNvPr>
          <p:cNvCxnSpPr>
            <a:cxnSpLocks/>
            <a:stCxn id="14" idx="1"/>
            <a:endCxn id="11" idx="2"/>
          </p:cNvCxnSpPr>
          <p:nvPr/>
        </p:nvCxnSpPr>
        <p:spPr>
          <a:xfrm rot="10800000">
            <a:off x="1737360" y="2651760"/>
            <a:ext cx="274320" cy="3657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3ACC58F-17CC-CA4B-B31E-6E2A9650DA6A}"/>
              </a:ext>
            </a:extLst>
          </p:cNvPr>
          <p:cNvSpPr txBox="1"/>
          <p:nvPr/>
        </p:nvSpPr>
        <p:spPr>
          <a:xfrm>
            <a:off x="3200400" y="3566160"/>
            <a:ext cx="2011680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/>
              <a:t>Measurement Type</a:t>
            </a:r>
          </a:p>
          <a:p>
            <a:pPr algn="ctr"/>
            <a:r>
              <a:rPr lang="en-US" dirty="0"/>
              <a:t>= 3 (Channel Load)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B1DD0E3F-706B-2641-995F-BDFB3E1D1F1E}"/>
              </a:ext>
            </a:extLst>
          </p:cNvPr>
          <p:cNvCxnSpPr>
            <a:cxnSpLocks/>
            <a:stCxn id="23" idx="1"/>
            <a:endCxn id="14" idx="2"/>
          </p:cNvCxnSpPr>
          <p:nvPr/>
        </p:nvCxnSpPr>
        <p:spPr>
          <a:xfrm rot="10800000">
            <a:off x="2926080" y="3291840"/>
            <a:ext cx="274320" cy="5486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4F96836-0EC3-4148-9FB0-A0C0095C870D}"/>
              </a:ext>
            </a:extLst>
          </p:cNvPr>
          <p:cNvCxnSpPr>
            <a:cxnSpLocks/>
            <a:endCxn id="14" idx="2"/>
          </p:cNvCxnSpPr>
          <p:nvPr/>
        </p:nvCxnSpPr>
        <p:spPr>
          <a:xfrm rot="10800000">
            <a:off x="2926080" y="3291840"/>
            <a:ext cx="274320" cy="15916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CF999-07ED-9840-9711-CF5DB0AEED61}"/>
              </a:ext>
            </a:extLst>
          </p:cNvPr>
          <p:cNvCxnSpPr>
            <a:cxnSpLocks/>
          </p:cNvCxnSpPr>
          <p:nvPr/>
        </p:nvCxnSpPr>
        <p:spPr>
          <a:xfrm>
            <a:off x="1737359" y="3017520"/>
            <a:ext cx="0" cy="68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10C9A4-4DCF-EF4C-9D5C-C20F76C680BB}"/>
              </a:ext>
            </a:extLst>
          </p:cNvPr>
          <p:cNvCxnSpPr>
            <a:cxnSpLocks/>
          </p:cNvCxnSpPr>
          <p:nvPr/>
        </p:nvCxnSpPr>
        <p:spPr>
          <a:xfrm>
            <a:off x="2926079" y="4883467"/>
            <a:ext cx="0" cy="68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AC837680-674F-7541-A9EB-002760E3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514" y="5634818"/>
            <a:ext cx="3457575" cy="4762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5DC35DD-2F3C-DE49-B544-0F7F4A7131B2}"/>
              </a:ext>
            </a:extLst>
          </p:cNvPr>
          <p:cNvSpPr txBox="1"/>
          <p:nvPr/>
        </p:nvSpPr>
        <p:spPr>
          <a:xfrm>
            <a:off x="8609740" y="6127225"/>
            <a:ext cx="2556691" cy="219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/>
              <a:t>Channel busy time defined as</a:t>
            </a:r>
          </a:p>
          <a:p>
            <a:pPr algn="ctr"/>
            <a:r>
              <a:rPr lang="en-US" sz="1200" dirty="0"/>
              <a:t>when CCA triggered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1B98F-D446-A447-910C-9ED78CDB5A53}"/>
              </a:ext>
            </a:extLst>
          </p:cNvPr>
          <p:cNvSpPr txBox="1"/>
          <p:nvPr/>
        </p:nvSpPr>
        <p:spPr>
          <a:xfrm>
            <a:off x="5313273" y="5770901"/>
            <a:ext cx="2166432" cy="219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/>
              <a:t>Reference: 802.11md Draft 2.4</a:t>
            </a:r>
          </a:p>
        </p:txBody>
      </p:sp>
    </p:spTree>
    <p:extLst>
      <p:ext uri="{BB962C8B-B14F-4D97-AF65-F5344CB8AC3E}">
        <p14:creationId xmlns:p14="http://schemas.microsoft.com/office/powerpoint/2010/main" val="105483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2570C-D1A1-E44C-999D-FE2A7B2C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891" y="4526280"/>
            <a:ext cx="6438900" cy="1219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BF2019F-6700-1541-B12E-6B402CBF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frames with similar function: QLoad Report</a:t>
            </a:r>
            <a:br>
              <a:rPr lang="en-US" dirty="0"/>
            </a:br>
            <a:r>
              <a:rPr lang="en-US" sz="1800" dirty="0"/>
              <a:t>(Category 4 – Public)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8B619D-EEBE-134D-BA5A-1F6C7B290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3" y="1508759"/>
            <a:ext cx="5807323" cy="5029200"/>
          </a:xfrm>
        </p:spPr>
        <p:txBody>
          <a:bodyPr/>
          <a:lstStyle/>
          <a:p>
            <a:r>
              <a:rPr lang="en-US" dirty="0"/>
              <a:t>Sent by AP only (meant for AP-AP)</a:t>
            </a:r>
          </a:p>
          <a:p>
            <a:r>
              <a:rPr lang="en-US" dirty="0"/>
              <a:t>EDCA and HCCA fields and extensions to SP/TDD need to be developed</a:t>
            </a:r>
          </a:p>
          <a:p>
            <a:r>
              <a:rPr lang="en-US" dirty="0"/>
              <a:t>Information we like to publish is not the crude channel occupancy only</a:t>
            </a:r>
          </a:p>
          <a:p>
            <a:pPr lvl="1"/>
            <a:r>
              <a:rPr lang="en-US" dirty="0"/>
              <a:t>Radio parameters (TRP), slots, TRN-R…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89F90-31EF-1844-8777-8B22F2965A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BFE-63A6-E34C-A824-8B536A3682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D49D6F-4EF6-3544-9918-A4C4BF094784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248CB-1915-834B-887F-1EAB66654DC7}"/>
              </a:ext>
            </a:extLst>
          </p:cNvPr>
          <p:cNvSpPr txBox="1"/>
          <p:nvPr/>
        </p:nvSpPr>
        <p:spPr>
          <a:xfrm>
            <a:off x="822960" y="1828800"/>
            <a:ext cx="1828800" cy="822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/>
              <a:t>QLoad</a:t>
            </a:r>
          </a:p>
          <a:p>
            <a:pPr algn="ctr"/>
            <a:r>
              <a:rPr lang="en-US" dirty="0"/>
              <a:t>Report</a:t>
            </a:r>
          </a:p>
          <a:p>
            <a:pPr algn="ctr"/>
            <a:r>
              <a:rPr lang="en-US" dirty="0"/>
              <a:t>(frame)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27968D-4B5A-8E43-901D-C4DC5DEC4D08}"/>
              </a:ext>
            </a:extLst>
          </p:cNvPr>
          <p:cNvSpPr txBox="1"/>
          <p:nvPr/>
        </p:nvSpPr>
        <p:spPr>
          <a:xfrm>
            <a:off x="2011680" y="2743200"/>
            <a:ext cx="1828800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/>
              <a:t>QLoad</a:t>
            </a:r>
          </a:p>
          <a:p>
            <a:pPr algn="ctr"/>
            <a:r>
              <a:rPr lang="en-US" dirty="0"/>
              <a:t>Report (element)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391F241-24E0-C746-BA70-2DCCD2064BDA}"/>
              </a:ext>
            </a:extLst>
          </p:cNvPr>
          <p:cNvCxnSpPr>
            <a:cxnSpLocks/>
            <a:stCxn id="14" idx="1"/>
            <a:endCxn id="11" idx="2"/>
          </p:cNvCxnSpPr>
          <p:nvPr/>
        </p:nvCxnSpPr>
        <p:spPr>
          <a:xfrm rot="10800000">
            <a:off x="1737360" y="2651760"/>
            <a:ext cx="274320" cy="3657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3ACC58F-17CC-CA4B-B31E-6E2A9650DA6A}"/>
              </a:ext>
            </a:extLst>
          </p:cNvPr>
          <p:cNvSpPr txBox="1"/>
          <p:nvPr/>
        </p:nvSpPr>
        <p:spPr>
          <a:xfrm>
            <a:off x="3200400" y="3566160"/>
            <a:ext cx="2011680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/>
              <a:t>Measurement Type</a:t>
            </a:r>
          </a:p>
          <a:p>
            <a:pPr algn="ctr"/>
            <a:r>
              <a:rPr lang="en-US" dirty="0"/>
              <a:t>= 3 (Channel Load)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B1DD0E3F-706B-2641-995F-BDFB3E1D1F1E}"/>
              </a:ext>
            </a:extLst>
          </p:cNvPr>
          <p:cNvCxnSpPr>
            <a:cxnSpLocks/>
            <a:stCxn id="23" idx="1"/>
            <a:endCxn id="14" idx="2"/>
          </p:cNvCxnSpPr>
          <p:nvPr/>
        </p:nvCxnSpPr>
        <p:spPr>
          <a:xfrm rot="10800000">
            <a:off x="2926080" y="3291840"/>
            <a:ext cx="274320" cy="5486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4F96836-0EC3-4148-9FB0-A0C0095C870D}"/>
              </a:ext>
            </a:extLst>
          </p:cNvPr>
          <p:cNvCxnSpPr>
            <a:cxnSpLocks/>
            <a:endCxn id="14" idx="2"/>
          </p:cNvCxnSpPr>
          <p:nvPr/>
        </p:nvCxnSpPr>
        <p:spPr>
          <a:xfrm rot="10800000">
            <a:off x="2926080" y="3291840"/>
            <a:ext cx="274320" cy="15916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CF999-07ED-9840-9711-CF5DB0AEED61}"/>
              </a:ext>
            </a:extLst>
          </p:cNvPr>
          <p:cNvCxnSpPr>
            <a:cxnSpLocks/>
          </p:cNvCxnSpPr>
          <p:nvPr/>
        </p:nvCxnSpPr>
        <p:spPr>
          <a:xfrm>
            <a:off x="1737359" y="3017520"/>
            <a:ext cx="0" cy="68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10C9A4-4DCF-EF4C-9D5C-C20F76C680BB}"/>
              </a:ext>
            </a:extLst>
          </p:cNvPr>
          <p:cNvCxnSpPr>
            <a:cxnSpLocks/>
          </p:cNvCxnSpPr>
          <p:nvPr/>
        </p:nvCxnSpPr>
        <p:spPr>
          <a:xfrm>
            <a:off x="2926079" y="4883467"/>
            <a:ext cx="0" cy="68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D523D36-45AF-594A-9495-C35731911E44}"/>
              </a:ext>
            </a:extLst>
          </p:cNvPr>
          <p:cNvSpPr txBox="1"/>
          <p:nvPr/>
        </p:nvSpPr>
        <p:spPr>
          <a:xfrm>
            <a:off x="8002814" y="5635730"/>
            <a:ext cx="2556691" cy="219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/>
              <a:t>No subelements defined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32226-9A62-1B42-99DD-2A4EAFA25723}"/>
              </a:ext>
            </a:extLst>
          </p:cNvPr>
          <p:cNvSpPr txBox="1"/>
          <p:nvPr/>
        </p:nvSpPr>
        <p:spPr>
          <a:xfrm>
            <a:off x="5313273" y="5770901"/>
            <a:ext cx="2166432" cy="219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/>
              <a:t>Reference: 802.11md Draft 2.4</a:t>
            </a:r>
          </a:p>
        </p:txBody>
      </p:sp>
    </p:spTree>
    <p:extLst>
      <p:ext uri="{BB962C8B-B14F-4D97-AF65-F5344CB8AC3E}">
        <p14:creationId xmlns:p14="http://schemas.microsoft.com/office/powerpoint/2010/main" val="113935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0C2E4-A542-6444-9F37-736DB289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08760"/>
            <a:ext cx="10515600" cy="1678577"/>
          </a:xfrm>
        </p:spPr>
        <p:txBody>
          <a:bodyPr/>
          <a:lstStyle/>
          <a:p>
            <a:r>
              <a:rPr lang="en-US" dirty="0"/>
              <a:t>Public Action frame indicating time, channel and transmission attributes for a given spatial direction; we discuss a tentative formulation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83C33-7C01-C941-85EB-AC8E5D5D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Public Action frame</a:t>
            </a:r>
            <a:br>
              <a:rPr lang="en-US" dirty="0"/>
            </a:br>
            <a:r>
              <a:rPr lang="en-US" sz="1800" dirty="0"/>
              <a:t>DMG STA Directional Transmit Activity Report (frame &amp; element)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84E9A-A91F-E14D-A917-26694371B3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DC7E8-127D-644D-9676-8730008BE3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F366C02-E88D-5447-83B2-4073573FE50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A6BEAFA-0161-4641-825C-B2ED27594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77711"/>
              </p:ext>
            </p:extLst>
          </p:nvPr>
        </p:nvGraphicFramePr>
        <p:xfrm>
          <a:off x="600970" y="2600960"/>
          <a:ext cx="10990059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975">
                  <a:extLst>
                    <a:ext uri="{9D8B030D-6E8A-4147-A177-3AD203B41FA5}">
                      <a16:colId xmlns:a16="http://schemas.microsoft.com/office/drawing/2014/main" val="1278525332"/>
                    </a:ext>
                  </a:extLst>
                </a:gridCol>
                <a:gridCol w="781367">
                  <a:extLst>
                    <a:ext uri="{9D8B030D-6E8A-4147-A177-3AD203B41FA5}">
                      <a16:colId xmlns:a16="http://schemas.microsoft.com/office/drawing/2014/main" val="3776086963"/>
                    </a:ext>
                  </a:extLst>
                </a:gridCol>
                <a:gridCol w="636905">
                  <a:extLst>
                    <a:ext uri="{9D8B030D-6E8A-4147-A177-3AD203B41FA5}">
                      <a16:colId xmlns:a16="http://schemas.microsoft.com/office/drawing/2014/main" val="3178187848"/>
                    </a:ext>
                  </a:extLst>
                </a:gridCol>
                <a:gridCol w="904621">
                  <a:extLst>
                    <a:ext uri="{9D8B030D-6E8A-4147-A177-3AD203B41FA5}">
                      <a16:colId xmlns:a16="http://schemas.microsoft.com/office/drawing/2014/main" val="2284409383"/>
                    </a:ext>
                  </a:extLst>
                </a:gridCol>
                <a:gridCol w="832167">
                  <a:extLst>
                    <a:ext uri="{9D8B030D-6E8A-4147-A177-3AD203B41FA5}">
                      <a16:colId xmlns:a16="http://schemas.microsoft.com/office/drawing/2014/main" val="978754857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2864923293"/>
                    </a:ext>
                  </a:extLst>
                </a:gridCol>
                <a:gridCol w="1523873">
                  <a:extLst>
                    <a:ext uri="{9D8B030D-6E8A-4147-A177-3AD203B41FA5}">
                      <a16:colId xmlns:a16="http://schemas.microsoft.com/office/drawing/2014/main" val="1989453570"/>
                    </a:ext>
                  </a:extLst>
                </a:gridCol>
                <a:gridCol w="1191641">
                  <a:extLst>
                    <a:ext uri="{9D8B030D-6E8A-4147-A177-3AD203B41FA5}">
                      <a16:colId xmlns:a16="http://schemas.microsoft.com/office/drawing/2014/main" val="2949231839"/>
                    </a:ext>
                  </a:extLst>
                </a:gridCol>
                <a:gridCol w="1191641">
                  <a:extLst>
                    <a:ext uri="{9D8B030D-6E8A-4147-A177-3AD203B41FA5}">
                      <a16:colId xmlns:a16="http://schemas.microsoft.com/office/drawing/2014/main" val="2610198946"/>
                    </a:ext>
                  </a:extLst>
                </a:gridCol>
                <a:gridCol w="2378964">
                  <a:extLst>
                    <a:ext uri="{9D8B030D-6E8A-4147-A177-3AD203B41FA5}">
                      <a16:colId xmlns:a16="http://schemas.microsoft.com/office/drawing/2014/main" val="2047010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Public</a:t>
                      </a:r>
                    </a:p>
                    <a:p>
                      <a:pPr algn="ctr"/>
                      <a:r>
                        <a:rPr lang="en-US" sz="1200" dirty="0"/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Timestamp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Operating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Channel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Bandwidth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Channel Aggregation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&amp; Primary 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Report Window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Start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Report Window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DMG STA Directional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 Activity Report (element)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45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Octets: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55737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72F55F2-45F4-C049-ADD9-1FD9D1400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01740"/>
              </p:ext>
            </p:extLst>
          </p:nvPr>
        </p:nvGraphicFramePr>
        <p:xfrm>
          <a:off x="3460282" y="3561080"/>
          <a:ext cx="7574693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840">
                  <a:extLst>
                    <a:ext uri="{9D8B030D-6E8A-4147-A177-3AD203B41FA5}">
                      <a16:colId xmlns:a16="http://schemas.microsoft.com/office/drawing/2014/main" val="2799345718"/>
                    </a:ext>
                  </a:extLst>
                </a:gridCol>
                <a:gridCol w="3527205">
                  <a:extLst>
                    <a:ext uri="{9D8B030D-6E8A-4147-A177-3AD203B41FA5}">
                      <a16:colId xmlns:a16="http://schemas.microsoft.com/office/drawing/2014/main" val="4250279110"/>
                    </a:ext>
                  </a:extLst>
                </a:gridCol>
                <a:gridCol w="1854648">
                  <a:extLst>
                    <a:ext uri="{9D8B030D-6E8A-4147-A177-3AD203B41FA5}">
                      <a16:colId xmlns:a16="http://schemas.microsoft.com/office/drawing/2014/main" val="3234525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Example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19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TSF at the time of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7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Operating Class</a:t>
                      </a:r>
                    </a:p>
                    <a:p>
                      <a:r>
                        <a:rPr lang="en-US" sz="1200" b="1" dirty="0"/>
                        <a:t>Channel Bandwidth</a:t>
                      </a:r>
                    </a:p>
                    <a:p>
                      <a:r>
                        <a:rPr lang="en-US" sz="1200" b="1" dirty="0"/>
                        <a:t>Channel Aggregation</a:t>
                      </a:r>
                    </a:p>
                    <a:p>
                      <a:r>
                        <a:rPr lang="en-US" sz="1200" b="1" dirty="0"/>
                        <a:t>Primary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Per Table E-1 for DMG (2.16 GHz spacing) (=34)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Bitmap defined the same as CH_BANDWIDTH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Primary channel of the BSS the device is operating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2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Report Window 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Lower 4 octets of the TSF at the beginning of the time period the reported measures apply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Multiple of 25,600 </a:t>
                      </a:r>
                      <a:r>
                        <a:rPr lang="en-US" sz="1200" b="0" dirty="0"/>
                        <a:t>µs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9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Report Window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Duration of the time period all reported measures apply to, in 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Multiple of 25,600 </a:t>
                      </a:r>
                      <a:r>
                        <a:rPr lang="en-US" sz="1200" b="0" dirty="0"/>
                        <a:t>µs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0505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69B1591-1573-A54D-8844-A94D37D10CC3}"/>
              </a:ext>
            </a:extLst>
          </p:cNvPr>
          <p:cNvSpPr txBox="1"/>
          <p:nvPr/>
        </p:nvSpPr>
        <p:spPr>
          <a:xfrm>
            <a:off x="1248032" y="4388329"/>
            <a:ext cx="2001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Channel Bandwidth and Channel Aggregation relate to transmit activity during to reporting period, not the frame itself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3784C77-8AE4-5B42-950C-BF6DCC79FC21}"/>
              </a:ext>
            </a:extLst>
          </p:cNvPr>
          <p:cNvSpPr/>
          <p:nvPr/>
        </p:nvSpPr>
        <p:spPr bwMode="auto">
          <a:xfrm>
            <a:off x="3249825" y="4388330"/>
            <a:ext cx="148281" cy="719248"/>
          </a:xfrm>
          <a:prstGeom prst="leftBrace">
            <a:avLst>
              <a:gd name="adj1" fmla="val 4047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31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3C33-7C01-C941-85EB-AC8E5D5D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DMG STA Directional Transmit Activity</a:t>
            </a:r>
            <a:r>
              <a:rPr lang="en-US" dirty="0">
                <a:solidFill>
                  <a:schemeClr val="tx1"/>
                </a:solidFill>
              </a:rPr>
              <a:t> Report element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84E9A-A91F-E14D-A917-26694371B3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DC7E8-127D-644D-9676-8730008BE3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F366C02-E88D-5447-83B2-4073573FE50C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CB9736-7D74-3847-9006-146AA4940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04569"/>
              </p:ext>
            </p:extLst>
          </p:nvPr>
        </p:nvGraphicFramePr>
        <p:xfrm>
          <a:off x="7592258" y="1420611"/>
          <a:ext cx="4080055" cy="7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17">
                  <a:extLst>
                    <a:ext uri="{9D8B030D-6E8A-4147-A177-3AD203B41FA5}">
                      <a16:colId xmlns:a16="http://schemas.microsoft.com/office/drawing/2014/main" val="127852533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776086963"/>
                    </a:ext>
                  </a:extLst>
                </a:gridCol>
                <a:gridCol w="565468">
                  <a:extLst>
                    <a:ext uri="{9D8B030D-6E8A-4147-A177-3AD203B41FA5}">
                      <a16:colId xmlns:a16="http://schemas.microsoft.com/office/drawing/2014/main" val="3178187848"/>
                    </a:ext>
                  </a:extLst>
                </a:gridCol>
                <a:gridCol w="778192">
                  <a:extLst>
                    <a:ext uri="{9D8B030D-6E8A-4147-A177-3AD203B41FA5}">
                      <a16:colId xmlns:a16="http://schemas.microsoft.com/office/drawing/2014/main" val="2284409383"/>
                    </a:ext>
                  </a:extLst>
                </a:gridCol>
                <a:gridCol w="595630">
                  <a:extLst>
                    <a:ext uri="{9D8B030D-6E8A-4147-A177-3AD203B41FA5}">
                      <a16:colId xmlns:a16="http://schemas.microsoft.com/office/drawing/2014/main" val="978754857"/>
                    </a:ext>
                  </a:extLst>
                </a:gridCol>
                <a:gridCol w="882968">
                  <a:extLst>
                    <a:ext uri="{9D8B030D-6E8A-4147-A177-3AD203B41FA5}">
                      <a16:colId xmlns:a16="http://schemas.microsoft.com/office/drawing/2014/main" val="1980990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Element</a:t>
                      </a:r>
                    </a:p>
                    <a:p>
                      <a:pPr algn="ctr"/>
                      <a:r>
                        <a:rPr lang="en-US" sz="1000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Element ID</a:t>
                      </a:r>
                    </a:p>
                    <a:p>
                      <a:pPr algn="ctr"/>
                      <a:r>
                        <a:rPr lang="en-US" sz="1000" dirty="0"/>
                        <a:t>Extension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Subelements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45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Octets: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55737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1E0C85-E710-DF46-A7B3-99AA53EEC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90869"/>
              </p:ext>
            </p:extLst>
          </p:nvPr>
        </p:nvGraphicFramePr>
        <p:xfrm>
          <a:off x="7454010" y="4248283"/>
          <a:ext cx="4418193" cy="7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717">
                  <a:extLst>
                    <a:ext uri="{9D8B030D-6E8A-4147-A177-3AD203B41FA5}">
                      <a16:colId xmlns:a16="http://schemas.microsoft.com/office/drawing/2014/main" val="1278525332"/>
                    </a:ext>
                  </a:extLst>
                </a:gridCol>
                <a:gridCol w="833755">
                  <a:extLst>
                    <a:ext uri="{9D8B030D-6E8A-4147-A177-3AD203B41FA5}">
                      <a16:colId xmlns:a16="http://schemas.microsoft.com/office/drawing/2014/main" val="3776086963"/>
                    </a:ext>
                  </a:extLst>
                </a:gridCol>
                <a:gridCol w="565468">
                  <a:extLst>
                    <a:ext uri="{9D8B030D-6E8A-4147-A177-3AD203B41FA5}">
                      <a16:colId xmlns:a16="http://schemas.microsoft.com/office/drawing/2014/main" val="3178187848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97875485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980990293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94922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Subelement</a:t>
                      </a:r>
                    </a:p>
                    <a:p>
                      <a:pPr algn="ctr"/>
                      <a:r>
                        <a:rPr lang="en-US" sz="1000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Transmit</a:t>
                      </a:r>
                    </a:p>
                    <a:p>
                      <a:pPr algn="ctr"/>
                      <a:r>
                        <a:rPr lang="en-US" sz="1000" dirty="0"/>
                        <a:t>Load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Maximum</a:t>
                      </a:r>
                    </a:p>
                    <a:p>
                      <a:pPr algn="ctr"/>
                      <a:r>
                        <a:rPr lang="en-US" sz="1000" dirty="0"/>
                        <a:t>Transmit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Maximum</a:t>
                      </a:r>
                    </a:p>
                    <a:p>
                      <a:pPr algn="ctr"/>
                      <a:r>
                        <a:rPr lang="en-US" sz="1000" dirty="0"/>
                        <a:t>Quiet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45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Octets: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55737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BA02F0-C061-844D-944D-6D490DC00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91869"/>
              </p:ext>
            </p:extLst>
          </p:nvPr>
        </p:nvGraphicFramePr>
        <p:xfrm>
          <a:off x="8213785" y="2287544"/>
          <a:ext cx="345852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868">
                  <a:extLst>
                    <a:ext uri="{9D8B030D-6E8A-4147-A177-3AD203B41FA5}">
                      <a16:colId xmlns:a16="http://schemas.microsoft.com/office/drawing/2014/main" val="3776086963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val="3178187848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284409383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Subelement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Extensible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07163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Transmit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4588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Radio 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55737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834709-98E5-E145-B07B-80AB71632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53657"/>
              </p:ext>
            </p:extLst>
          </p:nvPr>
        </p:nvGraphicFramePr>
        <p:xfrm>
          <a:off x="7740406" y="5425440"/>
          <a:ext cx="3804306" cy="7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446">
                  <a:extLst>
                    <a:ext uri="{9D8B030D-6E8A-4147-A177-3AD203B41FA5}">
                      <a16:colId xmlns:a16="http://schemas.microsoft.com/office/drawing/2014/main" val="1278525332"/>
                    </a:ext>
                  </a:extLst>
                </a:gridCol>
                <a:gridCol w="872531">
                  <a:extLst>
                    <a:ext uri="{9D8B030D-6E8A-4147-A177-3AD203B41FA5}">
                      <a16:colId xmlns:a16="http://schemas.microsoft.com/office/drawing/2014/main" val="3776086963"/>
                    </a:ext>
                  </a:extLst>
                </a:gridCol>
                <a:gridCol w="591767">
                  <a:extLst>
                    <a:ext uri="{9D8B030D-6E8A-4147-A177-3AD203B41FA5}">
                      <a16:colId xmlns:a16="http://schemas.microsoft.com/office/drawing/2014/main" val="3178187848"/>
                    </a:ext>
                  </a:extLst>
                </a:gridCol>
                <a:gridCol w="698092">
                  <a:extLst>
                    <a:ext uri="{9D8B030D-6E8A-4147-A177-3AD203B41FA5}">
                      <a16:colId xmlns:a16="http://schemas.microsoft.com/office/drawing/2014/main" val="978754857"/>
                    </a:ext>
                  </a:extLst>
                </a:gridCol>
                <a:gridCol w="995470">
                  <a:extLst>
                    <a:ext uri="{9D8B030D-6E8A-4147-A177-3AD203B41FA5}">
                      <a16:colId xmlns:a16="http://schemas.microsoft.com/office/drawing/2014/main" val="1980990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Subelement</a:t>
                      </a:r>
                    </a:p>
                    <a:p>
                      <a:pPr algn="ctr"/>
                      <a:r>
                        <a:rPr lang="en-US" sz="1000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G_ADD_SENS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45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Octets: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55737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7F6EAE3-1FCA-C349-B347-FB1D35D35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21932"/>
              </p:ext>
            </p:extLst>
          </p:nvPr>
        </p:nvGraphicFramePr>
        <p:xfrm>
          <a:off x="761999" y="1508760"/>
          <a:ext cx="660896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730">
                  <a:extLst>
                    <a:ext uri="{9D8B030D-6E8A-4147-A177-3AD203B41FA5}">
                      <a16:colId xmlns:a16="http://schemas.microsoft.com/office/drawing/2014/main" val="2799345718"/>
                    </a:ext>
                  </a:extLst>
                </a:gridCol>
                <a:gridCol w="2369835">
                  <a:extLst>
                    <a:ext uri="{9D8B030D-6E8A-4147-A177-3AD203B41FA5}">
                      <a16:colId xmlns:a16="http://schemas.microsoft.com/office/drawing/2014/main" val="4250279110"/>
                    </a:ext>
                  </a:extLst>
                </a:gridCol>
                <a:gridCol w="2970399">
                  <a:extLst>
                    <a:ext uri="{9D8B030D-6E8A-4147-A177-3AD203B41FA5}">
                      <a16:colId xmlns:a16="http://schemas.microsoft.com/office/drawing/2014/main" val="3234525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Definition,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Millimeter-wave Distribution use case</a:t>
                      </a:r>
                    </a:p>
                    <a:p>
                      <a:r>
                        <a:rPr lang="en-US" sz="1200" dirty="0"/>
                        <a:t>Example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19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Transmit 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Upper bound on percentage of time transmitting during the observation period; 0 – 255 = 0 –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Sum of actual transmit times (PPDU durations) divided by observation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79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Maximum Transmit 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Upper bound on continuous transmission time (defined as transmit activity with interframe spacing not exceeding SIFS) during the observation period, in 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Largest sum of contiguous TDD slots where STA is not assigned a transmit role;200 </a:t>
                      </a:r>
                      <a:r>
                        <a:rPr lang="en-US" sz="1200" b="0" dirty="0"/>
                        <a:t>µs when no better estimate is available, better estimate (tighter bound) available over design iterations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78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Maximum Quiet Time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Lower bound on maximum quiet time (not transmitting) during the observation period, in 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Largest sum of contiguous TDD slots where STA is not assigned a transmit role; estimate can be improved (tighter bound) over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96226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C025C2D-E56A-D646-8098-4349F94D4AA0}"/>
              </a:ext>
            </a:extLst>
          </p:cNvPr>
          <p:cNvSpPr/>
          <p:nvPr/>
        </p:nvSpPr>
        <p:spPr>
          <a:xfrm>
            <a:off x="8213785" y="3287521"/>
            <a:ext cx="385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C00000"/>
                </a:solidFill>
              </a:rPr>
              <a:t>DMG STA Transceiver Parameter element turned into subelement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C00000"/>
                </a:solidFill>
              </a:rPr>
              <a:t>Transmit PHY parameters can be made more meaningful because they can apply to time of transmitting the frame</a:t>
            </a:r>
          </a:p>
          <a:p>
            <a:pPr algn="ctr"/>
            <a:endParaRPr lang="en-US" sz="1000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E94363-6E1E-0546-B990-E109373A6E36}"/>
              </a:ext>
            </a:extLst>
          </p:cNvPr>
          <p:cNvCxnSpPr>
            <a:cxnSpLocks/>
          </p:cNvCxnSpPr>
          <p:nvPr/>
        </p:nvCxnSpPr>
        <p:spPr bwMode="auto">
          <a:xfrm flipV="1">
            <a:off x="8753582" y="2933487"/>
            <a:ext cx="421240" cy="3540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6725C22-AAFC-1C48-83FD-C2520C6FD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56002"/>
              </p:ext>
            </p:extLst>
          </p:nvPr>
        </p:nvGraphicFramePr>
        <p:xfrm>
          <a:off x="761999" y="5015363"/>
          <a:ext cx="66089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730">
                  <a:extLst>
                    <a:ext uri="{9D8B030D-6E8A-4147-A177-3AD203B41FA5}">
                      <a16:colId xmlns:a16="http://schemas.microsoft.com/office/drawing/2014/main" val="2799345718"/>
                    </a:ext>
                  </a:extLst>
                </a:gridCol>
                <a:gridCol w="5340234">
                  <a:extLst>
                    <a:ext uri="{9D8B030D-6E8A-4147-A177-3AD203B41FA5}">
                      <a16:colId xmlns:a16="http://schemas.microsoft.com/office/drawing/2014/main" val="4250279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Definition, 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19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TRP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Average TRP during the observation period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79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G_ADD_SENS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Additional sensitivity at the MCS the frame is transmitted (instead of MCS 0)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78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7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3E529C5-64DC-4445-AFEF-F8D7274D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for TDD channel access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for non-TDD channel access (potential)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CAE703-1EA7-AD46-81D5-C00FB87C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Transmit Time and Maximum Quiet Time</a:t>
            </a:r>
            <a:endParaRPr lang="en-US" sz="1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F38CC-0B9C-0C45-8421-860DF3A8814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6F5C52-B8D6-3A4C-9A15-E2E49962E88C}"/>
              </a:ext>
            </a:extLst>
          </p:cNvPr>
          <p:cNvSpPr/>
          <p:nvPr/>
        </p:nvSpPr>
        <p:spPr bwMode="auto">
          <a:xfrm>
            <a:off x="4892040" y="2557849"/>
            <a:ext cx="548640" cy="5486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Tx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725ED-35FE-4E47-8A87-6050E46F1D8D}"/>
              </a:ext>
            </a:extLst>
          </p:cNvPr>
          <p:cNvSpPr/>
          <p:nvPr/>
        </p:nvSpPr>
        <p:spPr bwMode="auto">
          <a:xfrm>
            <a:off x="5440680" y="2557849"/>
            <a:ext cx="548640" cy="5486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Tx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B826F-E692-B440-88F9-4A95576D1EFB}"/>
              </a:ext>
            </a:extLst>
          </p:cNvPr>
          <p:cNvSpPr/>
          <p:nvPr/>
        </p:nvSpPr>
        <p:spPr bwMode="auto">
          <a:xfrm>
            <a:off x="5989320" y="2557849"/>
            <a:ext cx="548640" cy="5486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Tx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0A4683-6A51-264A-A205-7DE392667863}"/>
              </a:ext>
            </a:extLst>
          </p:cNvPr>
          <p:cNvSpPr/>
          <p:nvPr/>
        </p:nvSpPr>
        <p:spPr bwMode="auto">
          <a:xfrm>
            <a:off x="6537960" y="2557849"/>
            <a:ext cx="548640" cy="548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A15C96-38D4-4E4F-898A-C52DEF13E2B3}"/>
              </a:ext>
            </a:extLst>
          </p:cNvPr>
          <p:cNvSpPr/>
          <p:nvPr/>
        </p:nvSpPr>
        <p:spPr bwMode="auto">
          <a:xfrm>
            <a:off x="7094014" y="2557849"/>
            <a:ext cx="548640" cy="548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2043-F0CC-3240-BB0E-B0A1687C47CA}"/>
              </a:ext>
            </a:extLst>
          </p:cNvPr>
          <p:cNvSpPr/>
          <p:nvPr/>
        </p:nvSpPr>
        <p:spPr bwMode="auto">
          <a:xfrm>
            <a:off x="7635240" y="2557849"/>
            <a:ext cx="548640" cy="548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74FDD-BFAF-2143-A5FE-BB4848FAD703}"/>
              </a:ext>
            </a:extLst>
          </p:cNvPr>
          <p:cNvSpPr/>
          <p:nvPr/>
        </p:nvSpPr>
        <p:spPr bwMode="auto">
          <a:xfrm>
            <a:off x="8183880" y="2557849"/>
            <a:ext cx="548640" cy="548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863F88-4A90-3141-BE06-5AF567AD593E}"/>
              </a:ext>
            </a:extLst>
          </p:cNvPr>
          <p:cNvSpPr/>
          <p:nvPr/>
        </p:nvSpPr>
        <p:spPr bwMode="auto">
          <a:xfrm>
            <a:off x="4343400" y="2557849"/>
            <a:ext cx="548640" cy="548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D1609-B917-7143-8EFF-7C36C4BC8CC0}"/>
              </a:ext>
            </a:extLst>
          </p:cNvPr>
          <p:cNvSpPr/>
          <p:nvPr/>
        </p:nvSpPr>
        <p:spPr bwMode="auto">
          <a:xfrm>
            <a:off x="3794760" y="2557849"/>
            <a:ext cx="548640" cy="5486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5695F-F92E-5B43-9B0D-2606890BB6E8}"/>
              </a:ext>
            </a:extLst>
          </p:cNvPr>
          <p:cNvSpPr/>
          <p:nvPr/>
        </p:nvSpPr>
        <p:spPr bwMode="auto">
          <a:xfrm>
            <a:off x="3242413" y="2557849"/>
            <a:ext cx="548640" cy="548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3CF47-0804-994F-A5F7-5415632D3270}"/>
              </a:ext>
            </a:extLst>
          </p:cNvPr>
          <p:cNvSpPr/>
          <p:nvPr/>
        </p:nvSpPr>
        <p:spPr bwMode="auto">
          <a:xfrm>
            <a:off x="8732520" y="2557849"/>
            <a:ext cx="548640" cy="5486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Tx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5FFAEB-90BC-F248-8DBD-E4A7DC1DBF57}"/>
              </a:ext>
            </a:extLst>
          </p:cNvPr>
          <p:cNvCxnSpPr/>
          <p:nvPr/>
        </p:nvCxnSpPr>
        <p:spPr bwMode="auto">
          <a:xfrm>
            <a:off x="3242413" y="2103120"/>
            <a:ext cx="0" cy="1463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EC022D-DB05-5A41-8A60-3124B20A9AC4}"/>
              </a:ext>
            </a:extLst>
          </p:cNvPr>
          <p:cNvCxnSpPr/>
          <p:nvPr/>
        </p:nvCxnSpPr>
        <p:spPr bwMode="auto">
          <a:xfrm>
            <a:off x="9281160" y="2103120"/>
            <a:ext cx="0" cy="1463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208B13-D33F-8C4E-BDBC-0FE30AA39974}"/>
              </a:ext>
            </a:extLst>
          </p:cNvPr>
          <p:cNvCxnSpPr/>
          <p:nvPr/>
        </p:nvCxnSpPr>
        <p:spPr bwMode="auto">
          <a:xfrm>
            <a:off x="3244266" y="2372498"/>
            <a:ext cx="603874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2B1DA57-1871-1D48-9924-7D37A8B0A273}"/>
              </a:ext>
            </a:extLst>
          </p:cNvPr>
          <p:cNvSpPr txBox="1"/>
          <p:nvPr/>
        </p:nvSpPr>
        <p:spPr>
          <a:xfrm>
            <a:off x="5066852" y="2072759"/>
            <a:ext cx="2935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TDD slot schedule during the observation period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6835D7-CAC3-1644-911B-BFF9ACB5517C}"/>
              </a:ext>
            </a:extLst>
          </p:cNvPr>
          <p:cNvCxnSpPr>
            <a:cxnSpLocks/>
          </p:cNvCxnSpPr>
          <p:nvPr/>
        </p:nvCxnSpPr>
        <p:spPr bwMode="auto">
          <a:xfrm>
            <a:off x="4890186" y="3340443"/>
            <a:ext cx="164777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D8726C-0D1F-2044-94A4-7A01F261A940}"/>
              </a:ext>
            </a:extLst>
          </p:cNvPr>
          <p:cNvCxnSpPr>
            <a:cxnSpLocks/>
          </p:cNvCxnSpPr>
          <p:nvPr/>
        </p:nvCxnSpPr>
        <p:spPr bwMode="auto">
          <a:xfrm>
            <a:off x="6544447" y="3340443"/>
            <a:ext cx="21880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08427A-C634-3C40-A3AC-F8B75608AF42}"/>
              </a:ext>
            </a:extLst>
          </p:cNvPr>
          <p:cNvCxnSpPr/>
          <p:nvPr/>
        </p:nvCxnSpPr>
        <p:spPr bwMode="auto">
          <a:xfrm>
            <a:off x="6537960" y="3106489"/>
            <a:ext cx="0" cy="5486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D83FFB-3065-514E-94E5-21E02F34D839}"/>
              </a:ext>
            </a:extLst>
          </p:cNvPr>
          <p:cNvCxnSpPr/>
          <p:nvPr/>
        </p:nvCxnSpPr>
        <p:spPr bwMode="auto">
          <a:xfrm>
            <a:off x="4890186" y="3106489"/>
            <a:ext cx="0" cy="5486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F7A96D-7357-6848-937B-9727C43BC684}"/>
              </a:ext>
            </a:extLst>
          </p:cNvPr>
          <p:cNvCxnSpPr/>
          <p:nvPr/>
        </p:nvCxnSpPr>
        <p:spPr bwMode="auto">
          <a:xfrm>
            <a:off x="8732520" y="3106489"/>
            <a:ext cx="0" cy="5486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DEFA83-58B5-364E-9038-6CEACA2F59CF}"/>
              </a:ext>
            </a:extLst>
          </p:cNvPr>
          <p:cNvSpPr txBox="1"/>
          <p:nvPr/>
        </p:nvSpPr>
        <p:spPr>
          <a:xfrm>
            <a:off x="4807096" y="3349529"/>
            <a:ext cx="17941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Maximum Transmit Time</a:t>
            </a:r>
          </a:p>
          <a:p>
            <a:pPr algn="ctr"/>
            <a:r>
              <a:rPr lang="en-US" sz="1050" dirty="0"/>
              <a:t>(can be made more accurate by observing PPDU transmissions inside the slots)</a:t>
            </a:r>
          </a:p>
          <a:p>
            <a:pPr algn="ctr"/>
            <a:endParaRPr lang="en-US" sz="1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8151E3-CE51-8642-8E7D-0039FEDCFC4B}"/>
              </a:ext>
            </a:extLst>
          </p:cNvPr>
          <p:cNvSpPr txBox="1"/>
          <p:nvPr/>
        </p:nvSpPr>
        <p:spPr>
          <a:xfrm>
            <a:off x="6780163" y="3349528"/>
            <a:ext cx="17941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Maximum Quiet Time</a:t>
            </a:r>
          </a:p>
          <a:p>
            <a:pPr algn="ctr"/>
            <a:r>
              <a:rPr lang="en-US" sz="1000" dirty="0"/>
              <a:t>(can be made more accurate by observing PPDU transmissions in adjacent slots)</a:t>
            </a:r>
          </a:p>
          <a:p>
            <a:pPr algn="ctr"/>
            <a:endParaRPr lang="en-US" sz="10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96581B-F39B-6844-ABC0-490284192AF9}"/>
              </a:ext>
            </a:extLst>
          </p:cNvPr>
          <p:cNvSpPr/>
          <p:nvPr/>
        </p:nvSpPr>
        <p:spPr bwMode="auto">
          <a:xfrm>
            <a:off x="5443076" y="5678785"/>
            <a:ext cx="548640" cy="548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CC1B60C-4485-AC42-83A8-9D0BF97CD970}"/>
              </a:ext>
            </a:extLst>
          </p:cNvPr>
          <p:cNvSpPr/>
          <p:nvPr/>
        </p:nvSpPr>
        <p:spPr bwMode="auto">
          <a:xfrm>
            <a:off x="8297378" y="5130146"/>
            <a:ext cx="716375" cy="5486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PPDU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F4A5A58-9D0E-EC48-B762-3F58EA1CA6E0}"/>
              </a:ext>
            </a:extLst>
          </p:cNvPr>
          <p:cNvCxnSpPr/>
          <p:nvPr/>
        </p:nvCxnSpPr>
        <p:spPr bwMode="auto">
          <a:xfrm>
            <a:off x="3231292" y="4664794"/>
            <a:ext cx="0" cy="1463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6C5BC8A-A8EC-BA40-94C5-E3F6638B23F6}"/>
              </a:ext>
            </a:extLst>
          </p:cNvPr>
          <p:cNvCxnSpPr/>
          <p:nvPr/>
        </p:nvCxnSpPr>
        <p:spPr bwMode="auto">
          <a:xfrm>
            <a:off x="9270039" y="4664794"/>
            <a:ext cx="0" cy="1463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910D500-BB3F-2948-948D-DB40050A3CB9}"/>
              </a:ext>
            </a:extLst>
          </p:cNvPr>
          <p:cNvCxnSpPr/>
          <p:nvPr/>
        </p:nvCxnSpPr>
        <p:spPr bwMode="auto">
          <a:xfrm>
            <a:off x="3233145" y="4934172"/>
            <a:ext cx="603874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95DC27C-6BD8-164F-9058-1658F4CD85B8}"/>
              </a:ext>
            </a:extLst>
          </p:cNvPr>
          <p:cNvSpPr txBox="1"/>
          <p:nvPr/>
        </p:nvSpPr>
        <p:spPr>
          <a:xfrm>
            <a:off x="5752909" y="4647378"/>
            <a:ext cx="1234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observation period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1DC1FB-BD7F-364F-9099-4967B7CEEF28}"/>
              </a:ext>
            </a:extLst>
          </p:cNvPr>
          <p:cNvCxnSpPr/>
          <p:nvPr/>
        </p:nvCxnSpPr>
        <p:spPr bwMode="auto">
          <a:xfrm>
            <a:off x="2595554" y="5673226"/>
            <a:ext cx="7549342" cy="111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84D56A0-5DE9-344B-9F2B-6E389BE0AD6E}"/>
              </a:ext>
            </a:extLst>
          </p:cNvPr>
          <p:cNvSpPr/>
          <p:nvPr/>
        </p:nvSpPr>
        <p:spPr bwMode="auto">
          <a:xfrm>
            <a:off x="3478326" y="5121994"/>
            <a:ext cx="1730147" cy="5486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PPDU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2AC8E5-17BC-C846-A259-A371BECF5BB5}"/>
              </a:ext>
            </a:extLst>
          </p:cNvPr>
          <p:cNvSpPr txBox="1"/>
          <p:nvPr/>
        </p:nvSpPr>
        <p:spPr>
          <a:xfrm>
            <a:off x="5915188" y="5129066"/>
            <a:ext cx="1794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Maximum Quiet Time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4607F78-5C72-BE45-B52D-CB309AE257B0}"/>
              </a:ext>
            </a:extLst>
          </p:cNvPr>
          <p:cNvCxnSpPr>
            <a:cxnSpLocks/>
            <a:endCxn id="66" idx="1"/>
          </p:cNvCxnSpPr>
          <p:nvPr/>
        </p:nvCxnSpPr>
        <p:spPr bwMode="auto">
          <a:xfrm>
            <a:off x="5208473" y="5404466"/>
            <a:ext cx="30889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75D2C9D-62DE-D648-B84D-CADFC1AF95E3}"/>
              </a:ext>
            </a:extLst>
          </p:cNvPr>
          <p:cNvCxnSpPr>
            <a:cxnSpLocks/>
          </p:cNvCxnSpPr>
          <p:nvPr/>
        </p:nvCxnSpPr>
        <p:spPr bwMode="auto">
          <a:xfrm>
            <a:off x="3478326" y="5853428"/>
            <a:ext cx="173014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D01A475-7465-5844-A877-E4B29FBE8086}"/>
              </a:ext>
            </a:extLst>
          </p:cNvPr>
          <p:cNvSpPr txBox="1"/>
          <p:nvPr/>
        </p:nvSpPr>
        <p:spPr>
          <a:xfrm>
            <a:off x="3440093" y="5939393"/>
            <a:ext cx="1794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Maximum Transmit Time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96A88B-C54B-1045-9372-2D066FCF5B31}"/>
              </a:ext>
            </a:extLst>
          </p:cNvPr>
          <p:cNvSpPr txBox="1"/>
          <p:nvPr/>
        </p:nvSpPr>
        <p:spPr>
          <a:xfrm>
            <a:off x="3168128" y="2641258"/>
            <a:ext cx="69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Not Assigned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0F79F64-011E-5F45-8B6B-9FB6B7125960}"/>
              </a:ext>
            </a:extLst>
          </p:cNvPr>
          <p:cNvSpPr txBox="1"/>
          <p:nvPr/>
        </p:nvSpPr>
        <p:spPr>
          <a:xfrm>
            <a:off x="4272822" y="2632114"/>
            <a:ext cx="69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Not Assigned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1FEBD8-0C54-2B43-BF7F-2FC9A49E101B}"/>
              </a:ext>
            </a:extLst>
          </p:cNvPr>
          <p:cNvSpPr txBox="1"/>
          <p:nvPr/>
        </p:nvSpPr>
        <p:spPr>
          <a:xfrm>
            <a:off x="7016022" y="2632114"/>
            <a:ext cx="69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Not Assigned</a:t>
            </a:r>
          </a:p>
        </p:txBody>
      </p:sp>
    </p:spTree>
    <p:extLst>
      <p:ext uri="{BB962C8B-B14F-4D97-AF65-F5344CB8AC3E}">
        <p14:creationId xmlns:p14="http://schemas.microsoft.com/office/powerpoint/2010/main" val="236901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6EA5-8CB2-454F-B1B6-9E99EB41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of network role (AP/PCP, non-AP/PCP)</a:t>
            </a:r>
          </a:p>
          <a:p>
            <a:r>
              <a:rPr lang="en-US" dirty="0"/>
              <a:t>Public Action frame</a:t>
            </a:r>
          </a:p>
          <a:p>
            <a:pPr lvl="1"/>
            <a:r>
              <a:rPr lang="en-US" dirty="0"/>
              <a:t>Broadcast RA</a:t>
            </a:r>
          </a:p>
          <a:p>
            <a:pPr lvl="1"/>
            <a:r>
              <a:rPr lang="en-US" dirty="0"/>
              <a:t>Wildcard BSSID (typically, operational BSSID not excluded)</a:t>
            </a:r>
          </a:p>
          <a:p>
            <a:pPr lvl="1"/>
            <a:r>
              <a:rPr lang="en-US" dirty="0"/>
              <a:t>Class 1, unprotected (not encrypted), can use protected dual category if there is a need</a:t>
            </a:r>
          </a:p>
          <a:p>
            <a:r>
              <a:rPr lang="en-US" dirty="0"/>
              <a:t>DMG MCS 1 (-68 dBm sensitivity, same as CCA threshold)</a:t>
            </a:r>
          </a:p>
          <a:p>
            <a:pPr lvl="1"/>
            <a:r>
              <a:rPr lang="en-US" dirty="0"/>
              <a:t>There may be applications (e.g., intra-BSS), where lower or higher MCS can/should be used</a:t>
            </a:r>
          </a:p>
          <a:p>
            <a:r>
              <a:rPr lang="en-US" dirty="0"/>
              <a:t>Sent in occupied 2.16 GHz channels</a:t>
            </a:r>
          </a:p>
          <a:p>
            <a:pPr lvl="1"/>
            <a:r>
              <a:rPr lang="en-US" dirty="0"/>
              <a:t>Can be duplicate transmission (does not have to be)</a:t>
            </a:r>
          </a:p>
          <a:p>
            <a:pPr lvl="1"/>
            <a:r>
              <a:rPr lang="en-US" dirty="0"/>
              <a:t>Channel bandwidth and aggregation fields are for transmit activity, not the frame itself</a:t>
            </a:r>
          </a:p>
          <a:p>
            <a:r>
              <a:rPr lang="en-US" dirty="0"/>
              <a:t>TRN-R (optional)</a:t>
            </a:r>
          </a:p>
          <a:p>
            <a:r>
              <a:rPr lang="en-US" dirty="0"/>
              <a:t>Transmit period a dot11 parameter, no transmission if no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503DC-8203-244C-8D02-DCC9EAFA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rules (high-level)</a:t>
            </a: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5C64-EC5D-2245-A037-C5EC6027D9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Payam Torab, Facebook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2E9E-E5B7-344C-A7E5-67DBCABCC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1B9419-F544-A74B-BCD3-DBD7D149B1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7F9AC5-D7C4-174B-AE07-9C72DF27D7D4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B84D3-4CE8-7D40-98C9-0A651D59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112" y="1881405"/>
            <a:ext cx="3458655" cy="1174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1236782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7-1841-00-00ay-beamforming-protocol-mmwave-distribution-networks" id="{C164738D-2DF0-5646-842B-AA950FECE389}" vid="{B0BC83CE-E0F3-BE4A-ACA6-418D84706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12186</TotalTime>
  <Words>1278</Words>
  <Application>Microsoft Macintosh PowerPoint</Application>
  <PresentationFormat>Widescreen</PresentationFormat>
  <Paragraphs>276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Wingdings</vt:lpstr>
      <vt:lpstr>ieee</vt:lpstr>
      <vt:lpstr>DMG STA Directional Transmit Activity Report Frame</vt:lpstr>
      <vt:lpstr>Background</vt:lpstr>
      <vt:lpstr>Decoupling beaconing and transmit activity report</vt:lpstr>
      <vt:lpstr>Action frames with similar function: Radio Measurement Report (Category 5 – Radio Measurement)</vt:lpstr>
      <vt:lpstr>Action frames with similar function: QLoad Report (Category 4 – Public)</vt:lpstr>
      <vt:lpstr>New Public Action frame DMG STA Directional Transmit Activity Report (frame &amp; element)</vt:lpstr>
      <vt:lpstr>DMG STA Directional Transmit Activity Report element</vt:lpstr>
      <vt:lpstr>Maximum Transmit Time and Maximum Quiet Time</vt:lpstr>
      <vt:lpstr>Transmission rules (high-level)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Directional Channel Activity Announcement </dc:title>
  <dc:creator>Payam Torab</dc:creator>
  <cp:lastModifiedBy>Payam Torab</cp:lastModifiedBy>
  <cp:revision>112</cp:revision>
  <dcterms:created xsi:type="dcterms:W3CDTF">2019-04-19T04:09:52Z</dcterms:created>
  <dcterms:modified xsi:type="dcterms:W3CDTF">2019-09-16T04:25:07Z</dcterms:modified>
</cp:coreProperties>
</file>