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30" r:id="rId3"/>
    <p:sldId id="341" r:id="rId4"/>
    <p:sldId id="333" r:id="rId5"/>
    <p:sldId id="337" r:id="rId6"/>
    <p:sldId id="339" r:id="rId7"/>
    <p:sldId id="343" r:id="rId8"/>
    <p:sldId id="351" r:id="rId9"/>
    <p:sldId id="257" r:id="rId10"/>
    <p:sldId id="344" r:id="rId11"/>
    <p:sldId id="345" r:id="rId12"/>
    <p:sldId id="346" r:id="rId13"/>
    <p:sldId id="347" r:id="rId14"/>
    <p:sldId id="348" r:id="rId15"/>
    <p:sldId id="349" r:id="rId16"/>
    <p:sldId id="338" r:id="rId17"/>
    <p:sldId id="312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79" d="100"/>
          <a:sy n="79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84DF7-3B26-4217-86CA-1856A7419B88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45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802.11-19/1511r0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Preamble Autodetection for 11be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2019-09-14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C7212F-F666-46F8-993C-8E162C96C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A533D9-9E23-44B1-8CC7-AF5783F3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86E4B-2226-4D9D-9398-8F59C1D26B38}"/>
              </a:ext>
            </a:extLst>
          </p:cNvPr>
          <p:cNvSpPr txBox="1"/>
          <p:nvPr/>
        </p:nvSpPr>
        <p:spPr>
          <a:xfrm>
            <a:off x="0" y="609600"/>
            <a:ext cx="91440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Simulation Results (1×1, </a:t>
            </a:r>
            <a:r>
              <a:rPr lang="en-US" dirty="0" err="1"/>
              <a:t>UMi</a:t>
            </a:r>
            <a:r>
              <a:rPr lang="en-US" dirty="0"/>
              <a:t>-NLOS)</a:t>
            </a:r>
            <a:endParaRPr lang="en-SG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D775BD6-D41F-412C-9319-9923514CE48C}"/>
              </a:ext>
            </a:extLst>
          </p:cNvPr>
          <p:cNvSpPr/>
          <p:nvPr/>
        </p:nvSpPr>
        <p:spPr bwMode="auto">
          <a:xfrm>
            <a:off x="4091888" y="3480436"/>
            <a:ext cx="533400" cy="304800"/>
          </a:xfrm>
          <a:prstGeom prst="ellips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B87FA3-EDD0-4035-A208-3E8303DF1B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921" y="1632836"/>
            <a:ext cx="5333333" cy="4000000"/>
          </a:xfrm>
          <a:prstGeom prst="rect">
            <a:avLst/>
          </a:prstGeom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D27D399-2C11-41AD-8A9E-FFCB05FE4B67}"/>
              </a:ext>
            </a:extLst>
          </p:cNvPr>
          <p:cNvSpPr/>
          <p:nvPr/>
        </p:nvSpPr>
        <p:spPr bwMode="auto">
          <a:xfrm>
            <a:off x="6897044" y="3200400"/>
            <a:ext cx="2018355" cy="584836"/>
          </a:xfrm>
          <a:prstGeom prst="wedgeRoundRectCallout">
            <a:avLst>
              <a:gd name="adj1" fmla="val -144100"/>
              <a:gd name="adj2" fmla="val 5792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L-SIG error rate gap: 0.4 dB</a:t>
            </a:r>
          </a:p>
          <a:p>
            <a:pPr eaLnBrk="0" hangingPunct="0"/>
            <a:r>
              <a:rPr lang="en-US" dirty="0" err="1"/>
              <a:t>Pmiss</a:t>
            </a:r>
            <a:r>
              <a:rPr lang="en-US" dirty="0"/>
              <a:t> gap: 0.5 dB</a:t>
            </a:r>
            <a:endParaRPr lang="en-S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4DADB1-D41C-44D1-A0B6-F87D532B1309}"/>
              </a:ext>
            </a:extLst>
          </p:cNvPr>
          <p:cNvSpPr/>
          <p:nvPr/>
        </p:nvSpPr>
        <p:spPr bwMode="auto">
          <a:xfrm>
            <a:off x="4191000" y="3423673"/>
            <a:ext cx="838200" cy="233927"/>
          </a:xfrm>
          <a:prstGeom prst="ellips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AE324A-AA09-450B-BEE9-358C28EAB93A}"/>
              </a:ext>
            </a:extLst>
          </p:cNvPr>
          <p:cNvSpPr txBox="1"/>
          <p:nvPr/>
        </p:nvSpPr>
        <p:spPr>
          <a:xfrm>
            <a:off x="2438400" y="4800600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</a:t>
            </a:r>
            <a:r>
              <a:rPr lang="en-US" sz="1800" dirty="0" err="1"/>
              <a:t>P</a:t>
            </a:r>
            <a:r>
              <a:rPr lang="en-US" sz="1100" dirty="0" err="1"/>
              <a:t>false</a:t>
            </a:r>
            <a:r>
              <a:rPr lang="en-US" sz="1800" dirty="0"/>
              <a:t> = 0)</a:t>
            </a:r>
          </a:p>
        </p:txBody>
      </p:sp>
    </p:spTree>
    <p:extLst>
      <p:ext uri="{BB962C8B-B14F-4D97-AF65-F5344CB8AC3E}">
        <p14:creationId xmlns:p14="http://schemas.microsoft.com/office/powerpoint/2010/main" val="1551184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7B16B1-2D25-42A4-B15E-49510356C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473" y="1653246"/>
            <a:ext cx="5333333" cy="40000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932E57-4528-46B7-8B90-A41A999D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627FF2-609C-4F94-B457-98A0B6637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F8C602-0845-476C-8BFE-CB9F105EFC10}"/>
              </a:ext>
            </a:extLst>
          </p:cNvPr>
          <p:cNvSpPr txBox="1"/>
          <p:nvPr/>
        </p:nvSpPr>
        <p:spPr>
          <a:xfrm>
            <a:off x="685800" y="618666"/>
            <a:ext cx="77724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Simulation Results (2×1, </a:t>
            </a:r>
            <a:r>
              <a:rPr lang="en-US" dirty="0" err="1"/>
              <a:t>UMi</a:t>
            </a:r>
            <a:r>
              <a:rPr lang="en-US" dirty="0"/>
              <a:t>-NLOS)</a:t>
            </a:r>
            <a:endParaRPr lang="en-SG" dirty="0"/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FFED16FE-3A34-4BD3-98A5-2F81C6631BE1}"/>
              </a:ext>
            </a:extLst>
          </p:cNvPr>
          <p:cNvSpPr/>
          <p:nvPr/>
        </p:nvSpPr>
        <p:spPr bwMode="auto">
          <a:xfrm>
            <a:off x="6668444" y="3225164"/>
            <a:ext cx="2018355" cy="584836"/>
          </a:xfrm>
          <a:prstGeom prst="wedgeRoundRectCallout">
            <a:avLst>
              <a:gd name="adj1" fmla="val -144100"/>
              <a:gd name="adj2" fmla="val 5792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L-SIG error rate gap: 0.4 dB</a:t>
            </a:r>
          </a:p>
          <a:p>
            <a:pPr eaLnBrk="0" hangingPunct="0"/>
            <a:r>
              <a:rPr lang="en-US" dirty="0" err="1"/>
              <a:t>Pmiss</a:t>
            </a:r>
            <a:r>
              <a:rPr lang="en-US" dirty="0"/>
              <a:t> gap: 0.7 dB</a:t>
            </a:r>
            <a:endParaRPr lang="en-SG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740A62-A31A-4F4A-8123-879633AB82D7}"/>
              </a:ext>
            </a:extLst>
          </p:cNvPr>
          <p:cNvSpPr/>
          <p:nvPr/>
        </p:nvSpPr>
        <p:spPr bwMode="auto">
          <a:xfrm>
            <a:off x="3962400" y="3448437"/>
            <a:ext cx="838200" cy="233927"/>
          </a:xfrm>
          <a:prstGeom prst="ellips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79E2A1-DADE-427A-9244-66731C95A0F7}"/>
              </a:ext>
            </a:extLst>
          </p:cNvPr>
          <p:cNvSpPr txBox="1"/>
          <p:nvPr/>
        </p:nvSpPr>
        <p:spPr>
          <a:xfrm>
            <a:off x="2362200" y="4800600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</a:t>
            </a:r>
            <a:r>
              <a:rPr lang="en-US" sz="1800" dirty="0" err="1"/>
              <a:t>P</a:t>
            </a:r>
            <a:r>
              <a:rPr lang="en-US" sz="1100" dirty="0" err="1"/>
              <a:t>false</a:t>
            </a:r>
            <a:r>
              <a:rPr lang="en-US" sz="1800" dirty="0"/>
              <a:t> = 0)</a:t>
            </a:r>
          </a:p>
        </p:txBody>
      </p:sp>
    </p:spTree>
    <p:extLst>
      <p:ext uri="{BB962C8B-B14F-4D97-AF65-F5344CB8AC3E}">
        <p14:creationId xmlns:p14="http://schemas.microsoft.com/office/powerpoint/2010/main" val="392353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65B2AC-DD7F-4B2A-809F-70C121DF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EE6429-A42E-4414-A85A-51611A97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59AC24-F0DC-4999-A6D6-B6E78EEBDBD7}"/>
              </a:ext>
            </a:extLst>
          </p:cNvPr>
          <p:cNvSpPr txBox="1"/>
          <p:nvPr/>
        </p:nvSpPr>
        <p:spPr>
          <a:xfrm>
            <a:off x="685800" y="618666"/>
            <a:ext cx="77724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Simulation Results (4×1, </a:t>
            </a:r>
            <a:r>
              <a:rPr lang="en-US" dirty="0" err="1"/>
              <a:t>UMi</a:t>
            </a:r>
            <a:r>
              <a:rPr lang="en-US" dirty="0"/>
              <a:t>-NLOS)</a:t>
            </a:r>
            <a:endParaRPr lang="en-SG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8DE9F4-FB5D-4696-B6E2-165F06756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676400"/>
            <a:ext cx="5333333" cy="4000000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075B55FC-D411-45E5-9DA6-4B9ABAC36345}"/>
              </a:ext>
            </a:extLst>
          </p:cNvPr>
          <p:cNvSpPr/>
          <p:nvPr/>
        </p:nvSpPr>
        <p:spPr bwMode="auto">
          <a:xfrm>
            <a:off x="6668444" y="3225164"/>
            <a:ext cx="2018355" cy="584836"/>
          </a:xfrm>
          <a:prstGeom prst="wedgeRoundRectCallout">
            <a:avLst>
              <a:gd name="adj1" fmla="val -144100"/>
              <a:gd name="adj2" fmla="val 5792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L-SIG error rate gap: 0.5 dB</a:t>
            </a:r>
          </a:p>
          <a:p>
            <a:pPr eaLnBrk="0" hangingPunct="0"/>
            <a:r>
              <a:rPr lang="en-US" dirty="0" err="1"/>
              <a:t>Pmiss</a:t>
            </a:r>
            <a:r>
              <a:rPr lang="en-US" dirty="0"/>
              <a:t> gap: 0.6 dB</a:t>
            </a:r>
            <a:endParaRPr lang="en-SG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371529-A0FE-4EF8-97F0-B560A3BB2F86}"/>
              </a:ext>
            </a:extLst>
          </p:cNvPr>
          <p:cNvSpPr/>
          <p:nvPr/>
        </p:nvSpPr>
        <p:spPr bwMode="auto">
          <a:xfrm>
            <a:off x="3962400" y="3448437"/>
            <a:ext cx="838200" cy="233927"/>
          </a:xfrm>
          <a:prstGeom prst="ellips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273644-D6D7-4C76-A7A8-66A6D8B8673E}"/>
              </a:ext>
            </a:extLst>
          </p:cNvPr>
          <p:cNvSpPr txBox="1"/>
          <p:nvPr/>
        </p:nvSpPr>
        <p:spPr>
          <a:xfrm>
            <a:off x="2438400" y="4796453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</a:t>
            </a:r>
            <a:r>
              <a:rPr lang="en-US" sz="1800" dirty="0" err="1"/>
              <a:t>P</a:t>
            </a:r>
            <a:r>
              <a:rPr lang="en-US" sz="1100" dirty="0" err="1"/>
              <a:t>false</a:t>
            </a:r>
            <a:r>
              <a:rPr lang="en-US" sz="1800" dirty="0"/>
              <a:t> = 0)</a:t>
            </a:r>
          </a:p>
        </p:txBody>
      </p:sp>
    </p:spTree>
    <p:extLst>
      <p:ext uri="{BB962C8B-B14F-4D97-AF65-F5344CB8AC3E}">
        <p14:creationId xmlns:p14="http://schemas.microsoft.com/office/powerpoint/2010/main" val="1744588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304800" y="609600"/>
            <a:ext cx="87630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Simulation Results (1×1, D-NLOS)</a:t>
            </a:r>
            <a:endParaRPr lang="en-S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2565C-B4A8-4118-B863-CA589D9C7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87" y="1570747"/>
            <a:ext cx="5333333" cy="4000000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E367A3CD-7D23-4771-A7A7-8239CC688E5B}"/>
              </a:ext>
            </a:extLst>
          </p:cNvPr>
          <p:cNvSpPr/>
          <p:nvPr/>
        </p:nvSpPr>
        <p:spPr bwMode="auto">
          <a:xfrm>
            <a:off x="6858000" y="3810000"/>
            <a:ext cx="2018355" cy="584836"/>
          </a:xfrm>
          <a:prstGeom prst="wedgeRoundRectCallout">
            <a:avLst>
              <a:gd name="adj1" fmla="val -160341"/>
              <a:gd name="adj2" fmla="val -104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L-SIG error rate gap: 0.5 dB</a:t>
            </a:r>
          </a:p>
          <a:p>
            <a:pPr eaLnBrk="0" hangingPunct="0"/>
            <a:r>
              <a:rPr lang="en-US" dirty="0" err="1"/>
              <a:t>Pmiss</a:t>
            </a:r>
            <a:r>
              <a:rPr lang="en-US" dirty="0"/>
              <a:t> gap: 0.5 dB</a:t>
            </a:r>
            <a:endParaRPr lang="en-SG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9C495-ED03-4FFB-9940-2CAFC6D4BEA2}"/>
              </a:ext>
            </a:extLst>
          </p:cNvPr>
          <p:cNvSpPr/>
          <p:nvPr/>
        </p:nvSpPr>
        <p:spPr bwMode="auto">
          <a:xfrm>
            <a:off x="3806586" y="3957073"/>
            <a:ext cx="838200" cy="233927"/>
          </a:xfrm>
          <a:prstGeom prst="ellips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693F7-1449-47F9-BB57-E728C4968630}"/>
              </a:ext>
            </a:extLst>
          </p:cNvPr>
          <p:cNvSpPr txBox="1"/>
          <p:nvPr/>
        </p:nvSpPr>
        <p:spPr>
          <a:xfrm>
            <a:off x="2514600" y="4724400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</a:t>
            </a:r>
            <a:r>
              <a:rPr lang="en-US" sz="1800" dirty="0" err="1"/>
              <a:t>P</a:t>
            </a:r>
            <a:r>
              <a:rPr lang="en-US" sz="1100" dirty="0" err="1"/>
              <a:t>false</a:t>
            </a:r>
            <a:r>
              <a:rPr lang="en-US" sz="1800" dirty="0"/>
              <a:t> = 0)</a:t>
            </a:r>
          </a:p>
        </p:txBody>
      </p:sp>
    </p:spTree>
    <p:extLst>
      <p:ext uri="{BB962C8B-B14F-4D97-AF65-F5344CB8AC3E}">
        <p14:creationId xmlns:p14="http://schemas.microsoft.com/office/powerpoint/2010/main" val="307655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55F686-362A-4C8E-BDB2-52D7D210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069C97-8E22-43DB-84FA-31FA6A82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668794-6448-471A-9E39-42625F00578B}"/>
              </a:ext>
            </a:extLst>
          </p:cNvPr>
          <p:cNvSpPr txBox="1"/>
          <p:nvPr/>
        </p:nvSpPr>
        <p:spPr>
          <a:xfrm>
            <a:off x="685800" y="618666"/>
            <a:ext cx="77724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Simulation Results (2×1, D-NLOS)</a:t>
            </a:r>
            <a:endParaRPr lang="en-SG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8AC014-6088-45E7-AB36-FA6379E31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752600"/>
            <a:ext cx="5333333" cy="4000000"/>
          </a:xfrm>
          <a:prstGeom prst="rect">
            <a:avLst/>
          </a:prstGeom>
        </p:spPr>
      </p:pic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FFFFA327-C631-4DB2-89D6-867B255F723C}"/>
              </a:ext>
            </a:extLst>
          </p:cNvPr>
          <p:cNvSpPr/>
          <p:nvPr/>
        </p:nvSpPr>
        <p:spPr bwMode="auto">
          <a:xfrm>
            <a:off x="6934200" y="3841819"/>
            <a:ext cx="2018355" cy="584836"/>
          </a:xfrm>
          <a:prstGeom prst="wedgeRoundRectCallout">
            <a:avLst>
              <a:gd name="adj1" fmla="val -198379"/>
              <a:gd name="adj2" fmla="val 19067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L-SIG error rate gap: 0.5 dB</a:t>
            </a:r>
          </a:p>
          <a:p>
            <a:pPr eaLnBrk="0" hangingPunct="0"/>
            <a:r>
              <a:rPr lang="en-US" dirty="0" err="1"/>
              <a:t>Pmiss</a:t>
            </a:r>
            <a:r>
              <a:rPr lang="en-US" dirty="0"/>
              <a:t> gap: 0.6 dB</a:t>
            </a:r>
            <a:endParaRPr lang="en-S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899ED11-DC4F-415D-A536-219B39CA506B}"/>
              </a:ext>
            </a:extLst>
          </p:cNvPr>
          <p:cNvSpPr/>
          <p:nvPr/>
        </p:nvSpPr>
        <p:spPr bwMode="auto">
          <a:xfrm>
            <a:off x="3083631" y="4134237"/>
            <a:ext cx="838200" cy="233927"/>
          </a:xfrm>
          <a:prstGeom prst="ellips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0784D9-8519-4A68-9697-A5F56B601C7A}"/>
              </a:ext>
            </a:extLst>
          </p:cNvPr>
          <p:cNvSpPr txBox="1"/>
          <p:nvPr/>
        </p:nvSpPr>
        <p:spPr>
          <a:xfrm>
            <a:off x="2514600" y="488846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</a:t>
            </a:r>
            <a:r>
              <a:rPr lang="en-US" sz="1800" dirty="0" err="1"/>
              <a:t>P</a:t>
            </a:r>
            <a:r>
              <a:rPr lang="en-US" sz="1100" dirty="0" err="1"/>
              <a:t>false</a:t>
            </a:r>
            <a:r>
              <a:rPr lang="en-US" sz="1800" dirty="0"/>
              <a:t> = 0)</a:t>
            </a:r>
          </a:p>
        </p:txBody>
      </p:sp>
    </p:spTree>
    <p:extLst>
      <p:ext uri="{BB962C8B-B14F-4D97-AF65-F5344CB8AC3E}">
        <p14:creationId xmlns:p14="http://schemas.microsoft.com/office/powerpoint/2010/main" val="577556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517BE2-D89B-4730-A7E3-BCBB967D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A3BEAE-1B88-4219-90E8-7D78D6ADE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4BF012-B144-4891-AC12-B611CC147DF7}"/>
              </a:ext>
            </a:extLst>
          </p:cNvPr>
          <p:cNvSpPr txBox="1"/>
          <p:nvPr/>
        </p:nvSpPr>
        <p:spPr>
          <a:xfrm>
            <a:off x="685800" y="618666"/>
            <a:ext cx="7772400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Simulation Results (4×1, D-NLOS)</a:t>
            </a:r>
            <a:endParaRPr lang="en-SG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465DD0B-3356-4D3D-B58C-2C55DFFE8A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920" y="1676400"/>
            <a:ext cx="5333333" cy="4000000"/>
          </a:xfrm>
          <a:prstGeom prst="rect">
            <a:avLst/>
          </a:prstGeom>
        </p:spPr>
      </p:pic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1FB1E54D-D33B-43FD-8A42-15CF6F5889FD}"/>
              </a:ext>
            </a:extLst>
          </p:cNvPr>
          <p:cNvSpPr/>
          <p:nvPr/>
        </p:nvSpPr>
        <p:spPr bwMode="auto">
          <a:xfrm>
            <a:off x="6858000" y="3838220"/>
            <a:ext cx="2018355" cy="584836"/>
          </a:xfrm>
          <a:prstGeom prst="wedgeRoundRectCallout">
            <a:avLst>
              <a:gd name="adj1" fmla="val -165042"/>
              <a:gd name="adj2" fmla="val 5792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L-SIG error rate gap: 0.7 dB</a:t>
            </a:r>
          </a:p>
          <a:p>
            <a:pPr eaLnBrk="0" hangingPunct="0"/>
            <a:r>
              <a:rPr lang="en-US" dirty="0" err="1"/>
              <a:t>Pmiss</a:t>
            </a:r>
            <a:r>
              <a:rPr lang="en-US" dirty="0"/>
              <a:t> gap: 0.6 dB</a:t>
            </a:r>
            <a:endParaRPr lang="en-SG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B7B8AF5-3DD0-42B0-AAD5-C7C51FD9EF15}"/>
              </a:ext>
            </a:extLst>
          </p:cNvPr>
          <p:cNvSpPr/>
          <p:nvPr/>
        </p:nvSpPr>
        <p:spPr bwMode="auto">
          <a:xfrm>
            <a:off x="3429000" y="4061493"/>
            <a:ext cx="1143000" cy="233927"/>
          </a:xfrm>
          <a:prstGeom prst="ellips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7C56CB-F59E-4179-A02C-4E0227A03D34}"/>
              </a:ext>
            </a:extLst>
          </p:cNvPr>
          <p:cNvSpPr txBox="1"/>
          <p:nvPr/>
        </p:nvSpPr>
        <p:spPr>
          <a:xfrm>
            <a:off x="2514600" y="4809870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</a:t>
            </a:r>
            <a:r>
              <a:rPr lang="en-US" sz="1800" dirty="0" err="1"/>
              <a:t>P</a:t>
            </a:r>
            <a:r>
              <a:rPr lang="en-US" sz="1100" dirty="0" err="1"/>
              <a:t>false</a:t>
            </a:r>
            <a:r>
              <a:rPr lang="en-US" sz="1800" dirty="0"/>
              <a:t> = 0)</a:t>
            </a:r>
          </a:p>
        </p:txBody>
      </p:sp>
    </p:spTree>
    <p:extLst>
      <p:ext uri="{BB962C8B-B14F-4D97-AF65-F5344CB8AC3E}">
        <p14:creationId xmlns:p14="http://schemas.microsoft.com/office/powerpoint/2010/main" val="3951936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proposed scheme is backward compatible and has similar complexity to 11ax.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proposed scheme enables earlier detection of PHY/PPDU version and HARQ-SIG presence.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performance gap between 11ax and the proposed scheme is not significant in both indoor and outdoor channels.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The proposed scheme enjoys 1.5x repetition gain and frequency diversity gain.</a:t>
            </a:r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11-19-1021-01-00be-preamble-design-harmonization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11-19-1085-00-00be-high-level-eht-preamble-structure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11-19-1099-00-00be-preamble-structure-in-11be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11-19-1142-00-00be-discussion-on-the-preamble-for-11be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11-15-0643-00-00ax-autodetection-with-signature-symbol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11-15-0579-04-00ax-preamble-design-and-autodetection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11-19-0873-01-00be-harq-framing</a:t>
            </a:r>
          </a:p>
          <a:p>
            <a:pPr marL="457200" indent="-457200">
              <a:buFont typeface="+mj-lt"/>
              <a:buAutoNum type="arabicParenR"/>
            </a:pPr>
            <a:endParaRPr lang="en-SG" sz="2000" b="0" dirty="0"/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1447800"/>
            <a:ext cx="79343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Many contributions have discussed preamble structure and auto-detection scheme for 11be [1]-[4].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It has been proposed that a two-stage autodetection scheme is used for post-HE PPDUs (i.e. </a:t>
            </a:r>
            <a:r>
              <a:rPr lang="en-US" sz="2000" dirty="0">
                <a:cs typeface="Times New Roman" panose="02020603050405020304" pitchFamily="18" charset="0"/>
              </a:rPr>
              <a:t>EHT PPDUs or beyond) in order to minimize efforts for developing future standards beyond 11be [1][2].</a:t>
            </a:r>
            <a:endParaRPr lang="en-US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Stage 1</a:t>
            </a:r>
            <a:r>
              <a:rPr lang="en-US" sz="1800" dirty="0">
                <a:cs typeface="Times New Roman" panose="02020603050405020304" pitchFamily="18" charset="0"/>
              </a:rPr>
              <a:t>: to identify whether a received PPDU is a post-HE PPDU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Stage 2</a:t>
            </a:r>
            <a:r>
              <a:rPr lang="en-US" sz="1800" dirty="0">
                <a:cs typeface="Times New Roman" panose="02020603050405020304" pitchFamily="18" charset="0"/>
              </a:rPr>
              <a:t>: to determine the version of a post-HE PPDU.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>
              <a:cs typeface="Times New Roman" panose="02020603050405020304" pitchFamily="18" charset="0"/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We agree the proposed two-stage autodetection scheme is a right direction and this contribution addresses a bit detailed design of the two-stage autodetection scheme.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Two-Stage Autodetection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319842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1800" dirty="0"/>
              <a:t>The two-stage autodetection can be implemented in the following two options: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600" b="1" u="sng" dirty="0"/>
              <a:t>Option 1</a:t>
            </a:r>
            <a:r>
              <a:rPr lang="en-US" sz="1600" dirty="0"/>
              <a:t>: stages 1 and 2 are performed using two symbols (i.e. SYM1 and SYM2) following the legacy preamble, respectively.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SYM1 shall be BPSK modulated.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SYM1 may be a different version of RL-SIG (e.g. inverted L-SIG or sequence masked L-SIG) [3][4] or a signature symbol [5]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SYM2 contains a few signaling bits to indicate PHY/PPDU version [2]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1600" b="1" u="sng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1600" b="1" u="sng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1600" b="1" u="sng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1600" b="1" u="sng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600" b="1" u="sng" dirty="0"/>
              <a:t>Option 2</a:t>
            </a:r>
            <a:r>
              <a:rPr lang="en-US" sz="1600" dirty="0"/>
              <a:t>: stages 1 and 2 are performed using a single symbol (i.e. SYM) following the legacy preamble.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400" dirty="0"/>
              <a:t>SYM shall be BPSK modulated.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600" dirty="0"/>
              <a:t>In our view, Option 2 seems preferable than Option 1 since it enables earlier detection of PHY/PPDU version/format and is addressed in the following.</a:t>
            </a:r>
            <a:endParaRPr lang="en-US" sz="1600" b="1" u="sng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962BDFC-9F29-44A5-8158-83224BA12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518683"/>
              </p:ext>
            </p:extLst>
          </p:nvPr>
        </p:nvGraphicFramePr>
        <p:xfrm>
          <a:off x="2895600" y="4768170"/>
          <a:ext cx="3135313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6" name="Visio" r:id="rId3" imgW="2371629" imgH="571602" progId="Visio.Drawing.11">
                  <p:embed/>
                </p:oleObj>
              </mc:Choice>
              <mc:Fallback>
                <p:oleObj name="Visio" r:id="rId3" imgW="2371629" imgH="571602" progId="Visio.Drawing.11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9321A5FA-4452-4418-8907-44882B4546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4768170"/>
                        <a:ext cx="3135313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0A1CA56-2FC5-4FED-92F5-A85951DFEE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866281"/>
              </p:ext>
            </p:extLst>
          </p:nvPr>
        </p:nvGraphicFramePr>
        <p:xfrm>
          <a:off x="2777331" y="3053556"/>
          <a:ext cx="3852862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7" name="Visio" r:id="rId5" imgW="2914765" imgH="571602" progId="Visio.Drawing.11">
                  <p:embed/>
                </p:oleObj>
              </mc:Choice>
              <mc:Fallback>
                <p:oleObj name="Visio" r:id="rId5" imgW="2914765" imgH="571602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962BDFC-9F29-44A5-8158-83224BA12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7331" y="3053556"/>
                        <a:ext cx="3852862" cy="750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417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01346" y="704229"/>
            <a:ext cx="7741308" cy="66737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Autodetection Using a Single Symbol (1/3)</a:t>
            </a:r>
            <a:endParaRPr lang="en-US" sz="2800" kern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AF61C-57A0-426A-94EB-8BCA05E1E2EF}"/>
              </a:ext>
            </a:extLst>
          </p:cNvPr>
          <p:cNvSpPr txBox="1"/>
          <p:nvPr/>
        </p:nvSpPr>
        <p:spPr>
          <a:xfrm>
            <a:off x="533401" y="1463087"/>
            <a:ext cx="8153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We propose data tones of the SYM are divided into two groups: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Group 1 consists of N (e.g. N= 24) data tones carrying information for assisting in the identification of a post-HE PPDU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Group 2 consists of (48-N) data tones carrying a few signaling bits to indicate the version of the identified post-HE PPDU and may also indicate other information, e.g.  whether or not HARQ operation is enabled.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If HARQ operation is disabled for an EHT SU/MU PPDU, the HARQ-SIG field [7] is not present. For proper reception of EHT-STF, it is preferable to have earlier HARQ operation indication.  </a:t>
            </a:r>
          </a:p>
          <a:p>
            <a:pPr marL="285750" lvl="2" indent="-285750">
              <a:buFont typeface="Wingdings" panose="05000000000000000000" pitchFamily="2" charset="2"/>
              <a:buChar char="q"/>
            </a:pPr>
            <a:endParaRPr lang="en-US" sz="1800" dirty="0">
              <a:cs typeface="Times New Roman" panose="02020603050405020304" pitchFamily="18" charset="0"/>
            </a:endParaRPr>
          </a:p>
          <a:p>
            <a:pPr marL="285750" lvl="2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In addition, similar to an HE PPDU, the LENGTH field of the L-SIG field in a post-HE PPDU is set to a value which is not divisible by 3, which can be used for differentiation of post-HE PPDU formats. </a:t>
            </a:r>
          </a:p>
        </p:txBody>
      </p:sp>
    </p:spTree>
    <p:extLst>
      <p:ext uri="{BB962C8B-B14F-4D97-AF65-F5344CB8AC3E}">
        <p14:creationId xmlns:p14="http://schemas.microsoft.com/office/powerpoint/2010/main" val="26913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ko-KR" sz="2800" dirty="0">
                <a:ea typeface="Gulim" pitchFamily="34" charset="-127"/>
              </a:rPr>
              <a:t>Auto-detection Using a Single Symbol (2/3)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60AA84-B4EE-4DC6-B4DE-C641C5867D90}"/>
              </a:ext>
            </a:extLst>
          </p:cNvPr>
          <p:cNvSpPr txBox="1"/>
          <p:nvPr/>
        </p:nvSpPr>
        <p:spPr>
          <a:xfrm>
            <a:off x="669984" y="1286611"/>
            <a:ext cx="777240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24 Group 1 data tones are selected such that they are uniformly distributed over frequency domain for better frequency diversity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 panose="02020603050405020304" pitchFamily="18" charset="0"/>
              </a:rPr>
              <a:t>The value of a Group 1 data tone is inverted from the value of the corresponding data tone in L-SIG.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</a:t>
            </a:r>
            <a:r>
              <a:rPr lang="en-US" sz="1800" dirty="0">
                <a:cs typeface="Times New Roman" panose="02020603050405020304" pitchFamily="18" charset="0"/>
              </a:rPr>
              <a:t>Group 1 and Group 2 data tones in SYM: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>
                <a:cs typeface="Times New Roman" panose="02020603050405020304" pitchFamily="18" charset="0"/>
              </a:rPr>
              <a:t>Group 1 data tone index (24 tones): {±26, ±24, ±22, ±19, ±17, ±15, ±13, ±11, ±9, ±6, ±4, ±2}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>
                <a:cs typeface="Times New Roman" panose="02020603050405020304" pitchFamily="18" charset="0"/>
              </a:rPr>
              <a:t>Group 2 data tone index (24 tones): {±25, ±23, ±20, ±18, ±16, ±14, ±12, ±10, ±8, ±5, ±3, ±1}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340A6D5F-81D7-47AF-942C-D921419446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484589"/>
              </p:ext>
            </p:extLst>
          </p:nvPr>
        </p:nvGraphicFramePr>
        <p:xfrm>
          <a:off x="0" y="3608647"/>
          <a:ext cx="8915400" cy="2866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Visio" r:id="rId3" imgW="14144759" imgH="3229077" progId="Visio.Drawing.11">
                  <p:embed/>
                </p:oleObj>
              </mc:Choice>
              <mc:Fallback>
                <p:oleObj name="Visio" r:id="rId3" imgW="14144759" imgH="3229077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711715F-52D1-4084-BC49-5DBA511771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608647"/>
                        <a:ext cx="8915400" cy="2866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054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0A455-A896-479A-852F-5F1EF743C1E4}"/>
              </a:ext>
            </a:extLst>
          </p:cNvPr>
          <p:cNvSpPr txBox="1"/>
          <p:nvPr/>
        </p:nvSpPr>
        <p:spPr>
          <a:xfrm>
            <a:off x="685799" y="1447800"/>
            <a:ext cx="781050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Group 2 data tones carry a 12-bit signaling field. For example,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PHY/PPDU Version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 bits): indicate the version of a post-HE PPDU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0 for EHT PPDU, 1 to 7 are reserved.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HARQ Flag</a:t>
            </a:r>
            <a:r>
              <a:rPr lang="en-US" sz="1800" dirty="0">
                <a:cs typeface="Times New Roman" panose="02020603050405020304" pitchFamily="18" charset="0"/>
              </a:rPr>
              <a:t> (1 bit): indicate whether or not HARQ operation is enabled.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 bits)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(6 bits)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Transmitter processing of the 12-bit signaling field is similar to L-SIG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Encode the 12 signaling bits with rate ½ BCC and generate 24 encoded bits.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Interleave the 24 encoded bits.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Modulate the 24 interleaved bits with BPSK.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Mapped the 24 BPSK symbols to the 24 Group 2 data tones.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ADE34B7-312B-419D-8255-8D41E809FB31}"/>
              </a:ext>
            </a:extLst>
          </p:cNvPr>
          <p:cNvSpPr txBox="1">
            <a:spLocks/>
          </p:cNvSpPr>
          <p:nvPr/>
        </p:nvSpPr>
        <p:spPr bwMode="auto">
          <a:xfrm>
            <a:off x="723900" y="720296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Auto-detection Using a Single Symbol (3/3)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427898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A38AD1-6112-47B2-BD8B-03DE629A7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7421E0-2C6E-4C6E-A6B6-B192DDED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5F26AE-78DB-4F3C-9621-E81611BDE739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Example of Detection Procedure at Rx</a:t>
            </a:r>
            <a:endParaRPr lang="en-SG" kern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6DA9074-508B-4D5C-A8BE-94707637A7C6}"/>
              </a:ext>
            </a:extLst>
          </p:cNvPr>
          <p:cNvSpPr txBox="1">
            <a:spLocks/>
          </p:cNvSpPr>
          <p:nvPr/>
        </p:nvSpPr>
        <p:spPr>
          <a:xfrm>
            <a:off x="685800" y="1676400"/>
            <a:ext cx="7924800" cy="3505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800" kern="0" dirty="0"/>
              <a:t>Step-1</a:t>
            </a:r>
            <a:r>
              <a:rPr lang="en-US" sz="1800" b="0" kern="0" dirty="0"/>
              <a:t>: Repetition check on Group 1 data tones of L-SIG and inverted Group 1 data tones of SYM.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kern="0" dirty="0"/>
              <a:t>Step-2</a:t>
            </a:r>
            <a:r>
              <a:rPr lang="en-US" sz="1800" b="0" kern="0" dirty="0"/>
              <a:t>: MRC on Group 1 data tones of L-SIG and inverted Group 1 data tones of SYM and demodulate/decode L-SIG.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kern="0" dirty="0"/>
              <a:t>Step-3</a:t>
            </a:r>
            <a:r>
              <a:rPr lang="en-US" sz="1800" b="0" kern="0" dirty="0"/>
              <a:t>: Content check. For example, 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600" kern="0" dirty="0"/>
              <a:t>L-SIG: Rate = 6Mbps, Reserved bit, Parity bit, and L-LENGTH!=3x.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endParaRPr lang="en-US" sz="200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kern="0" dirty="0"/>
              <a:t>When both steps 1 and 3 pass, 11be or beyond is detected. Otherwise jump back to 11a/n/ac/ax state machine.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0C2594-863E-44A7-A6CE-D563236EF8CC}"/>
              </a:ext>
            </a:extLst>
          </p:cNvPr>
          <p:cNvSpPr/>
          <p:nvPr/>
        </p:nvSpPr>
        <p:spPr bwMode="auto">
          <a:xfrm>
            <a:off x="2133600" y="5443268"/>
            <a:ext cx="4953000" cy="685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This procedure is similar to 11ax and thus has similar detection complexity to 11ax</a:t>
            </a:r>
            <a:endParaRPr kumimoji="0" lang="en-SG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7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3A1454-D912-4A5A-9E4A-24CAB78C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28015A-D71E-41DC-8E4A-515EF7BC7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C03D5D-06D4-4E73-AE43-396985CA5537}"/>
              </a:ext>
            </a:extLst>
          </p:cNvPr>
          <p:cNvSpPr/>
          <p:nvPr/>
        </p:nvSpPr>
        <p:spPr>
          <a:xfrm>
            <a:off x="304800" y="1247557"/>
            <a:ext cx="8319551" cy="24006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914400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/>
              <a:t>We simulated the distributions of Hamming distance (HD) [6] between Group 1 data tones of 11a L-SIG/11ac L-SIG and inverted Group 1 data tones of 11a first data symbol/11ac VHT-SIG-A1 (3-million cases).</a:t>
            </a:r>
          </a:p>
          <a:p>
            <a:pPr marL="800100" lvl="1" indent="-342900" defTabSz="9144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11a: </a:t>
            </a:r>
            <a:r>
              <a:rPr lang="en-US" sz="1400" kern="0" dirty="0">
                <a:solidFill>
                  <a:srgbClr val="000000"/>
                </a:solidFill>
                <a:latin typeface="Times New Roman"/>
              </a:rPr>
              <a:t>Minimal HD = 4 </a:t>
            </a:r>
          </a:p>
          <a:p>
            <a:pPr marL="800100" lvl="1" indent="-342900" defTabSz="9144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11ac: </a:t>
            </a:r>
            <a:r>
              <a:rPr lang="en-US" sz="1400" kern="0" dirty="0">
                <a:solidFill>
                  <a:srgbClr val="000000"/>
                </a:solidFill>
                <a:latin typeface="Times New Roman"/>
              </a:rPr>
              <a:t>Minimal HD = 3</a:t>
            </a:r>
          </a:p>
          <a:p>
            <a:pPr marL="342900" indent="-342900" defTabSz="914400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ym typeface="Wingdings" pitchFamily="2" charset="2"/>
              </a:rPr>
              <a:t>If step 1 repetition check has a threshold of 4,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the false detection probability at very high SNR is only 4×</a:t>
            </a:r>
            <a:r>
              <a:rPr lang="en-US" dirty="0"/>
              <a:t>10</a:t>
            </a:r>
            <a:r>
              <a:rPr lang="en-US" baseline="30000" dirty="0"/>
              <a:t>-5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for 11a and 6×</a:t>
            </a:r>
            <a:r>
              <a:rPr lang="en-US" dirty="0"/>
              <a:t>10</a:t>
            </a:r>
            <a:r>
              <a:rPr lang="en-US" baseline="30000" dirty="0"/>
              <a:t>-4</a:t>
            </a:r>
            <a:r>
              <a:rPr lang="en-US" dirty="0"/>
              <a:t> for 11ac, even without step 3 content check.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609725-D7D3-44AA-AD38-8EB8A1264C3B}"/>
              </a:ext>
            </a:extLst>
          </p:cNvPr>
          <p:cNvSpPr txBox="1"/>
          <p:nvPr/>
        </p:nvSpPr>
        <p:spPr>
          <a:xfrm>
            <a:off x="304800" y="659816"/>
            <a:ext cx="8319551" cy="5847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eaLnBrk="0" hangingPunct="0">
              <a:defRPr sz="3200" b="1" kern="0">
                <a:solidFill>
                  <a:schemeClr val="tx2"/>
                </a:solidFill>
                <a:latin typeface="+mj-lt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False Detection Analysis</a:t>
            </a:r>
            <a:endParaRPr lang="en-S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349AE3-18E6-4278-BD34-0CF9468C1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39" y="3582167"/>
            <a:ext cx="4300674" cy="28887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C02C58-B062-4683-95B1-D752B8109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575" y="3582167"/>
            <a:ext cx="4524759" cy="289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1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390AE9-530F-4C42-90BA-56BADC57058B}"/>
              </a:ext>
            </a:extLst>
          </p:cNvPr>
          <p:cNvSpPr txBox="1"/>
          <p:nvPr/>
        </p:nvSpPr>
        <p:spPr>
          <a:xfrm>
            <a:off x="2579424" y="624991"/>
            <a:ext cx="3531127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Setting</a:t>
            </a:r>
            <a:endParaRPr lang="en-SG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FA5133-C74B-443A-9306-04F4A48E604A}"/>
              </a:ext>
            </a:extLst>
          </p:cNvPr>
          <p:cNvSpPr txBox="1">
            <a:spLocks/>
          </p:cNvSpPr>
          <p:nvPr/>
        </p:nvSpPr>
        <p:spPr bwMode="auto">
          <a:xfrm>
            <a:off x="609600" y="1524000"/>
            <a:ext cx="78581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kern="0" dirty="0">
                <a:solidFill>
                  <a:srgbClr val="000000"/>
                </a:solidFill>
                <a:latin typeface="Times New Roman"/>
              </a:rPr>
              <a:t> = 5 GHz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kern="0" dirty="0">
                <a:solidFill>
                  <a:srgbClr val="000000"/>
                </a:solidFill>
              </a:rPr>
              <a:t>20 MHz bandwidth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1/2/4 Tx antennas and 1 Rx antenna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UMi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-NLOS and D-NLOS channels (unnormalized)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CSD values per antenna 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[0, -50, -100, -150]ns as in 11ax/11ac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Actual 40ppm CFO and phase/CFO tracking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Actual timing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Frequency domain repetition check based on the HD of coded bits with a threshold of 8 for 11ax and 4 for the proposed scheme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3BF0-C4B0-48B5-8867-D262B23C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4F7FC9E-6B6E-438A-9B00-8D16627C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  <p:extLst>
      <p:ext uri="{BB962C8B-B14F-4D97-AF65-F5344CB8AC3E}">
        <p14:creationId xmlns:p14="http://schemas.microsoft.com/office/powerpoint/2010/main" val="9475597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41095</TotalTime>
  <Words>1384</Words>
  <Application>Microsoft Office PowerPoint</Application>
  <PresentationFormat>On-screen Show (4:3)</PresentationFormat>
  <Paragraphs>172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Gulim</vt:lpstr>
      <vt:lpstr>맑은 고딕</vt:lpstr>
      <vt:lpstr>MS PGothic</vt:lpstr>
      <vt:lpstr>游ゴシック</vt:lpstr>
      <vt:lpstr>Arial</vt:lpstr>
      <vt:lpstr>Calibri</vt:lpstr>
      <vt:lpstr>Times New Roman</vt:lpstr>
      <vt:lpstr>Wingdings</vt:lpstr>
      <vt:lpstr>802-11-Submission</vt:lpstr>
      <vt:lpstr>Visio</vt:lpstr>
      <vt:lpstr>Preamble Autodetection for 11be</vt:lpstr>
      <vt:lpstr>PowerPoint Presentation</vt:lpstr>
      <vt:lpstr>PowerPoint Presentation</vt:lpstr>
      <vt:lpstr>PowerPoint Presentation</vt:lpstr>
      <vt:lpstr>Auto-detection Using a Single Symbol (2/3)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2638</cp:revision>
  <cp:lastPrinted>2014-11-04T15:04:57Z</cp:lastPrinted>
  <dcterms:created xsi:type="dcterms:W3CDTF">2007-04-17T18:10:23Z</dcterms:created>
  <dcterms:modified xsi:type="dcterms:W3CDTF">2019-09-14T14:12:26Z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