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411" r:id="rId3"/>
    <p:sldId id="413" r:id="rId4"/>
    <p:sldId id="410" r:id="rId5"/>
    <p:sldId id="412" r:id="rId6"/>
    <p:sldId id="414" r:id="rId7"/>
    <p:sldId id="417" r:id="rId8"/>
    <p:sldId id="415" r:id="rId9"/>
    <p:sldId id="418" r:id="rId10"/>
    <p:sldId id="416" r:id="rId11"/>
    <p:sldId id="406" r:id="rId12"/>
    <p:sldId id="407" r:id="rId13"/>
    <p:sldId id="428" r:id="rId14"/>
    <p:sldId id="429" r:id="rId15"/>
    <p:sldId id="420" r:id="rId16"/>
    <p:sldId id="430"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2051" autoAdjust="0"/>
  </p:normalViewPr>
  <p:slideViewPr>
    <p:cSldViewPr>
      <p:cViewPr varScale="1">
        <p:scale>
          <a:sx n="107" d="100"/>
          <a:sy n="107" d="100"/>
        </p:scale>
        <p:origin x="148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8" d="100"/>
          <a:sy n="68" d="100"/>
        </p:scale>
        <p:origin x="2813"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01582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September</a:t>
            </a:r>
            <a:r>
              <a:rPr lang="en-US" dirty="0" smtClean="0"/>
              <a:t>, </a:t>
            </a:r>
            <a:r>
              <a:rPr lang="en-US" altLang="ko-KR"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Jeongki Kim, LGE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September</a:t>
            </a:r>
            <a:r>
              <a:rPr lang="en-US" dirty="0" smtClean="0"/>
              <a:t>, </a:t>
            </a:r>
            <a:r>
              <a:rPr lang="en-US" altLang="ko-KR" dirty="0" smtClean="0"/>
              <a:t>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Jeongki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802.11-19/1510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ko-KR" dirty="0"/>
              <a:t>September</a:t>
            </a:r>
            <a:r>
              <a:rPr lang="en-US" dirty="0" smtClean="0"/>
              <a:t>, </a:t>
            </a:r>
            <a:r>
              <a:rPr lang="en-US" dirty="0" smtClean="0"/>
              <a:t>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EHT Power saving considering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2019-09-15</a:t>
            </a:r>
            <a:endParaRPr lang="en-GB" sz="2000" b="0" dirty="0"/>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Jeongki Kim, LGE</a:t>
            </a:r>
            <a:endParaRPr lang="en-GB" altLang="ko-KR" dirty="0"/>
          </a:p>
        </p:txBody>
      </p:sp>
      <p:graphicFrame>
        <p:nvGraphicFramePr>
          <p:cNvPr id="9" name="Table 55"/>
          <p:cNvGraphicFramePr>
            <a:graphicFrameLocks noGrp="1"/>
          </p:cNvGraphicFramePr>
          <p:nvPr>
            <p:extLst>
              <p:ext uri="{D42A27DB-BD31-4B8C-83A1-F6EECF244321}">
                <p14:modId xmlns:p14="http://schemas.microsoft.com/office/powerpoint/2010/main" val="2151122318"/>
              </p:ext>
            </p:extLst>
          </p:nvPr>
        </p:nvGraphicFramePr>
        <p:xfrm>
          <a:off x="681038" y="2780928"/>
          <a:ext cx="7707386" cy="2940329"/>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smtClean="0">
                          <a:solidFill>
                            <a:schemeClr val="tx1"/>
                          </a:solidFill>
                          <a:latin typeface="+mn-lt"/>
                          <a:ea typeface="Malgun Gothic"/>
                          <a:cs typeface="+mn-cs"/>
                        </a:rPr>
                        <a:t>LG Electronics</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a:t>
                      </a:r>
                      <a:r>
                        <a:rPr lang="en-US" altLang="ko-KR" sz="1200" kern="1200" dirty="0" err="1" smtClean="0">
                          <a:solidFill>
                            <a:schemeClr val="tx1"/>
                          </a:solidFill>
                          <a:latin typeface="+mn-lt"/>
                          <a:ea typeface="Malgun Gothic"/>
                          <a:cs typeface="+mn-cs"/>
                        </a:rPr>
                        <a:t>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Suhwook</a:t>
                      </a:r>
                      <a:r>
                        <a:rPr lang="en-US" altLang="ko-KR" sz="1200" kern="1200" dirty="0" smtClean="0">
                          <a:solidFill>
                            <a:schemeClr val="tx1"/>
                          </a:solidFill>
                          <a:latin typeface="+mn-lt"/>
                          <a:ea typeface="Malgun Gothic"/>
                          <a:cs typeface="+mn-cs"/>
                        </a:rPr>
                        <a:t>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b="0" kern="1200" dirty="0" smtClean="0">
                          <a:solidFill>
                            <a:schemeClr val="tx1"/>
                          </a:solidFill>
                          <a:latin typeface="+mn-lt"/>
                          <a:ea typeface="+mn-ea"/>
                          <a:cs typeface="+mn-cs"/>
                        </a:rPr>
                        <a:t>suhwook.kim@lge.com</a:t>
                      </a:r>
                      <a:endParaRPr lang="ko-KR" altLang="en-US" sz="1200" b="0" kern="1200" smtClean="0">
                        <a:solidFill>
                          <a:schemeClr val="tx1"/>
                        </a:solidFill>
                        <a:latin typeface="+mn-lt"/>
                        <a:ea typeface="+mn-ea"/>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b="0" dirty="0" smtClean="0"/>
                        <a:t>js.choi@lge.com</a:t>
                      </a:r>
                      <a:endParaRPr lang="ko-KR" altLang="en-US" sz="1200" b="0" smtClean="0"/>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Sungjin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allean.park@lge.com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 Song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taewon.song@lge.com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Intra-BSS PPDU PS for 11be</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smtClean="0"/>
              <a:t>When an AP sends EHT PPDU via only a link, the AP can indicate if the other link (s) is </a:t>
            </a:r>
            <a:r>
              <a:rPr lang="en-US" altLang="ko-KR" sz="1800" dirty="0" smtClean="0"/>
              <a:t>(are) available </a:t>
            </a:r>
            <a:r>
              <a:rPr lang="en-US" altLang="ko-KR" sz="1800" dirty="0" smtClean="0"/>
              <a:t>or not</a:t>
            </a:r>
          </a:p>
          <a:p>
            <a:pPr>
              <a:buFont typeface="Arial" panose="020B0604020202020204" pitchFamily="34" charset="0"/>
              <a:buChar char="•"/>
            </a:pPr>
            <a:r>
              <a:rPr lang="en-US" altLang="ko-KR" sz="1800" dirty="0" smtClean="0"/>
              <a:t>The other link (s) of AP may not be available because</a:t>
            </a:r>
          </a:p>
          <a:p>
            <a:pPr lvl="1">
              <a:buFont typeface="Arial" panose="020B0604020202020204" pitchFamily="34" charset="0"/>
              <a:buChar char="•"/>
            </a:pPr>
            <a:r>
              <a:rPr lang="en-US" altLang="ko-KR" sz="1600" dirty="0" smtClean="0"/>
              <a:t>Intra-BSS STA sends UL frame to the AP via the other link</a:t>
            </a:r>
          </a:p>
          <a:p>
            <a:pPr lvl="1">
              <a:buFont typeface="Arial" panose="020B0604020202020204" pitchFamily="34" charset="0"/>
              <a:buChar char="•"/>
            </a:pPr>
            <a:r>
              <a:rPr lang="en-US" altLang="ko-KR" sz="1600" dirty="0" smtClean="0"/>
              <a:t>OBSS STA sends a frame via the other link and thus the strong interference exists</a:t>
            </a:r>
          </a:p>
          <a:p>
            <a:pPr>
              <a:buFont typeface="Arial" panose="020B0604020202020204" pitchFamily="34" charset="0"/>
              <a:buChar char="•"/>
            </a:pPr>
            <a:r>
              <a:rPr lang="en-US" altLang="ko-KR" sz="1800" dirty="0" smtClean="0"/>
              <a:t>In that case, </a:t>
            </a:r>
            <a:r>
              <a:rPr lang="en-US" altLang="ko-KR" sz="1800" dirty="0" smtClean="0"/>
              <a:t>Intra-BSS STAs </a:t>
            </a:r>
            <a:r>
              <a:rPr lang="en-US" altLang="ko-KR" sz="1800" dirty="0" smtClean="0"/>
              <a:t>can disable the indicated link </a:t>
            </a:r>
            <a:r>
              <a:rPr lang="en-US" altLang="ko-KR" sz="1800" dirty="0" smtClean="0"/>
              <a:t>(or </a:t>
            </a:r>
            <a:r>
              <a:rPr lang="en-US" altLang="ko-KR" sz="1800" dirty="0" smtClean="0"/>
              <a:t>enter the doze </a:t>
            </a:r>
            <a:r>
              <a:rPr lang="en-US" altLang="ko-KR" sz="1800" dirty="0" smtClean="0"/>
              <a:t>state) until the end of DL frame</a:t>
            </a:r>
            <a:endParaRPr lang="ko-KR" altLang="en-US" sz="180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7" name="TextBox 6"/>
          <p:cNvSpPr txBox="1"/>
          <p:nvPr/>
        </p:nvSpPr>
        <p:spPr>
          <a:xfrm>
            <a:off x="3059832" y="5405679"/>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8" name="직선 연결선 7"/>
          <p:cNvCxnSpPr/>
          <p:nvPr/>
        </p:nvCxnSpPr>
        <p:spPr bwMode="auto">
          <a:xfrm>
            <a:off x="3596256" y="5532585"/>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p:cNvSpPr txBox="1"/>
          <p:nvPr/>
        </p:nvSpPr>
        <p:spPr>
          <a:xfrm>
            <a:off x="3059832" y="584707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0" name="직선 연결선 9"/>
          <p:cNvCxnSpPr/>
          <p:nvPr/>
        </p:nvCxnSpPr>
        <p:spPr bwMode="auto">
          <a:xfrm>
            <a:off x="3596256" y="5949280"/>
            <a:ext cx="35680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525065" y="5582824"/>
            <a:ext cx="529259"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모서리가 둥근 직사각형 19"/>
          <p:cNvSpPr/>
          <p:nvPr/>
        </p:nvSpPr>
        <p:spPr>
          <a:xfrm>
            <a:off x="4139952" y="5988945"/>
            <a:ext cx="2088232" cy="14225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 name="직선 연결선 21"/>
          <p:cNvCxnSpPr/>
          <p:nvPr/>
        </p:nvCxnSpPr>
        <p:spPr bwMode="auto">
          <a:xfrm flipV="1">
            <a:off x="3585492" y="5091087"/>
            <a:ext cx="3578796" cy="16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3069122" y="496966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4" name="직선 연결선 23"/>
          <p:cNvCxnSpPr/>
          <p:nvPr/>
        </p:nvCxnSpPr>
        <p:spPr bwMode="auto">
          <a:xfrm>
            <a:off x="3585492" y="4667958"/>
            <a:ext cx="357879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069122" y="454696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6" name="TextBox 25"/>
          <p:cNvSpPr txBox="1"/>
          <p:nvPr/>
        </p:nvSpPr>
        <p:spPr>
          <a:xfrm>
            <a:off x="2547958" y="4758314"/>
            <a:ext cx="511874"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31" name="직선 화살표 연결선 30"/>
          <p:cNvCxnSpPr>
            <a:stCxn id="20" idx="1"/>
            <a:endCxn id="32" idx="0"/>
          </p:cNvCxnSpPr>
          <p:nvPr/>
        </p:nvCxnSpPr>
        <p:spPr bwMode="auto">
          <a:xfrm flipH="1">
            <a:off x="4066538" y="6060072"/>
            <a:ext cx="73414" cy="2190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3561076" y="6279123"/>
            <a:ext cx="1010923" cy="246221"/>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Disable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35" name="직사각형 34"/>
          <p:cNvSpPr/>
          <p:nvPr/>
        </p:nvSpPr>
        <p:spPr>
          <a:xfrm>
            <a:off x="3958006" y="4424667"/>
            <a:ext cx="2313696"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 TX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38" name="직선 화살표 연결선 37"/>
          <p:cNvCxnSpPr/>
          <p:nvPr/>
        </p:nvCxnSpPr>
        <p:spPr bwMode="auto">
          <a:xfrm>
            <a:off x="5148064" y="4667958"/>
            <a:ext cx="0" cy="8646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p:cNvSpPr/>
          <p:nvPr/>
        </p:nvSpPr>
        <p:spPr>
          <a:xfrm>
            <a:off x="3859878" y="4846494"/>
            <a:ext cx="2411824"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UL frame RX</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43" name="직사각형 42"/>
          <p:cNvSpPr/>
          <p:nvPr/>
        </p:nvSpPr>
        <p:spPr>
          <a:xfrm>
            <a:off x="3995936" y="4499059"/>
            <a:ext cx="144016" cy="120994"/>
          </a:xfrm>
          <a:prstGeom prst="rect">
            <a:avLst/>
          </a:prstGeom>
          <a:solidFill>
            <a:srgbClr val="FFC00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44" name="직선 화살표 연결선 43"/>
          <p:cNvCxnSpPr>
            <a:stCxn id="43" idx="1"/>
            <a:endCxn id="45" idx="3"/>
          </p:cNvCxnSpPr>
          <p:nvPr/>
        </p:nvCxnSpPr>
        <p:spPr bwMode="auto">
          <a:xfrm flipH="1" flipV="1">
            <a:off x="3114095" y="4422737"/>
            <a:ext cx="881841" cy="13681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p:cNvSpPr txBox="1"/>
          <p:nvPr/>
        </p:nvSpPr>
        <p:spPr>
          <a:xfrm>
            <a:off x="1632599" y="4299626"/>
            <a:ext cx="148149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Unavailability of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7" name="모서리가 둥근 직사각형 66"/>
          <p:cNvSpPr/>
          <p:nvPr/>
        </p:nvSpPr>
        <p:spPr>
          <a:xfrm>
            <a:off x="6815941" y="6098641"/>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461480" y="6023592"/>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4134270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We need to consider the power efficiency of EHT STAs for 11be</a:t>
            </a:r>
          </a:p>
          <a:p>
            <a:pPr>
              <a:buFont typeface="Arial" panose="020B0604020202020204" pitchFamily="34" charset="0"/>
              <a:buChar char="•"/>
            </a:pPr>
            <a:r>
              <a:rPr lang="en-US" altLang="ko-KR" dirty="0" smtClean="0"/>
              <a:t>We proposed some enhanced power saving mechanisms considering the multi-link concept</a:t>
            </a:r>
          </a:p>
          <a:p>
            <a:pPr lvl="1">
              <a:buFont typeface="Arial" panose="020B0604020202020204" pitchFamily="34" charset="0"/>
              <a:buChar char="•"/>
            </a:pPr>
            <a:r>
              <a:rPr lang="en-US" altLang="ko-KR" dirty="0" smtClean="0"/>
              <a:t>OM Control</a:t>
            </a:r>
          </a:p>
          <a:p>
            <a:pPr lvl="1">
              <a:buFont typeface="Arial" panose="020B0604020202020204" pitchFamily="34" charset="0"/>
              <a:buChar char="•"/>
            </a:pPr>
            <a:r>
              <a:rPr lang="en-US" altLang="ko-KR" dirty="0" smtClean="0"/>
              <a:t>TWT operation</a:t>
            </a:r>
          </a:p>
          <a:p>
            <a:pPr lvl="1">
              <a:buFont typeface="Arial" panose="020B0604020202020204" pitchFamily="34" charset="0"/>
              <a:buChar char="•"/>
            </a:pPr>
            <a:r>
              <a:rPr lang="en-US" altLang="ko-KR" dirty="0" smtClean="0"/>
              <a:t>Intra-BSS PPDU Power save</a:t>
            </a:r>
          </a:p>
          <a:p>
            <a:pPr marL="0" indent="0"/>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dirty="0" smtClean="0"/>
              <a:t>2019</a:t>
            </a:r>
            <a:endParaRPr lang="en-GB" dirty="0"/>
          </a:p>
        </p:txBody>
      </p:sp>
    </p:spTree>
    <p:extLst>
      <p:ext uri="{BB962C8B-B14F-4D97-AF65-F5344CB8AC3E}">
        <p14:creationId xmlns:p14="http://schemas.microsoft.com/office/powerpoint/2010/main" val="74086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11-18/1231r6, EHT Proposed PAR</a:t>
            </a:r>
            <a:endParaRPr lang="en-US" altLang="ko-KR" dirty="0"/>
          </a:p>
          <a:p>
            <a:r>
              <a:rPr lang="en-US" altLang="ko-KR" dirty="0"/>
              <a:t>[2] </a:t>
            </a:r>
            <a:r>
              <a:rPr lang="en-US" altLang="ko-KR" dirty="0" smtClean="0"/>
              <a:t>Draft P802.11ax D4.3</a:t>
            </a:r>
          </a:p>
          <a:p>
            <a:r>
              <a:rPr lang="en-US" altLang="ko-KR" dirty="0" smtClean="0"/>
              <a:t>[3] 11-18/1171, View </a:t>
            </a:r>
            <a:r>
              <a:rPr lang="en-US" altLang="ko-KR" dirty="0"/>
              <a:t>on EHT objectives and </a:t>
            </a:r>
            <a:r>
              <a:rPr lang="en-US" altLang="ko-KR" dirty="0" smtClean="0"/>
              <a:t>technologies</a:t>
            </a:r>
          </a:p>
          <a:p>
            <a:r>
              <a:rPr lang="en-US" altLang="ko-KR" dirty="0" smtClean="0"/>
              <a:t>[4] 11-18/1525, </a:t>
            </a:r>
            <a:r>
              <a:rPr lang="en-US" altLang="ko-KR" dirty="0"/>
              <a:t>EHT features for Multi-Band </a:t>
            </a:r>
            <a:r>
              <a:rPr lang="en-US" altLang="ko-KR" dirty="0" smtClean="0"/>
              <a:t>Operation</a:t>
            </a:r>
          </a:p>
          <a:p>
            <a:r>
              <a:rPr lang="en-US" altLang="ko-KR" dirty="0" smtClean="0"/>
              <a:t>[5] 11-18/1908, </a:t>
            </a:r>
            <a:r>
              <a:rPr lang="en-US" altLang="ko-KR" dirty="0"/>
              <a:t>Overview of Full Duplex over</a:t>
            </a:r>
            <a:br>
              <a:rPr lang="en-US" altLang="ko-KR" dirty="0"/>
            </a:br>
            <a:r>
              <a:rPr lang="en-US" altLang="ko-KR" dirty="0"/>
              <a:t>Multi- Band (FD-MB) for </a:t>
            </a:r>
            <a:r>
              <a:rPr lang="en-US" altLang="ko-KR" dirty="0" smtClean="0"/>
              <a:t>EHT</a:t>
            </a:r>
          </a:p>
          <a:p>
            <a:r>
              <a:rPr lang="en-US" altLang="ko-KR" dirty="0" smtClean="0"/>
              <a:t>[6] 11-19/773, </a:t>
            </a:r>
            <a:r>
              <a:rPr lang="en-US" altLang="ko-KR" dirty="0"/>
              <a:t>Multi-link Operation </a:t>
            </a:r>
            <a:r>
              <a:rPr lang="en-US" altLang="ko-KR" dirty="0" smtClean="0"/>
              <a:t>Framework</a:t>
            </a:r>
          </a:p>
          <a:p>
            <a:r>
              <a:rPr lang="en-US" altLang="ko-KR" dirty="0" smtClean="0"/>
              <a:t>[7] 11-19/777, </a:t>
            </a:r>
            <a:r>
              <a:rPr lang="en-US" altLang="ko-KR" dirty="0"/>
              <a:t>Performance on Multi-band Operation</a:t>
            </a:r>
            <a:endParaRPr lang="en-US" altLang="ko-KR" dirty="0" smtClean="0"/>
          </a:p>
          <a:p>
            <a:r>
              <a:rPr lang="en-US" altLang="ko-KR" dirty="0" smtClean="0"/>
              <a:t>[8] 11-19/823, Multi-Link Aggregation</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dirty="0" smtClean="0"/>
              <a:t>2019</a:t>
            </a:r>
            <a:endParaRPr lang="en-GB" dirty="0"/>
          </a:p>
        </p:txBody>
      </p:sp>
    </p:spTree>
    <p:extLst>
      <p:ext uri="{BB962C8B-B14F-4D97-AF65-F5344CB8AC3E}">
        <p14:creationId xmlns:p14="http://schemas.microsoft.com/office/powerpoint/2010/main" val="3518913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A STA within a multi-link logical entity can send a frame to indicate disablement of other link(s) within </a:t>
            </a:r>
            <a:r>
              <a:rPr lang="en-US" altLang="ko-KR" dirty="0" smtClean="0"/>
              <a:t>the same multi-link </a:t>
            </a:r>
            <a:r>
              <a:rPr lang="en-US" altLang="ko-KR" dirty="0"/>
              <a:t>logical entity </a:t>
            </a:r>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60904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A STA within a multi-link logical entity (MLLE) can send a frame to indicate enablement of other disabled link(s) within </a:t>
            </a:r>
            <a:r>
              <a:rPr lang="en-US" altLang="ko-KR" dirty="0" smtClean="0"/>
              <a:t>the same multi-link </a:t>
            </a:r>
            <a:r>
              <a:rPr lang="en-US" altLang="ko-KR" dirty="0"/>
              <a:t>logical entity </a:t>
            </a:r>
            <a:endParaRPr lang="en-US" altLang="ko-KR" dirty="0" smtClean="0"/>
          </a:p>
          <a:p>
            <a:pPr marL="800100" lvl="1" indent="-342900">
              <a:buFont typeface="Wingdings" panose="05000000000000000000" pitchFamily="2" charset="2"/>
              <a:buChar char="ü"/>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2697225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3</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Do you agree to add the following into the </a:t>
            </a:r>
            <a:r>
              <a:rPr lang="en-US" altLang="ko-KR" dirty="0" err="1" smtClean="0"/>
              <a:t>TGbe</a:t>
            </a:r>
            <a:r>
              <a:rPr lang="en-US" altLang="ko-KR" dirty="0" smtClean="0"/>
              <a:t> SFD?</a:t>
            </a:r>
          </a:p>
          <a:p>
            <a:pPr marL="800100" lvl="1" indent="-342900">
              <a:buFont typeface="Wingdings" panose="05000000000000000000" pitchFamily="2" charset="2"/>
              <a:buChar char="ü"/>
            </a:pPr>
            <a:r>
              <a:rPr lang="en-US" altLang="ko-KR" dirty="0" smtClean="0"/>
              <a:t>An EHT STA within multi-link logical entity can set up the </a:t>
            </a:r>
            <a:r>
              <a:rPr lang="en-US" altLang="ko-KR" dirty="0"/>
              <a:t>TWT Service Periods for </a:t>
            </a:r>
            <a:r>
              <a:rPr lang="en-US" altLang="ko-KR" dirty="0" smtClean="0"/>
              <a:t>one or more </a:t>
            </a:r>
            <a:r>
              <a:rPr lang="en-US" altLang="ko-KR" dirty="0"/>
              <a:t>links </a:t>
            </a:r>
            <a:r>
              <a:rPr lang="en-US" altLang="ko-KR" dirty="0" smtClean="0"/>
              <a:t>within the same multi-</a:t>
            </a:r>
            <a:r>
              <a:rPr lang="en-US" altLang="ko-KR" dirty="0" smtClean="0"/>
              <a:t>link logical entity</a:t>
            </a:r>
            <a:r>
              <a:rPr lang="en-US" altLang="ko-KR" dirty="0" smtClean="0"/>
              <a:t> through its link</a:t>
            </a:r>
          </a:p>
          <a:p>
            <a:pPr marL="800100" lvl="1" indent="-342900">
              <a:buFont typeface="Wingdings" panose="05000000000000000000" pitchFamily="2" charset="2"/>
              <a:buChar char="ü"/>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2285878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into the </a:t>
            </a:r>
            <a:r>
              <a:rPr lang="en-US" altLang="ko-KR" dirty="0" err="1"/>
              <a:t>TGbe</a:t>
            </a:r>
            <a:r>
              <a:rPr lang="en-US" altLang="ko-KR" dirty="0"/>
              <a:t> SFD?</a:t>
            </a:r>
          </a:p>
          <a:p>
            <a:pPr marL="800100" lvl="1" indent="-342900">
              <a:buFont typeface="Wingdings" panose="05000000000000000000" pitchFamily="2" charset="2"/>
              <a:buChar char="ü"/>
            </a:pPr>
            <a:r>
              <a:rPr lang="en-US" altLang="ko-KR" dirty="0"/>
              <a:t>An EHT AP within a multi-link logical entity can request for a STA within a multi-link non-AP logical entity to enable disabled link(s) within the same multi-link non-AP logical entity</a:t>
            </a:r>
            <a:endParaRPr lang="ko-KR" altLang="en-US"/>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smtClean="0"/>
              <a:t>September</a:t>
            </a:r>
            <a:r>
              <a:rPr lang="en-US" smtClean="0"/>
              <a:t>, </a:t>
            </a:r>
            <a:r>
              <a:rPr lang="en-US" altLang="ko-KR" smtClean="0"/>
              <a:t>2019</a:t>
            </a:r>
            <a:endParaRPr lang="en-GB" dirty="0"/>
          </a:p>
        </p:txBody>
      </p:sp>
    </p:spTree>
    <p:extLst>
      <p:ext uri="{BB962C8B-B14F-4D97-AF65-F5344CB8AC3E}">
        <p14:creationId xmlns:p14="http://schemas.microsoft.com/office/powerpoint/2010/main" val="367100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PAR for </a:t>
            </a:r>
            <a:r>
              <a:rPr lang="en-US" altLang="ko-KR" dirty="0" err="1" smtClean="0"/>
              <a:t>TGbe</a:t>
            </a:r>
            <a:r>
              <a:rPr lang="en-US" altLang="ko-KR" dirty="0" smtClean="0"/>
              <a:t> [1] </a:t>
            </a:r>
          </a:p>
          <a:p>
            <a:pPr lvl="1">
              <a:buFont typeface="Arial" panose="020B0604020202020204" pitchFamily="34" charset="0"/>
              <a:buChar char="•"/>
            </a:pPr>
            <a:r>
              <a:rPr lang="en-GB" altLang="ko-KR" b="1" dirty="0"/>
              <a:t>5.5 Need for the Project</a:t>
            </a:r>
            <a:r>
              <a:rPr lang="en-GB" altLang="ko-KR" b="1" dirty="0" smtClean="0"/>
              <a:t>:</a:t>
            </a:r>
          </a:p>
          <a:p>
            <a:pPr lvl="2">
              <a:buFont typeface="Arial" panose="020B0604020202020204" pitchFamily="34" charset="0"/>
              <a:buChar char="•"/>
            </a:pPr>
            <a:r>
              <a:rPr lang="en-GB" altLang="ko-KR" b="1" dirty="0" smtClean="0"/>
              <a:t>…</a:t>
            </a:r>
            <a:endParaRPr lang="en-GB" altLang="ko-KR" dirty="0" smtClean="0"/>
          </a:p>
          <a:p>
            <a:pPr lvl="2">
              <a:buFont typeface="Arial" panose="020B0604020202020204" pitchFamily="34" charset="0"/>
              <a:buChar char="•"/>
            </a:pPr>
            <a:r>
              <a:rPr lang="en-GB" altLang="ko-KR" dirty="0" smtClean="0"/>
              <a:t>With </a:t>
            </a:r>
            <a:r>
              <a:rPr lang="en-GB" altLang="ko-KR" dirty="0"/>
              <a:t>the high throughput and stringent real-time delay requirements of these applications, users expect enhanced throughput, enhanced reliability, reduced latency and jitter, and </a:t>
            </a:r>
            <a:r>
              <a:rPr lang="en-GB" altLang="ko-KR" dirty="0">
                <a:solidFill>
                  <a:srgbClr val="FF0000"/>
                </a:solidFill>
              </a:rPr>
              <a:t>improved power efficiency </a:t>
            </a:r>
            <a:r>
              <a:rPr lang="en-GB" altLang="ko-KR" dirty="0"/>
              <a:t>in supporting their applications over WLAN.</a:t>
            </a:r>
            <a:endParaRPr lang="ko-KR" altLang="ko-KR"/>
          </a:p>
          <a:p>
            <a:pPr lvl="1">
              <a:buFont typeface="Arial" panose="020B0604020202020204" pitchFamily="34" charset="0"/>
              <a:buChar char="•"/>
            </a:pPr>
            <a:endParaRPr lang="en-US" altLang="ko-KR" dirty="0" smtClean="0"/>
          </a:p>
          <a:p>
            <a:pPr>
              <a:buFont typeface="Arial" panose="020B0604020202020204" pitchFamily="34" charset="0"/>
              <a:buChar char="•"/>
            </a:pPr>
            <a:r>
              <a:rPr lang="en-US" altLang="ko-KR" dirty="0" smtClean="0"/>
              <a:t>In </a:t>
            </a:r>
            <a:r>
              <a:rPr lang="en-US" altLang="ko-KR" dirty="0"/>
              <a:t>this contribution, we </a:t>
            </a:r>
            <a:r>
              <a:rPr lang="en-US" altLang="ko-KR" dirty="0" smtClean="0"/>
              <a:t>propose </a:t>
            </a:r>
            <a:r>
              <a:rPr lang="en-US" altLang="ko-KR" dirty="0"/>
              <a:t>the enhanced power saving mechanism for EHT STAs in 11be</a:t>
            </a:r>
            <a:endParaRPr lang="ko-KR" altLang="en-US"/>
          </a:p>
          <a:p>
            <a:pPr>
              <a:buFont typeface="Arial" panose="020B0604020202020204"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Tree>
    <p:extLst>
      <p:ext uri="{BB962C8B-B14F-4D97-AF65-F5344CB8AC3E}">
        <p14:creationId xmlns:p14="http://schemas.microsoft.com/office/powerpoint/2010/main" val="1142930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Operating Mode (OM) Control in 11ax [2]</a:t>
            </a:r>
          </a:p>
          <a:p>
            <a:pPr lvl="1">
              <a:buFont typeface="Arial" panose="020B0604020202020204" pitchFamily="34" charset="0"/>
              <a:buChar char="•"/>
            </a:pPr>
            <a:r>
              <a:rPr lang="en-US" altLang="ko-KR" sz="1400" dirty="0" smtClean="0"/>
              <a:t>Non-AP STA can inform its AP of the bandwidth and number of spatial stream to receive the DL PPDU or</a:t>
            </a:r>
            <a:r>
              <a:rPr lang="ko-KR" altLang="en-US" sz="1400" smtClean="0"/>
              <a:t> </a:t>
            </a:r>
            <a:r>
              <a:rPr lang="en-US" altLang="ko-KR" sz="1400" dirty="0" smtClean="0"/>
              <a:t>transmit the UL PPDU by using OM Control field</a:t>
            </a:r>
          </a:p>
          <a:p>
            <a:pPr lvl="1">
              <a:buFont typeface="Arial" panose="020B0604020202020204" pitchFamily="34" charset="0"/>
              <a:buChar char="•"/>
            </a:pPr>
            <a:r>
              <a:rPr lang="en-US" altLang="ko-KR" sz="1400" dirty="0" smtClean="0"/>
              <a:t>AP sends DL frame to the STA based on the requested Receive Operating Mode Indication (ROMI) and allocates the UL resource to the STA based on the requested Transmit Operating Mode Indication (TOMI)</a:t>
            </a:r>
          </a:p>
          <a:p>
            <a:pPr lvl="1">
              <a:buFont typeface="Arial" panose="020B0604020202020204" pitchFamily="34" charset="0"/>
              <a:buChar char="•"/>
            </a:pPr>
            <a:r>
              <a:rPr lang="en-US" altLang="ko-KR" sz="1400" dirty="0" smtClean="0"/>
              <a:t>Example of ROMI</a:t>
            </a:r>
          </a:p>
          <a:p>
            <a:pPr lvl="1">
              <a:buFont typeface="Arial" panose="020B0604020202020204" pitchFamily="34" charset="0"/>
              <a:buChar char="•"/>
            </a:pPr>
            <a:endParaRPr lang="en-US" altLang="ko-KR" sz="1200" dirty="0" smtClean="0"/>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dirty="0" smtClean="0"/>
              <a:t>2019</a:t>
            </a:r>
            <a:endParaRPr lang="en-GB" dirty="0"/>
          </a:p>
        </p:txBody>
      </p:sp>
      <p:cxnSp>
        <p:nvCxnSpPr>
          <p:cNvPr id="10" name="직선 연결선 9"/>
          <p:cNvCxnSpPr/>
          <p:nvPr/>
        </p:nvCxnSpPr>
        <p:spPr bwMode="auto">
          <a:xfrm>
            <a:off x="1259632" y="4876325"/>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912236" y="4868425"/>
            <a:ext cx="40748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TextBox 17"/>
          <p:cNvSpPr txBox="1"/>
          <p:nvPr/>
        </p:nvSpPr>
        <p:spPr>
          <a:xfrm>
            <a:off x="912236" y="4638238"/>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9" name="직사각형 18"/>
          <p:cNvSpPr/>
          <p:nvPr/>
        </p:nvSpPr>
        <p:spPr>
          <a:xfrm>
            <a:off x="1634324" y="487632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0" name="직사각형 19"/>
          <p:cNvSpPr/>
          <p:nvPr/>
        </p:nvSpPr>
        <p:spPr>
          <a:xfrm>
            <a:off x="2699792" y="4589220"/>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2" name="TextBox 11"/>
          <p:cNvSpPr txBox="1"/>
          <p:nvPr/>
        </p:nvSpPr>
        <p:spPr>
          <a:xfrm>
            <a:off x="213126" y="4123035"/>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 =2, Rx BW= 40MHz</a:t>
            </a:r>
            <a:endParaRPr kumimoji="1" lang="ko-KR" altLang="en-US" sz="1000" dirty="0" err="1" smtClean="0">
              <a:solidFill>
                <a:srgbClr val="000000"/>
              </a:solidFill>
              <a:latin typeface="Arial" pitchFamily="34" charset="0"/>
              <a:ea typeface="돋움" pitchFamily="50" charset="-127"/>
            </a:endParaRPr>
          </a:p>
        </p:txBody>
      </p:sp>
      <p:sp>
        <p:nvSpPr>
          <p:cNvPr id="13" name="모서리가 둥근 직사각형 12"/>
          <p:cNvSpPr/>
          <p:nvPr/>
        </p:nvSpPr>
        <p:spPr>
          <a:xfrm>
            <a:off x="1187624" y="5228529"/>
            <a:ext cx="446699"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3" name="모서리가 둥근 직사각형 22"/>
          <p:cNvSpPr/>
          <p:nvPr/>
        </p:nvSpPr>
        <p:spPr>
          <a:xfrm>
            <a:off x="2603727" y="5228529"/>
            <a:ext cx="599443"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4" name="모서리가 둥근 직사각형 23"/>
          <p:cNvSpPr/>
          <p:nvPr/>
        </p:nvSpPr>
        <p:spPr>
          <a:xfrm>
            <a:off x="3235162" y="5228529"/>
            <a:ext cx="3785110" cy="232552"/>
          </a:xfrm>
          <a:prstGeom prst="roundRect">
            <a:avLst/>
          </a:prstGeom>
          <a:solidFill>
            <a:schemeClr val="accent1">
              <a:lumMod val="40000"/>
              <a:lumOff val="60000"/>
            </a:schemeClr>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RX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5" name="직사각형 24"/>
          <p:cNvSpPr/>
          <p:nvPr/>
        </p:nvSpPr>
        <p:spPr>
          <a:xfrm>
            <a:off x="4551640" y="4588372"/>
            <a:ext cx="12444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Data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a:off x="5923333" y="487632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8" name="모서리가 둥근 직사각형 27"/>
          <p:cNvSpPr/>
          <p:nvPr/>
        </p:nvSpPr>
        <p:spPr>
          <a:xfrm>
            <a:off x="1651994" y="5228529"/>
            <a:ext cx="919741" cy="232552"/>
          </a:xfrm>
          <a:prstGeom prst="roundRect">
            <a:avLst/>
          </a:prstGeom>
          <a:solidFill>
            <a:srgbClr val="FFC000"/>
          </a:solidFill>
          <a:ln>
            <a:no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TX</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5" name="직선 화살표 연결선 14"/>
          <p:cNvCxnSpPr>
            <a:stCxn id="12" idx="2"/>
            <a:endCxn id="17" idx="1"/>
          </p:cNvCxnSpPr>
          <p:nvPr/>
        </p:nvCxnSpPr>
        <p:spPr bwMode="auto">
          <a:xfrm>
            <a:off x="812050" y="4523145"/>
            <a:ext cx="100186" cy="468391"/>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30" name="직선 화살표 연결선 29"/>
          <p:cNvCxnSpPr>
            <a:stCxn id="34" idx="3"/>
            <a:endCxn id="28" idx="2"/>
          </p:cNvCxnSpPr>
          <p:nvPr/>
        </p:nvCxnSpPr>
        <p:spPr bwMode="auto">
          <a:xfrm flipV="1">
            <a:off x="1534137" y="5461081"/>
            <a:ext cx="577728" cy="40698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4" name="TextBox 33"/>
          <p:cNvSpPr txBox="1"/>
          <p:nvPr/>
        </p:nvSpPr>
        <p:spPr>
          <a:xfrm>
            <a:off x="336290" y="5591062"/>
            <a:ext cx="1197847"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new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35" name="직선 화살표 연결선 34"/>
          <p:cNvCxnSpPr>
            <a:stCxn id="23" idx="2"/>
            <a:endCxn id="37" idx="1"/>
          </p:cNvCxnSpPr>
          <p:nvPr/>
        </p:nvCxnSpPr>
        <p:spPr bwMode="auto">
          <a:xfrm>
            <a:off x="2903449" y="5461081"/>
            <a:ext cx="331713" cy="709599"/>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sp>
        <p:nvSpPr>
          <p:cNvPr id="37" name="TextBox 36"/>
          <p:cNvSpPr txBox="1"/>
          <p:nvPr/>
        </p:nvSpPr>
        <p:spPr>
          <a:xfrm>
            <a:off x="3235162" y="5970625"/>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receives BA using </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NSS=2, Rx BW=40MHz</a:t>
            </a:r>
            <a:endParaRPr kumimoji="1" lang="ko-KR" altLang="en-US" sz="1000" dirty="0" err="1" smtClean="0">
              <a:solidFill>
                <a:srgbClr val="000000"/>
              </a:solidFill>
              <a:latin typeface="Arial" pitchFamily="34" charset="0"/>
              <a:ea typeface="돋움" pitchFamily="50" charset="-127"/>
            </a:endParaRPr>
          </a:p>
        </p:txBody>
      </p:sp>
      <p:sp>
        <p:nvSpPr>
          <p:cNvPr id="39" name="TextBox 38"/>
          <p:cNvSpPr txBox="1"/>
          <p:nvPr/>
        </p:nvSpPr>
        <p:spPr>
          <a:xfrm>
            <a:off x="4270375" y="5461081"/>
            <a:ext cx="1817082"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Rx NSS=1, Rx BW=20MHz</a:t>
            </a:r>
            <a:endParaRPr kumimoji="1" lang="ko-KR" altLang="en-US" sz="1000" dirty="0" err="1" smtClean="0">
              <a:solidFill>
                <a:srgbClr val="000000"/>
              </a:solidFill>
              <a:latin typeface="Arial" pitchFamily="34" charset="0"/>
              <a:ea typeface="돋움" pitchFamily="50" charset="-127"/>
            </a:endParaRPr>
          </a:p>
        </p:txBody>
      </p:sp>
      <p:sp>
        <p:nvSpPr>
          <p:cNvPr id="46" name="TextBox 45"/>
          <p:cNvSpPr txBox="1"/>
          <p:nvPr/>
        </p:nvSpPr>
        <p:spPr>
          <a:xfrm>
            <a:off x="2445485" y="4853950"/>
            <a:ext cx="1197847"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Arial" pitchFamily="34" charset="0"/>
                <a:ea typeface="돋움" pitchFamily="50" charset="-127"/>
              </a:rPr>
              <a:t>Accept</a:t>
            </a:r>
            <a:endParaRPr kumimoji="1" lang="ko-KR" altLang="en-US" sz="1000" i="1" dirty="0" err="1" smtClean="0">
              <a:solidFill>
                <a:srgbClr val="000000"/>
              </a:solidFill>
              <a:latin typeface="Arial" pitchFamily="34" charset="0"/>
              <a:ea typeface="돋움" pitchFamily="50" charset="-127"/>
            </a:endParaRPr>
          </a:p>
        </p:txBody>
      </p:sp>
      <p:sp>
        <p:nvSpPr>
          <p:cNvPr id="47" name="TextBox 46"/>
          <p:cNvSpPr txBox="1"/>
          <p:nvPr/>
        </p:nvSpPr>
        <p:spPr>
          <a:xfrm>
            <a:off x="5506264" y="4005064"/>
            <a:ext cx="1840894" cy="553998"/>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AP sends DL Data with new changed Rx values</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 (Rx NSS=1, Rx BW=20MHz)</a:t>
            </a:r>
            <a:endParaRPr kumimoji="1" lang="ko-KR" altLang="en-US" sz="1000" dirty="0" err="1" smtClean="0">
              <a:solidFill>
                <a:srgbClr val="000000"/>
              </a:solidFill>
              <a:latin typeface="Arial" pitchFamily="34" charset="0"/>
              <a:ea typeface="돋움" pitchFamily="50" charset="-127"/>
            </a:endParaRPr>
          </a:p>
        </p:txBody>
      </p:sp>
      <p:cxnSp>
        <p:nvCxnSpPr>
          <p:cNvPr id="49" name="직선 화살표 연결선 48"/>
          <p:cNvCxnSpPr>
            <a:stCxn id="47" idx="1"/>
            <a:endCxn id="25" idx="0"/>
          </p:cNvCxnSpPr>
          <p:nvPr/>
        </p:nvCxnSpPr>
        <p:spPr bwMode="auto">
          <a:xfrm flipH="1">
            <a:off x="5173888" y="4282063"/>
            <a:ext cx="332376" cy="3063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51168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TWT operation in 11ax [2]</a:t>
            </a:r>
          </a:p>
          <a:p>
            <a:pPr lvl="1">
              <a:buFont typeface="Arial" panose="020B0604020202020204" pitchFamily="34" charset="0"/>
              <a:buChar char="•"/>
            </a:pPr>
            <a:r>
              <a:rPr lang="en-US" altLang="ko-KR" sz="1400" dirty="0" smtClean="0"/>
              <a:t>Individual TWT: Non-AP STA wakes up every TWT service period negotiated with TWT REQ&amp;RSP and sends/receives the frames with the associated AP</a:t>
            </a:r>
          </a:p>
          <a:p>
            <a:pPr lvl="2">
              <a:buFont typeface="Arial" panose="020B0604020202020204" pitchFamily="34" charset="0"/>
              <a:buChar char="•"/>
            </a:pPr>
            <a:r>
              <a:rPr lang="en-US" altLang="ko-KR" sz="1200" dirty="0" smtClean="0"/>
              <a:t>The STA can enter the doze state until its TWT SP</a:t>
            </a:r>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r>
              <a:rPr lang="en-US" altLang="ko-KR" sz="1400" dirty="0" smtClean="0"/>
              <a:t>Broadcast TWT: Non-AP STA obtains the TWT information from the received Beacon </a:t>
            </a:r>
            <a:r>
              <a:rPr lang="en-US" altLang="ko-KR" sz="1400" dirty="0"/>
              <a:t>every its TBTT negotiated with TWT REQ&amp;RSP </a:t>
            </a:r>
            <a:endParaRPr lang="en-US" altLang="ko-KR" sz="1400" dirty="0" smtClean="0"/>
          </a:p>
          <a:p>
            <a:pPr lvl="2">
              <a:buFont typeface="Arial" panose="020B0604020202020204" pitchFamily="34" charset="0"/>
              <a:buChar char="•"/>
            </a:pPr>
            <a:r>
              <a:rPr lang="en-US" altLang="ko-KR" sz="1200" dirty="0" smtClean="0"/>
              <a:t>The STA can enter the doze state until the TBTT or its TWT service period</a:t>
            </a:r>
            <a:endParaRPr lang="ko-KR" altLang="en-US" sz="12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dirty="0" smtClean="0"/>
              <a:t>2019</a:t>
            </a:r>
            <a:endParaRPr lang="en-GB" dirty="0"/>
          </a:p>
        </p:txBody>
      </p:sp>
      <p:pic>
        <p:nvPicPr>
          <p:cNvPr id="10" name="그림 9"/>
          <p:cNvPicPr>
            <a:picLocks noChangeAspect="1"/>
          </p:cNvPicPr>
          <p:nvPr/>
        </p:nvPicPr>
        <p:blipFill>
          <a:blip r:embed="rId2"/>
          <a:stretch>
            <a:fillRect/>
          </a:stretch>
        </p:blipFill>
        <p:spPr>
          <a:xfrm>
            <a:off x="1572680" y="5220986"/>
            <a:ext cx="5544616" cy="1619074"/>
          </a:xfrm>
          <a:prstGeom prst="rect">
            <a:avLst/>
          </a:prstGeom>
        </p:spPr>
      </p:pic>
      <p:cxnSp>
        <p:nvCxnSpPr>
          <p:cNvPr id="12" name="직선 연결선 11"/>
          <p:cNvCxnSpPr/>
          <p:nvPr/>
        </p:nvCxnSpPr>
        <p:spPr bwMode="auto">
          <a:xfrm>
            <a:off x="972902" y="4397472"/>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p:cNvCxnSpPr/>
          <p:nvPr/>
        </p:nvCxnSpPr>
        <p:spPr bwMode="auto">
          <a:xfrm>
            <a:off x="972902" y="3749400"/>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직사각형 13"/>
          <p:cNvSpPr/>
          <p:nvPr/>
        </p:nvSpPr>
        <p:spPr>
          <a:xfrm rot="16200000">
            <a:off x="917594" y="3983426"/>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req</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5" name="직사각형 14"/>
          <p:cNvSpPr/>
          <p:nvPr/>
        </p:nvSpPr>
        <p:spPr>
          <a:xfrm rot="16200000">
            <a:off x="1346291" y="3331579"/>
            <a:ext cx="576064"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TWT </a:t>
            </a:r>
            <a:r>
              <a:rPr kumimoji="0" lang="en-US" altLang="ko-KR" sz="800" b="0" i="0" u="none" strike="noStrike" cap="none" normalizeH="0" baseline="0" dirty="0" err="1" smtClean="0">
                <a:ln>
                  <a:noFill/>
                </a:ln>
                <a:solidFill>
                  <a:schemeClr val="tx1"/>
                </a:solidFill>
                <a:effectLst/>
                <a:latin typeface="+mj-lt"/>
                <a:ea typeface="맑은 고딕" panose="020B0503020000020004" pitchFamily="50" charset="-127"/>
              </a:rPr>
              <a:t>rsp</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17" name="직선 화살표 연결선 16"/>
          <p:cNvCxnSpPr/>
          <p:nvPr/>
        </p:nvCxnSpPr>
        <p:spPr bwMode="auto">
          <a:xfrm>
            <a:off x="3635896" y="3203533"/>
            <a:ext cx="295232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8" name="TextBox 17"/>
          <p:cNvSpPr txBox="1"/>
          <p:nvPr/>
        </p:nvSpPr>
        <p:spPr>
          <a:xfrm>
            <a:off x="4478364" y="2957312"/>
            <a:ext cx="668773"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9" name="TextBox 18"/>
          <p:cNvSpPr txBox="1"/>
          <p:nvPr/>
        </p:nvSpPr>
        <p:spPr>
          <a:xfrm>
            <a:off x="329052" y="4253456"/>
            <a:ext cx="68640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STA(1..n)</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0" name="TextBox 19"/>
          <p:cNvSpPr txBox="1"/>
          <p:nvPr/>
        </p:nvSpPr>
        <p:spPr>
          <a:xfrm>
            <a:off x="472015" y="3629413"/>
            <a:ext cx="343364"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1" name="직사각형 20"/>
          <p:cNvSpPr/>
          <p:nvPr/>
        </p:nvSpPr>
        <p:spPr>
          <a:xfrm rot="16200000">
            <a:off x="3685672" y="3369470"/>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Trigger</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2" name="직사각형 21"/>
          <p:cNvSpPr/>
          <p:nvPr/>
        </p:nvSpPr>
        <p:spPr>
          <a:xfrm rot="16200000">
            <a:off x="4118156"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PS-Poll</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3" name="직사각형 22"/>
          <p:cNvSpPr/>
          <p:nvPr/>
        </p:nvSpPr>
        <p:spPr>
          <a:xfrm rot="16200000">
            <a:off x="4411869" y="3369469"/>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M-BA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4" name="직사각형 23"/>
          <p:cNvSpPr/>
          <p:nvPr/>
        </p:nvSpPr>
        <p:spPr>
          <a:xfrm>
            <a:off x="5164819" y="3245341"/>
            <a:ext cx="946469" cy="500283"/>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DL MU PPDU</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6" name="직사각형 25"/>
          <p:cNvSpPr/>
          <p:nvPr/>
        </p:nvSpPr>
        <p:spPr>
          <a:xfrm rot="16200000">
            <a:off x="6099308" y="4014903"/>
            <a:ext cx="500281" cy="252028"/>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800" b="0" i="0" u="none" strike="noStrike" cap="none" normalizeH="0" baseline="0" dirty="0" smtClean="0">
                <a:ln>
                  <a:noFill/>
                </a:ln>
                <a:solidFill>
                  <a:schemeClr val="tx1"/>
                </a:solidFill>
                <a:effectLst/>
                <a:latin typeface="+mj-lt"/>
                <a:ea typeface="맑은 고딕" panose="020B0503020000020004" pitchFamily="50" charset="-127"/>
              </a:rPr>
              <a:t>BA</a:t>
            </a:r>
            <a:endParaRPr kumimoji="0" lang="ko-KR" altLang="en-US" sz="8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28" name="직선 화살표 연결선 27"/>
          <p:cNvCxnSpPr/>
          <p:nvPr/>
        </p:nvCxnSpPr>
        <p:spPr bwMode="auto">
          <a:xfrm>
            <a:off x="1835696" y="4392750"/>
            <a:ext cx="180020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9" name="TextBox 28"/>
          <p:cNvSpPr txBox="1"/>
          <p:nvPr/>
        </p:nvSpPr>
        <p:spPr>
          <a:xfrm>
            <a:off x="2476950" y="4147880"/>
            <a:ext cx="481222"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30372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t>Intra-PPDU Power save in 11ax [2]</a:t>
            </a:r>
          </a:p>
          <a:p>
            <a:pPr lvl="1">
              <a:buFont typeface="Arial" panose="020B0604020202020204" pitchFamily="34" charset="0"/>
              <a:buChar char="•"/>
            </a:pPr>
            <a:r>
              <a:rPr lang="en-US" altLang="ko-KR" sz="1400" dirty="0" smtClean="0"/>
              <a:t>When an HE non-AP STA receives a PPDU, the STA can enter the doze state until the end of the PPDU if</a:t>
            </a:r>
            <a:r>
              <a:rPr lang="ko-KR" altLang="en-US" sz="1400" smtClean="0"/>
              <a:t> </a:t>
            </a:r>
            <a:r>
              <a:rPr lang="en-US" altLang="ko-KR" sz="1400" dirty="0" smtClean="0"/>
              <a:t>the PPDU is</a:t>
            </a:r>
            <a:r>
              <a:rPr lang="ko-KR" altLang="en-US" sz="1400" smtClean="0"/>
              <a:t> </a:t>
            </a:r>
            <a:r>
              <a:rPr lang="en-US" altLang="ko-KR" sz="1400" dirty="0" smtClean="0"/>
              <a:t>determined as Intra-BSS PPDU using the following field</a:t>
            </a:r>
          </a:p>
          <a:p>
            <a:pPr lvl="2">
              <a:buFont typeface="Arial" panose="020B0604020202020204" pitchFamily="34" charset="0"/>
              <a:buChar char="•"/>
            </a:pPr>
            <a:r>
              <a:rPr lang="en-US" altLang="ko-KR" sz="1200" dirty="0" smtClean="0"/>
              <a:t>In HE-SIGs: BSS Color, UL/DL flag, STA ID</a:t>
            </a:r>
          </a:p>
          <a:p>
            <a:pPr lvl="2">
              <a:buFont typeface="Arial" panose="020B0604020202020204" pitchFamily="34" charset="0"/>
              <a:buChar char="•"/>
            </a:pPr>
            <a:r>
              <a:rPr lang="en-US" altLang="ko-KR" sz="1200" dirty="0" smtClean="0"/>
              <a:t>In VHT-SIG: Partial AID of UL PPDU</a:t>
            </a:r>
          </a:p>
          <a:p>
            <a:pPr lvl="2">
              <a:buFont typeface="Arial" panose="020B0604020202020204" pitchFamily="34" charset="0"/>
              <a:buChar char="•"/>
            </a:pPr>
            <a:r>
              <a:rPr lang="en-US" altLang="ko-KR" sz="1200" dirty="0" smtClean="0"/>
              <a:t>In MAC header: MAC address fields (e.g., RA, TA, BSSID)</a:t>
            </a:r>
          </a:p>
          <a:p>
            <a:pPr lvl="1">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dirty="0" smtClean="0"/>
              <a:t>2019</a:t>
            </a:r>
            <a:endParaRPr lang="en-GB" dirty="0"/>
          </a:p>
        </p:txBody>
      </p:sp>
      <p:cxnSp>
        <p:nvCxnSpPr>
          <p:cNvPr id="27" name="직선 연결선 26"/>
          <p:cNvCxnSpPr/>
          <p:nvPr/>
        </p:nvCxnSpPr>
        <p:spPr bwMode="auto">
          <a:xfrm>
            <a:off x="847497" y="4293096"/>
            <a:ext cx="7272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직사각형 30"/>
          <p:cNvSpPr/>
          <p:nvPr/>
        </p:nvSpPr>
        <p:spPr>
          <a:xfrm>
            <a:off x="1187623" y="3789040"/>
            <a:ext cx="1224137"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Legacy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(L-SIG)</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2" name="직사각형 31"/>
          <p:cNvSpPr/>
          <p:nvPr/>
        </p:nvSpPr>
        <p:spPr>
          <a:xfrm>
            <a:off x="2411760" y="3789040"/>
            <a:ext cx="1368151" cy="504056"/>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HE Preamble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(RL-SIG, SIG-A, …)</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3" name="직사각형 32"/>
          <p:cNvSpPr/>
          <p:nvPr/>
        </p:nvSpPr>
        <p:spPr>
          <a:xfrm>
            <a:off x="3779912" y="3789041"/>
            <a:ext cx="3960440" cy="504054"/>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mj-lt"/>
                <a:ea typeface="맑은 고딕" panose="020B0503020000020004" pitchFamily="50" charset="-127"/>
              </a:rPr>
              <a:t>PSDU</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8" name="왼쪽 중괄호 7"/>
          <p:cNvSpPr/>
          <p:nvPr/>
        </p:nvSpPr>
        <p:spPr bwMode="auto">
          <a:xfrm rot="5400000">
            <a:off x="2906444" y="3779672"/>
            <a:ext cx="280261" cy="13226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1946602" y="4576772"/>
            <a:ext cx="1833310" cy="430887"/>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100" b="1" dirty="0" smtClean="0">
                <a:solidFill>
                  <a:srgbClr val="000000"/>
                </a:solidFill>
                <a:latin typeface="Arial" pitchFamily="34" charset="0"/>
                <a:ea typeface="돋움" pitchFamily="50" charset="-127"/>
              </a:rPr>
              <a:t>BSS Color, UL/DL Flag, STA_ID</a:t>
            </a:r>
            <a:endParaRPr kumimoji="1" lang="ko-KR" altLang="en-US" sz="1100" b="1" dirty="0" err="1" smtClean="0">
              <a:solidFill>
                <a:srgbClr val="000000"/>
              </a:solidFill>
              <a:latin typeface="Arial" pitchFamily="34" charset="0"/>
              <a:ea typeface="돋움" pitchFamily="50" charset="-127"/>
            </a:endParaRPr>
          </a:p>
        </p:txBody>
      </p:sp>
      <p:sp>
        <p:nvSpPr>
          <p:cNvPr id="11" name="직사각형 10"/>
          <p:cNvSpPr/>
          <p:nvPr/>
        </p:nvSpPr>
        <p:spPr>
          <a:xfrm>
            <a:off x="3779911" y="4365103"/>
            <a:ext cx="3960441" cy="432047"/>
          </a:xfrm>
          <a:prstGeom prst="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24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ko-KR" altLang="en-US" sz="2400" b="0" i="0" u="none" strike="noStrike" cap="none" normalizeH="0" baseline="0"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13070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One of main features in </a:t>
            </a:r>
            <a:r>
              <a:rPr lang="en-US" altLang="ko-KR" sz="2000" dirty="0" err="1" smtClean="0"/>
              <a:t>TGbe</a:t>
            </a:r>
            <a:r>
              <a:rPr lang="en-US" altLang="ko-KR" sz="2000" dirty="0" smtClean="0"/>
              <a:t> is multi-band/multi-link operation [1], [3]~[8]</a:t>
            </a:r>
          </a:p>
          <a:p>
            <a:pPr lvl="1">
              <a:buFont typeface="Arial" panose="020B0604020202020204" pitchFamily="34" charset="0"/>
              <a:buChar char="•"/>
            </a:pPr>
            <a:r>
              <a:rPr lang="en-US" altLang="ko-KR" sz="1400" dirty="0" smtClean="0"/>
              <a:t>A single device can support the multiple links and the data of the device can be delivered to another device through the multiple links</a:t>
            </a: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400" dirty="0" smtClean="0"/>
          </a:p>
          <a:p>
            <a:pPr lvl="1">
              <a:buFont typeface="Arial" panose="020B0604020202020204" pitchFamily="34" charset="0"/>
              <a:buChar char="•"/>
            </a:pPr>
            <a:endParaRPr lang="en-US" altLang="ko-KR" sz="1400" dirty="0"/>
          </a:p>
          <a:p>
            <a:pPr lvl="1">
              <a:buFont typeface="Arial" panose="020B0604020202020204" pitchFamily="34" charset="0"/>
              <a:buChar char="•"/>
            </a:pPr>
            <a:r>
              <a:rPr lang="en-US" altLang="ko-KR" sz="1400" dirty="0" smtClean="0"/>
              <a:t>Multi-link feature can increase the peak/average throughput of the device but require more complexity, cost, or power of the </a:t>
            </a:r>
            <a:r>
              <a:rPr lang="en-US" altLang="ko-KR" sz="1400" dirty="0" smtClean="0"/>
              <a:t>device</a:t>
            </a:r>
          </a:p>
          <a:p>
            <a:pPr lvl="1">
              <a:buFont typeface="Arial" panose="020B0604020202020204" pitchFamily="34" charset="0"/>
              <a:buChar char="•"/>
            </a:pPr>
            <a:endParaRPr lang="en-US" altLang="ko-KR" sz="1400" dirty="0" smtClean="0"/>
          </a:p>
          <a:p>
            <a:pPr>
              <a:buFont typeface="Arial" panose="020B0604020202020204" pitchFamily="34" charset="0"/>
              <a:buChar char="•"/>
            </a:pPr>
            <a:r>
              <a:rPr lang="en-US" altLang="ko-KR" sz="1800" dirty="0" smtClean="0"/>
              <a:t>In this contribution we propose some enhanced power saving mechanisms considering multi-link feature</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dirty="0" smtClean="0"/>
              <a:t>2019</a:t>
            </a:r>
            <a:endParaRPr lang="en-GB" dirty="0"/>
          </a:p>
        </p:txBody>
      </p:sp>
      <p:sp>
        <p:nvSpPr>
          <p:cNvPr id="7" name="직사각형 6"/>
          <p:cNvSpPr/>
          <p:nvPr/>
        </p:nvSpPr>
        <p:spPr>
          <a:xfrm>
            <a:off x="1115616"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직사각형 28"/>
          <p:cNvSpPr/>
          <p:nvPr/>
        </p:nvSpPr>
        <p:spPr>
          <a:xfrm>
            <a:off x="5508104" y="3356992"/>
            <a:ext cx="1296144" cy="1080120"/>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1067472" y="3728686"/>
            <a:ext cx="1392432"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Device(/MLLE) </a:t>
            </a:r>
            <a:r>
              <a:rPr kumimoji="1" lang="en-US" altLang="ko-KR" sz="1200" b="1" dirty="0" smtClean="0">
                <a:solidFill>
                  <a:srgbClr val="000000"/>
                </a:solidFill>
                <a:latin typeface="Arial" pitchFamily="34" charset="0"/>
                <a:ea typeface="돋움" pitchFamily="50" charset="-127"/>
              </a:rPr>
              <a:t>A</a:t>
            </a:r>
            <a:endParaRPr kumimoji="1" lang="ko-KR" altLang="en-US" sz="1200" b="1" dirty="0" err="1" smtClean="0">
              <a:solidFill>
                <a:srgbClr val="000000"/>
              </a:solidFill>
              <a:latin typeface="Arial" pitchFamily="34" charset="0"/>
              <a:ea typeface="돋움" pitchFamily="50" charset="-127"/>
            </a:endParaRPr>
          </a:p>
        </p:txBody>
      </p:sp>
      <p:sp>
        <p:nvSpPr>
          <p:cNvPr id="31" name="TextBox 30"/>
          <p:cNvSpPr txBox="1"/>
          <p:nvPr/>
        </p:nvSpPr>
        <p:spPr>
          <a:xfrm>
            <a:off x="5457104" y="3752762"/>
            <a:ext cx="1398140" cy="276999"/>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Device(/</a:t>
            </a:r>
            <a:r>
              <a:rPr kumimoji="1" lang="en-US" altLang="ko-KR" sz="1200" b="1" dirty="0">
                <a:solidFill>
                  <a:srgbClr val="000000"/>
                </a:solidFill>
                <a:latin typeface="Arial" pitchFamily="34" charset="0"/>
                <a:ea typeface="돋움" pitchFamily="50" charset="-127"/>
              </a:rPr>
              <a:t>MLLE) </a:t>
            </a:r>
            <a:r>
              <a:rPr kumimoji="1" lang="en-US" altLang="ko-KR" sz="1200" b="1" dirty="0" smtClean="0">
                <a:solidFill>
                  <a:srgbClr val="000000"/>
                </a:solidFill>
                <a:latin typeface="Arial" pitchFamily="34" charset="0"/>
                <a:ea typeface="돋움" pitchFamily="50" charset="-127"/>
              </a:rPr>
              <a:t>B</a:t>
            </a:r>
            <a:endParaRPr kumimoji="1" lang="ko-KR" altLang="en-US" sz="1200" b="1" dirty="0" err="1" smtClean="0">
              <a:solidFill>
                <a:srgbClr val="000000"/>
              </a:solidFill>
              <a:latin typeface="Arial" pitchFamily="34" charset="0"/>
              <a:ea typeface="돋움" pitchFamily="50" charset="-127"/>
            </a:endParaRPr>
          </a:p>
        </p:txBody>
      </p:sp>
      <p:cxnSp>
        <p:nvCxnSpPr>
          <p:cNvPr id="11" name="직선 연결선 10"/>
          <p:cNvCxnSpPr/>
          <p:nvPr/>
        </p:nvCxnSpPr>
        <p:spPr bwMode="auto">
          <a:xfrm>
            <a:off x="2411760" y="364502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2420325" y="335263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1</a:t>
            </a:r>
            <a:endParaRPr kumimoji="1" lang="ko-KR" altLang="en-US" sz="1300" b="1" dirty="0" err="1" smtClean="0">
              <a:solidFill>
                <a:srgbClr val="000000"/>
              </a:solidFill>
              <a:latin typeface="Arial" pitchFamily="34" charset="0"/>
              <a:ea typeface="돋움" pitchFamily="50" charset="-127"/>
            </a:endParaRPr>
          </a:p>
        </p:txBody>
      </p:sp>
      <p:cxnSp>
        <p:nvCxnSpPr>
          <p:cNvPr id="36" name="직선 연결선 35"/>
          <p:cNvCxnSpPr/>
          <p:nvPr/>
        </p:nvCxnSpPr>
        <p:spPr bwMode="auto">
          <a:xfrm>
            <a:off x="2411760" y="4161474"/>
            <a:ext cx="309634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p:cNvSpPr txBox="1"/>
          <p:nvPr/>
        </p:nvSpPr>
        <p:spPr>
          <a:xfrm>
            <a:off x="2420325" y="3869086"/>
            <a:ext cx="668774" cy="292388"/>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300" b="1" dirty="0" smtClean="0">
                <a:solidFill>
                  <a:srgbClr val="000000"/>
                </a:solidFill>
                <a:latin typeface="Arial" pitchFamily="34" charset="0"/>
                <a:ea typeface="돋움" pitchFamily="50" charset="-127"/>
              </a:rPr>
              <a:t>Link 2</a:t>
            </a:r>
            <a:endParaRPr kumimoji="1" lang="ko-KR" altLang="en-US" sz="1300" b="1" dirty="0" err="1" smtClean="0">
              <a:solidFill>
                <a:srgbClr val="000000"/>
              </a:solidFill>
              <a:latin typeface="Arial" pitchFamily="34" charset="0"/>
              <a:ea typeface="돋움" pitchFamily="50" charset="-127"/>
            </a:endParaRPr>
          </a:p>
        </p:txBody>
      </p:sp>
      <p:sp>
        <p:nvSpPr>
          <p:cNvPr id="40" name="직사각형 39"/>
          <p:cNvSpPr/>
          <p:nvPr/>
        </p:nvSpPr>
        <p:spPr>
          <a:xfrm>
            <a:off x="3220962" y="3356992"/>
            <a:ext cx="558950"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1</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1" name="직사각형 40"/>
          <p:cNvSpPr/>
          <p:nvPr/>
        </p:nvSpPr>
        <p:spPr>
          <a:xfrm>
            <a:off x="3891288"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2</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2" name="직사각형 41"/>
          <p:cNvSpPr/>
          <p:nvPr/>
        </p:nvSpPr>
        <p:spPr>
          <a:xfrm>
            <a:off x="4138811" y="3356992"/>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3</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43" name="직사각형 42"/>
          <p:cNvSpPr/>
          <p:nvPr/>
        </p:nvSpPr>
        <p:spPr>
          <a:xfrm>
            <a:off x="4662849" y="3869086"/>
            <a:ext cx="536695"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Data 4</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Tree>
    <p:extLst>
      <p:ext uri="{BB962C8B-B14F-4D97-AF65-F5344CB8AC3E}">
        <p14:creationId xmlns:p14="http://schemas.microsoft.com/office/powerpoint/2010/main" val="1378008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OM Control for </a:t>
            </a:r>
            <a:r>
              <a:rPr lang="en-US" altLang="ko-KR" dirty="0" smtClean="0"/>
              <a:t>multi-link</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When an EHT </a:t>
            </a:r>
            <a:r>
              <a:rPr lang="en-US" altLang="ko-KR" sz="2000" dirty="0" smtClean="0"/>
              <a:t>STA </a:t>
            </a:r>
            <a:r>
              <a:rPr lang="en-US" altLang="ko-KR" sz="2000" dirty="0" smtClean="0"/>
              <a:t>supporting the multi-link wants to reduce its power consumption, the </a:t>
            </a:r>
            <a:r>
              <a:rPr lang="en-US" altLang="ko-KR" sz="2000" dirty="0" smtClean="0"/>
              <a:t>STA </a:t>
            </a:r>
            <a:r>
              <a:rPr lang="en-US" altLang="ko-KR" sz="2000" dirty="0" smtClean="0"/>
              <a:t>can </a:t>
            </a:r>
            <a:r>
              <a:rPr lang="en-US" altLang="ko-KR" sz="2000" dirty="0" smtClean="0"/>
              <a:t>request to </a:t>
            </a:r>
            <a:r>
              <a:rPr lang="en-US" altLang="ko-KR" sz="2000" dirty="0" smtClean="0"/>
              <a:t>disable </a:t>
            </a:r>
            <a:r>
              <a:rPr lang="en-US" altLang="ko-KR" sz="2000" dirty="0" smtClean="0"/>
              <a:t>the other </a:t>
            </a:r>
            <a:r>
              <a:rPr lang="en-US" altLang="ko-KR" sz="2000" dirty="0" smtClean="0"/>
              <a:t>link(s) within the same MLLE* to </a:t>
            </a:r>
            <a:r>
              <a:rPr lang="en-US" altLang="ko-KR" sz="2000" dirty="0" smtClean="0"/>
              <a:t>its </a:t>
            </a:r>
            <a:r>
              <a:rPr lang="en-US" altLang="ko-KR" sz="2000" dirty="0" smtClean="0"/>
              <a:t>AP</a:t>
            </a:r>
            <a:endParaRPr lang="en-US" altLang="ko-KR" sz="2000" dirty="0" smtClean="0"/>
          </a:p>
          <a:p>
            <a:pPr>
              <a:buFont typeface="Arial" panose="020B0604020202020204" pitchFamily="34" charset="0"/>
              <a:buChar char="•"/>
            </a:pPr>
            <a:r>
              <a:rPr lang="en-US" altLang="ko-KR" sz="2000" dirty="0" smtClean="0"/>
              <a:t>The STA </a:t>
            </a:r>
            <a:r>
              <a:rPr lang="en-US" altLang="ko-KR" sz="2000" dirty="0" smtClean="0"/>
              <a:t>can </a:t>
            </a:r>
            <a:r>
              <a:rPr lang="en-US" altLang="ko-KR" sz="2000" dirty="0" smtClean="0"/>
              <a:t>request to enable </a:t>
            </a:r>
            <a:r>
              <a:rPr lang="en-US" altLang="ko-KR" sz="2000" dirty="0" smtClean="0"/>
              <a:t>the disabled links when the STA wants it</a:t>
            </a: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cxnSp>
        <p:nvCxnSpPr>
          <p:cNvPr id="7" name="직선 연결선 6"/>
          <p:cNvCxnSpPr/>
          <p:nvPr/>
        </p:nvCxnSpPr>
        <p:spPr bwMode="auto">
          <a:xfrm>
            <a:off x="1187624" y="4842854"/>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TextBox 7"/>
          <p:cNvSpPr txBox="1"/>
          <p:nvPr/>
        </p:nvSpPr>
        <p:spPr>
          <a:xfrm>
            <a:off x="656619" y="545879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 name="TextBox 8"/>
          <p:cNvSpPr txBox="1"/>
          <p:nvPr/>
        </p:nvSpPr>
        <p:spPr>
          <a:xfrm>
            <a:off x="671254" y="471974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0" name="직사각형 9"/>
          <p:cNvSpPr/>
          <p:nvPr/>
        </p:nvSpPr>
        <p:spPr>
          <a:xfrm>
            <a:off x="1371030" y="5296968"/>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a:t>
            </a:r>
            <a:r>
              <a:rPr lang="en-US" altLang="ko-KR" sz="1000" dirty="0" smtClean="0">
                <a:solidFill>
                  <a:schemeClr val="tx1"/>
                </a:solidFill>
                <a:latin typeface="+mj-lt"/>
                <a:ea typeface="맑은 고딕" panose="020B0503020000020004" pitchFamily="50" charset="-127"/>
              </a:rPr>
              <a:t>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11" name="직사각형 10"/>
          <p:cNvSpPr/>
          <p:nvPr/>
        </p:nvSpPr>
        <p:spPr>
          <a:xfrm>
            <a:off x="2651303" y="4554901"/>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21" name="TextBox 20"/>
          <p:cNvSpPr txBox="1"/>
          <p:nvPr/>
        </p:nvSpPr>
        <p:spPr>
          <a:xfrm>
            <a:off x="3001429" y="6125234"/>
            <a:ext cx="1197847"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STA requests to disable Link 2</a:t>
            </a:r>
            <a:endParaRPr kumimoji="1" lang="ko-KR" altLang="en-US" sz="1000" dirty="0" err="1" smtClean="0">
              <a:solidFill>
                <a:srgbClr val="000000"/>
              </a:solidFill>
              <a:latin typeface="Arial" pitchFamily="34" charset="0"/>
              <a:ea typeface="돋움" pitchFamily="50" charset="-127"/>
            </a:endParaRPr>
          </a:p>
        </p:txBody>
      </p:sp>
      <p:sp>
        <p:nvSpPr>
          <p:cNvPr id="23" name="TextBox 22"/>
          <p:cNvSpPr txBox="1"/>
          <p:nvPr/>
        </p:nvSpPr>
        <p:spPr>
          <a:xfrm>
            <a:off x="5388937" y="6065837"/>
            <a:ext cx="1840894"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After receiving BA, link2 is disabled</a:t>
            </a:r>
            <a:endParaRPr kumimoji="1" lang="ko-KR" altLang="en-US" sz="1000" dirty="0" err="1" smtClean="0">
              <a:solidFill>
                <a:srgbClr val="000000"/>
              </a:solidFill>
              <a:latin typeface="Arial" pitchFamily="34" charset="0"/>
              <a:ea typeface="돋움" pitchFamily="50" charset="-127"/>
            </a:endParaRPr>
          </a:p>
        </p:txBody>
      </p:sp>
      <p:cxnSp>
        <p:nvCxnSpPr>
          <p:cNvPr id="27" name="직선 화살표 연결선 26"/>
          <p:cNvCxnSpPr>
            <a:stCxn id="21" idx="0"/>
            <a:endCxn id="57" idx="2"/>
          </p:cNvCxnSpPr>
          <p:nvPr/>
        </p:nvCxnSpPr>
        <p:spPr bwMode="auto">
          <a:xfrm flipV="1">
            <a:off x="3600353" y="5931567"/>
            <a:ext cx="468706" cy="1936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직선 연결선 28"/>
          <p:cNvCxnSpPr/>
          <p:nvPr/>
        </p:nvCxnSpPr>
        <p:spPr bwMode="auto">
          <a:xfrm>
            <a:off x="1187267" y="5588900"/>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직선 연결선 31"/>
          <p:cNvCxnSpPr/>
          <p:nvPr/>
        </p:nvCxnSpPr>
        <p:spPr bwMode="auto">
          <a:xfrm>
            <a:off x="1187624" y="4418038"/>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직사각형 32"/>
          <p:cNvSpPr/>
          <p:nvPr/>
        </p:nvSpPr>
        <p:spPr>
          <a:xfrm>
            <a:off x="2347043" y="4130085"/>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35" name="TextBox 34"/>
          <p:cNvSpPr txBox="1"/>
          <p:nvPr/>
        </p:nvSpPr>
        <p:spPr>
          <a:xfrm>
            <a:off x="671254" y="4297044"/>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0" name="TextBox 39"/>
          <p:cNvSpPr txBox="1"/>
          <p:nvPr/>
        </p:nvSpPr>
        <p:spPr>
          <a:xfrm>
            <a:off x="656351" y="581308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a:off x="1634056" y="5644949"/>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a:t>
            </a:r>
            <a:r>
              <a:rPr lang="en-US" altLang="ko-KR" sz="1000" dirty="0" smtClean="0">
                <a:solidFill>
                  <a:schemeClr val="tx1"/>
                </a:solidFill>
                <a:latin typeface="+mj-lt"/>
                <a:ea typeface="맑은 고딕" panose="020B0503020000020004" pitchFamily="50" charset="-127"/>
              </a:rPr>
              <a:t>fra</a:t>
            </a:r>
            <a:r>
              <a:rPr lang="en-US" altLang="ko-KR" sz="1000" dirty="0" smtClean="0">
                <a:solidFill>
                  <a:schemeClr val="tx1"/>
                </a:solidFill>
                <a:latin typeface="+mj-lt"/>
                <a:ea typeface="맑은 고딕" panose="020B0503020000020004" pitchFamily="50" charset="-127"/>
              </a:rPr>
              <a:t>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43" name="직선 연결선 42"/>
          <p:cNvCxnSpPr/>
          <p:nvPr/>
        </p:nvCxnSpPr>
        <p:spPr bwMode="auto">
          <a:xfrm>
            <a:off x="1187356" y="5932981"/>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TextBox 43"/>
          <p:cNvSpPr txBox="1"/>
          <p:nvPr/>
        </p:nvSpPr>
        <p:spPr>
          <a:xfrm>
            <a:off x="150090" y="4508394"/>
            <a:ext cx="506172"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5" name="TextBox 44"/>
          <p:cNvSpPr txBox="1"/>
          <p:nvPr/>
        </p:nvSpPr>
        <p:spPr>
          <a:xfrm>
            <a:off x="126845" y="5635938"/>
            <a:ext cx="529417"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6" name="TextBox 45"/>
          <p:cNvSpPr txBox="1"/>
          <p:nvPr/>
        </p:nvSpPr>
        <p:spPr>
          <a:xfrm>
            <a:off x="46365" y="4990004"/>
            <a:ext cx="1197847" cy="400110"/>
          </a:xfrm>
          <a:prstGeom prst="rect">
            <a:avLst/>
          </a:prstGeom>
          <a:noFill/>
          <a:ln>
            <a:solidFill>
              <a:srgbClr val="92D050"/>
            </a:solid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Link 1 &amp;2 </a:t>
            </a:r>
            <a:r>
              <a:rPr kumimoji="1" lang="en-US" altLang="ko-KR" sz="1000" dirty="0" smtClean="0">
                <a:solidFill>
                  <a:srgbClr val="000000"/>
                </a:solidFill>
                <a:latin typeface="Arial" pitchFamily="34" charset="0"/>
                <a:ea typeface="돋움" pitchFamily="50" charset="-127"/>
              </a:rPr>
              <a:t>are enabled</a:t>
            </a:r>
            <a:endParaRPr kumimoji="1" lang="ko-KR" altLang="en-US" sz="1000" dirty="0" err="1" smtClean="0">
              <a:solidFill>
                <a:srgbClr val="000000"/>
              </a:solidFill>
              <a:latin typeface="Arial" pitchFamily="34" charset="0"/>
              <a:ea typeface="돋움" pitchFamily="50" charset="-127"/>
            </a:endParaRPr>
          </a:p>
        </p:txBody>
      </p:sp>
      <p:cxnSp>
        <p:nvCxnSpPr>
          <p:cNvPr id="47" name="직선 화살표 연결선 46"/>
          <p:cNvCxnSpPr>
            <a:stCxn id="46" idx="2"/>
            <a:endCxn id="8" idx="2"/>
          </p:cNvCxnSpPr>
          <p:nvPr/>
        </p:nvCxnSpPr>
        <p:spPr bwMode="auto">
          <a:xfrm>
            <a:off x="645289" y="5390114"/>
            <a:ext cx="276788" cy="314900"/>
          </a:xfrm>
          <a:prstGeom prst="straightConnector1">
            <a:avLst/>
          </a:prstGeom>
          <a:solidFill>
            <a:srgbClr val="00B8FF"/>
          </a:solidFill>
          <a:ln w="9525" cap="flat" cmpd="sng" algn="ctr">
            <a:solidFill>
              <a:srgbClr val="92D050"/>
            </a:solidFill>
            <a:prstDash val="solid"/>
            <a:round/>
            <a:headEnd type="none" w="med" len="med"/>
            <a:tailEnd type="triangle"/>
          </a:ln>
          <a:effectLst/>
        </p:spPr>
      </p:cxnSp>
      <p:cxnSp>
        <p:nvCxnSpPr>
          <p:cNvPr id="50" name="직선 화살표 연결선 49"/>
          <p:cNvCxnSpPr>
            <a:stCxn id="10" idx="0"/>
          </p:cNvCxnSpPr>
          <p:nvPr/>
        </p:nvCxnSpPr>
        <p:spPr bwMode="auto">
          <a:xfrm flipV="1">
            <a:off x="1839736"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직선 화살표 연결선 51"/>
          <p:cNvCxnSpPr>
            <a:stCxn id="41" idx="0"/>
          </p:cNvCxnSpPr>
          <p:nvPr/>
        </p:nvCxnSpPr>
        <p:spPr bwMode="auto">
          <a:xfrm flipV="1">
            <a:off x="2102762" y="4842853"/>
            <a:ext cx="0" cy="8020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직선 화살표 연결선 53"/>
          <p:cNvCxnSpPr>
            <a:stCxn id="33" idx="2"/>
          </p:cNvCxnSpPr>
          <p:nvPr/>
        </p:nvCxnSpPr>
        <p:spPr bwMode="auto">
          <a:xfrm>
            <a:off x="2598732" y="4418117"/>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11" idx="2"/>
          </p:cNvCxnSpPr>
          <p:nvPr/>
        </p:nvCxnSpPr>
        <p:spPr bwMode="auto">
          <a:xfrm>
            <a:off x="2902992" y="4842933"/>
            <a:ext cx="0" cy="1090048"/>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7" name="직사각형 56"/>
          <p:cNvSpPr/>
          <p:nvPr/>
        </p:nvSpPr>
        <p:spPr>
          <a:xfrm>
            <a:off x="3600353" y="5643535"/>
            <a:ext cx="937412"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UL </a:t>
            </a:r>
            <a:r>
              <a:rPr lang="en-US" altLang="ko-KR" sz="1000" dirty="0" smtClean="0">
                <a:solidFill>
                  <a:schemeClr val="tx1"/>
                </a:solidFill>
                <a:latin typeface="+mj-lt"/>
                <a:ea typeface="맑은 고딕" panose="020B0503020000020004" pitchFamily="50" charset="-127"/>
              </a:rPr>
              <a:t>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58" name="직선 화살표 연결선 57"/>
          <p:cNvCxnSpPr>
            <a:stCxn id="57" idx="0"/>
          </p:cNvCxnSpPr>
          <p:nvPr/>
        </p:nvCxnSpPr>
        <p:spPr bwMode="auto">
          <a:xfrm flipV="1">
            <a:off x="4069059" y="4842853"/>
            <a:ext cx="0" cy="8006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9" name="직사각형 58"/>
          <p:cNvSpPr/>
          <p:nvPr/>
        </p:nvSpPr>
        <p:spPr>
          <a:xfrm>
            <a:off x="4621936" y="4554744"/>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0" name="직선 화살표 연결선 59"/>
          <p:cNvCxnSpPr>
            <a:stCxn id="59" idx="2"/>
          </p:cNvCxnSpPr>
          <p:nvPr/>
        </p:nvCxnSpPr>
        <p:spPr bwMode="auto">
          <a:xfrm>
            <a:off x="4873625" y="4842776"/>
            <a:ext cx="0" cy="1088791"/>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1" name="모서리가 둥근 직사각형 60"/>
          <p:cNvSpPr/>
          <p:nvPr/>
        </p:nvSpPr>
        <p:spPr>
          <a:xfrm>
            <a:off x="5243997" y="5699996"/>
            <a:ext cx="2712379" cy="232552"/>
          </a:xfrm>
          <a:prstGeom prst="roundRect">
            <a:avLst/>
          </a:prstGeom>
          <a:solidFill>
            <a:srgbClr val="92D050"/>
          </a:solid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smtClean="0">
                <a:ln>
                  <a:noFill/>
                </a:ln>
                <a:solidFill>
                  <a:schemeClr val="tx1"/>
                </a:solidFill>
                <a:effectLst/>
                <a:latin typeface="Times New Roman" pitchFamily="16" charset="0"/>
                <a:ea typeface="MS Gothic" charset="-128"/>
              </a:rPr>
              <a:t>Disabled</a:t>
            </a:r>
            <a:endParaRPr kumimoji="0" lang="ko-KR" alt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7" name="직사각형 66"/>
          <p:cNvSpPr/>
          <p:nvPr/>
        </p:nvSpPr>
        <p:spPr>
          <a:xfrm>
            <a:off x="5388937" y="4130085"/>
            <a:ext cx="695231"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DL </a:t>
            </a:r>
            <a:r>
              <a:rPr lang="en-US" altLang="ko-KR" sz="1000" dirty="0" smtClean="0">
                <a:solidFill>
                  <a:schemeClr val="tx1"/>
                </a:solidFill>
                <a:latin typeface="+mj-lt"/>
                <a:ea typeface="맑은 고딕" panose="020B0503020000020004" pitchFamily="50" charset="-127"/>
              </a:rPr>
              <a:t>frame</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sp>
        <p:nvSpPr>
          <p:cNvPr id="68" name="직사각형 67"/>
          <p:cNvSpPr/>
          <p:nvPr/>
        </p:nvSpPr>
        <p:spPr>
          <a:xfrm>
            <a:off x="6161741" y="5300868"/>
            <a:ext cx="503378" cy="288032"/>
          </a:xfrm>
          <a:prstGeom prst="rect">
            <a:avLst/>
          </a:prstGeom>
          <a:noFill/>
          <a:ln>
            <a:solidFill>
              <a:schemeClr val="tx1"/>
            </a:solidFill>
          </a:ln>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smtClean="0">
                <a:solidFill>
                  <a:schemeClr val="tx1"/>
                </a:solidFill>
                <a:latin typeface="+mj-lt"/>
                <a:ea typeface="맑은 고딕" panose="020B0503020000020004" pitchFamily="50" charset="-127"/>
              </a:rPr>
              <a:t>BA</a:t>
            </a:r>
            <a:endParaRPr kumimoji="0" lang="ko-KR" altLang="en-US" sz="1000" b="0" i="0" u="none" strike="noStrike" cap="none" normalizeH="0" baseline="0" smtClean="0">
              <a:ln>
                <a:noFill/>
              </a:ln>
              <a:solidFill>
                <a:schemeClr val="tx1"/>
              </a:solidFill>
              <a:effectLst/>
              <a:latin typeface="+mj-lt"/>
              <a:ea typeface="맑은 고딕" panose="020B0503020000020004" pitchFamily="50" charset="-127"/>
            </a:endParaRPr>
          </a:p>
        </p:txBody>
      </p:sp>
      <p:cxnSp>
        <p:nvCxnSpPr>
          <p:cNvPr id="69" name="직선 화살표 연결선 68"/>
          <p:cNvCxnSpPr/>
          <p:nvPr/>
        </p:nvCxnSpPr>
        <p:spPr bwMode="auto">
          <a:xfrm>
            <a:off x="5724128" y="4428325"/>
            <a:ext cx="0" cy="11605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직선 화살표 연결선 69"/>
          <p:cNvCxnSpPr/>
          <p:nvPr/>
        </p:nvCxnSpPr>
        <p:spPr bwMode="auto">
          <a:xfrm flipV="1">
            <a:off x="6413430" y="4414060"/>
            <a:ext cx="0" cy="882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2" name="TextBox 41"/>
          <p:cNvSpPr txBox="1"/>
          <p:nvPr/>
        </p:nvSpPr>
        <p:spPr>
          <a:xfrm>
            <a:off x="4577390" y="5930154"/>
            <a:ext cx="582211"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i="1" dirty="0" smtClean="0">
                <a:solidFill>
                  <a:srgbClr val="000000"/>
                </a:solidFill>
                <a:latin typeface="맑은 고딕" panose="020B0503020000020004" pitchFamily="50" charset="-127"/>
                <a:ea typeface="맑은 고딕" panose="020B0503020000020004" pitchFamily="50" charset="-127"/>
              </a:rPr>
              <a:t>Accept</a:t>
            </a:r>
            <a:endParaRPr kumimoji="1" lang="ko-KR" altLang="en-US" sz="1000" i="1" dirty="0" err="1" smtClean="0">
              <a:solidFill>
                <a:srgbClr val="000000"/>
              </a:solidFill>
              <a:latin typeface="맑은 고딕" panose="020B0503020000020004" pitchFamily="50" charset="-127"/>
              <a:ea typeface="맑은 고딕" panose="020B0503020000020004" pitchFamily="50" charset="-127"/>
            </a:endParaRPr>
          </a:p>
        </p:txBody>
      </p:sp>
      <p:sp>
        <p:nvSpPr>
          <p:cNvPr id="48" name="TextBox 47"/>
          <p:cNvSpPr txBox="1"/>
          <p:nvPr/>
        </p:nvSpPr>
        <p:spPr>
          <a:xfrm>
            <a:off x="6665446" y="1786547"/>
            <a:ext cx="2299042" cy="276999"/>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200" b="1" dirty="0" smtClean="0">
                <a:solidFill>
                  <a:srgbClr val="000000"/>
                </a:solidFill>
                <a:latin typeface="Arial" pitchFamily="34" charset="0"/>
                <a:ea typeface="돋움" pitchFamily="50" charset="-127"/>
              </a:rPr>
              <a:t>* Multi-link logical entity [6]</a:t>
            </a:r>
            <a:endParaRPr kumimoji="1" lang="ko-KR" altLang="en-US" sz="1200" b="1" dirty="0" err="1" smtClean="0">
              <a:solidFill>
                <a:srgbClr val="000000"/>
              </a:solidFill>
              <a:latin typeface="Arial" pitchFamily="34" charset="0"/>
              <a:ea typeface="돋움" pitchFamily="50" charset="-127"/>
            </a:endParaRPr>
          </a:p>
        </p:txBody>
      </p:sp>
      <p:cxnSp>
        <p:nvCxnSpPr>
          <p:cNvPr id="49" name="직선 화살표 연결선 48"/>
          <p:cNvCxnSpPr>
            <a:stCxn id="23" idx="1"/>
            <a:endCxn id="42" idx="0"/>
          </p:cNvCxnSpPr>
          <p:nvPr/>
        </p:nvCxnSpPr>
        <p:spPr bwMode="auto">
          <a:xfrm flipH="1" flipV="1">
            <a:off x="4868496" y="5930154"/>
            <a:ext cx="520441" cy="335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8277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 </a:t>
            </a:r>
            <a:r>
              <a:rPr lang="en-US" altLang="ko-KR" dirty="0" smtClean="0"/>
              <a:t>multi-link </a:t>
            </a:r>
            <a:r>
              <a:rPr lang="en-US" altLang="ko-KR" dirty="0" smtClean="0"/>
              <a:t>(1/2)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A </a:t>
            </a:r>
            <a:r>
              <a:rPr lang="en-US" altLang="ko-KR" sz="2000" dirty="0" smtClean="0"/>
              <a:t>STA </a:t>
            </a:r>
            <a:r>
              <a:rPr lang="en-US" altLang="ko-KR" sz="2000" dirty="0"/>
              <a:t>can setup the TWT SPs for </a:t>
            </a:r>
            <a:r>
              <a:rPr lang="en-US" altLang="ko-KR" sz="2000" dirty="0" smtClean="0"/>
              <a:t>multi-links </a:t>
            </a:r>
            <a:r>
              <a:rPr lang="en-US" altLang="ko-KR" sz="2000" dirty="0"/>
              <a:t>through </a:t>
            </a:r>
            <a:r>
              <a:rPr lang="en-US" altLang="ko-KR" sz="2000" dirty="0" smtClean="0"/>
              <a:t>a link</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r>
              <a:rPr lang="en-US" altLang="ko-KR" sz="2000" dirty="0" smtClean="0"/>
              <a:t>The STA can enable only one link for TWT operation for more power saving (i.e., the other links </a:t>
            </a:r>
            <a:r>
              <a:rPr lang="en-US" altLang="ko-KR" sz="2000" dirty="0" smtClean="0"/>
              <a:t>are </a:t>
            </a:r>
            <a:r>
              <a:rPr lang="en-US" altLang="ko-KR" sz="2000" dirty="0" smtClean="0"/>
              <a:t>disabled)</a:t>
            </a:r>
          </a:p>
          <a:p>
            <a:pPr>
              <a:buFont typeface="Arial" panose="020B0604020202020204" pitchFamily="34" charset="0"/>
              <a:buChar char="•"/>
            </a:pPr>
            <a:endParaRPr lang="ko-KR" altLang="en-US" sz="20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8" name="TextBox 7"/>
          <p:cNvSpPr txBox="1"/>
          <p:nvPr/>
        </p:nvSpPr>
        <p:spPr>
          <a:xfrm>
            <a:off x="656619" y="3084765"/>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15" name="직선 연결선 14"/>
          <p:cNvCxnSpPr/>
          <p:nvPr/>
        </p:nvCxnSpPr>
        <p:spPr bwMode="auto">
          <a:xfrm>
            <a:off x="1187267" y="3214872"/>
            <a:ext cx="525694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56351" y="350953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21" name="직선 연결선 20"/>
          <p:cNvCxnSpPr/>
          <p:nvPr/>
        </p:nvCxnSpPr>
        <p:spPr bwMode="auto">
          <a:xfrm flipV="1">
            <a:off x="1187356" y="3628347"/>
            <a:ext cx="5256852" cy="108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80659" y="3261910"/>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24" name="TextBox 23"/>
          <p:cNvSpPr txBox="1"/>
          <p:nvPr/>
        </p:nvSpPr>
        <p:spPr>
          <a:xfrm>
            <a:off x="705785" y="2407013"/>
            <a:ext cx="956253"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(link1&amp;2)</a:t>
            </a:r>
            <a:endParaRPr kumimoji="1" lang="ko-KR" altLang="en-US" sz="1000" dirty="0" err="1" smtClean="0">
              <a:solidFill>
                <a:srgbClr val="000000"/>
              </a:solidFill>
              <a:latin typeface="Arial" pitchFamily="34" charset="0"/>
              <a:ea typeface="돋움" pitchFamily="50" charset="-127"/>
            </a:endParaRPr>
          </a:p>
        </p:txBody>
      </p:sp>
      <p:cxnSp>
        <p:nvCxnSpPr>
          <p:cNvPr id="40" name="직선 연결선 39"/>
          <p:cNvCxnSpPr/>
          <p:nvPr/>
        </p:nvCxnSpPr>
        <p:spPr bwMode="auto">
          <a:xfrm>
            <a:off x="2498997" y="2976503"/>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직선 연결선 40"/>
          <p:cNvCxnSpPr/>
          <p:nvPr/>
        </p:nvCxnSpPr>
        <p:spPr bwMode="auto">
          <a:xfrm>
            <a:off x="3291085" y="2981475"/>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직선 화살표 연결선 43"/>
          <p:cNvCxnSpPr/>
          <p:nvPr/>
        </p:nvCxnSpPr>
        <p:spPr bwMode="auto">
          <a:xfrm>
            <a:off x="2498997" y="3084765"/>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5" name="직선 연결선 44"/>
          <p:cNvCxnSpPr/>
          <p:nvPr/>
        </p:nvCxnSpPr>
        <p:spPr bwMode="auto">
          <a:xfrm>
            <a:off x="2933907" y="339495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직선 연결선 45"/>
          <p:cNvCxnSpPr/>
          <p:nvPr/>
        </p:nvCxnSpPr>
        <p:spPr bwMode="auto">
          <a:xfrm>
            <a:off x="3725995" y="340801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화살표 연결선 46"/>
          <p:cNvCxnSpPr/>
          <p:nvPr/>
        </p:nvCxnSpPr>
        <p:spPr bwMode="auto">
          <a:xfrm>
            <a:off x="2933907" y="3495120"/>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48" name="직선 연결선 47"/>
          <p:cNvCxnSpPr/>
          <p:nvPr/>
        </p:nvCxnSpPr>
        <p:spPr bwMode="auto">
          <a:xfrm>
            <a:off x="4372320" y="297827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p:cNvCxnSpPr/>
          <p:nvPr/>
        </p:nvCxnSpPr>
        <p:spPr bwMode="auto">
          <a:xfrm>
            <a:off x="5164408" y="2983246"/>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직선 화살표 연결선 49"/>
          <p:cNvCxnSpPr/>
          <p:nvPr/>
        </p:nvCxnSpPr>
        <p:spPr bwMode="auto">
          <a:xfrm>
            <a:off x="4372320" y="3086536"/>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1" name="직선 연결선 50"/>
          <p:cNvCxnSpPr/>
          <p:nvPr/>
        </p:nvCxnSpPr>
        <p:spPr bwMode="auto">
          <a:xfrm>
            <a:off x="4707104" y="3394950"/>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직선 연결선 51"/>
          <p:cNvCxnSpPr/>
          <p:nvPr/>
        </p:nvCxnSpPr>
        <p:spPr bwMode="auto">
          <a:xfrm>
            <a:off x="5499192" y="339992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직선 화살표 연결선 52"/>
          <p:cNvCxnSpPr/>
          <p:nvPr/>
        </p:nvCxnSpPr>
        <p:spPr bwMode="auto">
          <a:xfrm>
            <a:off x="4707104" y="3503212"/>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직선 화살표 연결선 54"/>
          <p:cNvCxnSpPr/>
          <p:nvPr/>
        </p:nvCxnSpPr>
        <p:spPr bwMode="auto">
          <a:xfrm flipV="1">
            <a:off x="1268544" y="2785368"/>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76" name="모서리가 둥근 직사각형 75"/>
          <p:cNvSpPr/>
          <p:nvPr/>
        </p:nvSpPr>
        <p:spPr>
          <a:xfrm>
            <a:off x="1484568" y="3237634"/>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모서리가 둥근 직사각형 77"/>
          <p:cNvSpPr/>
          <p:nvPr/>
        </p:nvSpPr>
        <p:spPr>
          <a:xfrm>
            <a:off x="3300430" y="3236927"/>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TextBox 83"/>
          <p:cNvSpPr txBox="1"/>
          <p:nvPr/>
        </p:nvSpPr>
        <p:spPr>
          <a:xfrm>
            <a:off x="2498996" y="2837459"/>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5" name="TextBox 84"/>
          <p:cNvSpPr txBox="1"/>
          <p:nvPr/>
        </p:nvSpPr>
        <p:spPr>
          <a:xfrm>
            <a:off x="4372318" y="285253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6" name="TextBox 85"/>
          <p:cNvSpPr txBox="1"/>
          <p:nvPr/>
        </p:nvSpPr>
        <p:spPr>
          <a:xfrm>
            <a:off x="2933906" y="3459048"/>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7" name="TextBox 86"/>
          <p:cNvSpPr txBox="1"/>
          <p:nvPr/>
        </p:nvSpPr>
        <p:spPr>
          <a:xfrm>
            <a:off x="4707103" y="3449515"/>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88" name="모서리가 둥근 직사각형 87"/>
          <p:cNvSpPr/>
          <p:nvPr/>
        </p:nvSpPr>
        <p:spPr>
          <a:xfrm>
            <a:off x="1331640" y="3659291"/>
            <a:ext cx="1590333" cy="129749"/>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모서리가 둥근 직사각형 88"/>
          <p:cNvSpPr/>
          <p:nvPr/>
        </p:nvSpPr>
        <p:spPr>
          <a:xfrm>
            <a:off x="3723406" y="3658584"/>
            <a:ext cx="997291" cy="11928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611560" y="531701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142476" y="5440124"/>
            <a:ext cx="5306719"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2528" y="5701808"/>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824919"/>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80659" y="5445224"/>
            <a:ext cx="674917" cy="400110"/>
          </a:xfrm>
          <a:prstGeom prst="rect">
            <a:avLst/>
          </a:prstGeom>
          <a:noFill/>
        </p:spPr>
        <p:txBody>
          <a:bodyPr wrap="square" rtlCol="0" anchor="t" anchorCtr="0">
            <a:spAutoFit/>
          </a:bodyPr>
          <a:lstStyle/>
          <a:p>
            <a:pPr algn="ctr" defTabSz="914400" eaLnBrk="1" latinLnBrk="1" hangingPunct="1">
              <a:buClrTx/>
              <a:buSzTx/>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467544" y="4639261"/>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setup (only link1,</a:t>
            </a:r>
          </a:p>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Disable link2)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5208751"/>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직선 연결선 96"/>
          <p:cNvCxnSpPr/>
          <p:nvPr/>
        </p:nvCxnSpPr>
        <p:spPr bwMode="auto">
          <a:xfrm>
            <a:off x="3241038" y="5213723"/>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a:off x="2448950" y="5317013"/>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4322273" y="5210522"/>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5215494"/>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직선 화살표 연결선 103"/>
          <p:cNvCxnSpPr/>
          <p:nvPr/>
        </p:nvCxnSpPr>
        <p:spPr bwMode="auto">
          <a:xfrm>
            <a:off x="4322273" y="5318784"/>
            <a:ext cx="79208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8" name="직선 화살표 연결선 107"/>
          <p:cNvCxnSpPr/>
          <p:nvPr/>
        </p:nvCxnSpPr>
        <p:spPr bwMode="auto">
          <a:xfrm flipV="1">
            <a:off x="1218497" y="5017616"/>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34521" y="548606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모서리가 둥근 직사각형 109"/>
          <p:cNvSpPr/>
          <p:nvPr/>
        </p:nvSpPr>
        <p:spPr>
          <a:xfrm>
            <a:off x="3250383" y="5485359"/>
            <a:ext cx="1071890"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448949" y="5069707"/>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2" name="TextBox 111"/>
          <p:cNvSpPr txBox="1"/>
          <p:nvPr/>
        </p:nvSpPr>
        <p:spPr>
          <a:xfrm>
            <a:off x="4322271" y="5084786"/>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259632" y="5867263"/>
            <a:ext cx="5009686" cy="12974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모서리가 둥근 직사각형 116"/>
          <p:cNvSpPr/>
          <p:nvPr/>
        </p:nvSpPr>
        <p:spPr>
          <a:xfrm>
            <a:off x="5165530" y="3236927"/>
            <a:ext cx="127867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모서리가 둥근 직사각형 117"/>
          <p:cNvSpPr/>
          <p:nvPr/>
        </p:nvSpPr>
        <p:spPr>
          <a:xfrm>
            <a:off x="5499192" y="3673597"/>
            <a:ext cx="792087" cy="115443"/>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10140" y="548535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모서리가 둥근 직사각형 131"/>
          <p:cNvSpPr/>
          <p:nvPr/>
        </p:nvSpPr>
        <p:spPr>
          <a:xfrm>
            <a:off x="6847250" y="3021437"/>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TextBox 132"/>
          <p:cNvSpPr txBox="1"/>
          <p:nvPr/>
        </p:nvSpPr>
        <p:spPr>
          <a:xfrm>
            <a:off x="7492789" y="2946388"/>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34" name="모서리가 둥근 직사각형 133"/>
          <p:cNvSpPr/>
          <p:nvPr/>
        </p:nvSpPr>
        <p:spPr>
          <a:xfrm>
            <a:off x="6800767" y="5494158"/>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TextBox 134"/>
          <p:cNvSpPr txBox="1"/>
          <p:nvPr/>
        </p:nvSpPr>
        <p:spPr>
          <a:xfrm>
            <a:off x="7446306" y="5419109"/>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Tree>
    <p:extLst>
      <p:ext uri="{BB962C8B-B14F-4D97-AF65-F5344CB8AC3E}">
        <p14:creationId xmlns:p14="http://schemas.microsoft.com/office/powerpoint/2010/main" val="712581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 operation for</a:t>
            </a:r>
            <a:r>
              <a:rPr lang="en-US" altLang="ko-KR" dirty="0"/>
              <a:t> 11be</a:t>
            </a:r>
            <a:r>
              <a:rPr lang="en-US" altLang="ko-KR" dirty="0" smtClean="0"/>
              <a:t> (2/2)</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STA can enable disabled link(s) when the STA wants it or the AP command it during TWT SP</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LGE</a:t>
            </a:r>
            <a:endParaRPr lang="en-GB" altLang="ko-KR" dirty="0"/>
          </a:p>
        </p:txBody>
      </p:sp>
      <p:sp>
        <p:nvSpPr>
          <p:cNvPr id="6" name="날짜 개체 틀 5"/>
          <p:cNvSpPr>
            <a:spLocks noGrp="1"/>
          </p:cNvSpPr>
          <p:nvPr>
            <p:ph type="dt" idx="15"/>
          </p:nvPr>
        </p:nvSpPr>
        <p:spPr/>
        <p:txBody>
          <a:bodyPr/>
          <a:lstStyle/>
          <a:p>
            <a:r>
              <a:rPr lang="en-US" altLang="ko-KR" dirty="0"/>
              <a:t>September</a:t>
            </a:r>
            <a:r>
              <a:rPr lang="en-US" dirty="0" smtClean="0"/>
              <a:t>, </a:t>
            </a:r>
            <a:r>
              <a:rPr lang="en-US" altLang="ko-KR" dirty="0" smtClean="0"/>
              <a:t>2019</a:t>
            </a:r>
            <a:endParaRPr lang="en-GB" dirty="0"/>
          </a:p>
        </p:txBody>
      </p:sp>
      <p:sp>
        <p:nvSpPr>
          <p:cNvPr id="90" name="TextBox 89"/>
          <p:cNvSpPr txBox="1"/>
          <p:nvPr/>
        </p:nvSpPr>
        <p:spPr>
          <a:xfrm>
            <a:off x="611560" y="4813131"/>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1" name="직선 연결선 90"/>
          <p:cNvCxnSpPr>
            <a:stCxn id="90" idx="3"/>
          </p:cNvCxnSpPr>
          <p:nvPr/>
        </p:nvCxnSpPr>
        <p:spPr bwMode="auto">
          <a:xfrm>
            <a:off x="1142476" y="4936242"/>
            <a:ext cx="5306719" cy="54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2" name="TextBox 91"/>
          <p:cNvSpPr txBox="1"/>
          <p:nvPr/>
        </p:nvSpPr>
        <p:spPr>
          <a:xfrm>
            <a:off x="612528" y="5197926"/>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93" name="직선 연결선 92"/>
          <p:cNvCxnSpPr/>
          <p:nvPr/>
        </p:nvCxnSpPr>
        <p:spPr bwMode="auto">
          <a:xfrm>
            <a:off x="1137220" y="5321037"/>
            <a:ext cx="52979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TextBox 93"/>
          <p:cNvSpPr txBox="1"/>
          <p:nvPr/>
        </p:nvSpPr>
        <p:spPr>
          <a:xfrm>
            <a:off x="76793" y="4990276"/>
            <a:ext cx="517809"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STA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95" name="TextBox 94"/>
          <p:cNvSpPr txBox="1"/>
          <p:nvPr/>
        </p:nvSpPr>
        <p:spPr>
          <a:xfrm>
            <a:off x="683568" y="4135379"/>
            <a:ext cx="1467990" cy="400110"/>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TWT setup (only link1,</a:t>
            </a:r>
          </a:p>
          <a:p>
            <a:pPr algn="ctr" defTabSz="914400" eaLnBrk="1" latinLnBrk="1" hangingPunct="1">
              <a:buClrTx/>
              <a:buSzTx/>
              <a:buFontTx/>
              <a:buNone/>
            </a:pPr>
            <a:r>
              <a:rPr kumimoji="1" lang="en-US" altLang="ko-KR" sz="1000" smtClean="0">
                <a:solidFill>
                  <a:srgbClr val="000000"/>
                </a:solidFill>
                <a:latin typeface="Arial" pitchFamily="34" charset="0"/>
                <a:ea typeface="돋움" pitchFamily="50" charset="-127"/>
              </a:rPr>
              <a:t>Disable link2)</a:t>
            </a:r>
            <a:endParaRPr kumimoji="1" lang="ko-KR" altLang="en-US" sz="1000" dirty="0" err="1" smtClean="0">
              <a:solidFill>
                <a:srgbClr val="000000"/>
              </a:solidFill>
              <a:latin typeface="Arial" pitchFamily="34" charset="0"/>
              <a:ea typeface="돋움" pitchFamily="50" charset="-127"/>
            </a:endParaRPr>
          </a:p>
        </p:txBody>
      </p:sp>
      <p:cxnSp>
        <p:nvCxnSpPr>
          <p:cNvPr id="96" name="직선 연결선 95"/>
          <p:cNvCxnSpPr/>
          <p:nvPr/>
        </p:nvCxnSpPr>
        <p:spPr bwMode="auto">
          <a:xfrm>
            <a:off x="2448950" y="482768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직선 화살표 연결선 97"/>
          <p:cNvCxnSpPr/>
          <p:nvPr/>
        </p:nvCxnSpPr>
        <p:spPr bwMode="auto">
          <a:xfrm flipV="1">
            <a:off x="2448950" y="4981415"/>
            <a:ext cx="2644231" cy="5331"/>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02" name="직선 연결선 101"/>
          <p:cNvCxnSpPr/>
          <p:nvPr/>
        </p:nvCxnSpPr>
        <p:spPr bwMode="auto">
          <a:xfrm>
            <a:off x="5116516" y="4827684"/>
            <a:ext cx="0" cy="23339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직선 연결선 102"/>
          <p:cNvCxnSpPr/>
          <p:nvPr/>
        </p:nvCxnSpPr>
        <p:spPr bwMode="auto">
          <a:xfrm>
            <a:off x="5114361" y="4711612"/>
            <a:ext cx="0" cy="22842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직선 화살표 연결선 107"/>
          <p:cNvCxnSpPr/>
          <p:nvPr/>
        </p:nvCxnSpPr>
        <p:spPr bwMode="auto">
          <a:xfrm flipV="1">
            <a:off x="1434521" y="4513734"/>
            <a:ext cx="0" cy="429504"/>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
        <p:nvSpPr>
          <p:cNvPr id="109" name="모서리가 둥근 직사각형 108"/>
          <p:cNvSpPr/>
          <p:nvPr/>
        </p:nvSpPr>
        <p:spPr>
          <a:xfrm>
            <a:off x="1417563" y="4974446"/>
            <a:ext cx="1014429"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TextBox 110"/>
          <p:cNvSpPr txBox="1"/>
          <p:nvPr/>
        </p:nvSpPr>
        <p:spPr>
          <a:xfrm>
            <a:off x="2987823" y="4981792"/>
            <a:ext cx="792089" cy="246221"/>
          </a:xfrm>
          <a:prstGeom prst="rect">
            <a:avLst/>
          </a:prstGeom>
          <a:noFill/>
          <a:ln>
            <a:noFill/>
          </a:ln>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Arial" pitchFamily="34" charset="0"/>
                <a:ea typeface="돋움" pitchFamily="50" charset="-127"/>
              </a:rPr>
              <a:t>TWT SP</a:t>
            </a:r>
            <a:endParaRPr kumimoji="1" lang="ko-KR" altLang="en-US" sz="1000" dirty="0" err="1" smtClean="0">
              <a:solidFill>
                <a:srgbClr val="000000"/>
              </a:solidFill>
              <a:latin typeface="Arial" pitchFamily="34" charset="0"/>
              <a:ea typeface="돋움" pitchFamily="50" charset="-127"/>
            </a:endParaRPr>
          </a:p>
        </p:txBody>
      </p:sp>
      <p:sp>
        <p:nvSpPr>
          <p:cNvPr id="115" name="모서리가 둥근 직사각형 114"/>
          <p:cNvSpPr/>
          <p:nvPr/>
        </p:nvSpPr>
        <p:spPr>
          <a:xfrm>
            <a:off x="1434520" y="5363381"/>
            <a:ext cx="2212051" cy="120834"/>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모서리가 둥근 직사각형 121"/>
          <p:cNvSpPr/>
          <p:nvPr/>
        </p:nvSpPr>
        <p:spPr>
          <a:xfrm>
            <a:off x="5148064" y="4972968"/>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6" name="직선 연결선 55"/>
          <p:cNvCxnSpPr/>
          <p:nvPr/>
        </p:nvCxnSpPr>
        <p:spPr bwMode="auto">
          <a:xfrm>
            <a:off x="1137220" y="4094723"/>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TextBox 56"/>
          <p:cNvSpPr txBox="1"/>
          <p:nvPr/>
        </p:nvSpPr>
        <p:spPr>
          <a:xfrm>
            <a:off x="620850" y="3971612"/>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58" name="직선 연결선 57"/>
          <p:cNvCxnSpPr/>
          <p:nvPr/>
        </p:nvCxnSpPr>
        <p:spPr bwMode="auto">
          <a:xfrm>
            <a:off x="1137220" y="3669907"/>
            <a:ext cx="68407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p:cNvSpPr txBox="1"/>
          <p:nvPr/>
        </p:nvSpPr>
        <p:spPr>
          <a:xfrm>
            <a:off x="620850" y="3548913"/>
            <a:ext cx="53091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Link 1</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60" name="TextBox 59"/>
          <p:cNvSpPr txBox="1"/>
          <p:nvPr/>
        </p:nvSpPr>
        <p:spPr>
          <a:xfrm>
            <a:off x="99686" y="3760263"/>
            <a:ext cx="521164" cy="400110"/>
          </a:xfrm>
          <a:prstGeom prst="rect">
            <a:avLst/>
          </a:prstGeom>
          <a:noFill/>
        </p:spPr>
        <p:txBody>
          <a:bodyPr wrap="squar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AP MLLE</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18" name="직사각형 17"/>
          <p:cNvSpPr/>
          <p:nvPr/>
        </p:nvSpPr>
        <p:spPr>
          <a:xfrm rot="16200000">
            <a:off x="2540111" y="4500683"/>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PS-Poll</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sp>
        <p:nvSpPr>
          <p:cNvPr id="70" name="직사각형 69"/>
          <p:cNvSpPr/>
          <p:nvPr/>
        </p:nvSpPr>
        <p:spPr>
          <a:xfrm rot="16200000">
            <a:off x="2807047" y="3176038"/>
            <a:ext cx="746653" cy="241082"/>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dirty="0" smtClean="0">
                <a:ln>
                  <a:noFill/>
                </a:ln>
                <a:solidFill>
                  <a:schemeClr val="tx1"/>
                </a:solidFill>
                <a:effectLst/>
                <a:latin typeface="Times New Roman" pitchFamily="16" charset="0"/>
                <a:ea typeface="MS Gothic" charset="-128"/>
              </a:rPr>
              <a:t>DL frame </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22" name="직선 화살표 연결선 21"/>
          <p:cNvCxnSpPr>
            <a:endCxn id="73" idx="2"/>
          </p:cNvCxnSpPr>
          <p:nvPr/>
        </p:nvCxnSpPr>
        <p:spPr bwMode="auto">
          <a:xfrm flipV="1">
            <a:off x="3292040" y="3102570"/>
            <a:ext cx="449649" cy="20103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3" name="TextBox 72"/>
          <p:cNvSpPr txBox="1"/>
          <p:nvPr/>
        </p:nvSpPr>
        <p:spPr>
          <a:xfrm>
            <a:off x="3275856" y="2856349"/>
            <a:ext cx="93166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Enable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5" name="직선 화살표 연결선 74"/>
          <p:cNvCxnSpPr/>
          <p:nvPr/>
        </p:nvCxnSpPr>
        <p:spPr bwMode="auto">
          <a:xfrm>
            <a:off x="3630556" y="5319968"/>
            <a:ext cx="216024" cy="5261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7" name="TextBox 76"/>
          <p:cNvSpPr txBox="1"/>
          <p:nvPr/>
        </p:nvSpPr>
        <p:spPr>
          <a:xfrm>
            <a:off x="3413322" y="5817741"/>
            <a:ext cx="931666" cy="246221"/>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Enable link 2</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cxnSp>
        <p:nvCxnSpPr>
          <p:cNvPr id="79" name="직선 화살표 연결선 78"/>
          <p:cNvCxnSpPr/>
          <p:nvPr/>
        </p:nvCxnSpPr>
        <p:spPr bwMode="auto">
          <a:xfrm flipH="1">
            <a:off x="3180373" y="3668224"/>
            <a:ext cx="12530" cy="1280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모서리가 둥근 직사각형 79"/>
          <p:cNvSpPr/>
          <p:nvPr/>
        </p:nvSpPr>
        <p:spPr>
          <a:xfrm>
            <a:off x="5148063" y="5333611"/>
            <a:ext cx="1325027" cy="130456"/>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직사각형 80"/>
          <p:cNvSpPr/>
          <p:nvPr/>
        </p:nvSpPr>
        <p:spPr>
          <a:xfrm>
            <a:off x="4132894" y="3419747"/>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sp>
        <p:nvSpPr>
          <p:cNvPr id="82" name="직사각형 81"/>
          <p:cNvSpPr/>
          <p:nvPr/>
        </p:nvSpPr>
        <p:spPr>
          <a:xfrm>
            <a:off x="3779912" y="3850129"/>
            <a:ext cx="943162" cy="244593"/>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DL frame</a:t>
            </a:r>
            <a:endParaRPr kumimoji="0" lang="en-US" altLang="ko-KR" sz="1050" b="0" i="0" u="none" strike="noStrike" cap="none" normalizeH="0" dirty="0" smtClean="0">
              <a:ln>
                <a:noFill/>
              </a:ln>
              <a:solidFill>
                <a:schemeClr val="tx1"/>
              </a:solidFill>
              <a:effectLst/>
              <a:latin typeface="Times New Roman" pitchFamily="16" charset="0"/>
              <a:ea typeface="MS Gothic" charset="-128"/>
            </a:endParaRPr>
          </a:p>
        </p:txBody>
      </p:sp>
      <p:cxnSp>
        <p:nvCxnSpPr>
          <p:cNvPr id="83" name="직선 화살표 연결선 82"/>
          <p:cNvCxnSpPr>
            <a:stCxn id="81" idx="2"/>
          </p:cNvCxnSpPr>
          <p:nvPr/>
        </p:nvCxnSpPr>
        <p:spPr bwMode="auto">
          <a:xfrm>
            <a:off x="4604475" y="3664340"/>
            <a:ext cx="0" cy="12657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9" name="직선 화살표 연결선 98"/>
          <p:cNvCxnSpPr>
            <a:stCxn id="82" idx="2"/>
          </p:cNvCxnSpPr>
          <p:nvPr/>
        </p:nvCxnSpPr>
        <p:spPr bwMode="auto">
          <a:xfrm>
            <a:off x="4251493" y="4094722"/>
            <a:ext cx="0" cy="12263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0" name="모서리가 둥근 직사각형 99"/>
          <p:cNvSpPr/>
          <p:nvPr/>
        </p:nvSpPr>
        <p:spPr>
          <a:xfrm>
            <a:off x="6815261" y="4990276"/>
            <a:ext cx="536628" cy="262298"/>
          </a:xfrm>
          <a:prstGeom prst="roundRect">
            <a:avLst/>
          </a:prstGeom>
          <a:solidFill>
            <a:srgbClr val="92D050"/>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TextBox 100"/>
          <p:cNvSpPr txBox="1"/>
          <p:nvPr/>
        </p:nvSpPr>
        <p:spPr>
          <a:xfrm>
            <a:off x="7460800" y="4915227"/>
            <a:ext cx="1568057" cy="400110"/>
          </a:xfrm>
          <a:prstGeom prst="rect">
            <a:avLst/>
          </a:prstGeom>
          <a:noFill/>
        </p:spPr>
        <p:txBody>
          <a:bodyPr wrap="none" rtlCol="0" anchor="t" anchorCtr="0">
            <a:spAutoFit/>
          </a:bodyPr>
          <a:lstStyle/>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Power saving (e.g., </a:t>
            </a:r>
          </a:p>
          <a:p>
            <a:pPr algn="ctr" defTabSz="914400" eaLnBrk="1" latinLnBrk="1" hangingPunct="1">
              <a:buClrTx/>
              <a:buSzTx/>
              <a:buFontTx/>
              <a:buNone/>
            </a:pPr>
            <a:r>
              <a:rPr kumimoji="1" lang="en-US" altLang="ko-KR" sz="1000" dirty="0" smtClean="0">
                <a:solidFill>
                  <a:srgbClr val="000000"/>
                </a:solidFill>
                <a:latin typeface="맑은 고딕" panose="020B0503020000020004" pitchFamily="50" charset="-127"/>
                <a:ea typeface="맑은 고딕" panose="020B0503020000020004" pitchFamily="50" charset="-127"/>
              </a:rPr>
              <a:t>doze state or disabling)</a:t>
            </a:r>
            <a:endParaRPr kumimoji="1" lang="ko-KR" altLang="en-US" sz="1000" dirty="0" err="1" smtClean="0">
              <a:solidFill>
                <a:srgbClr val="000000"/>
              </a:solidFill>
              <a:latin typeface="맑은 고딕" panose="020B0503020000020004" pitchFamily="50" charset="-127"/>
              <a:ea typeface="맑은 고딕" panose="020B0503020000020004" pitchFamily="50" charset="-127"/>
            </a:endParaRPr>
          </a:p>
        </p:txBody>
      </p:sp>
      <p:sp>
        <p:nvSpPr>
          <p:cNvPr id="41" name="직사각형 40"/>
          <p:cNvSpPr/>
          <p:nvPr/>
        </p:nvSpPr>
        <p:spPr>
          <a:xfrm rot="16200000">
            <a:off x="3211013" y="4501989"/>
            <a:ext cx="595241" cy="275876"/>
          </a:xfrm>
          <a:prstGeom prst="rect">
            <a:avLst/>
          </a:prstGeom>
          <a:no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smtClean="0">
                <a:ln>
                  <a:noFill/>
                </a:ln>
                <a:solidFill>
                  <a:schemeClr val="tx1"/>
                </a:solidFill>
                <a:effectLst/>
                <a:latin typeface="Times New Roman" pitchFamily="16" charset="0"/>
                <a:ea typeface="MS Gothic" charset="-128"/>
              </a:rPr>
              <a:t>ACK</a:t>
            </a:r>
            <a:endParaRPr kumimoji="0" lang="ko-KR" altLang="en-US" sz="1050" b="0" i="0" u="none" strike="noStrike" cap="none" normalizeH="0" baseline="0" smtClean="0">
              <a:ln>
                <a:noFill/>
              </a:ln>
              <a:solidFill>
                <a:schemeClr val="tx1"/>
              </a:solidFill>
              <a:effectLst/>
              <a:latin typeface="Times New Roman" pitchFamily="16" charset="0"/>
              <a:ea typeface="MS Gothic" charset="-128"/>
            </a:endParaRPr>
          </a:p>
        </p:txBody>
      </p:sp>
      <p:cxnSp>
        <p:nvCxnSpPr>
          <p:cNvPr id="42" name="직선 화살표 연결선 41"/>
          <p:cNvCxnSpPr>
            <a:stCxn id="18" idx="3"/>
          </p:cNvCxnSpPr>
          <p:nvPr/>
        </p:nvCxnSpPr>
        <p:spPr bwMode="auto">
          <a:xfrm flipV="1">
            <a:off x="2837732" y="3668224"/>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45" name="직선 화살표 연결선 44"/>
          <p:cNvCxnSpPr/>
          <p:nvPr/>
        </p:nvCxnSpPr>
        <p:spPr bwMode="auto">
          <a:xfrm flipV="1">
            <a:off x="3508633" y="3668224"/>
            <a:ext cx="0" cy="672777"/>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093553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110078</TotalTime>
  <Words>1370</Words>
  <Application>Microsoft Office PowerPoint</Application>
  <PresentationFormat>화면 슬라이드 쇼(4:3)</PresentationFormat>
  <Paragraphs>277</Paragraphs>
  <Slides>16</Slides>
  <Notes>2</Notes>
  <HiddenSlides>0</HiddenSlides>
  <MMClips>0</MMClips>
  <ScaleCrop>false</ScaleCrop>
  <HeadingPairs>
    <vt:vector size="6" baseType="variant">
      <vt:variant>
        <vt:lpstr>사용한 글꼴</vt:lpstr>
      </vt:variant>
      <vt:variant>
        <vt:i4>10</vt:i4>
      </vt:variant>
      <vt:variant>
        <vt:lpstr>테마</vt:lpstr>
      </vt:variant>
      <vt:variant>
        <vt:i4>1</vt:i4>
      </vt:variant>
      <vt:variant>
        <vt:lpstr>슬라이드 제목</vt:lpstr>
      </vt:variant>
      <vt:variant>
        <vt:i4>16</vt:i4>
      </vt:variant>
    </vt:vector>
  </HeadingPairs>
  <TitlesOfParts>
    <vt:vector size="27" baseType="lpstr">
      <vt:lpstr>Arial Unicode MS</vt:lpstr>
      <vt:lpstr>MS Gothic</vt:lpstr>
      <vt:lpstr>굴림</vt:lpstr>
      <vt:lpstr>돋움</vt:lpstr>
      <vt:lpstr>맑은 고딕</vt:lpstr>
      <vt:lpstr>맑은 고딕</vt:lpstr>
      <vt:lpstr>바탕</vt:lpstr>
      <vt:lpstr>Arial</vt:lpstr>
      <vt:lpstr>Times New Roman</vt:lpstr>
      <vt:lpstr>Wingdings</vt:lpstr>
      <vt:lpstr>Office 테마</vt:lpstr>
      <vt:lpstr>EHT Power saving considering multi-link</vt:lpstr>
      <vt:lpstr>Introduction</vt:lpstr>
      <vt:lpstr>Background</vt:lpstr>
      <vt:lpstr>Background</vt:lpstr>
      <vt:lpstr>Background</vt:lpstr>
      <vt:lpstr>Motivation</vt:lpstr>
      <vt:lpstr>OM Control for multi-link</vt:lpstr>
      <vt:lpstr>TWT operation for multi-link (1/2)</vt:lpstr>
      <vt:lpstr>TWT operation for 11be (2/2)</vt:lpstr>
      <vt:lpstr>Intra-BSS PPDU PS for 11be</vt:lpstr>
      <vt:lpstr>Conclusion</vt:lpstr>
      <vt:lpstr>Reference</vt:lpstr>
      <vt:lpstr>Straw Poll 1</vt:lpstr>
      <vt:lpstr>Straw Poll 2</vt:lpstr>
      <vt:lpstr>Straw Poll 3</vt:lpstr>
      <vt:lpstr>Straw Poll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김정기/책임연구원/차세대표준(연)ICS팀(jeongki.kim@lge.com)</cp:lastModifiedBy>
  <cp:revision>1459</cp:revision>
  <cp:lastPrinted>1601-01-01T00:00:00Z</cp:lastPrinted>
  <dcterms:created xsi:type="dcterms:W3CDTF">2016-12-14T01:56:24Z</dcterms:created>
  <dcterms:modified xsi:type="dcterms:W3CDTF">2019-11-07T00:46:20Z</dcterms:modified>
</cp:coreProperties>
</file>