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411" r:id="rId3"/>
    <p:sldId id="413" r:id="rId4"/>
    <p:sldId id="410" r:id="rId5"/>
    <p:sldId id="412" r:id="rId6"/>
    <p:sldId id="414" r:id="rId7"/>
    <p:sldId id="417" r:id="rId8"/>
    <p:sldId id="415" r:id="rId9"/>
    <p:sldId id="418" r:id="rId10"/>
    <p:sldId id="416" r:id="rId11"/>
    <p:sldId id="406" r:id="rId12"/>
    <p:sldId id="407" r:id="rId13"/>
    <p:sldId id="419" r:id="rId14"/>
    <p:sldId id="420" r:id="rId15"/>
    <p:sldId id="421" r:id="rId16"/>
    <p:sldId id="422" r:id="rId17"/>
    <p:sldId id="423" r:id="rId18"/>
    <p:sldId id="42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051" autoAdjust="0"/>
  </p:normalViewPr>
  <p:slideViewPr>
    <p:cSldViewPr>
      <p:cViewPr varScale="1">
        <p:scale>
          <a:sx n="118" d="100"/>
          <a:sy n="118" d="100"/>
        </p:scale>
        <p:origin x="115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0158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September</a:t>
            </a:r>
            <a:r>
              <a:rPr lang="en-US" dirty="0" smtClean="0"/>
              <a:t>, </a:t>
            </a:r>
            <a:r>
              <a:rPr lang="en-US" altLang="ko-KR"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September</a:t>
            </a:r>
            <a:r>
              <a:rPr lang="en-US" dirty="0" smtClean="0"/>
              <a:t>, </a:t>
            </a:r>
            <a:r>
              <a:rPr lang="en-US" altLang="ko-KR" dirty="0" smtClean="0"/>
              <a:t>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802.11-19/1510</a:t>
            </a:r>
            <a:r>
              <a:rPr kumimoji="0" lang="en-US"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a:t>September</a:t>
            </a:r>
            <a:r>
              <a:rPr lang="en-US" dirty="0" smtClean="0"/>
              <a:t>,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Power saving considering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2019-09-15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2151122318"/>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smtClean="0">
                          <a:solidFill>
                            <a:schemeClr val="tx1"/>
                          </a:solidFill>
                          <a:latin typeface="+mn-lt"/>
                          <a:ea typeface="Malgun Gothic"/>
                          <a:cs typeface="+mn-cs"/>
                        </a:rPr>
                        <a:t>LG Electronics</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Suhwook</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suhwook.kim@lge.com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Sungjin Park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allean.park@lge.com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 Song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taewon.song@lge.com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Intra-BSS PPDU PS for 11be</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When an AP sends EHT PPDU via only a link, the AP can indicate if the other link (s) is available or not</a:t>
            </a:r>
          </a:p>
          <a:p>
            <a:pPr>
              <a:buFont typeface="Arial" panose="020B0604020202020204" pitchFamily="34" charset="0"/>
              <a:buChar char="•"/>
            </a:pPr>
            <a:r>
              <a:rPr lang="en-US" altLang="ko-KR" sz="1800" dirty="0" smtClean="0"/>
              <a:t>The other link (s) of AP may not be available because</a:t>
            </a:r>
          </a:p>
          <a:p>
            <a:pPr lvl="1">
              <a:buFont typeface="Arial" panose="020B0604020202020204" pitchFamily="34" charset="0"/>
              <a:buChar char="•"/>
            </a:pPr>
            <a:r>
              <a:rPr lang="en-US" altLang="ko-KR" sz="1600" dirty="0" smtClean="0"/>
              <a:t>Intra-BSS STA sends UL frame to the AP via the other link</a:t>
            </a:r>
          </a:p>
          <a:p>
            <a:pPr lvl="1">
              <a:buFont typeface="Arial" panose="020B0604020202020204" pitchFamily="34" charset="0"/>
              <a:buChar char="•"/>
            </a:pPr>
            <a:r>
              <a:rPr lang="en-US" altLang="ko-KR" sz="1600" dirty="0" smtClean="0"/>
              <a:t>OBSS STA sends a frame via the other link and thus the strong interference exists</a:t>
            </a:r>
          </a:p>
          <a:p>
            <a:pPr>
              <a:buFont typeface="Arial" panose="020B0604020202020204" pitchFamily="34" charset="0"/>
              <a:buChar char="•"/>
            </a:pPr>
            <a:r>
              <a:rPr lang="en-US" altLang="ko-KR" sz="1800" dirty="0" smtClean="0"/>
              <a:t>In that case, an Intra-BSS STA can disable the indicated link and enter the doze state for link 2</a:t>
            </a:r>
            <a:endParaRPr lang="ko-KR" altLang="en-US" sz="180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
        <p:nvSpPr>
          <p:cNvPr id="7" name="TextBox 6"/>
          <p:cNvSpPr txBox="1"/>
          <p:nvPr/>
        </p:nvSpPr>
        <p:spPr>
          <a:xfrm>
            <a:off x="3059832" y="5405679"/>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8" name="직선 연결선 7"/>
          <p:cNvCxnSpPr/>
          <p:nvPr/>
        </p:nvCxnSpPr>
        <p:spPr bwMode="auto">
          <a:xfrm>
            <a:off x="3596256" y="5532585"/>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3059832" y="584707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0" name="직선 연결선 9"/>
          <p:cNvCxnSpPr/>
          <p:nvPr/>
        </p:nvCxnSpPr>
        <p:spPr bwMode="auto">
          <a:xfrm>
            <a:off x="3596256" y="5949280"/>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642084" y="5582824"/>
            <a:ext cx="522900"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모서리가 둥근 직사각형 19"/>
          <p:cNvSpPr/>
          <p:nvPr/>
        </p:nvSpPr>
        <p:spPr>
          <a:xfrm>
            <a:off x="4139952" y="5988945"/>
            <a:ext cx="2088232" cy="14225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 name="직선 연결선 21"/>
          <p:cNvCxnSpPr/>
          <p:nvPr/>
        </p:nvCxnSpPr>
        <p:spPr bwMode="auto">
          <a:xfrm flipV="1">
            <a:off x="3585492" y="5091087"/>
            <a:ext cx="3578796" cy="16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069122" y="49696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3585492" y="4667958"/>
            <a:ext cx="357879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069122" y="454696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2722685" y="4758314"/>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31" name="직선 화살표 연결선 30"/>
          <p:cNvCxnSpPr>
            <a:stCxn id="20" idx="1"/>
            <a:endCxn id="32" idx="0"/>
          </p:cNvCxnSpPr>
          <p:nvPr/>
        </p:nvCxnSpPr>
        <p:spPr bwMode="auto">
          <a:xfrm flipH="1">
            <a:off x="4066538" y="6060072"/>
            <a:ext cx="73414" cy="2190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3561076" y="6279123"/>
            <a:ext cx="1010923"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Disable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5" name="직사각형 34"/>
          <p:cNvSpPr/>
          <p:nvPr/>
        </p:nvSpPr>
        <p:spPr>
          <a:xfrm>
            <a:off x="3958006" y="4424667"/>
            <a:ext cx="2313696"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 TX </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38" name="직선 화살표 연결선 37"/>
          <p:cNvCxnSpPr/>
          <p:nvPr/>
        </p:nvCxnSpPr>
        <p:spPr bwMode="auto">
          <a:xfrm>
            <a:off x="5148064" y="4667958"/>
            <a:ext cx="0" cy="86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p:cNvSpPr/>
          <p:nvPr/>
        </p:nvSpPr>
        <p:spPr>
          <a:xfrm>
            <a:off x="3859878" y="4846494"/>
            <a:ext cx="2411824"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RX</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3" name="직사각형 42"/>
          <p:cNvSpPr/>
          <p:nvPr/>
        </p:nvSpPr>
        <p:spPr>
          <a:xfrm>
            <a:off x="3995936" y="4499059"/>
            <a:ext cx="144016" cy="120994"/>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44" name="직선 화살표 연결선 43"/>
          <p:cNvCxnSpPr>
            <a:stCxn id="43" idx="0"/>
            <a:endCxn id="45" idx="2"/>
          </p:cNvCxnSpPr>
          <p:nvPr/>
        </p:nvCxnSpPr>
        <p:spPr bwMode="auto">
          <a:xfrm flipV="1">
            <a:off x="4067944" y="4179277"/>
            <a:ext cx="726879" cy="3197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4054075" y="3933056"/>
            <a:ext cx="148149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Unavailability of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7" name="모서리가 둥근 직사각형 66"/>
          <p:cNvSpPr/>
          <p:nvPr/>
        </p:nvSpPr>
        <p:spPr>
          <a:xfrm>
            <a:off x="6815941" y="6098641"/>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461480" y="6023592"/>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4134270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We need to consider the power efficiency of EHT STAs for 11be</a:t>
            </a:r>
          </a:p>
          <a:p>
            <a:pPr>
              <a:buFont typeface="Arial" panose="020B0604020202020204" pitchFamily="34" charset="0"/>
              <a:buChar char="•"/>
            </a:pPr>
            <a:r>
              <a:rPr lang="en-US" altLang="ko-KR" dirty="0" smtClean="0"/>
              <a:t>We proposed some enhanced power saving mechanisms considering the multi-link concept</a:t>
            </a:r>
          </a:p>
          <a:p>
            <a:pPr lvl="1">
              <a:buFont typeface="Arial" panose="020B0604020202020204" pitchFamily="34" charset="0"/>
              <a:buChar char="•"/>
            </a:pPr>
            <a:r>
              <a:rPr lang="en-US" altLang="ko-KR" dirty="0" smtClean="0"/>
              <a:t>OM Control</a:t>
            </a:r>
          </a:p>
          <a:p>
            <a:pPr lvl="1">
              <a:buFont typeface="Arial" panose="020B0604020202020204" pitchFamily="34" charset="0"/>
              <a:buChar char="•"/>
            </a:pPr>
            <a:r>
              <a:rPr lang="en-US" altLang="ko-KR" dirty="0" smtClean="0"/>
              <a:t>TWT operation</a:t>
            </a:r>
          </a:p>
          <a:p>
            <a:pPr lvl="1">
              <a:buFont typeface="Arial" panose="020B0604020202020204" pitchFamily="34" charset="0"/>
              <a:buChar char="•"/>
            </a:pPr>
            <a:r>
              <a:rPr lang="en-US" altLang="ko-KR" dirty="0" smtClean="0"/>
              <a:t>Intra-BSS PPDU Power save</a:t>
            </a:r>
          </a:p>
          <a:p>
            <a:pPr marL="0" indent="0"/>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September</a:t>
            </a:r>
            <a:r>
              <a:rPr lang="en-US" dirty="0" smtClean="0"/>
              <a:t>, 2019</a:t>
            </a:r>
            <a:endParaRPr lang="en-GB" dirty="0"/>
          </a:p>
        </p:txBody>
      </p:sp>
    </p:spTree>
    <p:extLst>
      <p:ext uri="{BB962C8B-B14F-4D97-AF65-F5344CB8AC3E}">
        <p14:creationId xmlns:p14="http://schemas.microsoft.com/office/powerpoint/2010/main" val="74086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11-18/1231r6, EHT Proposed PAR</a:t>
            </a:r>
            <a:endParaRPr lang="en-US" altLang="ko-KR" dirty="0"/>
          </a:p>
          <a:p>
            <a:r>
              <a:rPr lang="en-US" altLang="ko-KR" dirty="0"/>
              <a:t>[2] </a:t>
            </a:r>
            <a:r>
              <a:rPr lang="en-US" altLang="ko-KR" dirty="0" smtClean="0"/>
              <a:t>Draft P802.11ax D4.3</a:t>
            </a:r>
          </a:p>
          <a:p>
            <a:r>
              <a:rPr lang="en-US" altLang="ko-KR" dirty="0" smtClean="0"/>
              <a:t>[3] 11-18/1171, View </a:t>
            </a:r>
            <a:r>
              <a:rPr lang="en-US" altLang="ko-KR" dirty="0"/>
              <a:t>on EHT objectives and </a:t>
            </a:r>
            <a:r>
              <a:rPr lang="en-US" altLang="ko-KR" dirty="0" smtClean="0"/>
              <a:t>technologies</a:t>
            </a:r>
          </a:p>
          <a:p>
            <a:r>
              <a:rPr lang="en-US" altLang="ko-KR" dirty="0" smtClean="0"/>
              <a:t>[4] 11-18/1525, </a:t>
            </a:r>
            <a:r>
              <a:rPr lang="en-US" altLang="ko-KR" dirty="0"/>
              <a:t>EHT features for Multi-Band </a:t>
            </a:r>
            <a:r>
              <a:rPr lang="en-US" altLang="ko-KR" dirty="0" smtClean="0"/>
              <a:t>Operation</a:t>
            </a:r>
          </a:p>
          <a:p>
            <a:r>
              <a:rPr lang="en-US" altLang="ko-KR" dirty="0" smtClean="0"/>
              <a:t>[5] 11-18/1908, </a:t>
            </a:r>
            <a:r>
              <a:rPr lang="en-US" altLang="ko-KR" dirty="0"/>
              <a:t>Overview of Full Duplex over</a:t>
            </a:r>
            <a:br>
              <a:rPr lang="en-US" altLang="ko-KR" dirty="0"/>
            </a:br>
            <a:r>
              <a:rPr lang="en-US" altLang="ko-KR" dirty="0"/>
              <a:t>Multi- Band (FD-MB) for </a:t>
            </a:r>
            <a:r>
              <a:rPr lang="en-US" altLang="ko-KR" dirty="0" smtClean="0"/>
              <a:t>EHT</a:t>
            </a:r>
          </a:p>
          <a:p>
            <a:r>
              <a:rPr lang="en-US" altLang="ko-KR" dirty="0" smtClean="0"/>
              <a:t>[6] 11-19/773, </a:t>
            </a:r>
            <a:r>
              <a:rPr lang="en-US" altLang="ko-KR" dirty="0"/>
              <a:t>Multi-link Operation </a:t>
            </a:r>
            <a:r>
              <a:rPr lang="en-US" altLang="ko-KR" dirty="0" smtClean="0"/>
              <a:t>Framework</a:t>
            </a:r>
          </a:p>
          <a:p>
            <a:r>
              <a:rPr lang="en-US" altLang="ko-KR" dirty="0" smtClean="0"/>
              <a:t>[7] 11-19/777, </a:t>
            </a:r>
            <a:r>
              <a:rPr lang="en-US" altLang="ko-KR" dirty="0"/>
              <a:t>Performance on Multi-band Operation</a:t>
            </a:r>
            <a:endParaRPr lang="en-US" altLang="ko-KR" dirty="0" smtClean="0"/>
          </a:p>
          <a:p>
            <a:r>
              <a:rPr lang="en-US" altLang="ko-KR" dirty="0" smtClean="0"/>
              <a:t>[8] 11-19/823, Multi-Link Aggregation</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September</a:t>
            </a:r>
            <a:r>
              <a:rPr lang="en-US" dirty="0" smtClean="0"/>
              <a:t>, 2019</a:t>
            </a:r>
            <a:endParaRPr lang="en-GB" dirty="0"/>
          </a:p>
        </p:txBody>
      </p:sp>
    </p:spTree>
    <p:extLst>
      <p:ext uri="{BB962C8B-B14F-4D97-AF65-F5344CB8AC3E}">
        <p14:creationId xmlns:p14="http://schemas.microsoft.com/office/powerpoint/2010/main" val="3518913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When a</a:t>
            </a:r>
            <a:r>
              <a:rPr lang="en-US" altLang="ko-KR" dirty="0" smtClean="0"/>
              <a:t>n </a:t>
            </a:r>
            <a:r>
              <a:rPr lang="en-US" altLang="ko-KR" dirty="0" smtClean="0"/>
              <a:t>EHT STA </a:t>
            </a:r>
            <a:r>
              <a:rPr lang="en-US" altLang="ko-KR" dirty="0" smtClean="0"/>
              <a:t>operating in</a:t>
            </a:r>
            <a:r>
              <a:rPr lang="en-US" altLang="ko-KR" dirty="0" smtClean="0"/>
              <a:t> multi-links wants to reduce more its power consumption, the STA </a:t>
            </a:r>
            <a:r>
              <a:rPr lang="en-US" altLang="ko-KR" dirty="0" smtClean="0"/>
              <a:t>can disable a part of multiple links </a:t>
            </a:r>
            <a:r>
              <a:rPr lang="en-US" altLang="ko-KR" dirty="0" smtClean="0"/>
              <a:t>operated </a:t>
            </a:r>
            <a:r>
              <a:rPr lang="en-US" altLang="ko-KR" dirty="0" smtClean="0"/>
              <a:t>by the STA and enable the disabled link(s</a:t>
            </a:r>
            <a:r>
              <a:rPr lang="en-US" altLang="ko-KR" dirty="0" smtClean="0"/>
              <a:t>) by using operating mode control procedure</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1887879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a:t>An EHT STA with multi-link capability can set up the TWT Service Periods for multiple links through </a:t>
            </a:r>
            <a:r>
              <a:rPr lang="en-US" altLang="ko-KR" dirty="0" smtClean="0"/>
              <a:t>a </a:t>
            </a:r>
            <a:r>
              <a:rPr lang="en-US" altLang="ko-KR" dirty="0"/>
              <a:t>link</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285878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a:t>An EHT STA with multi-link capability can </a:t>
            </a:r>
            <a:r>
              <a:rPr lang="en-US" altLang="ko-KR" dirty="0" smtClean="0"/>
              <a:t>request to the EHT AP </a:t>
            </a:r>
            <a:r>
              <a:rPr lang="en-US" altLang="ko-KR" dirty="0"/>
              <a:t>the TWT </a:t>
            </a:r>
            <a:r>
              <a:rPr lang="en-US" altLang="ko-KR" dirty="0" smtClean="0"/>
              <a:t>Operation only through one link</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801747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 4</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a:t>An EHT </a:t>
            </a:r>
            <a:r>
              <a:rPr lang="en-US" altLang="ko-KR" dirty="0" smtClean="0"/>
              <a:t>AP </a:t>
            </a:r>
            <a:r>
              <a:rPr lang="en-US" altLang="ko-KR" dirty="0"/>
              <a:t>with multi-link capability can </a:t>
            </a:r>
            <a:r>
              <a:rPr lang="en-US" altLang="ko-KR" dirty="0" smtClean="0"/>
              <a:t>request for the EHT STA to enable the disabled link of the STA</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1142275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 5</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When an </a:t>
            </a:r>
            <a:r>
              <a:rPr lang="en-US" altLang="ko-KR" dirty="0"/>
              <a:t>EHT </a:t>
            </a:r>
            <a:r>
              <a:rPr lang="en-US" altLang="ko-KR" dirty="0" smtClean="0"/>
              <a:t>AP </a:t>
            </a:r>
            <a:r>
              <a:rPr lang="en-US" altLang="ko-KR" dirty="0"/>
              <a:t>with multi-link capability </a:t>
            </a:r>
            <a:r>
              <a:rPr lang="en-US" altLang="ko-KR" dirty="0" smtClean="0"/>
              <a:t>sends a EHT PPDU through a link, the AP can inform EHT STAs of whether other links is available or not through the EHT PPDU</a:t>
            </a:r>
          </a:p>
          <a:p>
            <a:pPr marL="1200150" lvl="2" indent="-342900">
              <a:buFont typeface="Wingdings" panose="05000000000000000000" pitchFamily="2" charset="2"/>
              <a:buChar char="ü"/>
            </a:pPr>
            <a:r>
              <a:rPr lang="en-US" altLang="ko-KR" dirty="0" smtClean="0"/>
              <a:t>The detailed method is TBD</a:t>
            </a:r>
          </a:p>
          <a:p>
            <a:pPr marL="800100" lvl="1" indent="-342900">
              <a:buFont typeface="Wingdings" panose="05000000000000000000" pitchFamily="2" charset="2"/>
              <a:buChar char="ü"/>
            </a:pPr>
            <a:endParaRPr lang="en-US" altLang="ko-KR" dirty="0" smtClean="0"/>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4080067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 6</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When an </a:t>
            </a:r>
            <a:r>
              <a:rPr lang="en-US" altLang="ko-KR" dirty="0"/>
              <a:t>EHT </a:t>
            </a:r>
            <a:r>
              <a:rPr lang="en-US" altLang="ko-KR" dirty="0" smtClean="0"/>
              <a:t>STA </a:t>
            </a:r>
            <a:r>
              <a:rPr lang="en-US" altLang="ko-KR" dirty="0"/>
              <a:t>with multi-link capability </a:t>
            </a:r>
            <a:r>
              <a:rPr lang="en-US" altLang="ko-KR" dirty="0" smtClean="0"/>
              <a:t>receives an EHT PPDU through a link from an EHT AP, if the other link(s) is not available by the AP, the EHT STA can disable the other link(s) until the end of the PPDU</a:t>
            </a:r>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3528607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PAR for </a:t>
            </a:r>
            <a:r>
              <a:rPr lang="en-US" altLang="ko-KR" dirty="0" err="1" smtClean="0"/>
              <a:t>TGbe</a:t>
            </a:r>
            <a:r>
              <a:rPr lang="en-US" altLang="ko-KR" dirty="0" smtClean="0"/>
              <a:t> [1] </a:t>
            </a:r>
          </a:p>
          <a:p>
            <a:pPr lvl="1">
              <a:buFont typeface="Arial" panose="020B0604020202020204" pitchFamily="34" charset="0"/>
              <a:buChar char="•"/>
            </a:pPr>
            <a:r>
              <a:rPr lang="en-GB" altLang="ko-KR" b="1" dirty="0"/>
              <a:t>5.5 Need for the Project</a:t>
            </a:r>
            <a:r>
              <a:rPr lang="en-GB" altLang="ko-KR" b="1" dirty="0" smtClean="0"/>
              <a:t>:</a:t>
            </a:r>
          </a:p>
          <a:p>
            <a:pPr lvl="2">
              <a:buFont typeface="Arial" panose="020B0604020202020204" pitchFamily="34" charset="0"/>
              <a:buChar char="•"/>
            </a:pPr>
            <a:r>
              <a:rPr lang="en-GB" altLang="ko-KR" b="1" dirty="0" smtClean="0"/>
              <a:t>…</a:t>
            </a:r>
            <a:endParaRPr lang="en-GB" altLang="ko-KR" dirty="0" smtClean="0"/>
          </a:p>
          <a:p>
            <a:pPr lvl="2">
              <a:buFont typeface="Arial" panose="020B0604020202020204" pitchFamily="34" charset="0"/>
              <a:buChar char="•"/>
            </a:pPr>
            <a:r>
              <a:rPr lang="en-GB" altLang="ko-KR" dirty="0" smtClean="0"/>
              <a:t>With </a:t>
            </a:r>
            <a:r>
              <a:rPr lang="en-GB" altLang="ko-KR" dirty="0"/>
              <a:t>the high throughput and stringent real-time delay requirements of these applications, users expect enhanced throughput, enhanced reliability, reduced latency and jitter, and </a:t>
            </a:r>
            <a:r>
              <a:rPr lang="en-GB" altLang="ko-KR" dirty="0">
                <a:solidFill>
                  <a:srgbClr val="FF0000"/>
                </a:solidFill>
              </a:rPr>
              <a:t>improved power efficiency </a:t>
            </a:r>
            <a:r>
              <a:rPr lang="en-GB" altLang="ko-KR" dirty="0"/>
              <a:t>in supporting their applications over WLAN.</a:t>
            </a:r>
            <a:endParaRPr lang="ko-KR" altLang="ko-KR"/>
          </a:p>
          <a:p>
            <a:pPr lvl="1">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a:t>
            </a:r>
            <a:r>
              <a:rPr lang="en-US" altLang="ko-KR" dirty="0"/>
              <a:t>this contribution, we </a:t>
            </a:r>
            <a:r>
              <a:rPr lang="en-US" altLang="ko-KR" dirty="0" smtClean="0"/>
              <a:t>propose </a:t>
            </a:r>
            <a:r>
              <a:rPr lang="en-US" altLang="ko-KR" dirty="0"/>
              <a:t>the enhanced power saving mechanism for EHT STAs in 11be</a:t>
            </a:r>
            <a:endParaRPr lang="ko-KR" altLang="en-US"/>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Operating Mode (OM) Control in 11ax [2]</a:t>
            </a:r>
          </a:p>
          <a:p>
            <a:pPr lvl="1">
              <a:buFont typeface="Arial" panose="020B0604020202020204" pitchFamily="34" charset="0"/>
              <a:buChar char="•"/>
            </a:pPr>
            <a:r>
              <a:rPr lang="en-US" altLang="ko-KR" sz="1400" dirty="0" smtClean="0"/>
              <a:t>Non-AP STA can inform its AP of the bandwidth and number of spatial stream to receive the DL PPDU or</a:t>
            </a:r>
            <a:r>
              <a:rPr lang="ko-KR" altLang="en-US" sz="1400" smtClean="0"/>
              <a:t> </a:t>
            </a:r>
            <a:r>
              <a:rPr lang="en-US" altLang="ko-KR" sz="1400" dirty="0" smtClean="0"/>
              <a:t>transmit the UL PPDU by using OM Control field</a:t>
            </a:r>
          </a:p>
          <a:p>
            <a:pPr lvl="1">
              <a:buFont typeface="Arial" panose="020B0604020202020204" pitchFamily="34" charset="0"/>
              <a:buChar char="•"/>
            </a:pPr>
            <a:r>
              <a:rPr lang="en-US" altLang="ko-KR" sz="1400" dirty="0" smtClean="0"/>
              <a:t>AP sends DL frame to the STA based on the requested Receive Operating Mode Indication (ROMI) and allocates the UL resource to the STA based on the requested Transmit Operating Mode Indication (TOMI)</a:t>
            </a:r>
          </a:p>
          <a:p>
            <a:pPr lvl="1">
              <a:buFont typeface="Arial" panose="020B0604020202020204" pitchFamily="34" charset="0"/>
              <a:buChar char="•"/>
            </a:pPr>
            <a:r>
              <a:rPr lang="en-US" altLang="ko-KR" sz="1400" dirty="0" smtClean="0"/>
              <a:t>Example of ROMI</a:t>
            </a:r>
          </a:p>
          <a:p>
            <a:pPr lvl="1">
              <a:buFont typeface="Arial" panose="020B0604020202020204" pitchFamily="34" charset="0"/>
              <a:buChar char="•"/>
            </a:pPr>
            <a:endParaRPr lang="en-US" altLang="ko-KR" sz="1200" dirty="0" smtClean="0"/>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September</a:t>
            </a:r>
            <a:r>
              <a:rPr lang="en-US" dirty="0" smtClean="0"/>
              <a:t>, 2019</a:t>
            </a:r>
            <a:endParaRPr lang="en-GB" dirty="0"/>
          </a:p>
        </p:txBody>
      </p:sp>
      <p:cxnSp>
        <p:nvCxnSpPr>
          <p:cNvPr id="10" name="직선 연결선 9"/>
          <p:cNvCxnSpPr/>
          <p:nvPr/>
        </p:nvCxnSpPr>
        <p:spPr bwMode="auto">
          <a:xfrm>
            <a:off x="1259632" y="4876325"/>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912236" y="4868425"/>
            <a:ext cx="40748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TextBox 17"/>
          <p:cNvSpPr txBox="1"/>
          <p:nvPr/>
        </p:nvSpPr>
        <p:spPr>
          <a:xfrm>
            <a:off x="912236" y="4638238"/>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9" name="직사각형 18"/>
          <p:cNvSpPr/>
          <p:nvPr/>
        </p:nvSpPr>
        <p:spPr>
          <a:xfrm>
            <a:off x="1634324" y="487632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0" name="직사각형 19"/>
          <p:cNvSpPr/>
          <p:nvPr/>
        </p:nvSpPr>
        <p:spPr>
          <a:xfrm>
            <a:off x="2699792" y="4589220"/>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2" name="TextBox 11"/>
          <p:cNvSpPr txBox="1"/>
          <p:nvPr/>
        </p:nvSpPr>
        <p:spPr>
          <a:xfrm>
            <a:off x="213126" y="4123035"/>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 =2, Rx BW= 40MHz</a:t>
            </a:r>
            <a:endParaRPr kumimoji="1" lang="ko-KR" altLang="en-US" sz="1000" dirty="0" err="1" smtClean="0">
              <a:solidFill>
                <a:srgbClr val="000000"/>
              </a:solidFill>
              <a:latin typeface="Arial" pitchFamily="34" charset="0"/>
              <a:ea typeface="돋움" pitchFamily="50" charset="-127"/>
            </a:endParaRPr>
          </a:p>
        </p:txBody>
      </p:sp>
      <p:sp>
        <p:nvSpPr>
          <p:cNvPr id="13" name="모서리가 둥근 직사각형 12"/>
          <p:cNvSpPr/>
          <p:nvPr/>
        </p:nvSpPr>
        <p:spPr>
          <a:xfrm>
            <a:off x="1187624" y="5228529"/>
            <a:ext cx="446699"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모서리가 둥근 직사각형 22"/>
          <p:cNvSpPr/>
          <p:nvPr/>
        </p:nvSpPr>
        <p:spPr>
          <a:xfrm>
            <a:off x="2603727" y="5228529"/>
            <a:ext cx="599443"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모서리가 둥근 직사각형 23"/>
          <p:cNvSpPr/>
          <p:nvPr/>
        </p:nvSpPr>
        <p:spPr>
          <a:xfrm>
            <a:off x="3235162" y="5228529"/>
            <a:ext cx="3785110"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직사각형 24"/>
          <p:cNvSpPr/>
          <p:nvPr/>
        </p:nvSpPr>
        <p:spPr>
          <a:xfrm>
            <a:off x="4551640" y="4588372"/>
            <a:ext cx="12444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a:off x="5923333" y="487632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8" name="모서리가 둥근 직사각형 27"/>
          <p:cNvSpPr/>
          <p:nvPr/>
        </p:nvSpPr>
        <p:spPr>
          <a:xfrm>
            <a:off x="1651994" y="5228529"/>
            <a:ext cx="919741" cy="232552"/>
          </a:xfrm>
          <a:prstGeom prst="roundRect">
            <a:avLst/>
          </a:prstGeom>
          <a:solidFill>
            <a:srgbClr val="FFC000"/>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TX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5" name="직선 화살표 연결선 14"/>
          <p:cNvCxnSpPr>
            <a:stCxn id="12" idx="2"/>
            <a:endCxn id="17" idx="1"/>
          </p:cNvCxnSpPr>
          <p:nvPr/>
        </p:nvCxnSpPr>
        <p:spPr bwMode="auto">
          <a:xfrm>
            <a:off x="812050" y="4523145"/>
            <a:ext cx="100186" cy="468391"/>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30" name="직선 화살표 연결선 29"/>
          <p:cNvCxnSpPr>
            <a:stCxn id="34" idx="3"/>
            <a:endCxn id="28" idx="2"/>
          </p:cNvCxnSpPr>
          <p:nvPr/>
        </p:nvCxnSpPr>
        <p:spPr bwMode="auto">
          <a:xfrm flipV="1">
            <a:off x="1534137" y="5461081"/>
            <a:ext cx="577728" cy="40698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4" name="TextBox 33"/>
          <p:cNvSpPr txBox="1"/>
          <p:nvPr/>
        </p:nvSpPr>
        <p:spPr>
          <a:xfrm>
            <a:off x="336290" y="5591062"/>
            <a:ext cx="1197847"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new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35" name="직선 화살표 연결선 34"/>
          <p:cNvCxnSpPr>
            <a:stCxn id="23" idx="2"/>
            <a:endCxn id="37" idx="1"/>
          </p:cNvCxnSpPr>
          <p:nvPr/>
        </p:nvCxnSpPr>
        <p:spPr bwMode="auto">
          <a:xfrm>
            <a:off x="2903449" y="5461081"/>
            <a:ext cx="331713" cy="709599"/>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7" name="TextBox 36"/>
          <p:cNvSpPr txBox="1"/>
          <p:nvPr/>
        </p:nvSpPr>
        <p:spPr>
          <a:xfrm>
            <a:off x="3235162" y="5970625"/>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receives BA using </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NSS=2, Rx BW=40MHz</a:t>
            </a:r>
            <a:endParaRPr kumimoji="1" lang="ko-KR" altLang="en-US" sz="1000" dirty="0" err="1" smtClean="0">
              <a:solidFill>
                <a:srgbClr val="000000"/>
              </a:solidFill>
              <a:latin typeface="Arial" pitchFamily="34" charset="0"/>
              <a:ea typeface="돋움" pitchFamily="50" charset="-127"/>
            </a:endParaRPr>
          </a:p>
        </p:txBody>
      </p:sp>
      <p:sp>
        <p:nvSpPr>
          <p:cNvPr id="39" name="TextBox 38"/>
          <p:cNvSpPr txBox="1"/>
          <p:nvPr/>
        </p:nvSpPr>
        <p:spPr>
          <a:xfrm>
            <a:off x="4270375" y="5461081"/>
            <a:ext cx="1817082"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NSS=1, Rx BW=20MHz</a:t>
            </a:r>
            <a:endParaRPr kumimoji="1" lang="ko-KR" altLang="en-US" sz="1000" dirty="0" err="1" smtClean="0">
              <a:solidFill>
                <a:srgbClr val="000000"/>
              </a:solidFill>
              <a:latin typeface="Arial" pitchFamily="34" charset="0"/>
              <a:ea typeface="돋움" pitchFamily="50" charset="-127"/>
            </a:endParaRPr>
          </a:p>
        </p:txBody>
      </p:sp>
      <p:sp>
        <p:nvSpPr>
          <p:cNvPr id="46" name="TextBox 45"/>
          <p:cNvSpPr txBox="1"/>
          <p:nvPr/>
        </p:nvSpPr>
        <p:spPr>
          <a:xfrm>
            <a:off x="2445485" y="4853950"/>
            <a:ext cx="1197847"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Arial" pitchFamily="34" charset="0"/>
                <a:ea typeface="돋움" pitchFamily="50" charset="-127"/>
              </a:rPr>
              <a:t>Accept</a:t>
            </a:r>
            <a:endParaRPr kumimoji="1" lang="ko-KR" altLang="en-US" sz="1000" i="1" dirty="0" err="1" smtClean="0">
              <a:solidFill>
                <a:srgbClr val="000000"/>
              </a:solidFill>
              <a:latin typeface="Arial" pitchFamily="34" charset="0"/>
              <a:ea typeface="돋움" pitchFamily="50" charset="-127"/>
            </a:endParaRPr>
          </a:p>
        </p:txBody>
      </p:sp>
      <p:sp>
        <p:nvSpPr>
          <p:cNvPr id="47" name="TextBox 46"/>
          <p:cNvSpPr txBox="1"/>
          <p:nvPr/>
        </p:nvSpPr>
        <p:spPr>
          <a:xfrm>
            <a:off x="5506264" y="4005064"/>
            <a:ext cx="1840894"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 sends DL Data with new changed Rx values</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49" name="직선 화살표 연결선 48"/>
          <p:cNvCxnSpPr>
            <a:stCxn id="47" idx="1"/>
            <a:endCxn id="25" idx="0"/>
          </p:cNvCxnSpPr>
          <p:nvPr/>
        </p:nvCxnSpPr>
        <p:spPr bwMode="auto">
          <a:xfrm flipH="1">
            <a:off x="5173888" y="4282063"/>
            <a:ext cx="332376" cy="3063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51168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TWT operation in 11ax [2]</a:t>
            </a:r>
          </a:p>
          <a:p>
            <a:pPr lvl="1">
              <a:buFont typeface="Arial" panose="020B0604020202020204" pitchFamily="34" charset="0"/>
              <a:buChar char="•"/>
            </a:pPr>
            <a:r>
              <a:rPr lang="en-US" altLang="ko-KR" sz="1400" dirty="0" smtClean="0"/>
              <a:t>Individual TWT: Non-AP STA wakes up every TWT service period negotiated with TWT REQ&amp;RSP and sends/receives the frames with the associated AP</a:t>
            </a:r>
          </a:p>
          <a:p>
            <a:pPr lvl="2">
              <a:buFont typeface="Arial" panose="020B0604020202020204" pitchFamily="34" charset="0"/>
              <a:buChar char="•"/>
            </a:pPr>
            <a:r>
              <a:rPr lang="en-US" altLang="ko-KR" sz="1200" dirty="0" smtClean="0"/>
              <a:t>The STA can enter the doze state until its TWT SP</a:t>
            </a:r>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400" dirty="0" smtClean="0"/>
              <a:t>Broadcast TWT: Non-AP STA obtains the TWT information from the received Beacon </a:t>
            </a:r>
            <a:r>
              <a:rPr lang="en-US" altLang="ko-KR" sz="1400" dirty="0"/>
              <a:t>every its TBTT negotiated with TWT REQ&amp;RSP </a:t>
            </a:r>
            <a:endParaRPr lang="en-US" altLang="ko-KR" sz="1400" dirty="0" smtClean="0"/>
          </a:p>
          <a:p>
            <a:pPr lvl="2">
              <a:buFont typeface="Arial" panose="020B0604020202020204" pitchFamily="34" charset="0"/>
              <a:buChar char="•"/>
            </a:pPr>
            <a:r>
              <a:rPr lang="en-US" altLang="ko-KR" sz="1200" dirty="0" smtClean="0"/>
              <a:t>The STA can enter the doze state until the TBTT or its TWT service period</a:t>
            </a:r>
            <a:endParaRPr lang="ko-KR" altLang="en-US"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September</a:t>
            </a:r>
            <a:r>
              <a:rPr lang="en-US" dirty="0" smtClean="0"/>
              <a:t>, 2019</a:t>
            </a:r>
            <a:endParaRPr lang="en-GB" dirty="0"/>
          </a:p>
        </p:txBody>
      </p:sp>
      <p:pic>
        <p:nvPicPr>
          <p:cNvPr id="10" name="그림 9"/>
          <p:cNvPicPr>
            <a:picLocks noChangeAspect="1"/>
          </p:cNvPicPr>
          <p:nvPr/>
        </p:nvPicPr>
        <p:blipFill>
          <a:blip r:embed="rId2"/>
          <a:stretch>
            <a:fillRect/>
          </a:stretch>
        </p:blipFill>
        <p:spPr>
          <a:xfrm>
            <a:off x="1572680" y="5220986"/>
            <a:ext cx="5544616" cy="1619074"/>
          </a:xfrm>
          <a:prstGeom prst="rect">
            <a:avLst/>
          </a:prstGeom>
        </p:spPr>
      </p:pic>
      <p:cxnSp>
        <p:nvCxnSpPr>
          <p:cNvPr id="12" name="직선 연결선 11"/>
          <p:cNvCxnSpPr/>
          <p:nvPr/>
        </p:nvCxnSpPr>
        <p:spPr bwMode="auto">
          <a:xfrm>
            <a:off x="972902" y="4397472"/>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p:cNvCxnSpPr/>
          <p:nvPr/>
        </p:nvCxnSpPr>
        <p:spPr bwMode="auto">
          <a:xfrm>
            <a:off x="972902" y="3749400"/>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직사각형 13"/>
          <p:cNvSpPr/>
          <p:nvPr/>
        </p:nvSpPr>
        <p:spPr>
          <a:xfrm rot="16200000">
            <a:off x="917594" y="3983426"/>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req</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5" name="직사각형 14"/>
          <p:cNvSpPr/>
          <p:nvPr/>
        </p:nvSpPr>
        <p:spPr>
          <a:xfrm rot="16200000">
            <a:off x="1346291" y="3331579"/>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rsp</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17" name="직선 화살표 연결선 16"/>
          <p:cNvCxnSpPr/>
          <p:nvPr/>
        </p:nvCxnSpPr>
        <p:spPr bwMode="auto">
          <a:xfrm>
            <a:off x="3635896" y="3203533"/>
            <a:ext cx="295232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8" name="TextBox 17"/>
          <p:cNvSpPr txBox="1"/>
          <p:nvPr/>
        </p:nvSpPr>
        <p:spPr>
          <a:xfrm>
            <a:off x="4478364" y="2957312"/>
            <a:ext cx="66877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9" name="TextBox 18"/>
          <p:cNvSpPr txBox="1"/>
          <p:nvPr/>
        </p:nvSpPr>
        <p:spPr>
          <a:xfrm>
            <a:off x="329052" y="4253456"/>
            <a:ext cx="68640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STA(1..n)</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TextBox 19"/>
          <p:cNvSpPr txBox="1"/>
          <p:nvPr/>
        </p:nvSpPr>
        <p:spPr>
          <a:xfrm>
            <a:off x="472015" y="362941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1" name="직사각형 20"/>
          <p:cNvSpPr/>
          <p:nvPr/>
        </p:nvSpPr>
        <p:spPr>
          <a:xfrm rot="16200000">
            <a:off x="3685672" y="3369470"/>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Trigger</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2" name="직사각형 21"/>
          <p:cNvSpPr/>
          <p:nvPr/>
        </p:nvSpPr>
        <p:spPr>
          <a:xfrm rot="16200000">
            <a:off x="4118156"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PS-Poll</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3" name="직사각형 22"/>
          <p:cNvSpPr/>
          <p:nvPr/>
        </p:nvSpPr>
        <p:spPr>
          <a:xfrm rot="16200000">
            <a:off x="4411869" y="3369469"/>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M-BA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4" name="직사각형 23"/>
          <p:cNvSpPr/>
          <p:nvPr/>
        </p:nvSpPr>
        <p:spPr>
          <a:xfrm>
            <a:off x="5164819" y="3245341"/>
            <a:ext cx="946469" cy="500283"/>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DL MU PPDU</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rot="16200000">
            <a:off x="6099308"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28" name="직선 화살표 연결선 27"/>
          <p:cNvCxnSpPr/>
          <p:nvPr/>
        </p:nvCxnSpPr>
        <p:spPr bwMode="auto">
          <a:xfrm>
            <a:off x="1835696" y="4392750"/>
            <a:ext cx="180020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9" name="TextBox 28"/>
          <p:cNvSpPr txBox="1"/>
          <p:nvPr/>
        </p:nvSpPr>
        <p:spPr>
          <a:xfrm>
            <a:off x="2476950" y="4147880"/>
            <a:ext cx="48122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30372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Intra-PPDU Power save in 11ax [2]</a:t>
            </a:r>
          </a:p>
          <a:p>
            <a:pPr lvl="1">
              <a:buFont typeface="Arial" panose="020B0604020202020204" pitchFamily="34" charset="0"/>
              <a:buChar char="•"/>
            </a:pPr>
            <a:r>
              <a:rPr lang="en-US" altLang="ko-KR" sz="1400" dirty="0" smtClean="0"/>
              <a:t>When an HE non-AP STA receives a PPDU, the STA can enter the doze state until the end of the PPDU if</a:t>
            </a:r>
            <a:r>
              <a:rPr lang="ko-KR" altLang="en-US" sz="1400" smtClean="0"/>
              <a:t> </a:t>
            </a:r>
            <a:r>
              <a:rPr lang="en-US" altLang="ko-KR" sz="1400" dirty="0" smtClean="0"/>
              <a:t>the PPDU is</a:t>
            </a:r>
            <a:r>
              <a:rPr lang="ko-KR" altLang="en-US" sz="1400" smtClean="0"/>
              <a:t> </a:t>
            </a:r>
            <a:r>
              <a:rPr lang="en-US" altLang="ko-KR" sz="1400" dirty="0" smtClean="0"/>
              <a:t>determined as Intra-BSS PPDU using the following field</a:t>
            </a:r>
          </a:p>
          <a:p>
            <a:pPr lvl="2">
              <a:buFont typeface="Arial" panose="020B0604020202020204" pitchFamily="34" charset="0"/>
              <a:buChar char="•"/>
            </a:pPr>
            <a:r>
              <a:rPr lang="en-US" altLang="ko-KR" sz="1200" dirty="0" smtClean="0"/>
              <a:t>In HE-SIGs: BSS Color, UL/DL flag, STA ID</a:t>
            </a:r>
          </a:p>
          <a:p>
            <a:pPr lvl="2">
              <a:buFont typeface="Arial" panose="020B0604020202020204" pitchFamily="34" charset="0"/>
              <a:buChar char="•"/>
            </a:pPr>
            <a:r>
              <a:rPr lang="en-US" altLang="ko-KR" sz="1200" dirty="0" smtClean="0"/>
              <a:t>In VHT-SIG: Partial AID of UL PPDU</a:t>
            </a:r>
          </a:p>
          <a:p>
            <a:pPr lvl="2">
              <a:buFont typeface="Arial" panose="020B0604020202020204" pitchFamily="34" charset="0"/>
              <a:buChar char="•"/>
            </a:pPr>
            <a:r>
              <a:rPr lang="en-US" altLang="ko-KR" sz="1200" dirty="0" smtClean="0"/>
              <a:t>In MAC header: MAC address fields (e.g., RA, TA, BSSID)</a:t>
            </a:r>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September</a:t>
            </a:r>
            <a:r>
              <a:rPr lang="en-US" dirty="0" smtClean="0"/>
              <a:t>, 2019</a:t>
            </a:r>
            <a:endParaRPr lang="en-GB" dirty="0"/>
          </a:p>
        </p:txBody>
      </p:sp>
      <p:cxnSp>
        <p:nvCxnSpPr>
          <p:cNvPr id="27" name="직선 연결선 26"/>
          <p:cNvCxnSpPr/>
          <p:nvPr/>
        </p:nvCxnSpPr>
        <p:spPr bwMode="auto">
          <a:xfrm>
            <a:off x="847497" y="4293096"/>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직사각형 30"/>
          <p:cNvSpPr/>
          <p:nvPr/>
        </p:nvSpPr>
        <p:spPr>
          <a:xfrm>
            <a:off x="1187623" y="3789040"/>
            <a:ext cx="1224137"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Legacy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(L-SIG)</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2" name="직사각형 31"/>
          <p:cNvSpPr/>
          <p:nvPr/>
        </p:nvSpPr>
        <p:spPr>
          <a:xfrm>
            <a:off x="2411760" y="3789040"/>
            <a:ext cx="1368151"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HE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(RL-SIG, SIG-A, …)</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3" name="직사각형 32"/>
          <p:cNvSpPr/>
          <p:nvPr/>
        </p:nvSpPr>
        <p:spPr>
          <a:xfrm>
            <a:off x="3779912" y="3789041"/>
            <a:ext cx="3960440" cy="50405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PSDU</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8" name="왼쪽 중괄호 7"/>
          <p:cNvSpPr/>
          <p:nvPr/>
        </p:nvSpPr>
        <p:spPr bwMode="auto">
          <a:xfrm rot="5400000">
            <a:off x="2906444" y="3779672"/>
            <a:ext cx="280261" cy="13226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1946602" y="4576772"/>
            <a:ext cx="1833310"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BSS Color, UL/DL Flag, STA_ID</a:t>
            </a:r>
            <a:endParaRPr kumimoji="1" lang="ko-KR" altLang="en-US" sz="1100" b="1" dirty="0" err="1" smtClean="0">
              <a:solidFill>
                <a:srgbClr val="000000"/>
              </a:solidFill>
              <a:latin typeface="Arial" pitchFamily="34" charset="0"/>
              <a:ea typeface="돋움" pitchFamily="50" charset="-127"/>
            </a:endParaRPr>
          </a:p>
        </p:txBody>
      </p:sp>
      <p:sp>
        <p:nvSpPr>
          <p:cNvPr id="11" name="직사각형 10"/>
          <p:cNvSpPr/>
          <p:nvPr/>
        </p:nvSpPr>
        <p:spPr>
          <a:xfrm>
            <a:off x="3779911" y="4365103"/>
            <a:ext cx="3960441" cy="432047"/>
          </a:xfrm>
          <a:prstGeom prst="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ko-KR" altLang="en-US" sz="24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3070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One of main features in </a:t>
            </a:r>
            <a:r>
              <a:rPr lang="en-US" altLang="ko-KR" sz="2000" dirty="0" err="1" smtClean="0"/>
              <a:t>TGbe</a:t>
            </a:r>
            <a:r>
              <a:rPr lang="en-US" altLang="ko-KR" sz="2000" dirty="0" smtClean="0"/>
              <a:t> is multi-band/multi-link operation [1], [3]~[8]</a:t>
            </a:r>
          </a:p>
          <a:p>
            <a:pPr lvl="1">
              <a:buFont typeface="Arial" panose="020B0604020202020204" pitchFamily="34" charset="0"/>
              <a:buChar char="•"/>
            </a:pPr>
            <a:r>
              <a:rPr lang="en-US" altLang="ko-KR" sz="1400" dirty="0" smtClean="0"/>
              <a:t>A single device can support the multiple links and the data of the device can be delivered to another device through the multiple links</a:t>
            </a: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dirty="0" smtClean="0"/>
              <a:t>Multi-link feature can increase the peak/average throughput of the device but require more complexity, cost, or power of the device</a:t>
            </a:r>
          </a:p>
          <a:p>
            <a:pPr>
              <a:buFont typeface="Arial" panose="020B0604020202020204" pitchFamily="34" charset="0"/>
              <a:buChar char="•"/>
            </a:pPr>
            <a:r>
              <a:rPr lang="en-US" altLang="ko-KR" sz="1800" dirty="0" smtClean="0"/>
              <a:t>In this contribution we propose some enhanced power saving mechanisms considering multi-link feature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September</a:t>
            </a:r>
            <a:r>
              <a:rPr lang="en-US" dirty="0" smtClean="0"/>
              <a:t>, 2019</a:t>
            </a:r>
            <a:endParaRPr lang="en-GB" dirty="0"/>
          </a:p>
        </p:txBody>
      </p:sp>
      <p:sp>
        <p:nvSpPr>
          <p:cNvPr id="7" name="직사각형 6"/>
          <p:cNvSpPr/>
          <p:nvPr/>
        </p:nvSpPr>
        <p:spPr>
          <a:xfrm>
            <a:off x="1115616"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직사각형 28"/>
          <p:cNvSpPr/>
          <p:nvPr/>
        </p:nvSpPr>
        <p:spPr>
          <a:xfrm>
            <a:off x="5508104"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1321771" y="3728686"/>
            <a:ext cx="883833"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Device A</a:t>
            </a:r>
            <a:endParaRPr kumimoji="1" lang="ko-KR" altLang="en-US" sz="1300" b="1" dirty="0" err="1" smtClean="0">
              <a:solidFill>
                <a:srgbClr val="000000"/>
              </a:solidFill>
              <a:latin typeface="Arial" pitchFamily="34" charset="0"/>
              <a:ea typeface="돋움" pitchFamily="50" charset="-127"/>
            </a:endParaRPr>
          </a:p>
        </p:txBody>
      </p:sp>
      <p:sp>
        <p:nvSpPr>
          <p:cNvPr id="31" name="TextBox 30"/>
          <p:cNvSpPr txBox="1"/>
          <p:nvPr/>
        </p:nvSpPr>
        <p:spPr>
          <a:xfrm>
            <a:off x="5714258" y="3752762"/>
            <a:ext cx="883833"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Device B</a:t>
            </a:r>
            <a:endParaRPr kumimoji="1" lang="ko-KR" altLang="en-US" sz="1300" b="1" dirty="0" err="1" smtClean="0">
              <a:solidFill>
                <a:srgbClr val="000000"/>
              </a:solidFill>
              <a:latin typeface="Arial" pitchFamily="34" charset="0"/>
              <a:ea typeface="돋움" pitchFamily="50" charset="-127"/>
            </a:endParaRPr>
          </a:p>
        </p:txBody>
      </p:sp>
      <p:cxnSp>
        <p:nvCxnSpPr>
          <p:cNvPr id="11" name="직선 연결선 10"/>
          <p:cNvCxnSpPr/>
          <p:nvPr/>
        </p:nvCxnSpPr>
        <p:spPr bwMode="auto">
          <a:xfrm>
            <a:off x="2411760" y="364502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420325" y="335263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1</a:t>
            </a:r>
            <a:endParaRPr kumimoji="1" lang="ko-KR" altLang="en-US" sz="1300" b="1" dirty="0" err="1" smtClean="0">
              <a:solidFill>
                <a:srgbClr val="000000"/>
              </a:solidFill>
              <a:latin typeface="Arial" pitchFamily="34" charset="0"/>
              <a:ea typeface="돋움" pitchFamily="50" charset="-127"/>
            </a:endParaRPr>
          </a:p>
        </p:txBody>
      </p:sp>
      <p:cxnSp>
        <p:nvCxnSpPr>
          <p:cNvPr id="36" name="직선 연결선 35"/>
          <p:cNvCxnSpPr/>
          <p:nvPr/>
        </p:nvCxnSpPr>
        <p:spPr bwMode="auto">
          <a:xfrm>
            <a:off x="2411760" y="416147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2420325" y="386908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2</a:t>
            </a:r>
            <a:endParaRPr kumimoji="1" lang="ko-KR" altLang="en-US" sz="1300" b="1" dirty="0" err="1" smtClean="0">
              <a:solidFill>
                <a:srgbClr val="000000"/>
              </a:solidFill>
              <a:latin typeface="Arial" pitchFamily="34" charset="0"/>
              <a:ea typeface="돋움" pitchFamily="50" charset="-127"/>
            </a:endParaRPr>
          </a:p>
        </p:txBody>
      </p:sp>
      <p:sp>
        <p:nvSpPr>
          <p:cNvPr id="40" name="직사각형 39"/>
          <p:cNvSpPr/>
          <p:nvPr/>
        </p:nvSpPr>
        <p:spPr>
          <a:xfrm>
            <a:off x="3220962" y="3352636"/>
            <a:ext cx="558950"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1</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1" name="직사각형 40"/>
          <p:cNvSpPr/>
          <p:nvPr/>
        </p:nvSpPr>
        <p:spPr>
          <a:xfrm>
            <a:off x="3891288"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2</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2" name="직사각형 41"/>
          <p:cNvSpPr/>
          <p:nvPr/>
        </p:nvSpPr>
        <p:spPr>
          <a:xfrm>
            <a:off x="4138811" y="335263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3</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3" name="직사각형 42"/>
          <p:cNvSpPr/>
          <p:nvPr/>
        </p:nvSpPr>
        <p:spPr>
          <a:xfrm>
            <a:off x="4662849"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4</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Tree>
    <p:extLst>
      <p:ext uri="{BB962C8B-B14F-4D97-AF65-F5344CB8AC3E}">
        <p14:creationId xmlns:p14="http://schemas.microsoft.com/office/powerpoint/2010/main" val="137800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OM Control for 11be</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When an EHT device supporting the multi-link wants to reduce its power consumption, the STA can enable only one link and disable the other links using operating mode control</a:t>
            </a:r>
          </a:p>
          <a:p>
            <a:pPr lvl="1">
              <a:buFont typeface="Arial" panose="020B0604020202020204" pitchFamily="34" charset="0"/>
              <a:buChar char="•"/>
            </a:pPr>
            <a:r>
              <a:rPr lang="en-US" altLang="ko-KR" sz="1600" dirty="0" smtClean="0"/>
              <a:t>A link may be disabled through different link</a:t>
            </a:r>
          </a:p>
          <a:p>
            <a:pPr>
              <a:buFont typeface="Arial" panose="020B0604020202020204" pitchFamily="34" charset="0"/>
              <a:buChar char="•"/>
            </a:pPr>
            <a:r>
              <a:rPr lang="en-US" altLang="ko-KR" sz="2000" dirty="0" smtClean="0"/>
              <a:t>STA can enable the disabled links when the STA wants it</a:t>
            </a: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cxnSp>
        <p:nvCxnSpPr>
          <p:cNvPr id="7" name="직선 연결선 6"/>
          <p:cNvCxnSpPr/>
          <p:nvPr/>
        </p:nvCxnSpPr>
        <p:spPr bwMode="auto">
          <a:xfrm>
            <a:off x="1187624" y="4717833"/>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656619" y="533377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71254" y="459472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0" name="직사각형 9"/>
          <p:cNvSpPr/>
          <p:nvPr/>
        </p:nvSpPr>
        <p:spPr>
          <a:xfrm>
            <a:off x="1371030" y="5171947"/>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1" name="직사각형 10"/>
          <p:cNvSpPr/>
          <p:nvPr/>
        </p:nvSpPr>
        <p:spPr>
          <a:xfrm>
            <a:off x="2651303" y="4429880"/>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1" name="TextBox 20"/>
          <p:cNvSpPr txBox="1"/>
          <p:nvPr/>
        </p:nvSpPr>
        <p:spPr>
          <a:xfrm>
            <a:off x="3001429" y="6000213"/>
            <a:ext cx="1197847"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to disable Link 2</a:t>
            </a:r>
            <a:endParaRPr kumimoji="1" lang="ko-KR" altLang="en-US" sz="1000" dirty="0" err="1" smtClean="0">
              <a:solidFill>
                <a:srgbClr val="000000"/>
              </a:solidFill>
              <a:latin typeface="Arial" pitchFamily="34" charset="0"/>
              <a:ea typeface="돋움" pitchFamily="50" charset="-127"/>
            </a:endParaRPr>
          </a:p>
        </p:txBody>
      </p:sp>
      <p:sp>
        <p:nvSpPr>
          <p:cNvPr id="23" name="TextBox 22"/>
          <p:cNvSpPr txBox="1"/>
          <p:nvPr/>
        </p:nvSpPr>
        <p:spPr>
          <a:xfrm>
            <a:off x="5407497" y="5911422"/>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receives frame on only Link 1</a:t>
            </a:r>
            <a:endParaRPr kumimoji="1" lang="ko-KR" altLang="en-US" sz="1000" dirty="0" err="1" smtClean="0">
              <a:solidFill>
                <a:srgbClr val="000000"/>
              </a:solidFill>
              <a:latin typeface="Arial" pitchFamily="34" charset="0"/>
              <a:ea typeface="돋움" pitchFamily="50" charset="-127"/>
            </a:endParaRPr>
          </a:p>
        </p:txBody>
      </p:sp>
      <p:cxnSp>
        <p:nvCxnSpPr>
          <p:cNvPr id="27" name="직선 화살표 연결선 26"/>
          <p:cNvCxnSpPr>
            <a:stCxn id="21" idx="0"/>
            <a:endCxn id="57" idx="2"/>
          </p:cNvCxnSpPr>
          <p:nvPr/>
        </p:nvCxnSpPr>
        <p:spPr bwMode="auto">
          <a:xfrm flipV="1">
            <a:off x="3600353" y="5806546"/>
            <a:ext cx="468706" cy="1936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직선 연결선 28"/>
          <p:cNvCxnSpPr/>
          <p:nvPr/>
        </p:nvCxnSpPr>
        <p:spPr bwMode="auto">
          <a:xfrm>
            <a:off x="1187267" y="5463879"/>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직선 연결선 31"/>
          <p:cNvCxnSpPr/>
          <p:nvPr/>
        </p:nvCxnSpPr>
        <p:spPr bwMode="auto">
          <a:xfrm>
            <a:off x="1187624" y="4293017"/>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직사각형 32"/>
          <p:cNvSpPr/>
          <p:nvPr/>
        </p:nvSpPr>
        <p:spPr>
          <a:xfrm>
            <a:off x="2347043" y="4005064"/>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5" name="TextBox 34"/>
          <p:cNvSpPr txBox="1"/>
          <p:nvPr/>
        </p:nvSpPr>
        <p:spPr>
          <a:xfrm>
            <a:off x="671254" y="417202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0" name="TextBox 39"/>
          <p:cNvSpPr txBox="1"/>
          <p:nvPr/>
        </p:nvSpPr>
        <p:spPr>
          <a:xfrm>
            <a:off x="656351" y="5688061"/>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a:off x="1634056" y="5519928"/>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43" name="직선 연결선 42"/>
          <p:cNvCxnSpPr/>
          <p:nvPr/>
        </p:nvCxnSpPr>
        <p:spPr bwMode="auto">
          <a:xfrm>
            <a:off x="1187356" y="580796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TextBox 43"/>
          <p:cNvSpPr txBox="1"/>
          <p:nvPr/>
        </p:nvSpPr>
        <p:spPr>
          <a:xfrm>
            <a:off x="324817" y="438337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5" name="TextBox 44"/>
          <p:cNvSpPr txBox="1"/>
          <p:nvPr/>
        </p:nvSpPr>
        <p:spPr>
          <a:xfrm>
            <a:off x="301567" y="5510917"/>
            <a:ext cx="40748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6" name="TextBox 45"/>
          <p:cNvSpPr txBox="1"/>
          <p:nvPr/>
        </p:nvSpPr>
        <p:spPr>
          <a:xfrm>
            <a:off x="46365" y="4864983"/>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Link 1 &amp;2 is enabled</a:t>
            </a:r>
            <a:endParaRPr kumimoji="1" lang="ko-KR" altLang="en-US" sz="1000" dirty="0" err="1" smtClean="0">
              <a:solidFill>
                <a:srgbClr val="000000"/>
              </a:solidFill>
              <a:latin typeface="Arial" pitchFamily="34" charset="0"/>
              <a:ea typeface="돋움" pitchFamily="50" charset="-127"/>
            </a:endParaRPr>
          </a:p>
        </p:txBody>
      </p:sp>
      <p:cxnSp>
        <p:nvCxnSpPr>
          <p:cNvPr id="47" name="직선 화살표 연결선 46"/>
          <p:cNvCxnSpPr>
            <a:stCxn id="46" idx="2"/>
            <a:endCxn id="45" idx="0"/>
          </p:cNvCxnSpPr>
          <p:nvPr/>
        </p:nvCxnSpPr>
        <p:spPr bwMode="auto">
          <a:xfrm flipH="1">
            <a:off x="505309" y="5265093"/>
            <a:ext cx="139980" cy="245824"/>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50" name="직선 화살표 연결선 49"/>
          <p:cNvCxnSpPr>
            <a:stCxn id="10" idx="0"/>
          </p:cNvCxnSpPr>
          <p:nvPr/>
        </p:nvCxnSpPr>
        <p:spPr bwMode="auto">
          <a:xfrm flipV="1">
            <a:off x="1839736" y="4289039"/>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직선 화살표 연결선 51"/>
          <p:cNvCxnSpPr>
            <a:stCxn id="41" idx="0"/>
          </p:cNvCxnSpPr>
          <p:nvPr/>
        </p:nvCxnSpPr>
        <p:spPr bwMode="auto">
          <a:xfrm flipV="1">
            <a:off x="2102762" y="4717832"/>
            <a:ext cx="0" cy="8020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4" name="직선 화살표 연결선 53"/>
          <p:cNvCxnSpPr>
            <a:stCxn id="33" idx="2"/>
          </p:cNvCxnSpPr>
          <p:nvPr/>
        </p:nvCxnSpPr>
        <p:spPr bwMode="auto">
          <a:xfrm>
            <a:off x="2598732" y="4293096"/>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11" idx="2"/>
          </p:cNvCxnSpPr>
          <p:nvPr/>
        </p:nvCxnSpPr>
        <p:spPr bwMode="auto">
          <a:xfrm>
            <a:off x="2902992" y="4717912"/>
            <a:ext cx="0" cy="109004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7" name="직사각형 56"/>
          <p:cNvSpPr/>
          <p:nvPr/>
        </p:nvSpPr>
        <p:spPr>
          <a:xfrm>
            <a:off x="3600353" y="5518514"/>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58" name="직선 화살표 연결선 57"/>
          <p:cNvCxnSpPr>
            <a:stCxn id="57" idx="0"/>
          </p:cNvCxnSpPr>
          <p:nvPr/>
        </p:nvCxnSpPr>
        <p:spPr bwMode="auto">
          <a:xfrm flipV="1">
            <a:off x="4069059" y="4717832"/>
            <a:ext cx="0" cy="80068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9" name="직사각형 58"/>
          <p:cNvSpPr/>
          <p:nvPr/>
        </p:nvSpPr>
        <p:spPr>
          <a:xfrm>
            <a:off x="4621936" y="4429723"/>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0" name="직선 화살표 연결선 59"/>
          <p:cNvCxnSpPr>
            <a:stCxn id="59" idx="2"/>
          </p:cNvCxnSpPr>
          <p:nvPr/>
        </p:nvCxnSpPr>
        <p:spPr bwMode="auto">
          <a:xfrm>
            <a:off x="4873625" y="4717755"/>
            <a:ext cx="0" cy="108879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1" name="모서리가 둥근 직사각형 60"/>
          <p:cNvSpPr/>
          <p:nvPr/>
        </p:nvSpPr>
        <p:spPr>
          <a:xfrm>
            <a:off x="5243997" y="5574975"/>
            <a:ext cx="2798665" cy="232552"/>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Disabled</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7" name="직사각형 66"/>
          <p:cNvSpPr/>
          <p:nvPr/>
        </p:nvSpPr>
        <p:spPr>
          <a:xfrm>
            <a:off x="5388937" y="4005064"/>
            <a:ext cx="695231"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68" name="직사각형 67"/>
          <p:cNvSpPr/>
          <p:nvPr/>
        </p:nvSpPr>
        <p:spPr>
          <a:xfrm>
            <a:off x="6161741" y="5175847"/>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9" name="직선 화살표 연결선 68"/>
          <p:cNvCxnSpPr/>
          <p:nvPr/>
        </p:nvCxnSpPr>
        <p:spPr bwMode="auto">
          <a:xfrm>
            <a:off x="5724128" y="4303304"/>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직선 화살표 연결선 69"/>
          <p:cNvCxnSpPr/>
          <p:nvPr/>
        </p:nvCxnSpPr>
        <p:spPr bwMode="auto">
          <a:xfrm flipV="1">
            <a:off x="6413430" y="4289039"/>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82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 </a:t>
            </a:r>
            <a:r>
              <a:rPr lang="en-US" altLang="ko-KR" dirty="0"/>
              <a:t>11be</a:t>
            </a:r>
            <a:r>
              <a:rPr lang="en-US" altLang="ko-KR" dirty="0" smtClean="0"/>
              <a:t> (1/2)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A </a:t>
            </a:r>
            <a:r>
              <a:rPr lang="en-US" altLang="ko-KR" sz="2000" dirty="0"/>
              <a:t>STA can setup the TWT SPs for </a:t>
            </a:r>
            <a:r>
              <a:rPr lang="en-US" altLang="ko-KR" sz="2000" dirty="0" smtClean="0"/>
              <a:t>multi-links </a:t>
            </a:r>
            <a:r>
              <a:rPr lang="en-US" altLang="ko-KR" sz="2000" dirty="0"/>
              <a:t>through </a:t>
            </a:r>
            <a:r>
              <a:rPr lang="en-US" altLang="ko-KR" sz="2000" dirty="0" smtClean="0"/>
              <a:t>a link</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r>
              <a:rPr lang="en-US" altLang="ko-KR" sz="2000" dirty="0" smtClean="0"/>
              <a:t>The STA can enable only one link for TWT operation for more power saving (i.e., the other links will be disabled)</a:t>
            </a:r>
          </a:p>
          <a:p>
            <a:pPr>
              <a:buFont typeface="Arial" panose="020B0604020202020204" pitchFamily="34" charset="0"/>
              <a:buChar char="•"/>
            </a:pP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
        <p:nvSpPr>
          <p:cNvPr id="8" name="TextBox 7"/>
          <p:cNvSpPr txBox="1"/>
          <p:nvPr/>
        </p:nvSpPr>
        <p:spPr>
          <a:xfrm>
            <a:off x="656619" y="308476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5" name="직선 연결선 14"/>
          <p:cNvCxnSpPr/>
          <p:nvPr/>
        </p:nvCxnSpPr>
        <p:spPr bwMode="auto">
          <a:xfrm>
            <a:off x="1187267" y="3214872"/>
            <a:ext cx="5256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656351" y="350953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1" name="직선 연결선 20"/>
          <p:cNvCxnSpPr/>
          <p:nvPr/>
        </p:nvCxnSpPr>
        <p:spPr bwMode="auto">
          <a:xfrm flipV="1">
            <a:off x="1187356" y="3628347"/>
            <a:ext cx="5256852" cy="108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01567" y="3261910"/>
            <a:ext cx="40748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TextBox 23"/>
          <p:cNvSpPr txBox="1"/>
          <p:nvPr/>
        </p:nvSpPr>
        <p:spPr>
          <a:xfrm>
            <a:off x="921809" y="2407013"/>
            <a:ext cx="956253"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(link1&amp;2)</a:t>
            </a:r>
            <a:endParaRPr kumimoji="1" lang="ko-KR" altLang="en-US" sz="1000" dirty="0" err="1" smtClean="0">
              <a:solidFill>
                <a:srgbClr val="000000"/>
              </a:solidFill>
              <a:latin typeface="Arial" pitchFamily="34" charset="0"/>
              <a:ea typeface="돋움" pitchFamily="50" charset="-127"/>
            </a:endParaRPr>
          </a:p>
        </p:txBody>
      </p:sp>
      <p:cxnSp>
        <p:nvCxnSpPr>
          <p:cNvPr id="40" name="직선 연결선 39"/>
          <p:cNvCxnSpPr/>
          <p:nvPr/>
        </p:nvCxnSpPr>
        <p:spPr bwMode="auto">
          <a:xfrm>
            <a:off x="2498997" y="2976503"/>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p:cNvCxnSpPr/>
          <p:nvPr/>
        </p:nvCxnSpPr>
        <p:spPr bwMode="auto">
          <a:xfrm>
            <a:off x="3291085" y="2981475"/>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직선 화살표 연결선 43"/>
          <p:cNvCxnSpPr/>
          <p:nvPr/>
        </p:nvCxnSpPr>
        <p:spPr bwMode="auto">
          <a:xfrm>
            <a:off x="2498997" y="3084765"/>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5" name="직선 연결선 44"/>
          <p:cNvCxnSpPr/>
          <p:nvPr/>
        </p:nvCxnSpPr>
        <p:spPr bwMode="auto">
          <a:xfrm>
            <a:off x="3086835" y="3394950"/>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p:cNvCxnSpPr/>
          <p:nvPr/>
        </p:nvCxnSpPr>
        <p:spPr bwMode="auto">
          <a:xfrm>
            <a:off x="3878923" y="340801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화살표 연결선 46"/>
          <p:cNvCxnSpPr/>
          <p:nvPr/>
        </p:nvCxnSpPr>
        <p:spPr bwMode="auto">
          <a:xfrm>
            <a:off x="3086835" y="3495120"/>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8" name="직선 연결선 47"/>
          <p:cNvCxnSpPr/>
          <p:nvPr/>
        </p:nvCxnSpPr>
        <p:spPr bwMode="auto">
          <a:xfrm>
            <a:off x="4372320" y="297827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p:cNvCxnSpPr/>
          <p:nvPr/>
        </p:nvCxnSpPr>
        <p:spPr bwMode="auto">
          <a:xfrm>
            <a:off x="5164408" y="2983246"/>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직선 화살표 연결선 49"/>
          <p:cNvCxnSpPr/>
          <p:nvPr/>
        </p:nvCxnSpPr>
        <p:spPr bwMode="auto">
          <a:xfrm>
            <a:off x="4372320" y="3086536"/>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1" name="직선 연결선 50"/>
          <p:cNvCxnSpPr/>
          <p:nvPr/>
        </p:nvCxnSpPr>
        <p:spPr bwMode="auto">
          <a:xfrm>
            <a:off x="4860032" y="3394950"/>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직선 연결선 51"/>
          <p:cNvCxnSpPr/>
          <p:nvPr/>
        </p:nvCxnSpPr>
        <p:spPr bwMode="auto">
          <a:xfrm>
            <a:off x="5652120" y="3399922"/>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직선 화살표 연결선 52"/>
          <p:cNvCxnSpPr/>
          <p:nvPr/>
        </p:nvCxnSpPr>
        <p:spPr bwMode="auto">
          <a:xfrm>
            <a:off x="4860032" y="3503212"/>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5" name="직선 화살표 연결선 54"/>
          <p:cNvCxnSpPr/>
          <p:nvPr/>
        </p:nvCxnSpPr>
        <p:spPr bwMode="auto">
          <a:xfrm flipV="1">
            <a:off x="1484568" y="2785368"/>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76" name="모서리가 둥근 직사각형 75"/>
          <p:cNvSpPr/>
          <p:nvPr/>
        </p:nvSpPr>
        <p:spPr>
          <a:xfrm>
            <a:off x="1484568" y="3237634"/>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모서리가 둥근 직사각형 77"/>
          <p:cNvSpPr/>
          <p:nvPr/>
        </p:nvSpPr>
        <p:spPr>
          <a:xfrm>
            <a:off x="3300430" y="3236927"/>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TextBox 83"/>
          <p:cNvSpPr txBox="1"/>
          <p:nvPr/>
        </p:nvSpPr>
        <p:spPr>
          <a:xfrm>
            <a:off x="2498996" y="2837459"/>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4372318" y="285253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6" name="TextBox 85"/>
          <p:cNvSpPr txBox="1"/>
          <p:nvPr/>
        </p:nvSpPr>
        <p:spPr>
          <a:xfrm>
            <a:off x="3086834" y="345904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7" name="TextBox 86"/>
          <p:cNvSpPr txBox="1"/>
          <p:nvPr/>
        </p:nvSpPr>
        <p:spPr>
          <a:xfrm>
            <a:off x="4860031" y="3449515"/>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8" name="모서리가 둥근 직사각형 87"/>
          <p:cNvSpPr/>
          <p:nvPr/>
        </p:nvSpPr>
        <p:spPr>
          <a:xfrm>
            <a:off x="1484568" y="3659291"/>
            <a:ext cx="1590333" cy="129749"/>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모서리가 둥근 직사각형 88"/>
          <p:cNvSpPr/>
          <p:nvPr/>
        </p:nvSpPr>
        <p:spPr>
          <a:xfrm>
            <a:off x="3876334" y="3658584"/>
            <a:ext cx="997291" cy="11928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611560" y="531701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142476" y="5440124"/>
            <a:ext cx="5306719"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612528" y="5701808"/>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824919"/>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251520" y="5494158"/>
            <a:ext cx="40748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683568" y="4639261"/>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link1,</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Disable link2)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2087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직선 연결선 96"/>
          <p:cNvCxnSpPr/>
          <p:nvPr/>
        </p:nvCxnSpPr>
        <p:spPr bwMode="auto">
          <a:xfrm>
            <a:off x="3241038" y="521372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a:off x="2448950" y="5317013"/>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4322273" y="521052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21549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직선 화살표 연결선 103"/>
          <p:cNvCxnSpPr/>
          <p:nvPr/>
        </p:nvCxnSpPr>
        <p:spPr bwMode="auto">
          <a:xfrm>
            <a:off x="4322273" y="531878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8" name="직선 화살표 연결선 107"/>
          <p:cNvCxnSpPr/>
          <p:nvPr/>
        </p:nvCxnSpPr>
        <p:spPr bwMode="auto">
          <a:xfrm flipV="1">
            <a:off x="1434521" y="5017616"/>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34521" y="548606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모서리가 둥근 직사각형 109"/>
          <p:cNvSpPr/>
          <p:nvPr/>
        </p:nvSpPr>
        <p:spPr>
          <a:xfrm>
            <a:off x="3250383" y="5485359"/>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448949" y="50697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2" name="TextBox 111"/>
          <p:cNvSpPr txBox="1"/>
          <p:nvPr/>
        </p:nvSpPr>
        <p:spPr>
          <a:xfrm>
            <a:off x="4322271" y="5084786"/>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434521" y="5867263"/>
            <a:ext cx="5009686" cy="12974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모서리가 둥근 직사각형 116"/>
          <p:cNvSpPr/>
          <p:nvPr/>
        </p:nvSpPr>
        <p:spPr>
          <a:xfrm>
            <a:off x="5165530" y="3236927"/>
            <a:ext cx="127867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모서리가 둥근 직사각형 117"/>
          <p:cNvSpPr/>
          <p:nvPr/>
        </p:nvSpPr>
        <p:spPr>
          <a:xfrm>
            <a:off x="5652120" y="3673597"/>
            <a:ext cx="792087" cy="11544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10140" y="548535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모서리가 둥근 직사각형 131"/>
          <p:cNvSpPr/>
          <p:nvPr/>
        </p:nvSpPr>
        <p:spPr>
          <a:xfrm>
            <a:off x="6847250" y="3021437"/>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TextBox 132"/>
          <p:cNvSpPr txBox="1"/>
          <p:nvPr/>
        </p:nvSpPr>
        <p:spPr>
          <a:xfrm>
            <a:off x="7492789" y="2946388"/>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34" name="모서리가 둥근 직사각형 133"/>
          <p:cNvSpPr/>
          <p:nvPr/>
        </p:nvSpPr>
        <p:spPr>
          <a:xfrm>
            <a:off x="6800767" y="5494158"/>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TextBox 134"/>
          <p:cNvSpPr txBox="1"/>
          <p:nvPr/>
        </p:nvSpPr>
        <p:spPr>
          <a:xfrm>
            <a:off x="7446306" y="5419109"/>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712581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a:t>
            </a:r>
            <a:r>
              <a:rPr lang="en-US" altLang="ko-KR" dirty="0"/>
              <a:t> 11be</a:t>
            </a:r>
            <a:r>
              <a:rPr lang="en-US" altLang="ko-KR" dirty="0" smtClean="0"/>
              <a:t> (2/2)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STA can enable disabled link(s) when the STA wants it or the AP command it during TWT SP</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
        <p:nvSpPr>
          <p:cNvPr id="90" name="TextBox 89"/>
          <p:cNvSpPr txBox="1"/>
          <p:nvPr/>
        </p:nvSpPr>
        <p:spPr>
          <a:xfrm>
            <a:off x="611560" y="4813131"/>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142476" y="4936242"/>
            <a:ext cx="5306719"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612528" y="5197926"/>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321037"/>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251520" y="4990276"/>
            <a:ext cx="40748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683568" y="4135379"/>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setup (only link1,</a:t>
            </a:r>
          </a:p>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Disable link2)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482768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flipV="1">
            <a:off x="2448950" y="4981415"/>
            <a:ext cx="2644231" cy="533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5116516" y="482768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4711612"/>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직선 화살표 연결선 107"/>
          <p:cNvCxnSpPr/>
          <p:nvPr/>
        </p:nvCxnSpPr>
        <p:spPr bwMode="auto">
          <a:xfrm flipV="1">
            <a:off x="1434521" y="4513734"/>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17563" y="497444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987823" y="4981792"/>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434521" y="5363381"/>
            <a:ext cx="1866394" cy="12083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48064" y="497296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6" name="직선 연결선 55"/>
          <p:cNvCxnSpPr/>
          <p:nvPr/>
        </p:nvCxnSpPr>
        <p:spPr bwMode="auto">
          <a:xfrm>
            <a:off x="1137220" y="4094723"/>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TextBox 56"/>
          <p:cNvSpPr txBox="1"/>
          <p:nvPr/>
        </p:nvSpPr>
        <p:spPr>
          <a:xfrm>
            <a:off x="620850" y="397161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58" name="직선 연결선 57"/>
          <p:cNvCxnSpPr/>
          <p:nvPr/>
        </p:nvCxnSpPr>
        <p:spPr bwMode="auto">
          <a:xfrm>
            <a:off x="1137220" y="3669907"/>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p:cNvSpPr txBox="1"/>
          <p:nvPr/>
        </p:nvSpPr>
        <p:spPr>
          <a:xfrm>
            <a:off x="620850" y="354891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0" name="TextBox 59"/>
          <p:cNvSpPr txBox="1"/>
          <p:nvPr/>
        </p:nvSpPr>
        <p:spPr>
          <a:xfrm>
            <a:off x="274413" y="376026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직사각형 17"/>
          <p:cNvSpPr/>
          <p:nvPr/>
        </p:nvSpPr>
        <p:spPr>
          <a:xfrm rot="16200000">
            <a:off x="2540111" y="4500683"/>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PS-Poll</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sp>
        <p:nvSpPr>
          <p:cNvPr id="70" name="직사각형 69"/>
          <p:cNvSpPr/>
          <p:nvPr/>
        </p:nvSpPr>
        <p:spPr>
          <a:xfrm rot="16200000">
            <a:off x="2807047" y="3176038"/>
            <a:ext cx="746653" cy="241082"/>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RSP</a:t>
            </a:r>
            <a:r>
              <a:rPr kumimoji="0" lang="en-US" altLang="ko-KR" sz="1050" b="0" i="0" u="none" strike="noStrike" cap="none" normalizeH="0" dirty="0" smtClean="0">
                <a:ln>
                  <a:noFill/>
                </a:ln>
                <a:solidFill>
                  <a:schemeClr val="tx1"/>
                </a:solidFill>
                <a:effectLst/>
                <a:latin typeface="Times New Roman" pitchFamily="16" charset="0"/>
                <a:ea typeface="MS Gothic" charset="-128"/>
              </a:rPr>
              <a:t> </a:t>
            </a:r>
          </a:p>
        </p:txBody>
      </p:sp>
      <p:cxnSp>
        <p:nvCxnSpPr>
          <p:cNvPr id="22" name="직선 화살표 연결선 21"/>
          <p:cNvCxnSpPr>
            <a:endCxn id="73" idx="2"/>
          </p:cNvCxnSpPr>
          <p:nvPr/>
        </p:nvCxnSpPr>
        <p:spPr bwMode="auto">
          <a:xfrm flipV="1">
            <a:off x="3292040" y="3102570"/>
            <a:ext cx="449649" cy="2010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TextBox 72"/>
          <p:cNvSpPr txBox="1"/>
          <p:nvPr/>
        </p:nvSpPr>
        <p:spPr>
          <a:xfrm>
            <a:off x="3275856" y="2856349"/>
            <a:ext cx="93166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Enable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5" name="직선 화살표 연결선 74"/>
          <p:cNvCxnSpPr/>
          <p:nvPr/>
        </p:nvCxnSpPr>
        <p:spPr bwMode="auto">
          <a:xfrm>
            <a:off x="3314079" y="5321037"/>
            <a:ext cx="216024" cy="5261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p:cNvSpPr txBox="1"/>
          <p:nvPr/>
        </p:nvSpPr>
        <p:spPr>
          <a:xfrm>
            <a:off x="3059832" y="5847075"/>
            <a:ext cx="93166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Enable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9" name="직선 화살표 연결선 78"/>
          <p:cNvCxnSpPr/>
          <p:nvPr/>
        </p:nvCxnSpPr>
        <p:spPr bwMode="auto">
          <a:xfrm flipH="1">
            <a:off x="3180373" y="3668224"/>
            <a:ext cx="12530" cy="1280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모서리가 둥근 직사각형 79"/>
          <p:cNvSpPr/>
          <p:nvPr/>
        </p:nvSpPr>
        <p:spPr>
          <a:xfrm>
            <a:off x="5148063" y="5333611"/>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직사각형 80"/>
          <p:cNvSpPr/>
          <p:nvPr/>
        </p:nvSpPr>
        <p:spPr>
          <a:xfrm>
            <a:off x="3772854" y="3431723"/>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82" name="직사각형 81"/>
          <p:cNvSpPr/>
          <p:nvPr/>
        </p:nvSpPr>
        <p:spPr>
          <a:xfrm>
            <a:off x="3419872" y="3850129"/>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3" name="직선 화살표 연결선 82"/>
          <p:cNvCxnSpPr>
            <a:stCxn id="81" idx="2"/>
          </p:cNvCxnSpPr>
          <p:nvPr/>
        </p:nvCxnSpPr>
        <p:spPr bwMode="auto">
          <a:xfrm>
            <a:off x="4244435" y="3676316"/>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9" name="직선 화살표 연결선 98"/>
          <p:cNvCxnSpPr>
            <a:stCxn id="82" idx="2"/>
          </p:cNvCxnSpPr>
          <p:nvPr/>
        </p:nvCxnSpPr>
        <p:spPr bwMode="auto">
          <a:xfrm>
            <a:off x="3891453" y="4094722"/>
            <a:ext cx="0" cy="12263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모서리가 둥근 직사각형 99"/>
          <p:cNvSpPr/>
          <p:nvPr/>
        </p:nvSpPr>
        <p:spPr>
          <a:xfrm>
            <a:off x="6815261" y="4990276"/>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TextBox 100"/>
          <p:cNvSpPr txBox="1"/>
          <p:nvPr/>
        </p:nvSpPr>
        <p:spPr>
          <a:xfrm>
            <a:off x="7460800" y="4915227"/>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3093553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107120</TotalTime>
  <Words>1465</Words>
  <Application>Microsoft Office PowerPoint</Application>
  <PresentationFormat>화면 슬라이드 쇼(4:3)</PresentationFormat>
  <Paragraphs>287</Paragraphs>
  <Slides>18</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18</vt:i4>
      </vt:variant>
    </vt:vector>
  </HeadingPairs>
  <TitlesOfParts>
    <vt:vector size="29" baseType="lpstr">
      <vt:lpstr>Arial Unicode MS</vt:lpstr>
      <vt:lpstr>MS Gothic</vt:lpstr>
      <vt:lpstr>굴림</vt:lpstr>
      <vt:lpstr>돋움</vt:lpstr>
      <vt:lpstr>맑은 고딕</vt:lpstr>
      <vt:lpstr>맑은 고딕</vt:lpstr>
      <vt:lpstr>바탕</vt:lpstr>
      <vt:lpstr>Arial</vt:lpstr>
      <vt:lpstr>Times New Roman</vt:lpstr>
      <vt:lpstr>Wingdings</vt:lpstr>
      <vt:lpstr>Office 테마</vt:lpstr>
      <vt:lpstr>EHT Power saving considering multi-link</vt:lpstr>
      <vt:lpstr>Introduction</vt:lpstr>
      <vt:lpstr>Background</vt:lpstr>
      <vt:lpstr>Background</vt:lpstr>
      <vt:lpstr>Background</vt:lpstr>
      <vt:lpstr>Motivation</vt:lpstr>
      <vt:lpstr>OM Control for 11be</vt:lpstr>
      <vt:lpstr>TWT operation for 11be (1/2)</vt:lpstr>
      <vt:lpstr>TWT operation for 11be (2/2)</vt:lpstr>
      <vt:lpstr>Intra-BSS PPDU PS for 11be</vt:lpstr>
      <vt:lpstr>Conclusion</vt:lpstr>
      <vt:lpstr>Reference</vt:lpstr>
      <vt:lpstr>Straw Poll 1</vt:lpstr>
      <vt:lpstr>Straw Poll 2</vt:lpstr>
      <vt:lpstr>Straw Poll 3</vt:lpstr>
      <vt:lpstr>Straw Poll 4</vt:lpstr>
      <vt:lpstr>Straw Poll 5</vt:lpstr>
      <vt:lpstr>Straw Poll 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김정기/책임연구원/차세대표준(연)ICS팀(jeongki.kim@lge.com)</cp:lastModifiedBy>
  <cp:revision>1433</cp:revision>
  <cp:lastPrinted>1601-01-01T00:00:00Z</cp:lastPrinted>
  <dcterms:created xsi:type="dcterms:W3CDTF">2016-12-14T01:56:24Z</dcterms:created>
  <dcterms:modified xsi:type="dcterms:W3CDTF">2019-09-10T02:30:11Z</dcterms:modified>
</cp:coreProperties>
</file>