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7" r:id="rId3"/>
    <p:sldId id="265" r:id="rId4"/>
    <p:sldId id="266" r:id="rId5"/>
    <p:sldId id="268" r:id="rId6"/>
    <p:sldId id="273" r:id="rId7"/>
    <p:sldId id="271" r:id="rId8"/>
    <p:sldId id="272" r:id="rId9"/>
    <p:sldId id="264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110" d="100"/>
          <a:sy n="110" d="100"/>
        </p:scale>
        <p:origin x="605" y="8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802.11-19/1505r0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802.11-19/1505r0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802.11-19/1505r0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0012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802.11-19/1505r0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7511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802.11-19/1505r0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5041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802.11-19/1505r0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7346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802.11-19/1505r0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7716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802.11-19/1505r0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9468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802.11-19/1505r0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1183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802.11-19/1505r0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802.11-19/1505r0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Aggregation Considerations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66003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2019-09-15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9994588"/>
              </p:ext>
            </p:extLst>
          </p:nvPr>
        </p:nvGraphicFramePr>
        <p:xfrm>
          <a:off x="977611" y="2933700"/>
          <a:ext cx="10263187" cy="248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5" name="Document" r:id="rId4" imgW="10433309" imgH="2543802" progId="Word.Document.8">
                  <p:embed/>
                </p:oleObj>
              </mc:Choice>
              <mc:Fallback>
                <p:oleObj name="Document" r:id="rId4" imgW="10433309" imgH="254380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611" y="2933700"/>
                        <a:ext cx="10263187" cy="24892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104900" y="24202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81795" y="1259856"/>
            <a:ext cx="11857805" cy="497552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Multi-link Operation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Key candidate feature of </a:t>
            </a:r>
            <a:r>
              <a:rPr lang="en-US" sz="2200" dirty="0" err="1" smtClean="0"/>
              <a:t>TGbe</a:t>
            </a:r>
            <a:endParaRPr lang="en-US" sz="220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Transmission of frames of a TID over multiple links [1]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Minimizing negotiation overhead for fast link switching [2]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sz="22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Multi-link Aggregation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/>
              <a:t>Mechanism to boost high throughput </a:t>
            </a:r>
            <a:r>
              <a:rPr lang="en-US" sz="2400" dirty="0" smtClean="0"/>
              <a:t>applications</a:t>
            </a:r>
            <a:endParaRPr lang="en-US" sz="220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Link with </a:t>
            </a:r>
            <a:r>
              <a:rPr lang="en-US" sz="2200" dirty="0" err="1"/>
              <a:t>backoff</a:t>
            </a:r>
            <a:r>
              <a:rPr lang="en-US" sz="2200" dirty="0"/>
              <a:t> countdown to 0 can aggregate second link if idle (e.g. for PIFS)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Per-link PPDU provides more flexibility due to diverse link conditions</a:t>
            </a:r>
          </a:p>
          <a:p>
            <a:pPr marL="0" indent="0"/>
            <a:endParaRPr lang="en-US" dirty="0"/>
          </a:p>
          <a:p>
            <a:pPr marL="0" indent="0"/>
            <a:endParaRPr lang="en-US" dirty="0" smtClean="0"/>
          </a:p>
          <a:p>
            <a:pPr marL="457188" lvl="1" indent="0">
              <a:buNone/>
            </a:pP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905000" y="4879572"/>
            <a:ext cx="7505812" cy="1379379"/>
            <a:chOff x="1686533" y="2307859"/>
            <a:chExt cx="7505812" cy="1379379"/>
          </a:xfrm>
        </p:grpSpPr>
        <p:sp>
          <p:nvSpPr>
            <p:cNvPr id="8" name="Line 9"/>
            <p:cNvSpPr>
              <a:spLocks noChangeShapeType="1"/>
            </p:cNvSpPr>
            <p:nvPr/>
          </p:nvSpPr>
          <p:spPr bwMode="auto">
            <a:xfrm flipV="1">
              <a:off x="2232279" y="2989991"/>
              <a:ext cx="6912768" cy="6632"/>
            </a:xfrm>
            <a:prstGeom prst="line">
              <a:avLst/>
            </a:prstGeom>
            <a:noFill/>
            <a:ln w="25400" cap="rnd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 flipV="1">
              <a:off x="2279576" y="3676823"/>
              <a:ext cx="6912769" cy="10415"/>
            </a:xfrm>
            <a:prstGeom prst="line">
              <a:avLst/>
            </a:prstGeom>
            <a:noFill/>
            <a:ln w="25400" cap="rnd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359225" y="2660321"/>
              <a:ext cx="825130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  <a:cs typeface="Neo Sans Intel"/>
                </a:rPr>
                <a:t>link A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430011" y="3358556"/>
              <a:ext cx="917768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  <a:cs typeface="Neo Sans Intel"/>
                </a:rPr>
                <a:t>link B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246107" y="2775326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431460" y="2775326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618313" y="2775326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802916" y="2775326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17" name="Rectangle 13"/>
            <p:cNvSpPr>
              <a:spLocks noChangeArrowheads="1"/>
            </p:cNvSpPr>
            <p:nvPr/>
          </p:nvSpPr>
          <p:spPr bwMode="auto">
            <a:xfrm>
              <a:off x="3995501" y="2531460"/>
              <a:ext cx="1094310" cy="45697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/>
                <a:t>TXOP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222655" y="2775326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408008" y="2775326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594861" y="2775326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21" name="Rectangle 13"/>
            <p:cNvSpPr>
              <a:spLocks noChangeArrowheads="1"/>
            </p:cNvSpPr>
            <p:nvPr/>
          </p:nvSpPr>
          <p:spPr bwMode="auto">
            <a:xfrm>
              <a:off x="3373682" y="3221031"/>
              <a:ext cx="1233675" cy="45697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BUSY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2" name="Rectangle 13"/>
            <p:cNvSpPr>
              <a:spLocks noChangeArrowheads="1"/>
            </p:cNvSpPr>
            <p:nvPr/>
          </p:nvSpPr>
          <p:spPr bwMode="auto">
            <a:xfrm>
              <a:off x="5802021" y="2524969"/>
              <a:ext cx="841418" cy="45697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/>
                <a:t>TXOP</a:t>
              </a:r>
            </a:p>
          </p:txBody>
        </p:sp>
        <p:sp>
          <p:nvSpPr>
            <p:cNvPr id="23" name="Rectangle 13"/>
            <p:cNvSpPr>
              <a:spLocks noChangeArrowheads="1"/>
            </p:cNvSpPr>
            <p:nvPr/>
          </p:nvSpPr>
          <p:spPr bwMode="auto">
            <a:xfrm>
              <a:off x="5845296" y="3219295"/>
              <a:ext cx="839706" cy="45697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/>
                <a:t>TXOP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6733520" y="2775326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6918874" y="2775326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7105727" y="2775326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7290330" y="2775326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28" name="Rectangle 13"/>
            <p:cNvSpPr>
              <a:spLocks noChangeArrowheads="1"/>
            </p:cNvSpPr>
            <p:nvPr/>
          </p:nvSpPr>
          <p:spPr bwMode="auto">
            <a:xfrm>
              <a:off x="6843292" y="3207276"/>
              <a:ext cx="1563595" cy="45697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BUSY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4717604" y="3456432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4902957" y="3456432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5089810" y="3456432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274413" y="3456432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460874" y="3456432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647727" y="3456432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5" name="Rectangle 13"/>
            <p:cNvSpPr>
              <a:spLocks noChangeArrowheads="1"/>
            </p:cNvSpPr>
            <p:nvPr/>
          </p:nvSpPr>
          <p:spPr bwMode="auto">
            <a:xfrm>
              <a:off x="7466764" y="2537956"/>
              <a:ext cx="1383138" cy="45697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BUSY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686533" y="2307859"/>
              <a:ext cx="706057" cy="110799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endParaRPr lang="en-US" sz="2400" b="1" dirty="0" smtClean="0">
                <a:solidFill>
                  <a:schemeClr val="tx2"/>
                </a:solidFill>
                <a:cs typeface="Neo Sans Intel"/>
              </a:endParaRPr>
            </a:p>
            <a:p>
              <a:r>
                <a:rPr lang="en-US" sz="2400" b="1" dirty="0" smtClean="0">
                  <a:solidFill>
                    <a:schemeClr val="tx2"/>
                  </a:solidFill>
                  <a:cs typeface="Neo Sans Intel"/>
                </a:rPr>
                <a:t>ML</a:t>
              </a:r>
            </a:p>
            <a:p>
              <a:r>
                <a:rPr lang="en-US" sz="2400" b="1" dirty="0" smtClean="0">
                  <a:solidFill>
                    <a:schemeClr val="tx2"/>
                  </a:solidFill>
                  <a:cs typeface="Neo Sans Intel"/>
                </a:rPr>
                <a:t>STA</a:t>
              </a:r>
              <a:endParaRPr lang="en-US" sz="2400" b="1" dirty="0">
                <a:solidFill>
                  <a:schemeClr val="tx2"/>
                </a:solidFill>
                <a:cs typeface="Neo Sans Inte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613047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46990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Aggregation Impact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8769" y="1883386"/>
            <a:ext cx="1160197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</a:t>
            </a:r>
            <a:r>
              <a:rPr lang="en-US" dirty="0" smtClean="0"/>
              <a:t>romising multi-link gain provided by aggregation [4, 5]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addition, we need to consider multi-link BSS with varying distribution of single link STAs and multi-link STAs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this presentation, we consider the impact of multi-link aggregation on single link STAs in multi-link BSS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3121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29217" y="339359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Aggregated link </a:t>
            </a:r>
            <a:r>
              <a:rPr lang="en-GB" dirty="0" err="1" smtClean="0"/>
              <a:t>Backoff</a:t>
            </a:r>
            <a:r>
              <a:rPr lang="en-GB" dirty="0" smtClean="0"/>
              <a:t> Procedure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275864"/>
            <a:ext cx="11478687" cy="532825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In single link operation, CW resets to CW min upon successful transmission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err="1" smtClean="0"/>
              <a:t>Backoff</a:t>
            </a:r>
            <a:r>
              <a:rPr lang="en-US" b="0" dirty="0" smtClean="0"/>
              <a:t> counter did not reach zero on aggregated link prior to TXOP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Resetting CW to CW min on aggregated link can be unfair to single link STAs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Proposal</a:t>
            </a:r>
            <a:r>
              <a:rPr lang="en-US" dirty="0" smtClean="0"/>
              <a:t>: CW remains same as prior to TXOP on aggregated link and </a:t>
            </a:r>
            <a:r>
              <a:rPr lang="en-US" dirty="0" err="1" smtClean="0"/>
              <a:t>backoff</a:t>
            </a:r>
            <a:r>
              <a:rPr lang="en-US" dirty="0" smtClean="0"/>
              <a:t> counter resumes from value prior to TXOP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Failed transmission case can follow existing </a:t>
            </a:r>
            <a:r>
              <a:rPr lang="en-US" b="0" dirty="0" err="1" smtClean="0"/>
              <a:t>backoff</a:t>
            </a:r>
            <a:r>
              <a:rPr lang="en-US" b="0" dirty="0" smtClean="0"/>
              <a:t> procedure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727570" y="4012116"/>
            <a:ext cx="7590738" cy="1939742"/>
            <a:chOff x="2472816" y="4466300"/>
            <a:chExt cx="7590738" cy="1939742"/>
          </a:xfrm>
        </p:grpSpPr>
        <p:grpSp>
          <p:nvGrpSpPr>
            <p:cNvPr id="10" name="Group 9"/>
            <p:cNvGrpSpPr/>
            <p:nvPr/>
          </p:nvGrpSpPr>
          <p:grpSpPr>
            <a:xfrm>
              <a:off x="2472816" y="5283013"/>
              <a:ext cx="6778164" cy="1123029"/>
              <a:chOff x="1050674" y="5005395"/>
              <a:chExt cx="6778164" cy="1123029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1050674" y="5005398"/>
                <a:ext cx="6778164" cy="1123026"/>
                <a:chOff x="1050673" y="5275086"/>
                <a:chExt cx="6778164" cy="1123026"/>
              </a:xfrm>
            </p:grpSpPr>
            <p:grpSp>
              <p:nvGrpSpPr>
                <p:cNvPr id="15" name="Group 14"/>
                <p:cNvGrpSpPr/>
                <p:nvPr/>
              </p:nvGrpSpPr>
              <p:grpSpPr>
                <a:xfrm>
                  <a:off x="1050673" y="5275086"/>
                  <a:ext cx="6778164" cy="1123026"/>
                  <a:chOff x="1038208" y="1312581"/>
                  <a:chExt cx="7169615" cy="743383"/>
                </a:xfrm>
              </p:grpSpPr>
              <p:sp>
                <p:nvSpPr>
                  <p:cNvPr id="22" name="Line 9"/>
                  <p:cNvSpPr>
                    <a:spLocks noChangeShapeType="1"/>
                  </p:cNvSpPr>
                  <p:nvPr/>
                </p:nvSpPr>
                <p:spPr bwMode="auto">
                  <a:xfrm>
                    <a:off x="1048164" y="1610236"/>
                    <a:ext cx="7159659" cy="360"/>
                  </a:xfrm>
                  <a:prstGeom prst="line">
                    <a:avLst/>
                  </a:prstGeom>
                  <a:noFill/>
                  <a:ln w="25400" cap="rnd">
                    <a:solidFill>
                      <a:srgbClr val="5B9BD5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400"/>
                  </a:p>
                </p:txBody>
              </p:sp>
              <p:sp>
                <p:nvSpPr>
                  <p:cNvPr id="23" name="Line 1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38208" y="2037599"/>
                    <a:ext cx="7159660" cy="18365"/>
                  </a:xfrm>
                  <a:prstGeom prst="line">
                    <a:avLst/>
                  </a:prstGeom>
                  <a:noFill/>
                  <a:ln w="25400" cap="rnd">
                    <a:solidFill>
                      <a:srgbClr val="5B9BD5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400"/>
                  </a:p>
                </p:txBody>
              </p:sp>
              <p:sp>
                <p:nvSpPr>
                  <p:cNvPr id="24" name="TextBox 23"/>
                  <p:cNvSpPr txBox="1"/>
                  <p:nvPr/>
                </p:nvSpPr>
                <p:spPr>
                  <a:xfrm>
                    <a:off x="1104106" y="1333035"/>
                    <a:ext cx="855363" cy="244477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en-US" dirty="0" smtClean="0">
                        <a:solidFill>
                          <a:schemeClr val="tx2"/>
                        </a:solidFill>
                        <a:cs typeface="Neo Sans Intel"/>
                      </a:rPr>
                      <a:t>link A</a:t>
                    </a:r>
                  </a:p>
                </p:txBody>
              </p:sp>
              <p:sp>
                <p:nvSpPr>
                  <p:cNvPr id="25" name="TextBox 24"/>
                  <p:cNvSpPr txBox="1"/>
                  <p:nvPr/>
                </p:nvSpPr>
                <p:spPr>
                  <a:xfrm>
                    <a:off x="1125908" y="1823817"/>
                    <a:ext cx="970771" cy="183358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en-US" dirty="0" smtClean="0">
                        <a:solidFill>
                          <a:schemeClr val="tx2"/>
                        </a:solidFill>
                        <a:cs typeface="Neo Sans Intel"/>
                      </a:rPr>
                      <a:t>link B</a:t>
                    </a:r>
                  </a:p>
                </p:txBody>
              </p:sp>
              <p:sp>
                <p:nvSpPr>
                  <p:cNvPr id="26" name="Rectangle 25"/>
                  <p:cNvSpPr/>
                  <p:nvPr/>
                </p:nvSpPr>
                <p:spPr>
                  <a:xfrm>
                    <a:off x="2060558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3</a:t>
                    </a:r>
                  </a:p>
                </p:txBody>
              </p:sp>
              <p:sp>
                <p:nvSpPr>
                  <p:cNvPr id="27" name="Rectangle 26"/>
                  <p:cNvSpPr/>
                  <p:nvPr/>
                </p:nvSpPr>
                <p:spPr>
                  <a:xfrm>
                    <a:off x="2256615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2</a:t>
                    </a:r>
                  </a:p>
                </p:txBody>
              </p:sp>
              <p:sp>
                <p:nvSpPr>
                  <p:cNvPr id="28" name="Rectangle 27"/>
                  <p:cNvSpPr/>
                  <p:nvPr/>
                </p:nvSpPr>
                <p:spPr>
                  <a:xfrm>
                    <a:off x="2454259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1</a:t>
                    </a:r>
                  </a:p>
                </p:txBody>
              </p:sp>
              <p:sp>
                <p:nvSpPr>
                  <p:cNvPr id="29" name="Rectangle 28"/>
                  <p:cNvSpPr/>
                  <p:nvPr/>
                </p:nvSpPr>
                <p:spPr>
                  <a:xfrm>
                    <a:off x="2649523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0</a:t>
                    </a:r>
                  </a:p>
                </p:txBody>
              </p:sp>
              <p:sp>
                <p:nvSpPr>
                  <p:cNvPr id="30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2853231" y="1312581"/>
                    <a:ext cx="1203859" cy="302494"/>
                  </a:xfrm>
                  <a:prstGeom prst="rect">
                    <a:avLst/>
                  </a:prstGeom>
                  <a:solidFill>
                    <a:schemeClr val="accent6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/>
                    <a:r>
                      <a:rPr lang="en-US" sz="1400" dirty="0"/>
                      <a:t>TXOP</a:t>
                    </a:r>
                  </a:p>
                </p:txBody>
              </p:sp>
              <p:sp>
                <p:nvSpPr>
                  <p:cNvPr id="31" name="Rectangle 30"/>
                  <p:cNvSpPr/>
                  <p:nvPr/>
                </p:nvSpPr>
                <p:spPr>
                  <a:xfrm>
                    <a:off x="4151255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9</a:t>
                    </a:r>
                  </a:p>
                </p:txBody>
              </p:sp>
              <p:sp>
                <p:nvSpPr>
                  <p:cNvPr id="32" name="Rectangle 31"/>
                  <p:cNvSpPr/>
                  <p:nvPr/>
                </p:nvSpPr>
                <p:spPr>
                  <a:xfrm>
                    <a:off x="4347312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8</a:t>
                    </a:r>
                  </a:p>
                </p:txBody>
              </p:sp>
              <p:sp>
                <p:nvSpPr>
                  <p:cNvPr id="33" name="Rectangle 32"/>
                  <p:cNvSpPr/>
                  <p:nvPr/>
                </p:nvSpPr>
                <p:spPr>
                  <a:xfrm>
                    <a:off x="4544956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7</a:t>
                    </a:r>
                  </a:p>
                </p:txBody>
              </p:sp>
              <p:sp>
                <p:nvSpPr>
                  <p:cNvPr id="34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2195502" y="1747361"/>
                    <a:ext cx="1232575" cy="302494"/>
                  </a:xfrm>
                  <a:prstGeom prst="rect">
                    <a:avLst/>
                  </a:prstGeom>
                  <a:solidFill>
                    <a:srgbClr val="FFC000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/>
                    <a:r>
                      <a:rPr lang="en-US" sz="1400" dirty="0">
                        <a:solidFill>
                          <a:schemeClr val="tx1"/>
                        </a:solidFill>
                      </a:rPr>
                      <a:t>busy</a:t>
                    </a:r>
                  </a:p>
                </p:txBody>
              </p:sp>
              <p:sp>
                <p:nvSpPr>
                  <p:cNvPr id="35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4747929" y="1312581"/>
                    <a:ext cx="787657" cy="302494"/>
                  </a:xfrm>
                  <a:prstGeom prst="rect">
                    <a:avLst/>
                  </a:prstGeom>
                  <a:solidFill>
                    <a:schemeClr val="accent6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/>
                    <a:r>
                      <a:rPr lang="en-US" sz="1400" dirty="0"/>
                      <a:t>TXOP</a:t>
                    </a:r>
                  </a:p>
                </p:txBody>
              </p:sp>
              <p:sp>
                <p:nvSpPr>
                  <p:cNvPr id="36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4734697" y="1737499"/>
                    <a:ext cx="794513" cy="302494"/>
                  </a:xfrm>
                  <a:prstGeom prst="rect">
                    <a:avLst/>
                  </a:prstGeom>
                  <a:solidFill>
                    <a:schemeClr val="accent6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/>
                    <a:r>
                      <a:rPr lang="en-US" sz="1400" dirty="0"/>
                      <a:t>TXOP</a:t>
                    </a:r>
                  </a:p>
                </p:txBody>
              </p:sp>
              <p:sp>
                <p:nvSpPr>
                  <p:cNvPr id="37" name="Rectangle 36"/>
                  <p:cNvSpPr/>
                  <p:nvPr/>
                </p:nvSpPr>
                <p:spPr>
                  <a:xfrm>
                    <a:off x="5632925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6</a:t>
                    </a:r>
                  </a:p>
                </p:txBody>
              </p:sp>
              <p:sp>
                <p:nvSpPr>
                  <p:cNvPr id="38" name="Rectangle 37"/>
                  <p:cNvSpPr/>
                  <p:nvPr/>
                </p:nvSpPr>
                <p:spPr>
                  <a:xfrm>
                    <a:off x="5828983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5</a:t>
                    </a:r>
                  </a:p>
                </p:txBody>
              </p:sp>
              <p:sp>
                <p:nvSpPr>
                  <p:cNvPr id="39" name="Rectangle 38"/>
                  <p:cNvSpPr/>
                  <p:nvPr/>
                </p:nvSpPr>
                <p:spPr>
                  <a:xfrm>
                    <a:off x="6026627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4</a:t>
                    </a:r>
                  </a:p>
                </p:txBody>
              </p:sp>
              <p:sp>
                <p:nvSpPr>
                  <p:cNvPr id="40" name="Rectangle 39"/>
                  <p:cNvSpPr/>
                  <p:nvPr/>
                </p:nvSpPr>
                <p:spPr>
                  <a:xfrm>
                    <a:off x="6221892" y="1457701"/>
                    <a:ext cx="198438" cy="146704"/>
                  </a:xfrm>
                  <a:prstGeom prst="rect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900" dirty="0">
                        <a:solidFill>
                          <a:schemeClr val="tx1"/>
                        </a:solidFill>
                      </a:rPr>
                      <a:t>3</a:t>
                    </a:r>
                  </a:p>
                </p:txBody>
              </p:sp>
              <p:sp>
                <p:nvSpPr>
                  <p:cNvPr id="41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5698665" y="1733881"/>
                    <a:ext cx="1653895" cy="302494"/>
                  </a:xfrm>
                  <a:prstGeom prst="rect">
                    <a:avLst/>
                  </a:prstGeom>
                  <a:solidFill>
                    <a:srgbClr val="FFC000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/>
                    <a:r>
                      <a:rPr lang="en-US" sz="1400" dirty="0">
                        <a:solidFill>
                          <a:schemeClr val="tx1"/>
                        </a:solidFill>
                      </a:rPr>
                      <a:t>busy</a:t>
                    </a:r>
                  </a:p>
                </p:txBody>
              </p:sp>
            </p:grpSp>
            <p:sp>
              <p:nvSpPr>
                <p:cNvPr id="16" name="Rectangle 15"/>
                <p:cNvSpPr/>
                <p:nvPr/>
              </p:nvSpPr>
              <p:spPr>
                <a:xfrm>
                  <a:off x="3406965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5</a:t>
                  </a:r>
                </a:p>
              </p:txBody>
            </p:sp>
            <p:sp>
              <p:nvSpPr>
                <p:cNvPr id="17" name="Rectangle 16"/>
                <p:cNvSpPr/>
                <p:nvPr/>
              </p:nvSpPr>
              <p:spPr>
                <a:xfrm>
                  <a:off x="3592318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4</a:t>
                  </a:r>
                </a:p>
              </p:txBody>
            </p:sp>
            <p:sp>
              <p:nvSpPr>
                <p:cNvPr id="18" name="Rectangle 17"/>
                <p:cNvSpPr/>
                <p:nvPr/>
              </p:nvSpPr>
              <p:spPr>
                <a:xfrm>
                  <a:off x="3779171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3</a:t>
                  </a:r>
                </a:p>
              </p:txBody>
            </p:sp>
            <p:sp>
              <p:nvSpPr>
                <p:cNvPr id="19" name="Rectangle 18"/>
                <p:cNvSpPr/>
                <p:nvPr/>
              </p:nvSpPr>
              <p:spPr>
                <a:xfrm>
                  <a:off x="3963774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2</a:t>
                  </a:r>
                </a:p>
              </p:txBody>
            </p:sp>
            <p:sp>
              <p:nvSpPr>
                <p:cNvPr id="20" name="Rectangle 19"/>
                <p:cNvSpPr/>
                <p:nvPr/>
              </p:nvSpPr>
              <p:spPr>
                <a:xfrm>
                  <a:off x="4150235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1</a:t>
                  </a:r>
                </a:p>
              </p:txBody>
            </p:sp>
            <p:sp>
              <p:nvSpPr>
                <p:cNvPr id="21" name="Rectangle 20"/>
                <p:cNvSpPr/>
                <p:nvPr/>
              </p:nvSpPr>
              <p:spPr>
                <a:xfrm>
                  <a:off x="4337088" y="6143541"/>
                  <a:ext cx="187604" cy="221626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chemeClr val="tx1"/>
                      </a:solidFill>
                    </a:rPr>
                    <a:t>0</a:t>
                  </a:r>
                </a:p>
              </p:txBody>
            </p:sp>
          </p:grpSp>
          <p:sp>
            <p:nvSpPr>
              <p:cNvPr id="14" name="Rectangle 13"/>
              <p:cNvSpPr>
                <a:spLocks noChangeArrowheads="1"/>
              </p:cNvSpPr>
              <p:nvPr/>
            </p:nvSpPr>
            <p:spPr bwMode="auto">
              <a:xfrm>
                <a:off x="6141190" y="5005395"/>
                <a:ext cx="1383138" cy="456978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</a:rPr>
                  <a:t>busy</a:t>
                </a:r>
              </a:p>
            </p:txBody>
          </p:sp>
        </p:grpSp>
        <p:cxnSp>
          <p:nvCxnSpPr>
            <p:cNvPr id="11" name="Straight Arrow Connector 10"/>
            <p:cNvCxnSpPr/>
            <p:nvPr/>
          </p:nvCxnSpPr>
          <p:spPr>
            <a:xfrm>
              <a:off x="6822243" y="5073655"/>
              <a:ext cx="0" cy="592749"/>
            </a:xfrm>
            <a:prstGeom prst="straightConnector1">
              <a:avLst/>
            </a:prstGeom>
            <a:ln>
              <a:headEnd type="triangl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6816668" y="4466300"/>
              <a:ext cx="324688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>
                  <a:solidFill>
                    <a:schemeClr val="tx1"/>
                  </a:solidFill>
                </a:rPr>
                <a:t>Backoff</a:t>
              </a:r>
              <a:r>
                <a:rPr lang="en-US" dirty="0" smtClean="0">
                  <a:solidFill>
                    <a:schemeClr val="tx1"/>
                  </a:solidFill>
                </a:rPr>
                <a:t> countdown resumes with same value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958730" y="5095956"/>
            <a:ext cx="706057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cs typeface="Neo Sans Intel"/>
              </a:rPr>
              <a:t>ML</a:t>
            </a:r>
          </a:p>
          <a:p>
            <a:r>
              <a:rPr lang="en-US" sz="2400" b="1" dirty="0" smtClean="0">
                <a:solidFill>
                  <a:schemeClr val="tx2"/>
                </a:solidFill>
                <a:cs typeface="Neo Sans Intel"/>
              </a:rPr>
              <a:t>STA</a:t>
            </a:r>
            <a:endParaRPr lang="en-US" sz="2400" b="1" dirty="0">
              <a:solidFill>
                <a:schemeClr val="tx2"/>
              </a:solidFill>
              <a:cs typeface="Neo Sans Intel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862822" y="5078866"/>
            <a:ext cx="38704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TXOP: ML STA’s TXOP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Busy: other traffic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5673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29217" y="339359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Unidirectional Aggregation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196870" y="1183869"/>
            <a:ext cx="11691097" cy="272307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Aggregation considered so far is bi-directional (link A “invites” link B and vice versa)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Scenario: </a:t>
            </a:r>
            <a:r>
              <a:rPr lang="en-US" dirty="0"/>
              <a:t>Single link </a:t>
            </a:r>
            <a:r>
              <a:rPr lang="en-US" dirty="0" smtClean="0"/>
              <a:t>STAs </a:t>
            </a:r>
            <a:r>
              <a:rPr lang="en-US" dirty="0" smtClean="0"/>
              <a:t>operating </a:t>
            </a:r>
            <a:r>
              <a:rPr lang="en-US" dirty="0"/>
              <a:t>on link </a:t>
            </a:r>
            <a:r>
              <a:rPr lang="en-US" dirty="0" smtClean="0"/>
              <a:t>A and multi-link aggregation enabled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In worst case, starvation of single link STAs if </a:t>
            </a:r>
            <a:r>
              <a:rPr lang="en-US" b="0" dirty="0" smtClean="0"/>
              <a:t>link B </a:t>
            </a:r>
            <a:r>
              <a:rPr lang="en-US" b="0" dirty="0" smtClean="0"/>
              <a:t>has no traffic other than of ML STAs</a:t>
            </a:r>
            <a:endParaRPr lang="en-US" b="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0" dirty="0" smtClean="0"/>
              <a:t>Mean </a:t>
            </a:r>
            <a:r>
              <a:rPr lang="en-US" sz="2200" b="0" dirty="0" err="1" smtClean="0"/>
              <a:t>backoff</a:t>
            </a:r>
            <a:r>
              <a:rPr lang="en-US" sz="2200" b="0" dirty="0" smtClean="0"/>
              <a:t> value on link B is smaller than mean </a:t>
            </a:r>
            <a:r>
              <a:rPr lang="en-US" sz="2200" b="0" dirty="0" err="1" smtClean="0"/>
              <a:t>backoff</a:t>
            </a:r>
            <a:r>
              <a:rPr lang="en-US" sz="2200" b="0" dirty="0" smtClean="0"/>
              <a:t> value on link </a:t>
            </a:r>
            <a:r>
              <a:rPr lang="en-US" sz="2200" b="0" dirty="0" smtClean="0"/>
              <a:t>A </a:t>
            </a:r>
            <a:endParaRPr lang="en-US" sz="2200" b="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Access delay on link B is smaller than access delay on link A</a:t>
            </a:r>
            <a:endParaRPr lang="en-US" sz="26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Proposal</a:t>
            </a:r>
            <a:r>
              <a:rPr lang="en-US" dirty="0" smtClean="0"/>
              <a:t>: </a:t>
            </a:r>
            <a:r>
              <a:rPr lang="en-US" dirty="0" smtClean="0"/>
              <a:t>Unidirectional </a:t>
            </a:r>
            <a:r>
              <a:rPr lang="en-US" dirty="0" smtClean="0"/>
              <a:t>Aggregation mode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Aggregation limited from link A to link </a:t>
            </a:r>
            <a:r>
              <a:rPr lang="en-US" sz="2200" dirty="0" smtClean="0"/>
              <a:t>B</a:t>
            </a:r>
            <a:endParaRPr lang="en-US" sz="220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Link </a:t>
            </a:r>
            <a:r>
              <a:rPr lang="en-US" sz="2200" dirty="0"/>
              <a:t>A </a:t>
            </a:r>
            <a:r>
              <a:rPr lang="en-US" sz="2200" dirty="0" smtClean="0"/>
              <a:t>with </a:t>
            </a:r>
            <a:r>
              <a:rPr lang="en-US" sz="2200" dirty="0" err="1" smtClean="0"/>
              <a:t>backoff</a:t>
            </a:r>
            <a:r>
              <a:rPr lang="en-US" sz="2200" dirty="0" smtClean="0"/>
              <a:t> 0 can aggregate </a:t>
            </a:r>
            <a:r>
              <a:rPr lang="en-US" sz="2200" dirty="0"/>
              <a:t>link </a:t>
            </a:r>
            <a:r>
              <a:rPr lang="en-US" sz="2200" dirty="0" smtClean="0"/>
              <a:t>B if link B is idle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L</a:t>
            </a:r>
            <a:r>
              <a:rPr lang="en-US" sz="2200" dirty="0" smtClean="0"/>
              <a:t>ink </a:t>
            </a:r>
            <a:r>
              <a:rPr lang="en-US" sz="2200" dirty="0"/>
              <a:t>B </a:t>
            </a:r>
            <a:r>
              <a:rPr lang="en-US" sz="2200" dirty="0" smtClean="0"/>
              <a:t>with </a:t>
            </a:r>
            <a:r>
              <a:rPr lang="en-US" sz="2200" dirty="0" err="1" smtClean="0"/>
              <a:t>backoff</a:t>
            </a:r>
            <a:r>
              <a:rPr lang="en-US" sz="2200" dirty="0" smtClean="0"/>
              <a:t> 0 cannot aggregate link </a:t>
            </a:r>
            <a:r>
              <a:rPr lang="en-US" sz="2200" dirty="0"/>
              <a:t>A </a:t>
            </a:r>
            <a:r>
              <a:rPr lang="en-US" sz="2200" dirty="0" smtClean="0"/>
              <a:t>even if link A is idle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838200" y="5181600"/>
            <a:ext cx="12142250" cy="1162719"/>
            <a:chOff x="935502" y="5068603"/>
            <a:chExt cx="12142250" cy="1162719"/>
          </a:xfrm>
        </p:grpSpPr>
        <p:sp>
          <p:nvSpPr>
            <p:cNvPr id="52" name="Line 9"/>
            <p:cNvSpPr>
              <a:spLocks noChangeShapeType="1"/>
            </p:cNvSpPr>
            <p:nvPr/>
          </p:nvSpPr>
          <p:spPr bwMode="auto">
            <a:xfrm>
              <a:off x="1795869" y="5534474"/>
              <a:ext cx="7277499" cy="0"/>
            </a:xfrm>
            <a:prstGeom prst="line">
              <a:avLst/>
            </a:prstGeom>
            <a:noFill/>
            <a:ln w="25400" cap="rnd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53" name="Line 10"/>
            <p:cNvSpPr>
              <a:spLocks noChangeShapeType="1"/>
            </p:cNvSpPr>
            <p:nvPr/>
          </p:nvSpPr>
          <p:spPr bwMode="auto">
            <a:xfrm>
              <a:off x="1795869" y="6224380"/>
              <a:ext cx="7277499" cy="0"/>
            </a:xfrm>
            <a:prstGeom prst="line">
              <a:avLst/>
            </a:prstGeom>
            <a:noFill/>
            <a:ln w="25400" cap="rnd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886237" y="5169534"/>
              <a:ext cx="759266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  <a:cs typeface="Neo Sans Intel"/>
                </a:rPr>
                <a:t>link A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948974" y="5894162"/>
              <a:ext cx="917768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  <a:cs typeface="Neo Sans Intel"/>
                </a:rPr>
                <a:t>link B</a:t>
              </a: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2762400" y="5314752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2947753" y="5314752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3134606" y="5314752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3319209" y="5314752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60" name="Rectangle 13"/>
            <p:cNvSpPr>
              <a:spLocks noChangeArrowheads="1"/>
            </p:cNvSpPr>
            <p:nvPr/>
          </p:nvSpPr>
          <p:spPr bwMode="auto">
            <a:xfrm>
              <a:off x="3511794" y="5068603"/>
              <a:ext cx="1124476" cy="45697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/>
                <a:t>TXOP</a:t>
              </a: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4738948" y="5314752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4924301" y="5314752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5111154" y="5314752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64" name="Rectangle 13"/>
            <p:cNvSpPr>
              <a:spLocks noChangeArrowheads="1"/>
            </p:cNvSpPr>
            <p:nvPr/>
          </p:nvSpPr>
          <p:spPr bwMode="auto">
            <a:xfrm>
              <a:off x="6887925" y="5079400"/>
              <a:ext cx="1408083" cy="45697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</a:rPr>
                <a:t>Single link STA</a:t>
              </a:r>
            </a:p>
          </p:txBody>
        </p:sp>
        <p:sp>
          <p:nvSpPr>
            <p:cNvPr id="65" name="Rectangle 13"/>
            <p:cNvSpPr>
              <a:spLocks noChangeArrowheads="1"/>
            </p:cNvSpPr>
            <p:nvPr/>
          </p:nvSpPr>
          <p:spPr bwMode="auto">
            <a:xfrm>
              <a:off x="2889975" y="5758173"/>
              <a:ext cx="1233675" cy="45697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busy</a:t>
              </a:r>
            </a:p>
          </p:txBody>
        </p:sp>
        <p:sp>
          <p:nvSpPr>
            <p:cNvPr id="66" name="Rectangle 13"/>
            <p:cNvSpPr>
              <a:spLocks noChangeArrowheads="1"/>
            </p:cNvSpPr>
            <p:nvPr/>
          </p:nvSpPr>
          <p:spPr bwMode="auto">
            <a:xfrm>
              <a:off x="4200332" y="5760252"/>
              <a:ext cx="960913" cy="45697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busy</a:t>
              </a:r>
            </a:p>
          </p:txBody>
        </p:sp>
        <p:sp>
          <p:nvSpPr>
            <p:cNvPr id="67" name="Rectangle 13"/>
            <p:cNvSpPr>
              <a:spLocks noChangeArrowheads="1"/>
            </p:cNvSpPr>
            <p:nvPr/>
          </p:nvSpPr>
          <p:spPr bwMode="auto">
            <a:xfrm>
              <a:off x="5303045" y="5072880"/>
              <a:ext cx="730998" cy="45697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/>
                <a:t>TXOP</a:t>
              </a:r>
            </a:p>
          </p:txBody>
        </p:sp>
        <p:sp>
          <p:nvSpPr>
            <p:cNvPr id="68" name="Rectangle 13"/>
            <p:cNvSpPr>
              <a:spLocks noChangeArrowheads="1"/>
            </p:cNvSpPr>
            <p:nvPr/>
          </p:nvSpPr>
          <p:spPr bwMode="auto">
            <a:xfrm>
              <a:off x="5303045" y="5774344"/>
              <a:ext cx="730998" cy="45697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/>
                <a:t>TXOP</a:t>
              </a: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6139721" y="5314752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6325075" y="5314752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6511928" y="5314752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6696531" y="5314752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148818" y="6009696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334171" y="6009696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6521024" y="6009696"/>
              <a:ext cx="187604" cy="22162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50" name="Rectangle 13"/>
            <p:cNvSpPr>
              <a:spLocks noChangeArrowheads="1"/>
            </p:cNvSpPr>
            <p:nvPr/>
          </p:nvSpPr>
          <p:spPr bwMode="auto">
            <a:xfrm>
              <a:off x="6730614" y="5767402"/>
              <a:ext cx="841418" cy="45697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/>
                <a:t>TXOP</a:t>
              </a:r>
            </a:p>
          </p:txBody>
        </p:sp>
        <p:sp>
          <p:nvSpPr>
            <p:cNvPr id="51" name="Rectangle 13"/>
            <p:cNvSpPr>
              <a:spLocks noChangeArrowheads="1"/>
            </p:cNvSpPr>
            <p:nvPr/>
          </p:nvSpPr>
          <p:spPr bwMode="auto">
            <a:xfrm>
              <a:off x="7600799" y="5758170"/>
              <a:ext cx="1233675" cy="45697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busy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935502" y="5252363"/>
              <a:ext cx="706057" cy="73866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2400" b="1" dirty="0" smtClean="0">
                  <a:solidFill>
                    <a:schemeClr val="tx2"/>
                  </a:solidFill>
                  <a:cs typeface="Neo Sans Intel"/>
                </a:rPr>
                <a:t>ML</a:t>
              </a:r>
            </a:p>
            <a:p>
              <a:r>
                <a:rPr lang="en-US" sz="2400" b="1" dirty="0" smtClean="0">
                  <a:solidFill>
                    <a:schemeClr val="tx2"/>
                  </a:solidFill>
                  <a:cs typeface="Neo Sans Intel"/>
                </a:rPr>
                <a:t>STA</a:t>
              </a:r>
              <a:endParaRPr lang="en-US" sz="2400" b="1" dirty="0">
                <a:solidFill>
                  <a:schemeClr val="tx2"/>
                </a:solidFill>
                <a:cs typeface="Neo Sans Intel"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9207312" y="5250561"/>
              <a:ext cx="38704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chemeClr val="tx1"/>
                  </a:solidFill>
                </a:rPr>
                <a:t>TXOP: ML STA’s TXOP</a:t>
              </a:r>
            </a:p>
            <a:p>
              <a:r>
                <a:rPr lang="en-US" sz="2000" dirty="0" smtClean="0">
                  <a:solidFill>
                    <a:schemeClr val="tx1"/>
                  </a:solidFill>
                </a:rPr>
                <a:t>Busy: other traffic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300488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10214" y="510412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533400" y="2133600"/>
            <a:ext cx="11288829" cy="272307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Fairness for single link STAs needs to be considered in design of multi-link aggregation protocol design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Backoff</a:t>
            </a:r>
            <a:r>
              <a:rPr lang="en-US" dirty="0" smtClean="0"/>
              <a:t> procedure on aggregated link needs further consideration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b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Unidirectional aggregation mode can benefit single link STAs in certain scenarios</a:t>
            </a:r>
            <a:endParaRPr lang="en-US" sz="2400" b="1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0675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 #1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Do you agree fairness for single link STAs needs important consideration in the design of multi-link aggregation protocols for </a:t>
            </a:r>
            <a:r>
              <a:rPr lang="en-GB" dirty="0" err="1" smtClean="0"/>
              <a:t>TGbe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28288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 #2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Do you agree multi-link aggregation shall be enabled for non-STR STAs to boost their channel access opportunities?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GB" dirty="0" smtClean="0"/>
              <a:t>Non-STR STA in the context of a link pair is a multi-link STA that is not capable of simultaneous transmit and receive operation on that link pair [3]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4626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dirty="0" smtClean="0"/>
              <a:t>[1] 11-19/979</a:t>
            </a:r>
            <a:r>
              <a:rPr lang="en-GB" dirty="0"/>
              <a:t>, “EHT Multi-link Operation Follow-up”</a:t>
            </a:r>
          </a:p>
          <a:p>
            <a:r>
              <a:rPr lang="en-GB" dirty="0"/>
              <a:t>[2] 11-19/822, “Extremely Efficient Multi-band Operation</a:t>
            </a:r>
            <a:r>
              <a:rPr lang="en-GB" dirty="0" smtClean="0"/>
              <a:t>”</a:t>
            </a:r>
          </a:p>
          <a:p>
            <a:r>
              <a:rPr lang="en-GB" dirty="0" smtClean="0"/>
              <a:t>[</a:t>
            </a:r>
            <a:r>
              <a:rPr lang="en-GB" dirty="0"/>
              <a:t>3</a:t>
            </a:r>
            <a:r>
              <a:rPr lang="en-GB" dirty="0" smtClean="0"/>
              <a:t>] 11-19/1405, “Multi-link Operation Channel Access Discussion”</a:t>
            </a:r>
          </a:p>
          <a:p>
            <a:r>
              <a:rPr lang="en-GB" dirty="0" smtClean="0"/>
              <a:t>[4] 11-19/764, “Multi-link Aggregation Gain Analysis”</a:t>
            </a:r>
          </a:p>
          <a:p>
            <a:r>
              <a:rPr lang="en-GB" dirty="0" smtClean="0"/>
              <a:t>[5] 11-19/1291, “Performance Aspects of Multi-link operations”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429</TotalTime>
  <Words>856</Words>
  <Application>Microsoft Office PowerPoint</Application>
  <PresentationFormat>Widescreen</PresentationFormat>
  <Paragraphs>206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 Unicode MS</vt:lpstr>
      <vt:lpstr>MS Gothic</vt:lpstr>
      <vt:lpstr>Neo Sans Intel</vt:lpstr>
      <vt:lpstr>Arial</vt:lpstr>
      <vt:lpstr>Courier New</vt:lpstr>
      <vt:lpstr>Times New Roman</vt:lpstr>
      <vt:lpstr>Office Theme</vt:lpstr>
      <vt:lpstr>Document</vt:lpstr>
      <vt:lpstr>Multi-link Aggregation Considerations</vt:lpstr>
      <vt:lpstr>Introduction</vt:lpstr>
      <vt:lpstr>Multi-link Aggregation Impact</vt:lpstr>
      <vt:lpstr>Aggregated link Backoff Procedure</vt:lpstr>
      <vt:lpstr>Unidirectional Aggregation</vt:lpstr>
      <vt:lpstr>Summary</vt:lpstr>
      <vt:lpstr>Straw Poll #1</vt:lpstr>
      <vt:lpstr>Straw Poll #2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Aggregation Considerations</dc:title>
  <dc:creator>Sharan Naribole</dc:creator>
  <cp:lastModifiedBy>Sharan Naribole</cp:lastModifiedBy>
  <cp:revision>58</cp:revision>
  <cp:lastPrinted>1601-01-01T00:00:00Z</cp:lastPrinted>
  <dcterms:created xsi:type="dcterms:W3CDTF">2019-09-09T04:27:48Z</dcterms:created>
  <dcterms:modified xsi:type="dcterms:W3CDTF">2019-09-14T03:05:47Z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_SA">
    <vt:lpwstr>C:\Users\n.sharan\Documents\6 GHz and EHT\EHT internal discussions\Multi-Link Operation\Sep-2019\11-19-1505-00-00be-multi-link-aggregation-considerations.pptx</vt:lpwstr>
  </property>
</Properties>
</file>