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25"/>
  </p:notesMasterIdLst>
  <p:sldIdLst>
    <p:sldId id="256" r:id="rId2"/>
    <p:sldId id="334" r:id="rId3"/>
    <p:sldId id="281" r:id="rId4"/>
    <p:sldId id="292" r:id="rId5"/>
    <p:sldId id="291" r:id="rId6"/>
    <p:sldId id="282" r:id="rId7"/>
    <p:sldId id="295" r:id="rId8"/>
    <p:sldId id="318" r:id="rId9"/>
    <p:sldId id="303" r:id="rId10"/>
    <p:sldId id="319" r:id="rId11"/>
    <p:sldId id="325" r:id="rId12"/>
    <p:sldId id="330" r:id="rId13"/>
    <p:sldId id="323" r:id="rId14"/>
    <p:sldId id="326" r:id="rId15"/>
    <p:sldId id="316" r:id="rId16"/>
    <p:sldId id="310" r:id="rId17"/>
    <p:sldId id="336" r:id="rId18"/>
    <p:sldId id="331" r:id="rId19"/>
    <p:sldId id="332" r:id="rId20"/>
    <p:sldId id="335" r:id="rId21"/>
    <p:sldId id="314" r:id="rId22"/>
    <p:sldId id="313" r:id="rId23"/>
    <p:sldId id="309" r:id="rId24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A8DA2"/>
    <a:srgbClr val="996600"/>
    <a:srgbClr val="FFCC99"/>
    <a:srgbClr val="CC6600"/>
    <a:srgbClr val="FFCCFF"/>
    <a:srgbClr val="FFFF66"/>
    <a:srgbClr val="CCFFCC"/>
    <a:srgbClr val="00CC0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6" autoAdjust="0"/>
    <p:restoredTop sz="94660"/>
  </p:normalViewPr>
  <p:slideViewPr>
    <p:cSldViewPr snapToGrid="0">
      <p:cViewPr>
        <p:scale>
          <a:sx n="130" d="100"/>
          <a:sy n="130" d="100"/>
        </p:scale>
        <p:origin x="205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5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4485ef10ee_0_262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36" tIns="90436" rIns="90436" bIns="90436" anchor="ctr" anchorCtr="0">
            <a:noAutofit/>
          </a:bodyPr>
          <a:lstStyle/>
          <a:p>
            <a:pPr marL="0" indent="0">
              <a:buNone/>
            </a:pPr>
            <a:endParaRPr sz="1400"/>
          </a:p>
        </p:txBody>
      </p:sp>
      <p:sp>
        <p:nvSpPr>
          <p:cNvPr id="127" name="Google Shape;127;g4485ef10ee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85800" y="328437"/>
            <a:ext cx="179064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 dirty="0"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7142899" y="6383397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252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875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302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Red ">
  <p:cSld name="Title Red 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08610" y="4204851"/>
            <a:ext cx="5589300" cy="4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b" anchorCtr="0"/>
          <a:lstStyle>
            <a:lvl1pPr marL="457200" marR="0" lvl="0" indent="-2286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2"/>
          </p:nvPr>
        </p:nvSpPr>
        <p:spPr>
          <a:xfrm>
            <a:off x="308610" y="5628417"/>
            <a:ext cx="5589300" cy="2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3"/>
          </p:nvPr>
        </p:nvSpPr>
        <p:spPr>
          <a:xfrm>
            <a:off x="308610" y="5199599"/>
            <a:ext cx="5589300" cy="2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0" marR="0" lvl="1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62000" marR="0" lvl="2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30300" marR="0" lvl="3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11300" marR="0" lvl="4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892300" marR="0" lvl="5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273300" marR="0" lvl="6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641600" marR="0" lvl="7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600" marR="0" lvl="8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3751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08610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308610" y="572855"/>
            <a:ext cx="8524500" cy="3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23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2"/>
          </p:nvPr>
        </p:nvSpPr>
        <p:spPr>
          <a:xfrm>
            <a:off x="4649724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718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hape 15"/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07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9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142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192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7098677" y="6381780"/>
            <a:ext cx="1439497" cy="25319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128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312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261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7" y="6499816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802.11-19/1499r0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15"/>
          <p:cNvSpPr txBox="1">
            <a:spLocks noGrp="1"/>
          </p:cNvSpPr>
          <p:nvPr>
            <p:ph type="dt" idx="2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 lang="en-US" dirty="0"/>
          </a:p>
        </p:txBody>
      </p:sp>
      <p:sp>
        <p:nvSpPr>
          <p:cNvPr id="23" name="Shape 26"/>
          <p:cNvSpPr txBox="1">
            <a:spLocks noGrp="1"/>
          </p:cNvSpPr>
          <p:nvPr>
            <p:ph type="ftr" idx="3"/>
          </p:nvPr>
        </p:nvSpPr>
        <p:spPr>
          <a:xfrm>
            <a:off x="7142899" y="6383397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104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3" r:id="rId10"/>
    <p:sldLayoutId id="2147483684" r:id="rId11"/>
    <p:sldLayoutId id="2147483685" r:id="rId12"/>
    <p:sldLayoutId id="2147483686" r:id="rId13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2"/>
          <p:cNvSpPr txBox="1">
            <a:spLocks/>
          </p:cNvSpPr>
          <p:nvPr/>
        </p:nvSpPr>
        <p:spPr>
          <a:xfrm>
            <a:off x="685800" y="887636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>
              <a:buClr>
                <a:schemeClr val="dk2"/>
              </a:buClr>
              <a:buSzPct val="25000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Secure-LTF Unintentional Beamforming Issue and Solution Proposal</a:t>
            </a:r>
            <a:endParaRPr lang="en-US" sz="2800" b="1" dirty="0">
              <a:solidFill>
                <a:schemeClr val="dk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Shape 33"/>
          <p:cNvSpPr txBox="1">
            <a:spLocks/>
          </p:cNvSpPr>
          <p:nvPr/>
        </p:nvSpPr>
        <p:spPr>
          <a:xfrm>
            <a:off x="685800" y="2267403"/>
            <a:ext cx="8008800" cy="488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 eaLnBrk="1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2019-09-06</a:t>
            </a:r>
            <a:r>
              <a:rPr lang="en-US" sz="2000" b="0" dirty="0"/>
              <a:t>17-12-14</a:t>
            </a:r>
          </a:p>
        </p:txBody>
      </p:sp>
      <p:sp>
        <p:nvSpPr>
          <p:cNvPr id="7" name="Shape 34"/>
          <p:cNvSpPr txBox="1"/>
          <p:nvPr/>
        </p:nvSpPr>
        <p:spPr>
          <a:xfrm>
            <a:off x="685800" y="3074128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8" name="Shape 35"/>
          <p:cNvGraphicFramePr/>
          <p:nvPr>
            <p:extLst>
              <p:ext uri="{D42A27DB-BD31-4B8C-83A1-F6EECF244321}">
                <p14:modId xmlns:p14="http://schemas.microsoft.com/office/powerpoint/2010/main" val="161825833"/>
              </p:ext>
            </p:extLst>
          </p:nvPr>
        </p:nvGraphicFramePr>
        <p:xfrm>
          <a:off x="685800" y="3602472"/>
          <a:ext cx="8008798" cy="247167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05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7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19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46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488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Mengchang</a:t>
                      </a:r>
                      <a:r>
                        <a:rPr lang="en-US" sz="1000" u="none" strike="noStrike" cap="non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Doong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Broadcom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Innovation Drive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San Jose, CA 95134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+1 408-922-1037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mengchang.doong@broadcom.com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5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Manas Deb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Broadcom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Innovation Drive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San Jose, CA 95134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+1 408-922-5984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manas.deb@broadcom.com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Marcellus Forbes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Broadcom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Innovation Drive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San Jose, CA 95134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marcellus.forbes@broadcom.com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Rethna Pulikkoonattu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Broadcom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Innovation Drive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San Jose, CA 95134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+1 858-521-4840</a:t>
                      </a: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rethnakaran.pulikkoonattu@Broadcom.com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765054771"/>
                  </a:ext>
                </a:extLst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9125" y="966788"/>
            <a:ext cx="8524875" cy="241300"/>
          </a:xfrm>
        </p:spPr>
        <p:txBody>
          <a:bodyPr/>
          <a:lstStyle/>
          <a:p>
            <a:r>
              <a:rPr lang="en-US" sz="2800" dirty="0"/>
              <a:t>Recap about the 4P+3 bits and the iterative process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8241" y="1592632"/>
            <a:ext cx="4806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4P+3 bits can be divided into groups as shown below: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255" y="2577424"/>
            <a:ext cx="1128835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0</a:t>
            </a:r>
            <a:r>
              <a:rPr lang="en-US" sz="1200" dirty="0"/>
              <a:t>, b</a:t>
            </a:r>
            <a:r>
              <a:rPr lang="en-US" sz="1200" baseline="-25000" dirty="0"/>
              <a:t>1</a:t>
            </a:r>
            <a:r>
              <a:rPr lang="en-US" sz="1200" dirty="0"/>
              <a:t>, … b</a:t>
            </a:r>
            <a:r>
              <a:rPr lang="en-US" sz="1200" baseline="-25000" dirty="0"/>
              <a:t>P-1</a:t>
            </a:r>
            <a:r>
              <a:rPr lang="en-US" sz="1200" dirty="0"/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7347" y="2577424"/>
            <a:ext cx="1096775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b</a:t>
            </a:r>
            <a:r>
              <a:rPr lang="en-US" sz="1200" baseline="-25000" dirty="0" err="1"/>
              <a:t>P</a:t>
            </a:r>
            <a:r>
              <a:rPr lang="en-US" sz="1200" dirty="0"/>
              <a:t>, b</a:t>
            </a:r>
            <a:r>
              <a:rPr lang="en-US" sz="1200" baseline="-25000" dirty="0"/>
              <a:t>P+1</a:t>
            </a:r>
            <a:r>
              <a:rPr lang="en-US" sz="1200" dirty="0"/>
              <a:t>, b</a:t>
            </a:r>
            <a:r>
              <a:rPr lang="en-US" sz="1200" baseline="-25000" dirty="0"/>
              <a:t>P+2</a:t>
            </a:r>
            <a:r>
              <a:rPr lang="en-US" sz="1200" dirty="0"/>
              <a:t>,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63949" y="2577424"/>
            <a:ext cx="121379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P+6</a:t>
            </a:r>
            <a:r>
              <a:rPr lang="en-US" sz="1200" dirty="0"/>
              <a:t>, b</a:t>
            </a:r>
            <a:r>
              <a:rPr lang="en-US" sz="1200" baseline="-25000" dirty="0"/>
              <a:t>P+7</a:t>
            </a:r>
            <a:r>
              <a:rPr lang="en-US" sz="1200" dirty="0"/>
              <a:t>, b</a:t>
            </a:r>
            <a:r>
              <a:rPr lang="en-US" sz="1200" baseline="-25000" dirty="0"/>
              <a:t>P+8</a:t>
            </a:r>
            <a:r>
              <a:rPr lang="en-US" sz="1200" dirty="0"/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52120" y="2577424"/>
            <a:ext cx="132921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P+9</a:t>
            </a:r>
            <a:r>
              <a:rPr lang="en-US" sz="1200" dirty="0"/>
              <a:t>, b</a:t>
            </a:r>
            <a:r>
              <a:rPr lang="en-US" sz="1200" baseline="-25000" dirty="0"/>
              <a:t>P+10</a:t>
            </a:r>
            <a:r>
              <a:rPr lang="en-US" sz="1200" dirty="0"/>
              <a:t>, b</a:t>
            </a:r>
            <a:r>
              <a:rPr lang="en-US" sz="1200" baseline="-25000" dirty="0"/>
              <a:t>P+11</a:t>
            </a:r>
            <a:r>
              <a:rPr lang="en-US" sz="1200" dirty="0"/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52898" y="2577424"/>
            <a:ext cx="122661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4P</a:t>
            </a:r>
            <a:r>
              <a:rPr lang="en-US" sz="1200" dirty="0"/>
              <a:t>, b</a:t>
            </a:r>
            <a:r>
              <a:rPr lang="en-US" sz="1200" baseline="-25000" dirty="0"/>
              <a:t>4P+1</a:t>
            </a:r>
            <a:r>
              <a:rPr lang="en-US" sz="1200" dirty="0"/>
              <a:t>, b</a:t>
            </a:r>
            <a:r>
              <a:rPr lang="en-US" sz="1200" baseline="-25000" dirty="0"/>
              <a:t>4P+2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40129" y="2577424"/>
            <a:ext cx="33855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cxnSp>
        <p:nvCxnSpPr>
          <p:cNvPr id="15" name="Straight Arrow Connector 14"/>
          <p:cNvCxnSpPr>
            <a:stCxn id="6" idx="2"/>
            <a:endCxn id="16" idx="0"/>
          </p:cNvCxnSpPr>
          <p:nvPr/>
        </p:nvCxnSpPr>
        <p:spPr>
          <a:xfrm>
            <a:off x="956672" y="2854423"/>
            <a:ext cx="98" cy="5908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3267" y="3445288"/>
            <a:ext cx="10070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secure </a:t>
            </a:r>
            <a:r>
              <a:rPr lang="en-US" sz="1000" dirty="0" err="1"/>
              <a:t>az_csd</a:t>
            </a:r>
            <a:endParaRPr lang="en-US" sz="1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691517" y="2850289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64" y="3771126"/>
            <a:ext cx="978429" cy="287083"/>
          </a:xfrm>
          <a:prstGeom prst="rect">
            <a:avLst/>
          </a:prstGeom>
          <a:ln>
            <a:solidFill>
              <a:srgbClr val="996600"/>
            </a:solidFill>
          </a:ln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3474" y="3910450"/>
            <a:ext cx="1696870" cy="758176"/>
          </a:xfrm>
          <a:prstGeom prst="rect">
            <a:avLst/>
          </a:prstGeom>
          <a:ln>
            <a:solidFill>
              <a:srgbClr val="00CC00"/>
            </a:solidFill>
          </a:ln>
        </p:spPr>
      </p:pic>
      <p:sp>
        <p:nvSpPr>
          <p:cNvPr id="23" name="TextBox 22"/>
          <p:cNvSpPr txBox="1"/>
          <p:nvPr/>
        </p:nvSpPr>
        <p:spPr>
          <a:xfrm>
            <a:off x="1670306" y="304675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006986" y="2850920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338934" y="2859411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75435" y="3058725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61242" y="3070357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2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620717" y="3057456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P-1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09286" y="2851176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8582288" y="2853533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04316" y="312393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669" y="3723889"/>
            <a:ext cx="4562317" cy="506925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3599" y="4734015"/>
            <a:ext cx="3147234" cy="918860"/>
          </a:xfrm>
          <a:prstGeom prst="rect">
            <a:avLst/>
          </a:prstGeom>
          <a:ln w="19050">
            <a:solidFill>
              <a:srgbClr val="00B0F0"/>
            </a:solidFill>
          </a:ln>
        </p:spPr>
      </p:pic>
      <p:sp>
        <p:nvSpPr>
          <p:cNvPr id="36" name="TextBox 35"/>
          <p:cNvSpPr txBox="1"/>
          <p:nvPr/>
        </p:nvSpPr>
        <p:spPr>
          <a:xfrm>
            <a:off x="4525609" y="4426239"/>
            <a:ext cx="1845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iterative process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967345" y="3049843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43" name="Right Brace 42"/>
          <p:cNvSpPr/>
          <p:nvPr/>
        </p:nvSpPr>
        <p:spPr>
          <a:xfrm rot="16200000">
            <a:off x="5191822" y="-1042415"/>
            <a:ext cx="214381" cy="6961008"/>
          </a:xfrm>
          <a:prstGeom prst="rightBrac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267045" y="2134312"/>
            <a:ext cx="49936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These 3P+3 = 3(P+1) bits are used to generate the 8PSK secured sequence.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54063" y="1978794"/>
            <a:ext cx="16644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These P bits are used to generate the </a:t>
            </a:r>
            <a:r>
              <a:rPr lang="en-US" sz="1100" dirty="0" err="1"/>
              <a:t>az_csd</a:t>
            </a:r>
            <a:r>
              <a:rPr lang="en-US" sz="1100" dirty="0"/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336865" y="5147811"/>
            <a:ext cx="3150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sequence of </a:t>
            </a:r>
            <a:r>
              <a:rPr lang="en-US" dirty="0">
                <a:solidFill>
                  <a:srgbClr val="00B0F0"/>
                </a:solidFill>
              </a:rPr>
              <a:t>2</a:t>
            </a:r>
            <a:r>
              <a:rPr lang="en-US" baseline="30000" dirty="0">
                <a:solidFill>
                  <a:srgbClr val="00B0F0"/>
                </a:solidFill>
              </a:rPr>
              <a:t>P</a:t>
            </a:r>
            <a:r>
              <a:rPr lang="en-US" dirty="0"/>
              <a:t> 8PSK symbols are generated by </a:t>
            </a:r>
            <a:r>
              <a:rPr lang="en-US" dirty="0">
                <a:solidFill>
                  <a:srgbClr val="00B0F0"/>
                </a:solidFill>
              </a:rPr>
              <a:t>P-1 iterations</a:t>
            </a:r>
            <a:r>
              <a:rPr lang="en-US" dirty="0"/>
              <a:t>.</a:t>
            </a:r>
          </a:p>
        </p:txBody>
      </p:sp>
      <p:sp>
        <p:nvSpPr>
          <p:cNvPr id="47" name="Right Brace 46"/>
          <p:cNvSpPr/>
          <p:nvPr/>
        </p:nvSpPr>
        <p:spPr>
          <a:xfrm rot="16200000">
            <a:off x="845376" y="1749974"/>
            <a:ext cx="214381" cy="1384961"/>
          </a:xfrm>
          <a:prstGeom prst="rightBrace">
            <a:avLst/>
          </a:prstGeom>
          <a:ln w="19050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2029683" y="3667358"/>
            <a:ext cx="1027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Initial values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38141" y="2569728"/>
            <a:ext cx="1213794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P+3</a:t>
            </a:r>
            <a:r>
              <a:rPr lang="en-US" sz="1200" dirty="0"/>
              <a:t>, b</a:t>
            </a:r>
            <a:r>
              <a:rPr lang="en-US" sz="1200" baseline="-25000" dirty="0"/>
              <a:t>P+4</a:t>
            </a:r>
            <a:r>
              <a:rPr lang="en-US" sz="1200" dirty="0"/>
              <a:t>, b</a:t>
            </a:r>
            <a:r>
              <a:rPr lang="en-US" sz="1200" baseline="-25000" dirty="0"/>
              <a:t>P+5</a:t>
            </a:r>
            <a:r>
              <a:rPr lang="en-US" sz="1200" dirty="0"/>
              <a:t>,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1491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27930"/>
            <a:ext cx="7772400" cy="1066800"/>
          </a:xfrm>
        </p:spPr>
        <p:txBody>
          <a:bodyPr/>
          <a:lstStyle/>
          <a:p>
            <a:r>
              <a:rPr lang="en-US" dirty="0"/>
              <a:t>“The Rule” and notations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7880" y="1636795"/>
            <a:ext cx="1128835" cy="276999"/>
          </a:xfrm>
          <a:prstGeom prst="rect">
            <a:avLst/>
          </a:prstGeom>
          <a:solidFill>
            <a:srgbClr val="FFCC99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0</a:t>
            </a:r>
            <a:r>
              <a:rPr lang="en-US" sz="1200" dirty="0"/>
              <a:t>, b</a:t>
            </a:r>
            <a:r>
              <a:rPr lang="en-US" sz="1200" baseline="-25000" dirty="0"/>
              <a:t>1</a:t>
            </a:r>
            <a:r>
              <a:rPr lang="en-US" sz="1200" dirty="0"/>
              <a:t>, … b</a:t>
            </a:r>
            <a:r>
              <a:rPr lang="en-US" sz="1200" baseline="-25000" dirty="0"/>
              <a:t>P-1</a:t>
            </a:r>
            <a:r>
              <a:rPr lang="en-US" sz="1200" dirty="0"/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46097" y="1636795"/>
            <a:ext cx="1096775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b</a:t>
            </a:r>
            <a:r>
              <a:rPr lang="en-US" sz="1200" baseline="-25000" dirty="0" err="1"/>
              <a:t>P</a:t>
            </a:r>
            <a:r>
              <a:rPr lang="en-US" sz="1200" dirty="0"/>
              <a:t>, b</a:t>
            </a:r>
            <a:r>
              <a:rPr lang="en-US" sz="1200" baseline="-25000" dirty="0"/>
              <a:t>P+1</a:t>
            </a:r>
            <a:r>
              <a:rPr lang="en-US" sz="1200" dirty="0"/>
              <a:t>, b</a:t>
            </a:r>
            <a:r>
              <a:rPr lang="en-US" sz="1200" baseline="-25000" dirty="0"/>
              <a:t>P+2</a:t>
            </a:r>
            <a:r>
              <a:rPr lang="en-US" sz="1200" dirty="0"/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1648" y="1636795"/>
            <a:ext cx="122661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4P</a:t>
            </a:r>
            <a:r>
              <a:rPr lang="en-US" sz="1200" dirty="0"/>
              <a:t>, b</a:t>
            </a:r>
            <a:r>
              <a:rPr lang="en-US" sz="1200" baseline="-25000" dirty="0"/>
              <a:t>4P+1</a:t>
            </a:r>
            <a:r>
              <a:rPr lang="en-US" sz="1200" dirty="0"/>
              <a:t>, b</a:t>
            </a:r>
            <a:r>
              <a:rPr lang="en-US" sz="1200" baseline="-25000" dirty="0"/>
              <a:t>4P+2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48879" y="1636795"/>
            <a:ext cx="33855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cxnSp>
        <p:nvCxnSpPr>
          <p:cNvPr id="15" name="Straight Arrow Connector 14"/>
          <p:cNvCxnSpPr>
            <a:stCxn id="6" idx="2"/>
            <a:endCxn id="16" idx="0"/>
          </p:cNvCxnSpPr>
          <p:nvPr/>
        </p:nvCxnSpPr>
        <p:spPr>
          <a:xfrm flipH="1">
            <a:off x="1091247" y="1913794"/>
            <a:ext cx="1050" cy="2458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2478" y="2159616"/>
            <a:ext cx="1077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secured </a:t>
            </a:r>
            <a:r>
              <a:rPr lang="en-US" sz="1000" dirty="0" err="1"/>
              <a:t>az_csd</a:t>
            </a:r>
            <a:endParaRPr lang="en-US" sz="1000" dirty="0"/>
          </a:p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</a:t>
            </a:r>
            <a:endParaRPr lang="en-US" sz="1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752386" y="1918931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09411" y="2134647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021228" y="1918930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319119" y="1908394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71480" y="2103791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82922" y="2105409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2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561648" y="2085144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P-1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37054" y="1913564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8532005" y="1908393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13066" y="218331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004179" y="213601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74531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3113212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-1140" y="3539619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45497" y="2764674"/>
            <a:ext cx="5148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CS_A1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833804" y="3167708"/>
            <a:ext cx="5148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CS_A2</a:t>
            </a:r>
            <a:endParaRPr lang="en-US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732421" y="3553952"/>
            <a:ext cx="920445" cy="246221"/>
          </a:xfrm>
          <a:prstGeom prst="rect">
            <a:avLst/>
          </a:prstGeom>
          <a:noFill/>
          <a:ln>
            <a:solidFill>
              <a:srgbClr val="9966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CS_A3</a:t>
            </a:r>
            <a:r>
              <a:rPr lang="en-US" sz="1000" dirty="0"/>
              <a:t>=</a:t>
            </a:r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CS_A1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2207019" y="273389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1_A1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207018" y="3125498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1_A2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207017" y="3547910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1_A3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3040242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0" y="3433274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-1140" y="385154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409448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2_A1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3409447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2_A2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409446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2_A3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4793838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1_A1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4793837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1_A2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4793836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1_A3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6178226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2_A1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6178225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2_A2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6178224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2_A3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8163800" y="2732466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P-1_A1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8163799" y="3124067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P-1_A2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8163798" y="3546479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P-1_A3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-1140" y="3919808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32421" y="3935994"/>
            <a:ext cx="920444" cy="246221"/>
          </a:xfrm>
          <a:prstGeom prst="rect">
            <a:avLst/>
          </a:prstGeom>
          <a:noFill/>
          <a:ln>
            <a:solidFill>
              <a:srgbClr val="99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CS_A4</a:t>
            </a:r>
            <a:r>
              <a:rPr lang="en-US" sz="1000" dirty="0"/>
              <a:t>=</a:t>
            </a:r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CS_A2</a:t>
            </a:r>
            <a:endParaRPr 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1715933" y="3901620"/>
            <a:ext cx="1423712" cy="543739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              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-q</a:t>
            </a:r>
            <a:r>
              <a:rPr lang="en-US" sz="1000" baseline="-25000" dirty="0"/>
              <a:t>1_A1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1_A2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1_A3</a:t>
            </a:r>
            <a:endParaRPr lang="en-US" sz="1000" dirty="0"/>
          </a:p>
        </p:txBody>
      </p:sp>
      <p:sp>
        <p:nvSpPr>
          <p:cNvPr id="64" name="TextBox 63"/>
          <p:cNvSpPr txBox="1"/>
          <p:nvPr/>
        </p:nvSpPr>
        <p:spPr>
          <a:xfrm>
            <a:off x="3203555" y="3901620"/>
            <a:ext cx="1407846" cy="543739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      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-q</a:t>
            </a:r>
            <a:r>
              <a:rPr lang="en-US" sz="1000" baseline="-25000" dirty="0"/>
              <a:t>2_A1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2_A2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2_A3</a:t>
            </a:r>
            <a:endParaRPr lang="en-US" sz="1000" dirty="0"/>
          </a:p>
        </p:txBody>
      </p:sp>
      <p:sp>
        <p:nvSpPr>
          <p:cNvPr id="65" name="TextBox 64"/>
          <p:cNvSpPr txBox="1"/>
          <p:nvPr/>
        </p:nvSpPr>
        <p:spPr>
          <a:xfrm>
            <a:off x="6210864" y="3901620"/>
            <a:ext cx="1419348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2_A1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2_A2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2_A3</a:t>
            </a:r>
            <a:endParaRPr lang="en-US" sz="1000" dirty="0"/>
          </a:p>
        </p:txBody>
      </p:sp>
      <p:sp>
        <p:nvSpPr>
          <p:cNvPr id="66" name="TextBox 65"/>
          <p:cNvSpPr txBox="1"/>
          <p:nvPr/>
        </p:nvSpPr>
        <p:spPr>
          <a:xfrm>
            <a:off x="4707750" y="3901620"/>
            <a:ext cx="1407645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  f</a:t>
            </a:r>
            <a:r>
              <a:rPr lang="en-US" baseline="-25000" dirty="0"/>
              <a:t>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1_A1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1_A2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1_A3</a:t>
            </a:r>
            <a:endParaRPr lang="en-US" sz="1000" dirty="0"/>
          </a:p>
        </p:txBody>
      </p:sp>
      <p:sp>
        <p:nvSpPr>
          <p:cNvPr id="67" name="TextBox 66"/>
          <p:cNvSpPr txBox="1"/>
          <p:nvPr/>
        </p:nvSpPr>
        <p:spPr>
          <a:xfrm>
            <a:off x="7182338" y="270660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197722" y="3098202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197722" y="350050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401709" y="4497599"/>
            <a:ext cx="1682752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             f</a:t>
            </a:r>
            <a:r>
              <a:rPr lang="en-US" baseline="-25000" dirty="0"/>
              <a:t>P-1_A4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P-1_A1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P-1_A2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P-1_A3</a:t>
            </a:r>
            <a:endParaRPr lang="en-US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4350088" y="1647272"/>
            <a:ext cx="121379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P+6</a:t>
            </a:r>
            <a:r>
              <a:rPr lang="en-US" sz="1200" dirty="0"/>
              <a:t>, b</a:t>
            </a:r>
            <a:r>
              <a:rPr lang="en-US" sz="1200" baseline="-25000" dirty="0"/>
              <a:t>P+7</a:t>
            </a:r>
            <a:r>
              <a:rPr lang="en-US" sz="1200" dirty="0"/>
              <a:t>, b</a:t>
            </a:r>
            <a:r>
              <a:rPr lang="en-US" sz="1200" baseline="-25000" dirty="0"/>
              <a:t>P+8</a:t>
            </a:r>
            <a:r>
              <a:rPr lang="en-US" sz="1200" dirty="0"/>
              <a:t>,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638259" y="1647272"/>
            <a:ext cx="132921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P+9</a:t>
            </a:r>
            <a:r>
              <a:rPr lang="en-US" sz="1200" dirty="0"/>
              <a:t>, b</a:t>
            </a:r>
            <a:r>
              <a:rPr lang="en-US" sz="1200" baseline="-25000" dirty="0"/>
              <a:t>P+10</a:t>
            </a:r>
            <a:r>
              <a:rPr lang="en-US" sz="1200" dirty="0"/>
              <a:t>, b</a:t>
            </a:r>
            <a:r>
              <a:rPr lang="en-US" sz="1200" baseline="-25000" dirty="0"/>
              <a:t>P+11</a:t>
            </a:r>
            <a:r>
              <a:rPr lang="en-US" sz="1200" dirty="0"/>
              <a:t>,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24280" y="1639576"/>
            <a:ext cx="1213794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P+3</a:t>
            </a:r>
            <a:r>
              <a:rPr lang="en-US" sz="1200" dirty="0"/>
              <a:t>, b</a:t>
            </a:r>
            <a:r>
              <a:rPr lang="en-US" sz="1200" baseline="-25000" dirty="0"/>
              <a:t>P+4</a:t>
            </a:r>
            <a:r>
              <a:rPr lang="en-US" sz="1200" dirty="0"/>
              <a:t>, b</a:t>
            </a:r>
            <a:r>
              <a:rPr lang="en-US" sz="1200" baseline="-25000" dirty="0"/>
              <a:t>P+5</a:t>
            </a:r>
            <a:r>
              <a:rPr lang="en-US" sz="1200" dirty="0"/>
              <a:t>,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630212" y="405598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34877" y="5171119"/>
            <a:ext cx="5578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will explain why we choose this “-++” rule in the following pages.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1183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89274"/>
            <a:ext cx="8524875" cy="323850"/>
          </a:xfrm>
        </p:spPr>
        <p:txBody>
          <a:bodyPr/>
          <a:lstStyle/>
          <a:p>
            <a:r>
              <a:rPr lang="en-US" dirty="0"/>
              <a:t>Notations and Equations to represent the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307975" y="1879380"/>
                <a:ext cx="8836025" cy="4030662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US" sz="1400" dirty="0"/>
                  <a:t>The 4P+3 bits for A1,A2, A3 and A4 are denoted by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A1: b1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4P+3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A2: b2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4P+3.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A3: b3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3P+3.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A4: b4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0.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b3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= b1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 for </a:t>
                </a:r>
                <a:r>
                  <a:rPr lang="en-US" sz="1400" dirty="0" err="1"/>
                  <a:t>i</a:t>
                </a:r>
                <a:r>
                  <a:rPr lang="en-US" sz="1400" dirty="0"/>
                  <a:t>=0,…P-1 </a:t>
                </a:r>
                <a:r>
                  <a:rPr lang="en-US" sz="1400" dirty="0">
                    <a:sym typeface="Wingdings" panose="05000000000000000000" pitchFamily="2" charset="2"/>
                  </a:rPr>
                  <a:t> same </a:t>
                </a:r>
                <a:r>
                  <a:rPr lang="en-US" sz="1400" dirty="0" err="1">
                    <a:sym typeface="Wingdings" panose="05000000000000000000" pitchFamily="2" charset="2"/>
                  </a:rPr>
                  <a:t>az_csd</a:t>
                </a:r>
                <a:r>
                  <a:rPr lang="en-US" sz="1400" dirty="0">
                    <a:sym typeface="Wingdings" panose="05000000000000000000" pitchFamily="2" charset="2"/>
                  </a:rPr>
                  <a:t> for A1 and A3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b4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= b2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 for </a:t>
                </a:r>
                <a:r>
                  <a:rPr lang="en-US" sz="1400" dirty="0" err="1"/>
                  <a:t>i</a:t>
                </a:r>
                <a:r>
                  <a:rPr lang="en-US" sz="1400" dirty="0"/>
                  <a:t>=0,…P-1 </a:t>
                </a:r>
                <a:r>
                  <a:rPr lang="en-US" sz="1400" dirty="0">
                    <a:sym typeface="Wingdings" panose="05000000000000000000" pitchFamily="2" charset="2"/>
                  </a:rPr>
                  <a:t> same </a:t>
                </a:r>
                <a:r>
                  <a:rPr lang="en-US" sz="1400" dirty="0" err="1">
                    <a:sym typeface="Wingdings" panose="05000000000000000000" pitchFamily="2" charset="2"/>
                  </a:rPr>
                  <a:t>az_csd</a:t>
                </a:r>
                <a:r>
                  <a:rPr lang="en-US" sz="1400" dirty="0">
                    <a:sym typeface="Wingdings" panose="05000000000000000000" pitchFamily="2" charset="2"/>
                  </a:rPr>
                  <a:t> for A2 and A4</a:t>
                </a:r>
                <a:r>
                  <a:rPr lang="en-US" sz="1400" dirty="0"/>
                  <a:t> 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s</a:t>
                </a:r>
                <a:r>
                  <a:rPr lang="en-US" sz="1400" baseline="-25000" dirty="0"/>
                  <a:t>1</a:t>
                </a:r>
                <a:r>
                  <a:rPr lang="en-US" sz="1400" baseline="30000" dirty="0"/>
                  <a:t>(0)</a:t>
                </a:r>
                <a:endParaRPr lang="pt-BR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(−</m:t>
                    </m:r>
                    <m:nary>
                      <m:naryPr>
                        <m:chr m:val="∑"/>
                        <m:ctrlPr>
                          <a:rPr lang="pt-BR" sz="11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1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p>
                            </m:sSup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p>
                            </m:sSup>
                          </m:e>
                        </m:nary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,8)</m:t>
                    </m:r>
                  </m:oMath>
                </a14:m>
                <a:endParaRPr lang="en-US" sz="1100" dirty="0"/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s</a:t>
                </a:r>
                <a:r>
                  <a:rPr lang="en-US" sz="1400" baseline="-25000" dirty="0"/>
                  <a:t>2</a:t>
                </a:r>
                <a:r>
                  <a:rPr lang="en-US" sz="1400" baseline="30000" dirty="0"/>
                  <a:t>(0)</a:t>
                </a:r>
                <a:endParaRPr lang="pt-BR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d>
                      <m:d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1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sub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2</m:t>
                                </m:r>
                                <m:r>
                                  <m:rPr>
                                    <m:nor/>
                                  </m:rPr>
                                  <a:rPr lang="en-US" sz="1100" baseline="-25000" dirty="0"/>
                                  <m:t>i</m:t>
                                </m:r>
                                <m:sSup>
                                  <m:sSupPr>
                                    <m:ctrlP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100" dirty="0"/>
                                      <m:t>∙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nary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sub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en-US" sz="1100" baseline="-25000" dirty="0"/>
                                  <m:t>i</m:t>
                                </m:r>
                                <m:sSup>
                                  <m:sSupPr>
                                    <m:ctrlP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100" dirty="0"/>
                                      <m:t>∙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nary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,8</m:t>
                        </m:r>
                      </m:e>
                    </m:d>
                  </m:oMath>
                </a14:m>
                <a:endParaRPr lang="en-US" sz="1100" dirty="0"/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</a:t>
                </a:r>
                <a:r>
                  <a:rPr lang="en-US" sz="1400" dirty="0" err="1">
                    <a:latin typeface="Symbol" panose="05050102010706020507" pitchFamily="18" charset="2"/>
                  </a:rPr>
                  <a:t>j</a:t>
                </a:r>
                <a:r>
                  <a:rPr lang="en-US" sz="1400" baseline="-25000" dirty="0" err="1"/>
                  <a:t>p</a:t>
                </a:r>
                <a:r>
                  <a:rPr lang="en-US" sz="1400" baseline="-25000" dirty="0"/>
                  <a:t> </a:t>
                </a:r>
                <a:endParaRPr lang="en-US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nary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(−</m:t>
                    </m:r>
                    <m:nary>
                      <m:naryPr>
                        <m:chr m:val="∑"/>
                        <m:ctrlPr>
                          <a:rPr lang="pt-BR" sz="11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1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</m:e>
                        </m:nary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,8)</m:t>
                    </m:r>
                  </m:oMath>
                </a14:m>
                <a:endParaRPr lang="en-US" sz="1100" dirty="0"/>
              </a:p>
              <a:p>
                <a:pPr lvl="2">
                  <a:lnSpc>
                    <a:spcPct val="100000"/>
                  </a:lnSpc>
                </a:pPr>
                <a:r>
                  <a:rPr lang="en-US" sz="900" dirty="0"/>
                  <a:t>for p=1,…,P-1</a:t>
                </a:r>
              </a:p>
              <a:p>
                <a:endParaRPr lang="en-US" sz="1400" dirty="0"/>
              </a:p>
            </p:txBody>
          </p:sp>
        </mc:Choice>
        <mc:Fallback xmlns="">
          <p:sp>
            <p:nvSpPr>
              <p:cNvPr id="2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307975" y="1879380"/>
                <a:ext cx="8836025" cy="403066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9220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74700"/>
            <a:ext cx="8524875" cy="323850"/>
          </a:xfrm>
        </p:spPr>
        <p:txBody>
          <a:bodyPr/>
          <a:lstStyle/>
          <a:p>
            <a:r>
              <a:rPr lang="en-US" dirty="0"/>
              <a:t>The iterative process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0550" y="2961697"/>
            <a:ext cx="8451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initialization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5103" y="1846479"/>
            <a:ext cx="984565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</a:t>
            </a:r>
            <a:r>
              <a:rPr lang="en-US" sz="1000" baseline="-25000" dirty="0"/>
              <a:t>1</a:t>
            </a:r>
            <a:r>
              <a:rPr lang="en-US" sz="1000" baseline="30000" dirty="0"/>
              <a:t>(0)</a:t>
            </a:r>
            <a:r>
              <a:rPr lang="en-US" sz="1000" dirty="0"/>
              <a:t> = </a:t>
            </a:r>
            <a:r>
              <a:rPr lang="en-US" sz="1000" dirty="0" err="1"/>
              <a:t>exp</a:t>
            </a:r>
            <a:r>
              <a:rPr lang="en-US" sz="1000" dirty="0"/>
              <a:t>(j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</a:t>
            </a:r>
            <a:r>
              <a:rPr lang="en-US" sz="1000" dirty="0"/>
              <a:t>)</a:t>
            </a:r>
          </a:p>
          <a:p>
            <a:r>
              <a:rPr lang="en-US" sz="1000" dirty="0"/>
              <a:t>s</a:t>
            </a:r>
            <a:r>
              <a:rPr lang="en-US" sz="1000" baseline="-25000" dirty="0"/>
              <a:t>2</a:t>
            </a:r>
            <a:r>
              <a:rPr lang="en-US" sz="1000" baseline="30000" dirty="0"/>
              <a:t>(0)</a:t>
            </a:r>
            <a:r>
              <a:rPr lang="en-US" sz="1000" dirty="0"/>
              <a:t> = </a:t>
            </a:r>
            <a:r>
              <a:rPr lang="en-US" sz="1000" dirty="0" err="1"/>
              <a:t>exp</a:t>
            </a:r>
            <a:r>
              <a:rPr lang="en-US" sz="1000" dirty="0"/>
              <a:t>(j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</a:t>
            </a:r>
            <a:r>
              <a:rPr lang="en-US" sz="1000" dirty="0"/>
              <a:t>)</a:t>
            </a:r>
            <a:endParaRPr lang="en-US" sz="1000" baseline="-25000" dirty="0"/>
          </a:p>
          <a:p>
            <a:endParaRPr lang="en-US" sz="10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251044" y="3431604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1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187" y="1305763"/>
            <a:ext cx="2335599" cy="68189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845103" y="2255747"/>
            <a:ext cx="2884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</a:t>
            </a:r>
            <a:r>
              <a:rPr lang="en-US" sz="1000" baseline="-25000" dirty="0"/>
              <a:t>1</a:t>
            </a:r>
            <a:r>
              <a:rPr lang="en-US" sz="1000" baseline="30000" dirty="0"/>
              <a:t>(1)</a:t>
            </a:r>
            <a:r>
              <a:rPr lang="en-US" sz="1000" dirty="0"/>
              <a:t> = [  </a:t>
            </a:r>
            <a:r>
              <a:rPr lang="en-US" sz="1000" dirty="0" err="1"/>
              <a:t>exp</a:t>
            </a:r>
            <a:r>
              <a:rPr lang="en-US" sz="1000" dirty="0"/>
              <a:t>(   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          </a:t>
            </a:r>
            <a:r>
              <a:rPr lang="en-US" sz="1000" dirty="0"/>
              <a:t>)  ,      </a:t>
            </a:r>
            <a:r>
              <a:rPr lang="en-US" sz="1000" dirty="0" err="1"/>
              <a:t>exp</a:t>
            </a:r>
            <a:r>
              <a:rPr lang="en-US" sz="1000" dirty="0"/>
              <a:t>( 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 </a:t>
            </a:r>
            <a:r>
              <a:rPr lang="en-US" sz="1000" dirty="0"/>
              <a:t>)               ]</a:t>
            </a:r>
          </a:p>
          <a:p>
            <a:r>
              <a:rPr lang="en-US" sz="1000" dirty="0"/>
              <a:t>s</a:t>
            </a:r>
            <a:r>
              <a:rPr lang="en-US" sz="1000" baseline="-25000" dirty="0"/>
              <a:t>2</a:t>
            </a:r>
            <a:r>
              <a:rPr lang="en-US" sz="1000" baseline="30000" dirty="0"/>
              <a:t>(1)</a:t>
            </a:r>
            <a:r>
              <a:rPr lang="en-US" sz="1000" dirty="0"/>
              <a:t> = [  </a:t>
            </a:r>
            <a:r>
              <a:rPr lang="en-US" sz="1000" dirty="0" err="1"/>
              <a:t>exp</a:t>
            </a:r>
            <a:r>
              <a:rPr lang="en-US" sz="1000" dirty="0"/>
              <a:t>( j(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f</a:t>
            </a:r>
            <a:r>
              <a:rPr lang="en-US" sz="1000" baseline="-25000" dirty="0"/>
              <a:t>1</a:t>
            </a:r>
            <a:r>
              <a:rPr lang="en-US" sz="1000" dirty="0"/>
              <a:t>) )  ,      </a:t>
            </a:r>
            <a:r>
              <a:rPr lang="en-US" sz="1000" dirty="0" err="1"/>
              <a:t>exp</a:t>
            </a:r>
            <a:r>
              <a:rPr lang="en-US" sz="1000" dirty="0"/>
              <a:t>( j(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f</a:t>
            </a:r>
            <a:r>
              <a:rPr lang="en-US" sz="1000" baseline="-25000" dirty="0"/>
              <a:t>1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p</a:t>
            </a:r>
            <a:r>
              <a:rPr lang="en-US" sz="1000" dirty="0"/>
              <a:t>) )   ]</a:t>
            </a:r>
            <a:endParaRPr lang="en-US" sz="10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6064752" y="1559042"/>
            <a:ext cx="3028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</a:t>
            </a:r>
            <a:r>
              <a:rPr lang="en-US" dirty="0">
                <a:latin typeface="Symbol" panose="05050102010706020507" pitchFamily="18" charset="2"/>
              </a:rPr>
              <a:t> -</a:t>
            </a:r>
            <a:r>
              <a:rPr lang="en-US" dirty="0" err="1">
                <a:latin typeface="Symbol" panose="05050102010706020507" pitchFamily="18" charset="2"/>
              </a:rPr>
              <a:t>j</a:t>
            </a:r>
            <a:r>
              <a:rPr lang="en-US" baseline="-25000" dirty="0" err="1"/>
              <a:t>p</a:t>
            </a:r>
            <a:r>
              <a:rPr lang="en-US" dirty="0"/>
              <a:t>= - </a:t>
            </a:r>
            <a:r>
              <a:rPr lang="en-US" dirty="0" err="1"/>
              <a:t>exp</a:t>
            </a:r>
            <a:r>
              <a:rPr lang="en-US" dirty="0"/>
              <a:t>(</a:t>
            </a:r>
            <a:r>
              <a:rPr lang="en-US" dirty="0" err="1"/>
              <a:t>j</a:t>
            </a:r>
            <a:r>
              <a:rPr lang="en-US" dirty="0" err="1">
                <a:latin typeface="Symbol" panose="05050102010706020507" pitchFamily="18" charset="2"/>
              </a:rPr>
              <a:t>f</a:t>
            </a:r>
            <a:r>
              <a:rPr lang="en-US" baseline="-25000" dirty="0" err="1"/>
              <a:t>p</a:t>
            </a:r>
            <a:r>
              <a:rPr lang="en-US" dirty="0"/>
              <a:t>) = </a:t>
            </a:r>
            <a:r>
              <a:rPr lang="en-US" dirty="0" err="1"/>
              <a:t>exp</a:t>
            </a:r>
            <a:r>
              <a:rPr lang="en-US" dirty="0"/>
              <a:t>( j(</a:t>
            </a:r>
            <a:r>
              <a:rPr lang="en-US" dirty="0" err="1">
                <a:latin typeface="Symbol" panose="05050102010706020507" pitchFamily="18" charset="2"/>
              </a:rPr>
              <a:t>f</a:t>
            </a:r>
            <a:r>
              <a:rPr lang="en-US" baseline="-25000" dirty="0" err="1"/>
              <a:t>p</a:t>
            </a:r>
            <a:r>
              <a:rPr lang="en-US" dirty="0" err="1"/>
              <a:t>+</a:t>
            </a:r>
            <a:r>
              <a:rPr lang="en-US" dirty="0" err="1">
                <a:latin typeface="Symbol" panose="05050102010706020507" pitchFamily="18" charset="2"/>
              </a:rPr>
              <a:t>p</a:t>
            </a:r>
            <a:r>
              <a:rPr lang="en-US" dirty="0">
                <a:latin typeface="Symbol" panose="05050102010706020507" pitchFamily="18" charset="2"/>
              </a:rPr>
              <a:t>) 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1043" y="3865367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223402"/>
              </p:ext>
            </p:extLst>
          </p:nvPr>
        </p:nvGraphicFramePr>
        <p:xfrm>
          <a:off x="1045652" y="2882386"/>
          <a:ext cx="7831206" cy="196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val="4284747154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4476814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884776170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69872186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5908532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4563513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1965631893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88883532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4091467261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076938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153741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526173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83174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45099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191889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(3)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16256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(3)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3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3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3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3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23096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51043" y="4383400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3</a:t>
            </a:r>
          </a:p>
        </p:txBody>
      </p:sp>
      <p:sp>
        <p:nvSpPr>
          <p:cNvPr id="17" name="TextBox 16"/>
          <p:cNvSpPr txBox="1"/>
          <p:nvPr/>
        </p:nvSpPr>
        <p:spPr>
          <a:xfrm rot="5400000">
            <a:off x="509112" y="4747545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 rot="5400000">
            <a:off x="4699748" y="490012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9664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50913"/>
            <a:ext cx="8524875" cy="242887"/>
          </a:xfrm>
        </p:spPr>
        <p:txBody>
          <a:bodyPr/>
          <a:lstStyle/>
          <a:p>
            <a:r>
              <a:rPr lang="en-US" dirty="0"/>
              <a:t>For A4 (using iteration 2 as an illustration)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0550" y="1583669"/>
            <a:ext cx="8451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initialization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044" y="2053576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043" y="2487339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26056"/>
              </p:ext>
            </p:extLst>
          </p:nvPr>
        </p:nvGraphicFramePr>
        <p:xfrm>
          <a:off x="1045652" y="1504358"/>
          <a:ext cx="7831206" cy="150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val="4284747154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4476814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884776170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69872186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5908532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4563513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1965631893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88883532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4091467261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1_A4 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076938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2_A4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153741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526173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83174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45099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baseline="-25000" dirty="0"/>
                        <a:t>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baseline="-25000" dirty="0"/>
                        <a:t>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1_A4</a:t>
                      </a:r>
                      <a:r>
                        <a:rPr lang="en-US" sz="900" dirty="0"/>
                        <a:t>+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baseline="-25000" dirty="0"/>
                        <a:t>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1_A4</a:t>
                      </a:r>
                      <a:r>
                        <a:rPr lang="en-US" sz="900" dirty="0"/>
                        <a:t>+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baseline="-25000" dirty="0"/>
                        <a:t>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19188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0550" y="3022982"/>
            <a:ext cx="11095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Re-notation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61707"/>
              </p:ext>
            </p:extLst>
          </p:nvPr>
        </p:nvGraphicFramePr>
        <p:xfrm>
          <a:off x="1045652" y="3302540"/>
          <a:ext cx="435067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val="35338113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4227908881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1721829548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902313889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224806714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/>
                        <a:t>11_A4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/>
                        <a:t>12_A4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/>
                        <a:t>13_A4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/>
                        <a:t>14_A4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79802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/>
                        <a:t>21_A4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/>
                        <a:t>22_A4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/>
                        <a:t>23_A4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/>
                        <a:t>24_A4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34528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00549" y="3800666"/>
            <a:ext cx="4471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the rule mentioned earlier, it can be rewritten as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246788"/>
              </p:ext>
            </p:extLst>
          </p:nvPr>
        </p:nvGraphicFramePr>
        <p:xfrm>
          <a:off x="1045652" y="4100807"/>
          <a:ext cx="435067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val="35338113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4227908881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1721829548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902313889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224806714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/>
                        <a:t>11_A1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11_A2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11_A3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/>
                        <a:t>12_A1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12_A2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12_A3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/>
                        <a:t>13_A1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13_A2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13_A3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/>
                        <a:t>14_A1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14_A2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14_A3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79802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baseline="-25000" dirty="0"/>
                        <a:t>1_A1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21_A2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21_A3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/>
                        <a:t>22_A1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22_A2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22_A3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/>
                        <a:t>23_A1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23_A2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23_A3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/>
                        <a:t>24_A1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24_A2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24_A3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345280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08610" y="5328623"/>
            <a:ext cx="6615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relationship holds for all iterations. </a:t>
            </a:r>
            <a:r>
              <a:rPr lang="en-US" dirty="0">
                <a:sym typeface="Wingdings" panose="05000000000000000000" pitchFamily="2" charset="2"/>
              </a:rPr>
              <a:t> The final sequence A4 = A2 .* A3 ./ A1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263269" y="5201744"/>
            <a:ext cx="1548793" cy="564390"/>
          </a:xfrm>
          <a:prstGeom prst="ellipse">
            <a:avLst/>
          </a:prstGeom>
          <a:noFill/>
          <a:ln>
            <a:solidFill>
              <a:srgbClr val="FA8D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467859" y="4157838"/>
            <a:ext cx="323357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Phase addition is equivalent to value multiplication.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67860" y="4359207"/>
            <a:ext cx="30973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Phase subtraction is equivalent to value division.</a:t>
            </a:r>
          </a:p>
        </p:txBody>
      </p:sp>
      <p:sp>
        <p:nvSpPr>
          <p:cNvPr id="24" name="Right Arrow 23"/>
          <p:cNvSpPr/>
          <p:nvPr/>
        </p:nvSpPr>
        <p:spPr>
          <a:xfrm rot="5400000">
            <a:off x="5801204" y="4772534"/>
            <a:ext cx="472918" cy="19530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563383" y="3458520"/>
            <a:ext cx="25683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Apply similar notation for A1, A2 and A3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64532" y="4814493"/>
            <a:ext cx="2112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“.*” and “./” denote point-wise multiplication and division for each element in the array. In our case, it means frequency domain point-wise operation.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3101" y="5900949"/>
            <a:ext cx="814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just proven that the A4=A2.*A3./A1 is constructed with the same structure as A1, A2 and A3, and is therefore a </a:t>
            </a:r>
            <a:r>
              <a:rPr lang="en-US" dirty="0" err="1"/>
              <a:t>Golay</a:t>
            </a:r>
            <a:r>
              <a:rPr lang="en-US" dirty="0"/>
              <a:t> sequence with the same PAPR as others.</a:t>
            </a:r>
          </a:p>
        </p:txBody>
      </p:sp>
    </p:spTree>
    <p:extLst>
      <p:ext uri="{BB962C8B-B14F-4D97-AF65-F5344CB8AC3E}">
        <p14:creationId xmlns:p14="http://schemas.microsoft.com/office/powerpoint/2010/main" val="932929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tangle 146"/>
          <p:cNvSpPr/>
          <p:nvPr/>
        </p:nvSpPr>
        <p:spPr>
          <a:xfrm>
            <a:off x="-275" y="3637078"/>
            <a:ext cx="2750973" cy="20550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4969705" y="3563338"/>
            <a:ext cx="4174295" cy="21546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01638" y="873443"/>
            <a:ext cx="8742362" cy="241300"/>
          </a:xfrm>
        </p:spPr>
        <p:txBody>
          <a:bodyPr/>
          <a:lstStyle/>
          <a:p>
            <a:r>
              <a:rPr lang="en-US" dirty="0"/>
              <a:t>Illustration for Channel Estimation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388473"/>
            <a:ext cx="6730090" cy="78702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85199" y="2235488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19050" y="2282414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19050" y="2752105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9" name="Rectangle 8"/>
          <p:cNvSpPr/>
          <p:nvPr/>
        </p:nvSpPr>
        <p:spPr>
          <a:xfrm>
            <a:off x="4168486" y="2235488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46373" y="2235488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29659" y="2235488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B2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85198" y="2711388"/>
            <a:ext cx="930310" cy="4016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A3=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A1.*(A3./A1)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68487" y="2711388"/>
            <a:ext cx="930309" cy="401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A4=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A2.*(A3./A1)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46372" y="2711388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B3= B1.*(B3./B1)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29660" y="2711388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B4= B2.*(B3./B1)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32221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32221" y="223241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15509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15509" y="223241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098797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98797" y="2232415"/>
            <a:ext cx="252979" cy="40524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279384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79384" y="2233809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-2170" y="4204023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TX stream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-5233" y="5146033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TX stream 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85051" y="3594422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RX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4580627" y="5297787"/>
            <a:ext cx="11500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981313" y="4342522"/>
            <a:ext cx="2249985" cy="84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620827" y="5087264"/>
            <a:ext cx="869637" cy="394534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.*(A3./A1)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495822" y="5297787"/>
            <a:ext cx="7524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1009055" y="5284532"/>
            <a:ext cx="60739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325362" y="2916350"/>
            <a:ext cx="510074" cy="211494"/>
          </a:xfrm>
          <a:prstGeom prst="rect">
            <a:avLst/>
          </a:prstGeom>
          <a:solidFill>
            <a:srgbClr val="FA8DA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508007" y="2901522"/>
            <a:ext cx="510074" cy="211494"/>
          </a:xfrm>
          <a:prstGeom prst="rect">
            <a:avLst/>
          </a:prstGeom>
          <a:solidFill>
            <a:srgbClr val="FA8DA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stCxn id="60" idx="2"/>
            <a:endCxn id="53" idx="0"/>
          </p:cNvCxnSpPr>
          <p:nvPr/>
        </p:nvCxnSpPr>
        <p:spPr>
          <a:xfrm flipH="1">
            <a:off x="2055645" y="3127844"/>
            <a:ext cx="1524754" cy="1959420"/>
          </a:xfrm>
          <a:prstGeom prst="straightConnector1">
            <a:avLst/>
          </a:prstGeom>
          <a:ln>
            <a:solidFill>
              <a:srgbClr val="FFCC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53" idx="0"/>
          </p:cNvCxnSpPr>
          <p:nvPr/>
        </p:nvCxnSpPr>
        <p:spPr>
          <a:xfrm flipH="1">
            <a:off x="2055645" y="3118648"/>
            <a:ext cx="2489602" cy="1968617"/>
          </a:xfrm>
          <a:prstGeom prst="straightConnector1">
            <a:avLst/>
          </a:prstGeom>
          <a:ln>
            <a:solidFill>
              <a:srgbClr val="FFCC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49303" y="3123568"/>
            <a:ext cx="408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Since this term is a fixed value within one repetition period, it can be viewed as part of the channel response.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961476" y="4073859"/>
            <a:ext cx="827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-A2 ]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78939" y="4963790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A2 ]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730658" y="4078406"/>
            <a:ext cx="927043" cy="14267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“Typical”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Channel Estimation</a:t>
            </a: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6662537" y="4366098"/>
            <a:ext cx="16056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7043721" y="4538928"/>
            <a:ext cx="869637" cy="25631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.*(A1./A3)</a:t>
            </a:r>
          </a:p>
        </p:txBody>
      </p:sp>
      <p:sp>
        <p:nvSpPr>
          <p:cNvPr id="99" name="Rectangle 98"/>
          <p:cNvSpPr/>
          <p:nvPr/>
        </p:nvSpPr>
        <p:spPr>
          <a:xfrm>
            <a:off x="7043721" y="5126268"/>
            <a:ext cx="869637" cy="25631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.*(A1./A3)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 flipV="1">
            <a:off x="6673438" y="4666655"/>
            <a:ext cx="359457" cy="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7918195" y="4666654"/>
            <a:ext cx="350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8219466" y="4225063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11 </a:t>
            </a:r>
            <a:r>
              <a:rPr lang="en-US" sz="1200" dirty="0"/>
              <a:t>}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219466" y="4517931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12 </a:t>
            </a:r>
            <a:r>
              <a:rPr lang="en-US" sz="1200" dirty="0"/>
              <a:t>}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8219466" y="4810266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21 </a:t>
            </a:r>
            <a:r>
              <a:rPr lang="en-US" sz="1200" dirty="0"/>
              <a:t>}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219466" y="5115289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22 </a:t>
            </a:r>
            <a:r>
              <a:rPr lang="en-US" sz="1200" dirty="0"/>
              <a:t>}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806091" y="3563338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A2 ]</a:t>
            </a:r>
          </a:p>
        </p:txBody>
      </p:sp>
      <p:cxnSp>
        <p:nvCxnSpPr>
          <p:cNvPr id="115" name="Straight Arrow Connector 114"/>
          <p:cNvCxnSpPr>
            <a:stCxn id="114" idx="2"/>
            <a:endCxn id="93" idx="0"/>
          </p:cNvCxnSpPr>
          <p:nvPr/>
        </p:nvCxnSpPr>
        <p:spPr>
          <a:xfrm>
            <a:off x="6194179" y="3840336"/>
            <a:ext cx="1" cy="2380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6662537" y="4963789"/>
            <a:ext cx="16056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V="1">
            <a:off x="6673437" y="5253789"/>
            <a:ext cx="359457" cy="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>
            <a:off x="7931867" y="5256125"/>
            <a:ext cx="350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4570826" y="4363561"/>
            <a:ext cx="11500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5056605" y="3141540"/>
            <a:ext cx="408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Since (A3./A1) is known, we can compensate for it after “typical” channel estimation block.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2176141" y="3680985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2485783" y="5017522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[A3, A4 ]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248266" y="4079411"/>
            <a:ext cx="1462560" cy="148884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333049" y="5297787"/>
            <a:ext cx="12929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326779" y="4444461"/>
            <a:ext cx="1293019" cy="7963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321990" y="4424085"/>
            <a:ext cx="1238703" cy="793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637878" y="4078407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11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3970782" y="4427403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12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4030932" y="4928437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21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3662577" y="5228544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22</a:t>
            </a:r>
            <a:endParaRPr lang="en-US" sz="1200" dirty="0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3323345" y="4355405"/>
            <a:ext cx="12929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</a:p>
        </p:txBody>
      </p:sp>
      <p:sp>
        <p:nvSpPr>
          <p:cNvPr id="26" name="Footer Placeholder 2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0060" y="6081183"/>
            <a:ext cx="7455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Since A1 and A3 are 8PSK sequences, “.*(A3./A1)” and “.*(A1./A3)” are just phase rotations.</a:t>
            </a:r>
          </a:p>
        </p:txBody>
      </p:sp>
    </p:spTree>
    <p:extLst>
      <p:ext uri="{BB962C8B-B14F-4D97-AF65-F5344CB8AC3E}">
        <p14:creationId xmlns:p14="http://schemas.microsoft.com/office/powerpoint/2010/main" val="4036592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42975"/>
            <a:ext cx="8831484" cy="323850"/>
          </a:xfrm>
        </p:spPr>
        <p:txBody>
          <a:bodyPr/>
          <a:lstStyle/>
          <a:p>
            <a:r>
              <a:rPr lang="en-US" sz="2800" dirty="0"/>
              <a:t>Extend to more TX streams, using N_STS=4 as an example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817688"/>
            <a:ext cx="7986532" cy="596900"/>
          </a:xfrm>
        </p:spPr>
        <p:txBody>
          <a:bodyPr/>
          <a:lstStyle/>
          <a:p>
            <a:r>
              <a:rPr lang="en-US" dirty="0"/>
              <a:t>( 2 * N</a:t>
            </a:r>
            <a:r>
              <a:rPr lang="en-US" baseline="-25000" dirty="0"/>
              <a:t>HE_LTF</a:t>
            </a:r>
            <a:r>
              <a:rPr lang="en-US" dirty="0"/>
              <a:t> - 1 ) secured sequences required</a:t>
            </a:r>
          </a:p>
        </p:txBody>
      </p:sp>
      <p:sp>
        <p:nvSpPr>
          <p:cNvPr id="5" name="Rectangle 4"/>
          <p:cNvSpPr/>
          <p:nvPr/>
        </p:nvSpPr>
        <p:spPr>
          <a:xfrm>
            <a:off x="2406940" y="2641174"/>
            <a:ext cx="930309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40791" y="2688100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0791" y="315779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8" name="Rectangle 7"/>
          <p:cNvSpPr/>
          <p:nvPr/>
        </p:nvSpPr>
        <p:spPr>
          <a:xfrm>
            <a:off x="3590227" y="2641174"/>
            <a:ext cx="930310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9" name="Rectangle 8"/>
          <p:cNvSpPr/>
          <p:nvPr/>
        </p:nvSpPr>
        <p:spPr>
          <a:xfrm>
            <a:off x="4768114" y="2641174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51400" y="2641174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06939" y="3117074"/>
            <a:ext cx="930310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90228" y="3117074"/>
            <a:ext cx="930309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A2.*A5./A1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68113" y="311707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-A3.*A5./A1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51401" y="311707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A4.*A5./A1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53962" y="311906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6" name="Rectangle 15"/>
          <p:cNvSpPr/>
          <p:nvPr/>
        </p:nvSpPr>
        <p:spPr>
          <a:xfrm>
            <a:off x="2153962" y="263810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7" name="Rectangle 16"/>
          <p:cNvSpPr/>
          <p:nvPr/>
        </p:nvSpPr>
        <p:spPr>
          <a:xfrm>
            <a:off x="3337250" y="311906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8" name="Rectangle 17"/>
          <p:cNvSpPr/>
          <p:nvPr/>
        </p:nvSpPr>
        <p:spPr>
          <a:xfrm>
            <a:off x="3337250" y="263810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9" name="Rectangle 18"/>
          <p:cNvSpPr/>
          <p:nvPr/>
        </p:nvSpPr>
        <p:spPr>
          <a:xfrm>
            <a:off x="4520538" y="311906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0" name="Rectangle 19"/>
          <p:cNvSpPr/>
          <p:nvPr/>
        </p:nvSpPr>
        <p:spPr>
          <a:xfrm>
            <a:off x="4520538" y="264063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1" name="Rectangle 20"/>
          <p:cNvSpPr/>
          <p:nvPr/>
        </p:nvSpPr>
        <p:spPr>
          <a:xfrm>
            <a:off x="5701125" y="311906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2" name="Rectangle 21"/>
          <p:cNvSpPr/>
          <p:nvPr/>
        </p:nvSpPr>
        <p:spPr>
          <a:xfrm>
            <a:off x="5701125" y="263949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3" name="Rectangle 22"/>
          <p:cNvSpPr/>
          <p:nvPr/>
        </p:nvSpPr>
        <p:spPr>
          <a:xfrm>
            <a:off x="2406940" y="3630554"/>
            <a:ext cx="930309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40791" y="3677480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0791" y="414717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590227" y="3630554"/>
            <a:ext cx="930310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A2.*A6./A1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768114" y="3630554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A3.*A6./A1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951400" y="3630554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-A4.*A6./A1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06939" y="4106454"/>
            <a:ext cx="930310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-A7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590228" y="4106454"/>
            <a:ext cx="930309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A2.*A7./A1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768113" y="410645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A3.*A7./A1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951401" y="410645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A4.*A7./A1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153962" y="41084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4" name="Rectangle 33"/>
          <p:cNvSpPr/>
          <p:nvPr/>
        </p:nvSpPr>
        <p:spPr>
          <a:xfrm>
            <a:off x="2153962" y="362748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5" name="Rectangle 34"/>
          <p:cNvSpPr/>
          <p:nvPr/>
        </p:nvSpPr>
        <p:spPr>
          <a:xfrm>
            <a:off x="3337250" y="41084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6" name="Rectangle 35"/>
          <p:cNvSpPr/>
          <p:nvPr/>
        </p:nvSpPr>
        <p:spPr>
          <a:xfrm>
            <a:off x="3337250" y="362748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7" name="Rectangle 36"/>
          <p:cNvSpPr/>
          <p:nvPr/>
        </p:nvSpPr>
        <p:spPr>
          <a:xfrm>
            <a:off x="4520538" y="41084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8" name="Rectangle 37"/>
          <p:cNvSpPr/>
          <p:nvPr/>
        </p:nvSpPr>
        <p:spPr>
          <a:xfrm>
            <a:off x="4520538" y="363001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9" name="Rectangle 38"/>
          <p:cNvSpPr/>
          <p:nvPr/>
        </p:nvSpPr>
        <p:spPr>
          <a:xfrm>
            <a:off x="5701125" y="41084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0" name="Rectangle 39"/>
          <p:cNvSpPr/>
          <p:nvPr/>
        </p:nvSpPr>
        <p:spPr>
          <a:xfrm>
            <a:off x="5701125" y="362887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Date Placeholder 4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</a:p>
        </p:txBody>
      </p:sp>
      <p:sp>
        <p:nvSpPr>
          <p:cNvPr id="42" name="Footer Placeholder 4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6190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constructed in this manner is always invertible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571018"/>
          </a:xfrm>
        </p:spPr>
        <p:txBody>
          <a:bodyPr/>
          <a:lstStyle/>
          <a:p>
            <a:r>
              <a:rPr lang="en-US" dirty="0"/>
              <a:t>It is a </a:t>
            </a:r>
            <a:r>
              <a:rPr lang="en-US" dirty="0" err="1"/>
              <a:t>Hadamard</a:t>
            </a:r>
            <a:r>
              <a:rPr lang="en-US" dirty="0"/>
              <a:t> matrix scaled by diagonal matrices.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1"/>
              <p:cNvSpPr txBox="1">
                <a:spLocks/>
              </p:cNvSpPr>
              <p:nvPr/>
            </p:nvSpPr>
            <p:spPr>
              <a:xfrm>
                <a:off x="300941" y="2723158"/>
                <a:ext cx="7054769" cy="11193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5" tIns="91425" rIns="91425" bIns="91425" anchor="t" anchorCtr="0"/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lvl="0" indent="-190500" algn="l" rtl="0" eaLnBrk="1" hangingPunct="1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2400" b="1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  <a:lvl2pPr marL="742950" marR="0" lvl="1" indent="-158750" algn="l" rtl="0" eaLnBrk="1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2pPr>
                <a:lvl3pPr marL="1085850" marR="0" lvl="2" indent="-120650" algn="l" rtl="0" eaLnBrk="1" hangingPunct="1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3pPr>
                <a:lvl4pPr marL="1428750" marR="0" lvl="3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4pPr>
                <a:lvl5pPr marL="1771650" marR="0" lvl="4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5pPr>
                <a:lvl6pPr marL="2228850" marR="0" lvl="5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6pPr>
                <a:lvl7pPr marL="2686050" marR="0" lvl="6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7pPr>
                <a:lvl8pPr marL="3143250" marR="0" lvl="7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8pPr>
                <a:lvl9pPr marL="3600450" marR="0" lvl="8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9pPr>
              </a:lstStyle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𝑏𝑐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num>
                                      <m:den>
                                        <m: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7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41" y="2723158"/>
                <a:ext cx="7054769" cy="11193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Placeholder 1"/>
              <p:cNvSpPr txBox="1">
                <a:spLocks/>
              </p:cNvSpPr>
              <p:nvPr/>
            </p:nvSpPr>
            <p:spPr>
              <a:xfrm>
                <a:off x="300941" y="4088935"/>
                <a:ext cx="8727312" cy="21923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5" tIns="91425" rIns="91425" bIns="91425" anchor="t" anchorCtr="0"/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lvl="0" indent="-190500" algn="l" rtl="0" eaLnBrk="1" hangingPunct="1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2400" b="1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  <a:lvl2pPr marL="742950" marR="0" lvl="1" indent="-158750" algn="l" rtl="0" eaLnBrk="1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2pPr>
                <a:lvl3pPr marL="1085850" marR="0" lvl="2" indent="-120650" algn="l" rtl="0" eaLnBrk="1" hangingPunct="1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3pPr>
                <a:lvl4pPr marL="1428750" marR="0" lvl="3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4pPr>
                <a:lvl5pPr marL="1771650" marR="0" lvl="4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5pPr>
                <a:lvl6pPr marL="2228850" marR="0" lvl="5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6pPr>
                <a:lvl7pPr marL="2686050" marR="0" lvl="6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7pPr>
                <a:lvl8pPr marL="3143250" marR="0" lvl="7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8pPr>
                <a:lvl9pPr marL="3600450" marR="0" lvl="8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9pPr>
              </a:lstStyle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dirty="0">
                                    <a:latin typeface="Cambria Math" panose="02040503050406030204" pitchFamily="18" charset="0"/>
                                  </a:rPr>
                                  <m:t>ⅇ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41" y="4088935"/>
                <a:ext cx="8727312" cy="21923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4962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3422650"/>
                <a:ext cx="7650163" cy="219233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b="0" dirty="0">
                    <a:latin typeface="Cambria Math" panose="02040503050406030204" pitchFamily="18" charset="0"/>
                  </a:rPr>
                  <a:t>N</a:t>
                </a:r>
                <a:r>
                  <a:rPr lang="en-US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b="0" dirty="0">
                    <a:latin typeface="Cambria Math" panose="02040503050406030204" pitchFamily="18" charset="0"/>
                  </a:rPr>
                  <a:t> = 4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dirty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0" dirty="0">
                                        <a:latin typeface="Cambria Math" panose="02040503050406030204" pitchFamily="18" charset="0"/>
                                      </a:rPr>
                                      <m:t>ⅇ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b="0" i="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3422650"/>
                <a:ext cx="7650163" cy="2192338"/>
              </a:xfrm>
              <a:blipFill>
                <a:blip r:embed="rId2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38213"/>
            <a:ext cx="8524875" cy="322262"/>
          </a:xfrm>
        </p:spPr>
        <p:txBody>
          <a:bodyPr/>
          <a:lstStyle/>
          <a:p>
            <a:r>
              <a:rPr lang="en-US" dirty="0"/>
              <a:t>Matrix constructed in this manner is always invertible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01218"/>
                <a:ext cx="4997450" cy="1512887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400" dirty="0">
                    <a:latin typeface="Cambria Math" panose="02040503050406030204" pitchFamily="18" charset="0"/>
                  </a:rPr>
                  <a:t>N</a:t>
                </a:r>
                <a:r>
                  <a:rPr lang="en-US" sz="24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400" dirty="0">
                    <a:latin typeface="Cambria Math" panose="02040503050406030204" pitchFamily="18" charset="0"/>
                  </a:rPr>
                  <a:t> = 2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mr>
                                <m:mr>
                                  <m:e>
                                    <m:box>
                                      <m:boxPr>
                                        <m:ctrlPr>
                                          <a:rPr lang="en-US" sz="2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2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2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400" i="1" dirty="0">
                                                <a:latin typeface="Cambria Math" panose="02040503050406030204" pitchFamily="18" charset="0"/>
                                              </a:rPr>
                                              <m:t>𝑏𝑐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2400" i="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d>
                        <m:dPr>
                          <m:begChr m:val="["/>
                          <m:endChr m:val="]"/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a:rPr lang="en-US" sz="2400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box>
                                      <m:boxPr>
                                        <m:ctrlPr>
                                          <a:rPr lang="en-US" sz="2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2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400" i="1" dirty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2400" i="1" dirty="0">
                                            <a:latin typeface="Cambria Math" panose="02040503050406030204" pitchFamily="18" charset="0"/>
                                          </a:rPr>
                                          <m:t>𝑏𝑐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01218"/>
                <a:ext cx="4997450" cy="1512887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68750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/>
              <a:t>Matrix constructed in this manner is always invertible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893365"/>
                <a:ext cx="9144000" cy="396240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dirty="0">
                    <a:latin typeface="Cambria Math" panose="02040503050406030204" pitchFamily="18" charset="0"/>
                  </a:rPr>
                  <a:t>N</a:t>
                </a:r>
                <a:r>
                  <a:rPr lang="en-US" sz="14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dirty="0">
                    <a:latin typeface="Cambria Math" panose="02040503050406030204" pitchFamily="18" charset="0"/>
                  </a:rPr>
                  <a:t> = 6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6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400" dirty="0"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9</m:t>
                                            </m:r>
                                          </m:sup>
                                        </m:sSup>
                                        <m:box>
                                          <m:box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boxPr>
                                          <m:e>
                                            <m:argPr>
                                              <m:argSz m:val="-1"/>
                                            </m:argPr>
                                            <m:f>
                                              <m:fPr>
                                                <m:ctrlP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𝑑𝑖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den>
                                            </m:f>
                                          </m:e>
                                        </m:box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box>
                                          <m:box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boxPr>
                                          <m:e>
                                            <m:argPr>
                                              <m:argSz m:val="-1"/>
                                            </m:argPr>
                                            <m:f>
                                              <m:fPr>
                                                <m:ctrlP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𝑑𝑗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den>
                                            </m:f>
                                          </m:e>
                                        </m:box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−9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1400" dirty="0"/>
                  <a:t>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type m:val="lin"/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893365"/>
                <a:ext cx="9144000" cy="3962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7731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This document is a proposal for solving the unintentional beamforming issue occurred with secure-LTF in current draft standard.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50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7181373" y="6475413"/>
            <a:ext cx="1362552" cy="184666"/>
          </a:xfrm>
        </p:spPr>
        <p:txBody>
          <a:bodyPr/>
          <a:lstStyle/>
          <a:p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</a:p>
        </p:txBody>
      </p:sp>
    </p:spTree>
    <p:extLst>
      <p:ext uri="{BB962C8B-B14F-4D97-AF65-F5344CB8AC3E}">
        <p14:creationId xmlns:p14="http://schemas.microsoft.com/office/powerpoint/2010/main" val="4118307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160463"/>
            <a:ext cx="8958805" cy="241300"/>
          </a:xfrm>
        </p:spPr>
        <p:txBody>
          <a:bodyPr/>
          <a:lstStyle/>
          <a:p>
            <a:r>
              <a:rPr lang="en-US" sz="2800" dirty="0"/>
              <a:t>Math for Channel Estimation (using 2x2 as an example)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142874" y="2076812"/>
            <a:ext cx="8239125" cy="3663950"/>
          </a:xfrm>
        </p:spPr>
        <p:txBody>
          <a:bodyPr/>
          <a:lstStyle/>
          <a:p>
            <a:r>
              <a:rPr lang="en-US" sz="1800" dirty="0"/>
              <a:t>Assume the frequency domain value of the k</a:t>
            </a:r>
            <a:r>
              <a:rPr lang="en-US" sz="1800" baseline="30000" dirty="0"/>
              <a:t>th</a:t>
            </a:r>
            <a:r>
              <a:rPr lang="en-US" sz="1800" dirty="0"/>
              <a:t> tone for sequence A1, A2 and A3 are A1</a:t>
            </a:r>
            <a:r>
              <a:rPr lang="en-US" sz="1800" baseline="-20000" dirty="0"/>
              <a:t>k</a:t>
            </a:r>
            <a:r>
              <a:rPr lang="en-US" sz="1800" dirty="0"/>
              <a:t>, A2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respectively. Since A1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are 8PSK symbols, A1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can be written as </a:t>
            </a:r>
            <a:r>
              <a:rPr lang="en-US" sz="1800" dirty="0" err="1"/>
              <a:t>exp</a:t>
            </a:r>
            <a:r>
              <a:rPr lang="en-US" sz="1800" dirty="0"/>
              <a:t>( j * </a:t>
            </a:r>
            <a:r>
              <a:rPr lang="en-US" sz="1800" dirty="0">
                <a:latin typeface="Symbol" panose="05050102010706020507" pitchFamily="18" charset="2"/>
              </a:rPr>
              <a:t>q</a:t>
            </a:r>
            <a:r>
              <a:rPr lang="en-US" sz="1800" baseline="-20000" dirty="0"/>
              <a:t>A1k</a:t>
            </a:r>
            <a:r>
              <a:rPr lang="en-US" sz="1800" dirty="0"/>
              <a:t>) and </a:t>
            </a:r>
            <a:r>
              <a:rPr lang="en-US" sz="1800" dirty="0" err="1"/>
              <a:t>exp</a:t>
            </a:r>
            <a:r>
              <a:rPr lang="en-US" sz="1800" dirty="0"/>
              <a:t>( j * </a:t>
            </a:r>
            <a:r>
              <a:rPr lang="en-US" sz="1800" dirty="0">
                <a:latin typeface="Symbol" panose="05050102010706020507" pitchFamily="18" charset="2"/>
              </a:rPr>
              <a:t>q</a:t>
            </a:r>
            <a:r>
              <a:rPr lang="en-US" sz="1800" baseline="-20000" dirty="0"/>
              <a:t>A3k</a:t>
            </a:r>
            <a:r>
              <a:rPr lang="en-US" sz="1800" dirty="0"/>
              <a:t>) respectively. The </a:t>
            </a:r>
            <a:r>
              <a:rPr lang="en-US" sz="1800" dirty="0" err="1"/>
              <a:t>k_th</a:t>
            </a:r>
            <a:r>
              <a:rPr lang="en-US" sz="1800" dirty="0"/>
              <a:t> tone being send out through the two antennas:</a:t>
            </a:r>
          </a:p>
          <a:p>
            <a:pPr lvl="1"/>
            <a:r>
              <a:rPr lang="en-US" sz="1200" dirty="0"/>
              <a:t>Symbol:	 n	       n+1                           n+2                      n+3</a:t>
            </a:r>
          </a:p>
          <a:p>
            <a:pPr lvl="1"/>
            <a:r>
              <a:rPr lang="en-US" sz="1200" dirty="0"/>
              <a:t>TX Ant 0:	A1</a:t>
            </a:r>
            <a:r>
              <a:rPr lang="en-US" sz="1200" baseline="-20000" dirty="0"/>
              <a:t>k</a:t>
            </a:r>
            <a:r>
              <a:rPr lang="en-US" sz="1200" dirty="0"/>
              <a:t>                      -A2</a:t>
            </a:r>
            <a:r>
              <a:rPr lang="en-US" sz="1200" baseline="-20000" dirty="0"/>
              <a:t>k</a:t>
            </a:r>
            <a:r>
              <a:rPr lang="en-US" sz="1200" dirty="0"/>
              <a:t>                            B1</a:t>
            </a:r>
            <a:r>
              <a:rPr lang="en-US" sz="1200" baseline="-20000" dirty="0"/>
              <a:t>k</a:t>
            </a:r>
            <a:r>
              <a:rPr lang="en-US" sz="1200" dirty="0"/>
              <a:t>                     -B2</a:t>
            </a:r>
            <a:r>
              <a:rPr lang="en-US" sz="1200" baseline="-20000" dirty="0"/>
              <a:t>k</a:t>
            </a:r>
          </a:p>
          <a:p>
            <a:pPr lvl="1"/>
            <a:r>
              <a:rPr lang="en-US" sz="1200" dirty="0"/>
              <a:t>TX Ant 1:      A3</a:t>
            </a:r>
            <a:r>
              <a:rPr lang="en-US" sz="1200" baseline="-20000" dirty="0"/>
              <a:t>k</a:t>
            </a:r>
            <a:r>
              <a:rPr lang="en-US" sz="1200" dirty="0"/>
              <a:t>       A2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      B3</a:t>
            </a:r>
            <a:r>
              <a:rPr lang="en-US" sz="1200" baseline="-20000" dirty="0"/>
              <a:t>k</a:t>
            </a:r>
            <a:r>
              <a:rPr lang="en-US" sz="1200" dirty="0"/>
              <a:t>        B2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B3k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B1k</a:t>
            </a:r>
            <a:r>
              <a:rPr lang="en-US" sz="1200" dirty="0"/>
              <a:t>) </a:t>
            </a:r>
          </a:p>
          <a:p>
            <a:r>
              <a:rPr lang="en-US" sz="1600" dirty="0"/>
              <a:t>We can rewrite them as (only show symbol n and n+1)</a:t>
            </a:r>
          </a:p>
          <a:p>
            <a:pPr lvl="1"/>
            <a:r>
              <a:rPr lang="en-US" sz="1200" dirty="0"/>
              <a:t>Symbol:	               n	                                       n+1                           </a:t>
            </a:r>
          </a:p>
          <a:p>
            <a:pPr lvl="1"/>
            <a:r>
              <a:rPr lang="en-US" sz="1200" dirty="0"/>
              <a:t>TX Ant 0:	              A1</a:t>
            </a:r>
            <a:r>
              <a:rPr lang="en-US" sz="1200" baseline="-20000" dirty="0"/>
              <a:t>k</a:t>
            </a:r>
            <a:r>
              <a:rPr lang="en-US" sz="1200" dirty="0"/>
              <a:t>                                        -A2</a:t>
            </a:r>
            <a:r>
              <a:rPr lang="en-US" sz="1200" baseline="-20000" dirty="0"/>
              <a:t>k</a:t>
            </a:r>
          </a:p>
          <a:p>
            <a:pPr lvl="1"/>
            <a:r>
              <a:rPr lang="en-US" sz="1200" dirty="0"/>
              <a:t>TX Ant 1:  A1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      A2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48073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5236" y="1017366"/>
            <a:ext cx="9068764" cy="242888"/>
          </a:xfrm>
        </p:spPr>
        <p:txBody>
          <a:bodyPr/>
          <a:lstStyle/>
          <a:p>
            <a:r>
              <a:rPr lang="en-US" sz="2800" dirty="0"/>
              <a:t>Math for Channel Estimation (using 2x2 as an example)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75236" y="1880564"/>
            <a:ext cx="8239125" cy="4186238"/>
          </a:xfrm>
        </p:spPr>
        <p:txBody>
          <a:bodyPr/>
          <a:lstStyle/>
          <a:p>
            <a:r>
              <a:rPr lang="en-US" sz="1600" dirty="0"/>
              <a:t>If the channel matrix for k</a:t>
            </a:r>
            <a:r>
              <a:rPr lang="en-US" sz="1600" baseline="30000" dirty="0"/>
              <a:t>th</a:t>
            </a:r>
            <a:r>
              <a:rPr lang="en-US" sz="1600" dirty="0"/>
              <a:t> tone is </a:t>
            </a:r>
            <a:r>
              <a:rPr lang="en-US" sz="1600" dirty="0" err="1"/>
              <a:t>H</a:t>
            </a:r>
            <a:r>
              <a:rPr lang="en-US" sz="1600" baseline="-25000" dirty="0" err="1"/>
              <a:t>k</a:t>
            </a:r>
            <a:r>
              <a:rPr lang="en-US" sz="1600" dirty="0"/>
              <a:t>=[ h</a:t>
            </a:r>
            <a:r>
              <a:rPr lang="en-US" sz="1600" baseline="-25000" dirty="0"/>
              <a:t>11_k</a:t>
            </a:r>
            <a:r>
              <a:rPr lang="en-US" sz="1600" dirty="0"/>
              <a:t> h</a:t>
            </a:r>
            <a:r>
              <a:rPr lang="en-US" sz="1600" baseline="-25000" dirty="0"/>
              <a:t>12_k</a:t>
            </a:r>
            <a:r>
              <a:rPr lang="en-US" sz="1600" dirty="0"/>
              <a:t> ; h</a:t>
            </a:r>
            <a:r>
              <a:rPr lang="en-US" sz="1600" baseline="-25000" dirty="0"/>
              <a:t>21_k</a:t>
            </a:r>
            <a:r>
              <a:rPr lang="en-US" sz="1600" dirty="0"/>
              <a:t> h</a:t>
            </a:r>
            <a:r>
              <a:rPr lang="en-US" sz="1600" baseline="-25000" dirty="0"/>
              <a:t>22_k</a:t>
            </a:r>
            <a:r>
              <a:rPr lang="en-US" sz="1600" dirty="0"/>
              <a:t> ], then at the receiver for symbol n and n+1, we get (ignoring noise):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000" dirty="0"/>
              <a:t>y1[n]     = h</a:t>
            </a:r>
            <a:r>
              <a:rPr lang="en-US" sz="1000" baseline="-25000" dirty="0"/>
              <a:t>11_k</a:t>
            </a:r>
            <a:r>
              <a:rPr lang="en-US" sz="1000" dirty="0"/>
              <a:t>*   A1</a:t>
            </a:r>
            <a:r>
              <a:rPr lang="en-US" sz="1000" baseline="-20000" dirty="0"/>
              <a:t>k</a:t>
            </a:r>
            <a:r>
              <a:rPr lang="en-US" sz="1000" dirty="0"/>
              <a:t>   + h</a:t>
            </a:r>
            <a:r>
              <a:rPr lang="en-US" sz="1000" baseline="-25000" dirty="0"/>
              <a:t>12_k</a:t>
            </a:r>
            <a:r>
              <a:rPr lang="en-US" sz="1000" dirty="0"/>
              <a:t>* A1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       </a:t>
            </a:r>
          </a:p>
          <a:p>
            <a:pPr lvl="2"/>
            <a:r>
              <a:rPr lang="en-US" sz="1000" dirty="0"/>
              <a:t>y1[n+1] = h</a:t>
            </a:r>
            <a:r>
              <a:rPr lang="en-US" sz="1000" baseline="-25000" dirty="0"/>
              <a:t>11_k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12_k</a:t>
            </a:r>
            <a:r>
              <a:rPr lang="en-US" sz="1000" dirty="0"/>
              <a:t>* A2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</a:t>
            </a:r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000" dirty="0"/>
              <a:t>y2[n]     = h</a:t>
            </a:r>
            <a:r>
              <a:rPr lang="en-US" sz="1000" baseline="-25000" dirty="0"/>
              <a:t>21_k</a:t>
            </a:r>
            <a:r>
              <a:rPr lang="en-US" sz="1000" dirty="0"/>
              <a:t>*   A1</a:t>
            </a:r>
            <a:r>
              <a:rPr lang="en-US" sz="1000" baseline="-20000" dirty="0"/>
              <a:t>k</a:t>
            </a:r>
            <a:r>
              <a:rPr lang="en-US" sz="1000" dirty="0"/>
              <a:t>   + h</a:t>
            </a:r>
            <a:r>
              <a:rPr lang="en-US" sz="1000" baseline="-25000" dirty="0"/>
              <a:t>22_k</a:t>
            </a:r>
            <a:r>
              <a:rPr lang="en-US" sz="1000" dirty="0"/>
              <a:t>* A1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    </a:t>
            </a:r>
          </a:p>
          <a:p>
            <a:pPr lvl="2"/>
            <a:r>
              <a:rPr lang="en-US" sz="1000" dirty="0"/>
              <a:t>y2[n+1] = h</a:t>
            </a:r>
            <a:r>
              <a:rPr lang="en-US" sz="1000" baseline="-25000" dirty="0"/>
              <a:t>21_k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22_k</a:t>
            </a:r>
            <a:r>
              <a:rPr lang="en-US" sz="1000" dirty="0"/>
              <a:t>* A2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</a:t>
            </a:r>
          </a:p>
          <a:p>
            <a:r>
              <a:rPr lang="en-US" sz="1500" dirty="0"/>
              <a:t>We can write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12_k</a:t>
            </a:r>
            <a:r>
              <a:rPr lang="en-US" sz="1200" dirty="0"/>
              <a:t>’ = h</a:t>
            </a:r>
            <a:r>
              <a:rPr lang="en-US" sz="1200" baseline="-25000" dirty="0"/>
              <a:t>12_k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22_k</a:t>
            </a:r>
            <a:r>
              <a:rPr lang="en-US" sz="1200" dirty="0"/>
              <a:t>’ = h</a:t>
            </a:r>
            <a:r>
              <a:rPr lang="en-US" sz="1200" baseline="-25000" dirty="0"/>
              <a:t>22_k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</a:t>
            </a:r>
          </a:p>
          <a:p>
            <a:r>
              <a:rPr lang="en-US" sz="1500" dirty="0"/>
              <a:t>Substituting these into the equations, we get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000" dirty="0"/>
              <a:t>y1[n]     = h</a:t>
            </a:r>
            <a:r>
              <a:rPr lang="en-US" sz="1000" baseline="-25000" dirty="0"/>
              <a:t>11_k</a:t>
            </a:r>
            <a:r>
              <a:rPr lang="en-US" sz="1000" dirty="0"/>
              <a:t>*    A1</a:t>
            </a:r>
            <a:r>
              <a:rPr lang="en-US" sz="1000" baseline="-20000" dirty="0"/>
              <a:t>k</a:t>
            </a:r>
            <a:r>
              <a:rPr lang="en-US" sz="1000" dirty="0"/>
              <a:t>  + h</a:t>
            </a:r>
            <a:r>
              <a:rPr lang="en-US" sz="1000" baseline="-25000" dirty="0"/>
              <a:t>12_k</a:t>
            </a:r>
            <a:r>
              <a:rPr lang="en-US" sz="1000" dirty="0"/>
              <a:t>’ * A1</a:t>
            </a:r>
            <a:r>
              <a:rPr lang="en-US" sz="1000" baseline="-20000" dirty="0"/>
              <a:t>k</a:t>
            </a:r>
            <a:r>
              <a:rPr lang="en-US" sz="1000" dirty="0"/>
              <a:t>             </a:t>
            </a:r>
          </a:p>
          <a:p>
            <a:pPr lvl="2"/>
            <a:r>
              <a:rPr lang="en-US" sz="1000" dirty="0"/>
              <a:t>y1[n+1] = h</a:t>
            </a:r>
            <a:r>
              <a:rPr lang="en-US" sz="1000" baseline="-25000" dirty="0"/>
              <a:t>11_k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12_k</a:t>
            </a:r>
            <a:r>
              <a:rPr lang="en-US" sz="1000" dirty="0"/>
              <a:t>’ * A2</a:t>
            </a:r>
            <a:r>
              <a:rPr lang="en-US" sz="1000" baseline="-20000" dirty="0"/>
              <a:t>k</a:t>
            </a:r>
            <a:endParaRPr lang="en-US" sz="1000" dirty="0"/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000" dirty="0"/>
              <a:t>y2[n]     = h</a:t>
            </a:r>
            <a:r>
              <a:rPr lang="en-US" sz="1000" baseline="-25000" dirty="0"/>
              <a:t>21_k</a:t>
            </a:r>
            <a:r>
              <a:rPr lang="en-US" sz="1000" dirty="0"/>
              <a:t>*    A1</a:t>
            </a:r>
            <a:r>
              <a:rPr lang="en-US" sz="1000" baseline="-20000" dirty="0"/>
              <a:t>k</a:t>
            </a:r>
            <a:r>
              <a:rPr lang="en-US" sz="1000" dirty="0"/>
              <a:t>  + h</a:t>
            </a:r>
            <a:r>
              <a:rPr lang="en-US" sz="1000" baseline="-25000" dirty="0"/>
              <a:t>22_k</a:t>
            </a:r>
            <a:r>
              <a:rPr lang="en-US" sz="1000" dirty="0"/>
              <a:t>’ * A1</a:t>
            </a:r>
            <a:r>
              <a:rPr lang="en-US" sz="1000" baseline="-20000" dirty="0"/>
              <a:t>k</a:t>
            </a:r>
            <a:r>
              <a:rPr lang="en-US" sz="1000" dirty="0"/>
              <a:t>             </a:t>
            </a:r>
          </a:p>
          <a:p>
            <a:pPr lvl="2"/>
            <a:r>
              <a:rPr lang="en-US" sz="1000" dirty="0"/>
              <a:t>y2[n+1] = h</a:t>
            </a:r>
            <a:r>
              <a:rPr lang="en-US" sz="1000" baseline="-25000" dirty="0"/>
              <a:t>21_k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22_k</a:t>
            </a:r>
            <a:r>
              <a:rPr lang="en-US" sz="1000" dirty="0"/>
              <a:t>’ * A2</a:t>
            </a:r>
            <a:r>
              <a:rPr lang="en-US" sz="1000" baseline="-20000" dirty="0"/>
              <a:t>k</a:t>
            </a:r>
          </a:p>
          <a:p>
            <a:pPr lvl="2"/>
            <a:endParaRPr lang="en-US" sz="900" dirty="0"/>
          </a:p>
          <a:p>
            <a:pPr lvl="1"/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22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5948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61744"/>
            <a:ext cx="8900932" cy="242888"/>
          </a:xfrm>
        </p:spPr>
        <p:txBody>
          <a:bodyPr/>
          <a:lstStyle/>
          <a:p>
            <a:r>
              <a:rPr lang="en-US" sz="2800" dirty="0"/>
              <a:t>Math for Channel Estimation (using 2x2 as an example)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471613"/>
            <a:ext cx="8239125" cy="4268787"/>
          </a:xfrm>
        </p:spPr>
        <p:txBody>
          <a:bodyPr/>
          <a:lstStyle/>
          <a:p>
            <a:r>
              <a:rPr lang="en-US" sz="1600" dirty="0"/>
              <a:t>Now we can solve h</a:t>
            </a:r>
            <a:r>
              <a:rPr lang="en-US" sz="1600" baseline="-25000" dirty="0"/>
              <a:t>11</a:t>
            </a:r>
            <a:r>
              <a:rPr lang="en-US" sz="1600" dirty="0"/>
              <a:t> , h</a:t>
            </a:r>
            <a:r>
              <a:rPr lang="en-US" sz="1600" baseline="-25000" dirty="0"/>
              <a:t>12</a:t>
            </a:r>
            <a:r>
              <a:rPr lang="en-US" sz="1600" dirty="0"/>
              <a:t>’  , h</a:t>
            </a:r>
            <a:r>
              <a:rPr lang="en-US" sz="1600" baseline="-25000" dirty="0"/>
              <a:t>21</a:t>
            </a:r>
            <a:r>
              <a:rPr lang="en-US" sz="1600" dirty="0"/>
              <a:t> and h</a:t>
            </a:r>
            <a:r>
              <a:rPr lang="en-US" sz="1600" baseline="-25000" dirty="0"/>
              <a:t>22</a:t>
            </a:r>
            <a:r>
              <a:rPr lang="en-US" sz="1600" dirty="0"/>
              <a:t>’ from previous equations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100" dirty="0"/>
              <a:t>y1[n] / A1</a:t>
            </a:r>
            <a:r>
              <a:rPr lang="en-US" sz="1100" baseline="-20000" dirty="0"/>
              <a:t>k </a:t>
            </a:r>
            <a:r>
              <a:rPr lang="en-US" sz="1100" dirty="0"/>
              <a:t>= h</a:t>
            </a:r>
            <a:r>
              <a:rPr lang="en-US" sz="1100" baseline="-25000" dirty="0"/>
              <a:t>11_k</a:t>
            </a:r>
            <a:r>
              <a:rPr lang="en-US" sz="1100" dirty="0"/>
              <a:t> + h</a:t>
            </a:r>
            <a:r>
              <a:rPr lang="en-US" sz="1100" baseline="-25000" dirty="0"/>
              <a:t>12_k</a:t>
            </a:r>
            <a:r>
              <a:rPr lang="en-US" sz="1100" dirty="0"/>
              <a:t>’             </a:t>
            </a:r>
          </a:p>
          <a:p>
            <a:pPr lvl="2"/>
            <a:r>
              <a:rPr lang="en-US" sz="1100" dirty="0"/>
              <a:t>y1[n+1] / A2</a:t>
            </a:r>
            <a:r>
              <a:rPr lang="en-US" sz="1100" baseline="-20000" dirty="0"/>
              <a:t>k</a:t>
            </a:r>
            <a:r>
              <a:rPr lang="en-US" sz="1100" dirty="0"/>
              <a:t> = h</a:t>
            </a:r>
            <a:r>
              <a:rPr lang="en-US" sz="1100" baseline="-25000" dirty="0"/>
              <a:t>11_k</a:t>
            </a:r>
            <a:r>
              <a:rPr lang="en-US" sz="1100" dirty="0"/>
              <a:t> + h</a:t>
            </a:r>
            <a:r>
              <a:rPr lang="en-US" sz="1100" baseline="-25000" dirty="0"/>
              <a:t>12_k</a:t>
            </a:r>
            <a:r>
              <a:rPr lang="en-US" sz="1100" dirty="0"/>
              <a:t>’</a:t>
            </a:r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100" dirty="0"/>
              <a:t>y2[n] / A1</a:t>
            </a:r>
            <a:r>
              <a:rPr lang="en-US" sz="1100" baseline="-20000" dirty="0"/>
              <a:t>k </a:t>
            </a:r>
            <a:r>
              <a:rPr lang="en-US" sz="1100" dirty="0"/>
              <a:t>= h</a:t>
            </a:r>
            <a:r>
              <a:rPr lang="en-US" sz="1100" baseline="-25000" dirty="0"/>
              <a:t>21_k</a:t>
            </a:r>
            <a:r>
              <a:rPr lang="en-US" sz="1100" dirty="0"/>
              <a:t> + h</a:t>
            </a:r>
            <a:r>
              <a:rPr lang="en-US" sz="1100" baseline="-25000" dirty="0"/>
              <a:t>22_k</a:t>
            </a:r>
            <a:r>
              <a:rPr lang="en-US" sz="1100" dirty="0"/>
              <a:t>’             </a:t>
            </a:r>
          </a:p>
          <a:p>
            <a:pPr lvl="2"/>
            <a:r>
              <a:rPr lang="en-US" sz="1100" dirty="0"/>
              <a:t>y2[n+1] / A2</a:t>
            </a:r>
            <a:r>
              <a:rPr lang="en-US" sz="1100" baseline="-20000" dirty="0"/>
              <a:t>k</a:t>
            </a:r>
            <a:r>
              <a:rPr lang="en-US" sz="1100" dirty="0"/>
              <a:t> = h</a:t>
            </a:r>
            <a:r>
              <a:rPr lang="en-US" sz="1100" baseline="-25000" dirty="0"/>
              <a:t>21_k</a:t>
            </a:r>
            <a:r>
              <a:rPr lang="en-US" sz="1100" dirty="0"/>
              <a:t> + h</a:t>
            </a:r>
            <a:r>
              <a:rPr lang="en-US" sz="1100" baseline="-25000" dirty="0"/>
              <a:t>22_k</a:t>
            </a:r>
            <a:r>
              <a:rPr lang="en-US" sz="1100" dirty="0"/>
              <a:t>’</a:t>
            </a:r>
          </a:p>
          <a:p>
            <a:r>
              <a:rPr lang="en-US" sz="1600" dirty="0"/>
              <a:t>By adding and subtracting the equations</a:t>
            </a:r>
          </a:p>
          <a:p>
            <a:pPr lvl="1"/>
            <a:r>
              <a:rPr lang="en-US" sz="1200" dirty="0"/>
              <a:t>RX Ant 0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11_k</a:t>
            </a:r>
            <a:r>
              <a:rPr lang="en-US" sz="1100" dirty="0"/>
              <a:t>   = ( y1[n] / A1</a:t>
            </a:r>
            <a:r>
              <a:rPr lang="en-US" sz="1100" baseline="-20000" dirty="0"/>
              <a:t>k</a:t>
            </a:r>
            <a:r>
              <a:rPr lang="en-US" sz="1100" dirty="0"/>
              <a:t>  - y1[n+1]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12_k</a:t>
            </a:r>
            <a:r>
              <a:rPr lang="en-US" sz="1100" dirty="0"/>
              <a:t>’  = ( y1[n] / A1</a:t>
            </a:r>
            <a:r>
              <a:rPr lang="en-US" sz="1100" baseline="-20000" dirty="0"/>
              <a:t>k</a:t>
            </a:r>
            <a:r>
              <a:rPr lang="en-US" sz="1100" dirty="0"/>
              <a:t>  + y1[n+1]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1"/>
            <a:r>
              <a:rPr lang="en-US" sz="1200" dirty="0"/>
              <a:t>RX Ant 1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21_k</a:t>
            </a:r>
            <a:r>
              <a:rPr lang="en-US" sz="1100" dirty="0"/>
              <a:t>   = ( y2[n] / A2</a:t>
            </a:r>
            <a:r>
              <a:rPr lang="en-US" sz="1100" baseline="-20000" dirty="0"/>
              <a:t>k</a:t>
            </a:r>
            <a:r>
              <a:rPr lang="en-US" sz="1100" dirty="0"/>
              <a:t>  - y2[n+1]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22_k</a:t>
            </a:r>
            <a:r>
              <a:rPr lang="en-US" sz="1100" dirty="0"/>
              <a:t>’  = ( y2[n] / A2</a:t>
            </a:r>
            <a:r>
              <a:rPr lang="en-US" sz="1100" baseline="-20000" dirty="0"/>
              <a:t>k</a:t>
            </a:r>
            <a:r>
              <a:rPr lang="en-US" sz="1100" dirty="0"/>
              <a:t>  + y2[n+1]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r>
              <a:rPr lang="en-US" sz="1600" dirty="0"/>
              <a:t>After we solve h</a:t>
            </a:r>
            <a:r>
              <a:rPr lang="en-US" sz="1600" baseline="-25000" dirty="0"/>
              <a:t>12_k</a:t>
            </a:r>
            <a:r>
              <a:rPr lang="en-US" sz="1600" dirty="0"/>
              <a:t>’ and h</a:t>
            </a:r>
            <a:r>
              <a:rPr lang="en-US" sz="1600" baseline="-25000" dirty="0"/>
              <a:t>22_k</a:t>
            </a:r>
            <a:r>
              <a:rPr lang="en-US" sz="1600" dirty="0"/>
              <a:t>’ , we can then compensate for the phase shift and get h</a:t>
            </a:r>
            <a:r>
              <a:rPr lang="en-US" sz="1600" baseline="-25000" dirty="0"/>
              <a:t>12_k</a:t>
            </a:r>
            <a:r>
              <a:rPr lang="en-US" sz="1600" dirty="0"/>
              <a:t>  and h</a:t>
            </a:r>
            <a:r>
              <a:rPr lang="en-US" sz="1600" baseline="-25000" dirty="0"/>
              <a:t>22_k</a:t>
            </a:r>
            <a:endParaRPr lang="en-US" sz="1600" dirty="0"/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12_k</a:t>
            </a:r>
            <a:r>
              <a:rPr lang="en-US" sz="1200" dirty="0"/>
              <a:t>   = h</a:t>
            </a:r>
            <a:r>
              <a:rPr lang="en-US" sz="1200" baseline="-25000" dirty="0"/>
              <a:t>12_k</a:t>
            </a:r>
            <a:r>
              <a:rPr lang="en-US" sz="1200" dirty="0"/>
              <a:t>’ * </a:t>
            </a:r>
            <a:r>
              <a:rPr lang="en-US" sz="1200" dirty="0" err="1"/>
              <a:t>exp</a:t>
            </a:r>
            <a:r>
              <a:rPr lang="en-US" sz="1200" dirty="0"/>
              <a:t>( -j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 * </a:t>
            </a:r>
            <a:r>
              <a:rPr lang="en-US" sz="1200" dirty="0" err="1"/>
              <a:t>exp</a:t>
            </a:r>
            <a:r>
              <a:rPr lang="en-US" sz="1200" dirty="0"/>
              <a:t>( 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22_k</a:t>
            </a:r>
            <a:r>
              <a:rPr lang="en-US" sz="1200" dirty="0"/>
              <a:t>   = h</a:t>
            </a:r>
            <a:r>
              <a:rPr lang="en-US" sz="1200" baseline="-25000" dirty="0"/>
              <a:t>22_k</a:t>
            </a:r>
            <a:r>
              <a:rPr lang="en-US" sz="1200" dirty="0"/>
              <a:t>’ * </a:t>
            </a:r>
            <a:r>
              <a:rPr lang="en-US" sz="1200" dirty="0" err="1"/>
              <a:t>exp</a:t>
            </a:r>
            <a:r>
              <a:rPr lang="en-US" sz="1200" dirty="0"/>
              <a:t>( -j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 * </a:t>
            </a:r>
            <a:r>
              <a:rPr lang="en-US" sz="1200" dirty="0" err="1"/>
              <a:t>exp</a:t>
            </a:r>
            <a:r>
              <a:rPr lang="en-US" sz="1200" dirty="0"/>
              <a:t>( 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</a:p>
          <a:p>
            <a:pPr lvl="1"/>
            <a:endParaRPr lang="en-US" sz="12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1466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7885846" y="1684372"/>
            <a:ext cx="1202889" cy="29240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43098" y="1840121"/>
            <a:ext cx="3670701" cy="2768320"/>
          </a:xfrm>
          <a:prstGeom prst="rect">
            <a:avLst/>
          </a:prstGeom>
          <a:solidFill>
            <a:srgbClr val="FF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63420" y="1840121"/>
            <a:ext cx="3474294" cy="2768320"/>
          </a:xfrm>
          <a:prstGeom prst="rect">
            <a:avLst/>
          </a:prstGeom>
          <a:solidFill>
            <a:srgbClr val="DDFF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7142"/>
            <a:ext cx="7772400" cy="1066800"/>
          </a:xfrm>
        </p:spPr>
        <p:txBody>
          <a:bodyPr/>
          <a:lstStyle/>
          <a:p>
            <a:r>
              <a:rPr lang="en-US" dirty="0"/>
              <a:t>Illustration of Secure-LTF Generation (based on .11az/D1.0)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800" y="4802221"/>
            <a:ext cx="7772400" cy="1478969"/>
          </a:xfrm>
        </p:spPr>
        <p:txBody>
          <a:bodyPr/>
          <a:lstStyle/>
          <a:p>
            <a:r>
              <a:rPr lang="en-US" sz="1600" dirty="0"/>
              <a:t>Additional notes from .11az/D1.0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No single stream pilot subcarriers in the secure HE-LTFs, all subcarriers are mapped using the full P-HE-LTF matrix.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>
                <a:solidFill>
                  <a:schemeClr val="tx1"/>
                </a:solidFill>
              </a:rPr>
              <a:t>No CSD is applied to the space-time streams.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No spatial mapping, the Q matrix is a block identity matrix.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99786" y="3742977"/>
            <a:ext cx="894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</a:t>
            </a:r>
            <a:r>
              <a:rPr lang="en-US" sz="1000" baseline="30000" dirty="0"/>
              <a:t>P</a:t>
            </a:r>
            <a:r>
              <a:rPr lang="en-US" sz="1000" dirty="0"/>
              <a:t> 8PSK symbols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800904" y="2221976"/>
            <a:ext cx="1070149" cy="49024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CSD Value Generator</a:t>
            </a:r>
          </a:p>
        </p:txBody>
      </p:sp>
      <p:sp>
        <p:nvSpPr>
          <p:cNvPr id="8" name="Right Arrow 7"/>
          <p:cNvSpPr/>
          <p:nvPr/>
        </p:nvSpPr>
        <p:spPr>
          <a:xfrm>
            <a:off x="534622" y="2411100"/>
            <a:ext cx="245622" cy="111996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256" y="2258593"/>
            <a:ext cx="500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6CCFF"/>
                </a:solidFill>
              </a:rPr>
              <a:t>P bits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0903" y="2936337"/>
            <a:ext cx="895650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8PSK Sequence Generator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556164" y="3251377"/>
            <a:ext cx="224080" cy="171108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537" y="3121419"/>
            <a:ext cx="614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6CCFF"/>
                </a:solidFill>
              </a:rPr>
              <a:t>3P+3</a:t>
            </a:r>
          </a:p>
          <a:p>
            <a:r>
              <a:rPr lang="en-US" dirty="0">
                <a:solidFill>
                  <a:srgbClr val="66CCFF"/>
                </a:solidFill>
              </a:rPr>
              <a:t>bits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62654" y="2936336"/>
            <a:ext cx="885084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Subcarrier Mapper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1698545" y="3092753"/>
            <a:ext cx="445046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503775" y="2930736"/>
            <a:ext cx="613834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CSD</a:t>
            </a:r>
          </a:p>
        </p:txBody>
      </p:sp>
      <p:sp>
        <p:nvSpPr>
          <p:cNvPr id="18" name="Bent Arrow 17"/>
          <p:cNvSpPr/>
          <p:nvPr/>
        </p:nvSpPr>
        <p:spPr>
          <a:xfrm rot="5400000">
            <a:off x="2628798" y="1673453"/>
            <a:ext cx="499541" cy="2015030"/>
          </a:xfrm>
          <a:prstGeom prst="bentArrow">
            <a:avLst>
              <a:gd name="adj1" fmla="val 6442"/>
              <a:gd name="adj2" fmla="val 18948"/>
              <a:gd name="adj3" fmla="val 19352"/>
              <a:gd name="adj4" fmla="val 4375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72702" y="2094918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t</a:t>
            </a:r>
            <a:r>
              <a:rPr lang="en-US" baseline="-40000" dirty="0"/>
              <a:t>CS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>
            <a:off x="3050259" y="3077238"/>
            <a:ext cx="445046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4117411" y="3086469"/>
            <a:ext cx="704539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830905" y="2141568"/>
            <a:ext cx="798844" cy="23714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HE_LTF</a:t>
            </a:r>
            <a:r>
              <a:rPr lang="en-US" sz="1200" dirty="0">
                <a:solidFill>
                  <a:schemeClr val="tx1"/>
                </a:solidFill>
              </a:rPr>
              <a:t> Matrix Mapping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5986559" y="346536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899708" y="2290299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753239" y="2290299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31" name="Right Arrow 30"/>
          <p:cNvSpPr/>
          <p:nvPr/>
        </p:nvSpPr>
        <p:spPr>
          <a:xfrm>
            <a:off x="6475140" y="2262092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>
            <a:off x="5629992" y="2258594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7762350" y="2266865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4009053" y="3700203"/>
            <a:ext cx="9180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Randomized LTF Sequence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899708" y="2882696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53239" y="2882696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48" name="Right Arrow 47"/>
          <p:cNvSpPr/>
          <p:nvPr/>
        </p:nvSpPr>
        <p:spPr>
          <a:xfrm>
            <a:off x="6475140" y="2854489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>
            <a:off x="5629992" y="2850991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Arrow 49"/>
          <p:cNvSpPr/>
          <p:nvPr/>
        </p:nvSpPr>
        <p:spPr>
          <a:xfrm>
            <a:off x="7762350" y="2859262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903397" y="3927762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756928" y="3927762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53" name="Right Arrow 52"/>
          <p:cNvSpPr/>
          <p:nvPr/>
        </p:nvSpPr>
        <p:spPr>
          <a:xfrm>
            <a:off x="6478829" y="3899555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>
            <a:off x="5633681" y="3896057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ight Arrow 54"/>
          <p:cNvSpPr/>
          <p:nvPr/>
        </p:nvSpPr>
        <p:spPr>
          <a:xfrm>
            <a:off x="7766039" y="3904328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8212418" y="2284164"/>
            <a:ext cx="760761" cy="2111629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Frame Format Construction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070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9838" y="685800"/>
            <a:ext cx="8246962" cy="1066800"/>
          </a:xfrm>
        </p:spPr>
        <p:txBody>
          <a:bodyPr/>
          <a:lstStyle/>
          <a:p>
            <a:r>
              <a:rPr lang="en-US" dirty="0"/>
              <a:t>Illustration for N_STS=2 and LTF_REP = 2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773952"/>
            <a:ext cx="6694852" cy="92632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757512" y="4214738"/>
            <a:ext cx="80755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waveforms on TX stream 1 and stream 2 are aligned exactly (in time domain, either in-phase or 180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 of phase), causing unintentional beamforming.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Seq1, Seq2, Seq3 and Seq4 are generated from 4 different sets of 4P+3 bits.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85199" y="2920808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19050" y="2967734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19050" y="3544997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68486" y="2920808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346373" y="2920808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529659" y="2920808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85198" y="3504280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168487" y="3504280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46372" y="3504280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29660" y="3504280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732221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732221" y="291773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915509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509" y="291773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98797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098797" y="2920265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279384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279384" y="2919129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2736502" y="239688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919695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02051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79383" y="242684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71787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29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9125" y="889000"/>
            <a:ext cx="8524875" cy="241300"/>
          </a:xfrm>
        </p:spPr>
        <p:txBody>
          <a:bodyPr/>
          <a:lstStyle/>
          <a:p>
            <a:r>
              <a:rPr lang="en-US" dirty="0"/>
              <a:t>Illustration for N_STS=2 and LTF_REP = 2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492979"/>
            <a:ext cx="6730090" cy="9263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193" y="3454725"/>
            <a:ext cx="25382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 case of in-phase LOS or some flat-fading cases</a:t>
            </a:r>
          </a:p>
          <a:p>
            <a:r>
              <a:rPr lang="en-US" dirty="0">
                <a:solidFill>
                  <a:srgbClr val="FF0000"/>
                </a:solidFill>
              </a:rPr>
              <a:t>(small indoor environment)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1935" y="4167896"/>
            <a:ext cx="90441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RX RSSI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80387" y="4865398"/>
            <a:ext cx="8211222" cy="5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736502" y="356478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989385" y="3580898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919695" y="357799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172578" y="3594108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102051" y="357799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354934" y="3594108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279383" y="359474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532266" y="361085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471787" y="357799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24670" y="3594108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140677" y="4434359"/>
            <a:ext cx="2738176" cy="430143"/>
          </a:xfrm>
          <a:custGeom>
            <a:avLst/>
            <a:gdLst>
              <a:gd name="connsiteX0" fmla="*/ 0 w 2738176"/>
              <a:gd name="connsiteY0" fmla="*/ 415071 h 430143"/>
              <a:gd name="connsiteX1" fmla="*/ 70338 w 2738176"/>
              <a:gd name="connsiteY1" fmla="*/ 410047 h 430143"/>
              <a:gd name="connsiteX2" fmla="*/ 211015 w 2738176"/>
              <a:gd name="connsiteY2" fmla="*/ 405022 h 430143"/>
              <a:gd name="connsiteX3" fmla="*/ 221064 w 2738176"/>
              <a:gd name="connsiteY3" fmla="*/ 394974 h 430143"/>
              <a:gd name="connsiteX4" fmla="*/ 251209 w 2738176"/>
              <a:gd name="connsiteY4" fmla="*/ 374877 h 430143"/>
              <a:gd name="connsiteX5" fmla="*/ 261257 w 2738176"/>
              <a:gd name="connsiteY5" fmla="*/ 359805 h 430143"/>
              <a:gd name="connsiteX6" fmla="*/ 276330 w 2738176"/>
              <a:gd name="connsiteY6" fmla="*/ 354781 h 430143"/>
              <a:gd name="connsiteX7" fmla="*/ 281354 w 2738176"/>
              <a:gd name="connsiteY7" fmla="*/ 339708 h 430143"/>
              <a:gd name="connsiteX8" fmla="*/ 301450 w 2738176"/>
              <a:gd name="connsiteY8" fmla="*/ 314587 h 430143"/>
              <a:gd name="connsiteX9" fmla="*/ 316523 w 2738176"/>
              <a:gd name="connsiteY9" fmla="*/ 304539 h 430143"/>
              <a:gd name="connsiteX10" fmla="*/ 326571 w 2738176"/>
              <a:gd name="connsiteY10" fmla="*/ 289466 h 430143"/>
              <a:gd name="connsiteX11" fmla="*/ 356716 w 2738176"/>
              <a:gd name="connsiteY11" fmla="*/ 269370 h 430143"/>
              <a:gd name="connsiteX12" fmla="*/ 371789 w 2738176"/>
              <a:gd name="connsiteY12" fmla="*/ 234200 h 430143"/>
              <a:gd name="connsiteX13" fmla="*/ 386861 w 2738176"/>
              <a:gd name="connsiteY13" fmla="*/ 219128 h 430143"/>
              <a:gd name="connsiteX14" fmla="*/ 396910 w 2738176"/>
              <a:gd name="connsiteY14" fmla="*/ 204055 h 430143"/>
              <a:gd name="connsiteX15" fmla="*/ 411982 w 2738176"/>
              <a:gd name="connsiteY15" fmla="*/ 178934 h 430143"/>
              <a:gd name="connsiteX16" fmla="*/ 432079 w 2738176"/>
              <a:gd name="connsiteY16" fmla="*/ 148789 h 430143"/>
              <a:gd name="connsiteX17" fmla="*/ 447152 w 2738176"/>
              <a:gd name="connsiteY17" fmla="*/ 103572 h 430143"/>
              <a:gd name="connsiteX18" fmla="*/ 452176 w 2738176"/>
              <a:gd name="connsiteY18" fmla="*/ 88499 h 430143"/>
              <a:gd name="connsiteX19" fmla="*/ 467248 w 2738176"/>
              <a:gd name="connsiteY19" fmla="*/ 48306 h 430143"/>
              <a:gd name="connsiteX20" fmla="*/ 487345 w 2738176"/>
              <a:gd name="connsiteY20" fmla="*/ 28209 h 430143"/>
              <a:gd name="connsiteX21" fmla="*/ 813916 w 2738176"/>
              <a:gd name="connsiteY21" fmla="*/ 23185 h 430143"/>
              <a:gd name="connsiteX22" fmla="*/ 929472 w 2738176"/>
              <a:gd name="connsiteY22" fmla="*/ 13137 h 430143"/>
              <a:gd name="connsiteX23" fmla="*/ 959618 w 2738176"/>
              <a:gd name="connsiteY23" fmla="*/ 3088 h 430143"/>
              <a:gd name="connsiteX24" fmla="*/ 1190730 w 2738176"/>
              <a:gd name="connsiteY24" fmla="*/ 13137 h 430143"/>
              <a:gd name="connsiteX25" fmla="*/ 1261068 w 2738176"/>
              <a:gd name="connsiteY25" fmla="*/ 23185 h 430143"/>
              <a:gd name="connsiteX26" fmla="*/ 1567543 w 2738176"/>
              <a:gd name="connsiteY26" fmla="*/ 28209 h 430143"/>
              <a:gd name="connsiteX27" fmla="*/ 1627833 w 2738176"/>
              <a:gd name="connsiteY27" fmla="*/ 33233 h 430143"/>
              <a:gd name="connsiteX28" fmla="*/ 1753437 w 2738176"/>
              <a:gd name="connsiteY28" fmla="*/ 48306 h 430143"/>
              <a:gd name="connsiteX29" fmla="*/ 1964453 w 2738176"/>
              <a:gd name="connsiteY29" fmla="*/ 58354 h 430143"/>
              <a:gd name="connsiteX30" fmla="*/ 2064936 w 2738176"/>
              <a:gd name="connsiteY30" fmla="*/ 53330 h 430143"/>
              <a:gd name="connsiteX31" fmla="*/ 2205613 w 2738176"/>
              <a:gd name="connsiteY31" fmla="*/ 48306 h 430143"/>
              <a:gd name="connsiteX32" fmla="*/ 2286000 w 2738176"/>
              <a:gd name="connsiteY32" fmla="*/ 43282 h 430143"/>
              <a:gd name="connsiteX33" fmla="*/ 2431701 w 2738176"/>
              <a:gd name="connsiteY33" fmla="*/ 38258 h 430143"/>
              <a:gd name="connsiteX34" fmla="*/ 2491991 w 2738176"/>
              <a:gd name="connsiteY34" fmla="*/ 43282 h 430143"/>
              <a:gd name="connsiteX35" fmla="*/ 2532185 w 2738176"/>
              <a:gd name="connsiteY35" fmla="*/ 73427 h 430143"/>
              <a:gd name="connsiteX36" fmla="*/ 2522136 w 2738176"/>
              <a:gd name="connsiteY36" fmla="*/ 58354 h 430143"/>
              <a:gd name="connsiteX37" fmla="*/ 2532185 w 2738176"/>
              <a:gd name="connsiteY37" fmla="*/ 48306 h 430143"/>
              <a:gd name="connsiteX38" fmla="*/ 2557305 w 2738176"/>
              <a:gd name="connsiteY38" fmla="*/ 68403 h 430143"/>
              <a:gd name="connsiteX39" fmla="*/ 2592475 w 2738176"/>
              <a:gd name="connsiteY39" fmla="*/ 78451 h 430143"/>
              <a:gd name="connsiteX40" fmla="*/ 2602523 w 2738176"/>
              <a:gd name="connsiteY40" fmla="*/ 93523 h 430143"/>
              <a:gd name="connsiteX41" fmla="*/ 2612571 w 2738176"/>
              <a:gd name="connsiteY41" fmla="*/ 123669 h 430143"/>
              <a:gd name="connsiteX42" fmla="*/ 2622620 w 2738176"/>
              <a:gd name="connsiteY42" fmla="*/ 234200 h 430143"/>
              <a:gd name="connsiteX43" fmla="*/ 2632668 w 2738176"/>
              <a:gd name="connsiteY43" fmla="*/ 269370 h 430143"/>
              <a:gd name="connsiteX44" fmla="*/ 2642716 w 2738176"/>
              <a:gd name="connsiteY44" fmla="*/ 309563 h 430143"/>
              <a:gd name="connsiteX45" fmla="*/ 2647741 w 2738176"/>
              <a:gd name="connsiteY45" fmla="*/ 329660 h 430143"/>
              <a:gd name="connsiteX46" fmla="*/ 2662813 w 2738176"/>
              <a:gd name="connsiteY46" fmla="*/ 379901 h 430143"/>
              <a:gd name="connsiteX47" fmla="*/ 2672861 w 2738176"/>
              <a:gd name="connsiteY47" fmla="*/ 389950 h 430143"/>
              <a:gd name="connsiteX48" fmla="*/ 2687934 w 2738176"/>
              <a:gd name="connsiteY48" fmla="*/ 394974 h 430143"/>
              <a:gd name="connsiteX49" fmla="*/ 2708031 w 2738176"/>
              <a:gd name="connsiteY49" fmla="*/ 420095 h 430143"/>
              <a:gd name="connsiteX50" fmla="*/ 2728127 w 2738176"/>
              <a:gd name="connsiteY50" fmla="*/ 425119 h 430143"/>
              <a:gd name="connsiteX51" fmla="*/ 2738176 w 2738176"/>
              <a:gd name="connsiteY51" fmla="*/ 430143 h 43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738176" h="430143">
                <a:moveTo>
                  <a:pt x="0" y="415071"/>
                </a:moveTo>
                <a:cubicBezTo>
                  <a:pt x="23446" y="413396"/>
                  <a:pt x="46859" y="411165"/>
                  <a:pt x="70338" y="410047"/>
                </a:cubicBezTo>
                <a:cubicBezTo>
                  <a:pt x="117207" y="407815"/>
                  <a:pt x="164326" y="409691"/>
                  <a:pt x="211015" y="405022"/>
                </a:cubicBezTo>
                <a:cubicBezTo>
                  <a:pt x="215728" y="404551"/>
                  <a:pt x="217274" y="397816"/>
                  <a:pt x="221064" y="394974"/>
                </a:cubicBezTo>
                <a:cubicBezTo>
                  <a:pt x="230725" y="387728"/>
                  <a:pt x="251209" y="374877"/>
                  <a:pt x="251209" y="374877"/>
                </a:cubicBezTo>
                <a:cubicBezTo>
                  <a:pt x="254558" y="369853"/>
                  <a:pt x="256542" y="363577"/>
                  <a:pt x="261257" y="359805"/>
                </a:cubicBezTo>
                <a:cubicBezTo>
                  <a:pt x="265393" y="356497"/>
                  <a:pt x="272585" y="358526"/>
                  <a:pt x="276330" y="354781"/>
                </a:cubicBezTo>
                <a:cubicBezTo>
                  <a:pt x="280075" y="351036"/>
                  <a:pt x="278986" y="344445"/>
                  <a:pt x="281354" y="339708"/>
                </a:cubicBezTo>
                <a:cubicBezTo>
                  <a:pt x="285705" y="331006"/>
                  <a:pt x="293664" y="320816"/>
                  <a:pt x="301450" y="314587"/>
                </a:cubicBezTo>
                <a:cubicBezTo>
                  <a:pt x="306165" y="310815"/>
                  <a:pt x="311499" y="307888"/>
                  <a:pt x="316523" y="304539"/>
                </a:cubicBezTo>
                <a:cubicBezTo>
                  <a:pt x="319872" y="299515"/>
                  <a:pt x="322027" y="293442"/>
                  <a:pt x="326571" y="289466"/>
                </a:cubicBezTo>
                <a:cubicBezTo>
                  <a:pt x="335659" y="281514"/>
                  <a:pt x="356716" y="269370"/>
                  <a:pt x="356716" y="269370"/>
                </a:cubicBezTo>
                <a:cubicBezTo>
                  <a:pt x="360816" y="257072"/>
                  <a:pt x="364030" y="245062"/>
                  <a:pt x="371789" y="234200"/>
                </a:cubicBezTo>
                <a:cubicBezTo>
                  <a:pt x="375919" y="228418"/>
                  <a:pt x="382312" y="224586"/>
                  <a:pt x="386861" y="219128"/>
                </a:cubicBezTo>
                <a:cubicBezTo>
                  <a:pt x="390727" y="214489"/>
                  <a:pt x="393560" y="209079"/>
                  <a:pt x="396910" y="204055"/>
                </a:cubicBezTo>
                <a:cubicBezTo>
                  <a:pt x="411140" y="161365"/>
                  <a:pt x="391295" y="213411"/>
                  <a:pt x="411982" y="178934"/>
                </a:cubicBezTo>
                <a:cubicBezTo>
                  <a:pt x="433795" y="142580"/>
                  <a:pt x="393753" y="187117"/>
                  <a:pt x="432079" y="148789"/>
                </a:cubicBezTo>
                <a:lnTo>
                  <a:pt x="447152" y="103572"/>
                </a:lnTo>
                <a:cubicBezTo>
                  <a:pt x="448827" y="98548"/>
                  <a:pt x="451137" y="93692"/>
                  <a:pt x="452176" y="88499"/>
                </a:cubicBezTo>
                <a:cubicBezTo>
                  <a:pt x="458384" y="57457"/>
                  <a:pt x="452463" y="70483"/>
                  <a:pt x="467248" y="48306"/>
                </a:cubicBezTo>
                <a:cubicBezTo>
                  <a:pt x="471891" y="34377"/>
                  <a:pt x="469304" y="28740"/>
                  <a:pt x="487345" y="28209"/>
                </a:cubicBezTo>
                <a:cubicBezTo>
                  <a:pt x="596168" y="25008"/>
                  <a:pt x="705059" y="24860"/>
                  <a:pt x="813916" y="23185"/>
                </a:cubicBezTo>
                <a:cubicBezTo>
                  <a:pt x="852435" y="19836"/>
                  <a:pt x="892792" y="25364"/>
                  <a:pt x="929472" y="13137"/>
                </a:cubicBezTo>
                <a:lnTo>
                  <a:pt x="959618" y="3088"/>
                </a:lnTo>
                <a:cubicBezTo>
                  <a:pt x="1036655" y="6438"/>
                  <a:pt x="1117577" y="-11247"/>
                  <a:pt x="1190730" y="13137"/>
                </a:cubicBezTo>
                <a:cubicBezTo>
                  <a:pt x="1219770" y="22817"/>
                  <a:pt x="1213036" y="21851"/>
                  <a:pt x="1261068" y="23185"/>
                </a:cubicBezTo>
                <a:cubicBezTo>
                  <a:pt x="1363201" y="26022"/>
                  <a:pt x="1465385" y="26534"/>
                  <a:pt x="1567543" y="28209"/>
                </a:cubicBezTo>
                <a:cubicBezTo>
                  <a:pt x="1587640" y="29884"/>
                  <a:pt x="1607822" y="30732"/>
                  <a:pt x="1627833" y="33233"/>
                </a:cubicBezTo>
                <a:cubicBezTo>
                  <a:pt x="1732685" y="46340"/>
                  <a:pt x="1643134" y="42290"/>
                  <a:pt x="1753437" y="48306"/>
                </a:cubicBezTo>
                <a:lnTo>
                  <a:pt x="1964453" y="58354"/>
                </a:lnTo>
                <a:lnTo>
                  <a:pt x="2064936" y="53330"/>
                </a:lnTo>
                <a:lnTo>
                  <a:pt x="2205613" y="48306"/>
                </a:lnTo>
                <a:cubicBezTo>
                  <a:pt x="2232433" y="47087"/>
                  <a:pt x="2259179" y="44474"/>
                  <a:pt x="2286000" y="43282"/>
                </a:cubicBezTo>
                <a:lnTo>
                  <a:pt x="2431701" y="38258"/>
                </a:lnTo>
                <a:cubicBezTo>
                  <a:pt x="2451798" y="39933"/>
                  <a:pt x="2472560" y="37885"/>
                  <a:pt x="2491991" y="43282"/>
                </a:cubicBezTo>
                <a:cubicBezTo>
                  <a:pt x="2507724" y="47652"/>
                  <a:pt x="2520796" y="62038"/>
                  <a:pt x="2532185" y="73427"/>
                </a:cubicBezTo>
                <a:lnTo>
                  <a:pt x="2522136" y="58354"/>
                </a:lnTo>
                <a:cubicBezTo>
                  <a:pt x="2525486" y="55005"/>
                  <a:pt x="2527448" y="48306"/>
                  <a:pt x="2532185" y="48306"/>
                </a:cubicBezTo>
                <a:cubicBezTo>
                  <a:pt x="2542242" y="48306"/>
                  <a:pt x="2550014" y="64028"/>
                  <a:pt x="2557305" y="68403"/>
                </a:cubicBezTo>
                <a:cubicBezTo>
                  <a:pt x="2562453" y="71492"/>
                  <a:pt x="2588722" y="77513"/>
                  <a:pt x="2592475" y="78451"/>
                </a:cubicBezTo>
                <a:cubicBezTo>
                  <a:pt x="2595824" y="83475"/>
                  <a:pt x="2600071" y="88005"/>
                  <a:pt x="2602523" y="93523"/>
                </a:cubicBezTo>
                <a:cubicBezTo>
                  <a:pt x="2606825" y="103202"/>
                  <a:pt x="2612571" y="123669"/>
                  <a:pt x="2612571" y="123669"/>
                </a:cubicBezTo>
                <a:cubicBezTo>
                  <a:pt x="2615102" y="159090"/>
                  <a:pt x="2616666" y="198475"/>
                  <a:pt x="2622620" y="234200"/>
                </a:cubicBezTo>
                <a:cubicBezTo>
                  <a:pt x="2626206" y="255716"/>
                  <a:pt x="2627549" y="250598"/>
                  <a:pt x="2632668" y="269370"/>
                </a:cubicBezTo>
                <a:cubicBezTo>
                  <a:pt x="2636302" y="282693"/>
                  <a:pt x="2639366" y="296165"/>
                  <a:pt x="2642716" y="309563"/>
                </a:cubicBezTo>
                <a:cubicBezTo>
                  <a:pt x="2644391" y="316262"/>
                  <a:pt x="2646764" y="322824"/>
                  <a:pt x="2647741" y="329660"/>
                </a:cubicBezTo>
                <a:cubicBezTo>
                  <a:pt x="2652202" y="360890"/>
                  <a:pt x="2646919" y="360032"/>
                  <a:pt x="2662813" y="379901"/>
                </a:cubicBezTo>
                <a:cubicBezTo>
                  <a:pt x="2665772" y="383600"/>
                  <a:pt x="2668799" y="387513"/>
                  <a:pt x="2672861" y="389950"/>
                </a:cubicBezTo>
                <a:cubicBezTo>
                  <a:pt x="2677402" y="392675"/>
                  <a:pt x="2682910" y="393299"/>
                  <a:pt x="2687934" y="394974"/>
                </a:cubicBezTo>
                <a:cubicBezTo>
                  <a:pt x="2691485" y="400302"/>
                  <a:pt x="2700869" y="416514"/>
                  <a:pt x="2708031" y="420095"/>
                </a:cubicBezTo>
                <a:cubicBezTo>
                  <a:pt x="2714207" y="423183"/>
                  <a:pt x="2721576" y="422936"/>
                  <a:pt x="2728127" y="425119"/>
                </a:cubicBezTo>
                <a:cubicBezTo>
                  <a:pt x="2731680" y="426303"/>
                  <a:pt x="2734826" y="428468"/>
                  <a:pt x="2738176" y="4301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037764" y="4795653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2985200" y="4203513"/>
            <a:ext cx="1055077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308881" y="4193462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6388240" y="4792893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7721970" y="4481963"/>
            <a:ext cx="397099" cy="375334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8060453" y="1910115"/>
            <a:ext cx="15072" cy="284426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937186" y="4167895"/>
            <a:ext cx="1417749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311874" y="3895736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9.6us</a:t>
            </a:r>
          </a:p>
        </p:txBody>
      </p:sp>
      <p:sp>
        <p:nvSpPr>
          <p:cNvPr id="54" name="Freeform 53"/>
          <p:cNvSpPr/>
          <p:nvPr/>
        </p:nvSpPr>
        <p:spPr>
          <a:xfrm>
            <a:off x="7596554" y="4844405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4251473" y="4832227"/>
            <a:ext cx="857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034842" y="4849929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Constructive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185999" y="5173414"/>
            <a:ext cx="3597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RX signal energy stays low for 9.6us, which may cause RX packet abortion.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036145" y="4976331"/>
            <a:ext cx="660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Zero GI</a:t>
            </a:r>
          </a:p>
        </p:txBody>
      </p:sp>
      <p:cxnSp>
        <p:nvCxnSpPr>
          <p:cNvPr id="60" name="Straight Arrow Connector 59"/>
          <p:cNvCxnSpPr>
            <a:endCxn id="40" idx="49"/>
          </p:cNvCxnSpPr>
          <p:nvPr/>
        </p:nvCxnSpPr>
        <p:spPr>
          <a:xfrm flipV="1">
            <a:off x="2477000" y="4854454"/>
            <a:ext cx="371708" cy="1564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>
            <a:off x="2884714" y="4850618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985199" y="2533340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19050" y="2580266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519050" y="3157529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168486" y="2533340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Seq2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346373" y="2533340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29659" y="2533340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Seq4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985198" y="3116812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168487" y="3116812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346372" y="3116812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66" name="Rectangle 65"/>
          <p:cNvSpPr/>
          <p:nvPr/>
        </p:nvSpPr>
        <p:spPr>
          <a:xfrm>
            <a:off x="6529660" y="3116812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Seq4</a:t>
            </a:r>
          </a:p>
        </p:txBody>
      </p:sp>
      <p:sp>
        <p:nvSpPr>
          <p:cNvPr id="6" name="Rectangle 5"/>
          <p:cNvSpPr/>
          <p:nvPr/>
        </p:nvSpPr>
        <p:spPr>
          <a:xfrm>
            <a:off x="2732221" y="3118800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732221" y="2530268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3915509" y="3118800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3915509" y="2530268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098797" y="3118800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098797" y="2532797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279384" y="3118800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279384" y="2531661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2775096" y="4481284"/>
            <a:ext cx="850267" cy="69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3305881" y="4221600"/>
            <a:ext cx="2986" cy="264838"/>
          </a:xfrm>
          <a:prstGeom prst="straightConnector1">
            <a:avLst/>
          </a:prstGeom>
          <a:ln>
            <a:solidFill>
              <a:srgbClr val="FF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82294" y="4192048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3dB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508341" y="3710959"/>
            <a:ext cx="1580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3dB average power increase.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7781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70" y="2697153"/>
            <a:ext cx="8555472" cy="180525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6169" y="541118"/>
            <a:ext cx="8471653" cy="1066800"/>
          </a:xfrm>
        </p:spPr>
        <p:txBody>
          <a:bodyPr/>
          <a:lstStyle/>
          <a:p>
            <a:r>
              <a:rPr lang="en-US" sz="2800" dirty="0"/>
              <a:t>Simulated RX Waveform (.11nB channel model)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41050" y="1490668"/>
            <a:ext cx="8210592" cy="4114800"/>
          </a:xfrm>
        </p:spPr>
        <p:txBody>
          <a:bodyPr/>
          <a:lstStyle/>
          <a:p>
            <a:r>
              <a:rPr lang="en-US" sz="2000" dirty="0"/>
              <a:t>If no per-STS CSD is applied, unintentional beamforming can happen and causes larger signal amplitude fluctuation in time domain. This behavior eats up the receiver chain circuit dynamic range.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02421" y="28081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86341" y="28081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67951" y="2808170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95176" y="2813448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56874" y="2826684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HE-SIG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48359" y="2826684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5965" y="2826684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83435" y="2826684"/>
            <a:ext cx="5517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2256" y="2826684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20" name="Oval 19"/>
          <p:cNvSpPr/>
          <p:nvPr/>
        </p:nvSpPr>
        <p:spPr>
          <a:xfrm>
            <a:off x="5191201" y="3966211"/>
            <a:ext cx="819455" cy="422089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endCxn id="20" idx="3"/>
          </p:cNvCxnSpPr>
          <p:nvPr/>
        </p:nvCxnSpPr>
        <p:spPr>
          <a:xfrm flipV="1">
            <a:off x="4527250" y="4326485"/>
            <a:ext cx="783956" cy="416968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98041" y="4743453"/>
            <a:ext cx="3210560" cy="738664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Smaller-than-usual signal amplitude caused by un-intentional beamforming (destructive interference).</a:t>
            </a:r>
          </a:p>
        </p:txBody>
      </p:sp>
      <p:sp>
        <p:nvSpPr>
          <p:cNvPr id="25" name="Oval 24"/>
          <p:cNvSpPr/>
          <p:nvPr/>
        </p:nvSpPr>
        <p:spPr>
          <a:xfrm>
            <a:off x="5985299" y="3058412"/>
            <a:ext cx="982652" cy="1405638"/>
          </a:xfrm>
          <a:prstGeom prst="ellipse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836921" y="4723869"/>
            <a:ext cx="3208307" cy="73866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Larger-than-usual signal amplitude caused by un-intentional beamforming (constructive interference).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6670041" y="4388301"/>
            <a:ext cx="224534" cy="335569"/>
          </a:xfrm>
          <a:prstGeom prst="straightConnector1">
            <a:avLst/>
          </a:prstGeom>
          <a:ln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248360" y="3383218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AGC in work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14078" y="980512"/>
            <a:ext cx="8306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95000"/>
                  </a:schemeClr>
                </a:solidFill>
              </a:rPr>
              <a:t>chan_indx =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824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Circuit dynamic range</a:t>
            </a:r>
          </a:p>
          <a:p>
            <a:pPr lvl="1"/>
            <a:r>
              <a:rPr lang="en-US" dirty="0"/>
              <a:t>RX power can increase by up to 9 dB (for 8 TX stream case) when fully constructive interference happens. Extra circuit dynamic range is required to accommodate the excessive signal power.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3962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65200"/>
            <a:ext cx="8524875" cy="242888"/>
          </a:xfrm>
        </p:spPr>
        <p:txBody>
          <a:bodyPr/>
          <a:lstStyle/>
          <a:p>
            <a:r>
              <a:rPr lang="en-US" sz="2800" dirty="0"/>
              <a:t>Proposal: Illustration for N_STS=2 and LTF_REP = 2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258763" y="3213039"/>
            <a:ext cx="8885237" cy="979487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en-US" sz="1200" dirty="0"/>
              <a:t>A1, A2, A3 and A4 are different secure-LTF sequences, which can be generated by the procedure described in .11az. With the following rule, the </a:t>
            </a:r>
            <a:r>
              <a:rPr lang="en-US" sz="1200" dirty="0">
                <a:solidFill>
                  <a:srgbClr val="00CC00"/>
                </a:solidFill>
              </a:rPr>
              <a:t>complexity increment for channel estimation is kept minimum </a:t>
            </a:r>
            <a:r>
              <a:rPr lang="en-US" sz="1200" dirty="0"/>
              <a:t>comparing to current .11az. No matrix inversion is needed !!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050" dirty="0"/>
              <a:t>Only need extra phase rotations on H12 and H22 after the typical channel estimation method.</a:t>
            </a:r>
          </a:p>
          <a:p>
            <a:pPr marL="342900" indent="-342900">
              <a:lnSpc>
                <a:spcPct val="100000"/>
              </a:lnSpc>
            </a:pPr>
            <a:r>
              <a:rPr lang="en-US" sz="1200" dirty="0"/>
              <a:t>The (time-domain) waveforms on TX stream 1 and TX stream 2 look totally different.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>
                <a:solidFill>
                  <a:srgbClr val="00CC00"/>
                </a:solidFill>
              </a:rPr>
              <a:t>Highly secured.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>
                <a:solidFill>
                  <a:srgbClr val="00CC00"/>
                </a:solidFill>
              </a:rPr>
              <a:t>No unintentional beamforming issue</a:t>
            </a:r>
            <a:endParaRPr lang="en-US" sz="1200" dirty="0"/>
          </a:p>
          <a:p>
            <a:pPr marL="342900" indent="-342900">
              <a:lnSpc>
                <a:spcPct val="100000"/>
              </a:lnSpc>
            </a:pPr>
            <a:r>
              <a:rPr lang="en-US" sz="1200" dirty="0"/>
              <a:t>Rule: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Sequence A1, A2 are generated from 2 different (and independent) sets of 4P+3 bits.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8PSK sequence of A3 are generated from another independent set of 3P+3 bits. The </a:t>
            </a:r>
            <a:r>
              <a:rPr lang="en-US" sz="1200" dirty="0" err="1"/>
              <a:t>az_csd</a:t>
            </a:r>
            <a:r>
              <a:rPr lang="en-US" sz="1200" dirty="0"/>
              <a:t> of A3 is the same as A1.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8PSK sequence of A4 is generated from 3P+3 bits which are a simple function of the previous 3 sets of 3P+3 bits. The </a:t>
            </a:r>
            <a:r>
              <a:rPr lang="en-US" sz="1200" dirty="0" err="1"/>
              <a:t>az_csd</a:t>
            </a:r>
            <a:r>
              <a:rPr lang="en-US" sz="1200" dirty="0"/>
              <a:t> of A4 is the same as A2.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function to generate 3P+3 bits for A4 is described in the following pages.</a:t>
            </a:r>
          </a:p>
          <a:p>
            <a:pPr marL="342900" indent="-342900">
              <a:lnSpc>
                <a:spcPct val="100000"/>
              </a:lnSpc>
            </a:pPr>
            <a:endParaRPr lang="en-US" sz="1200" dirty="0"/>
          </a:p>
          <a:p>
            <a:pPr>
              <a:lnSpc>
                <a:spcPct val="100000"/>
              </a:lnSpc>
            </a:pPr>
            <a:endParaRPr lang="en-US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360679"/>
            <a:ext cx="6730090" cy="8269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85199" y="2286192"/>
            <a:ext cx="930309" cy="2696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19050" y="2277443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9" name="Rectangle 8"/>
          <p:cNvSpPr/>
          <p:nvPr/>
        </p:nvSpPr>
        <p:spPr>
          <a:xfrm>
            <a:off x="4168486" y="2286192"/>
            <a:ext cx="930310" cy="269632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46373" y="2286192"/>
            <a:ext cx="935711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29659" y="2286192"/>
            <a:ext cx="935713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B2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32221" y="2284514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15509" y="2284514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98797" y="2285650"/>
            <a:ext cx="252979" cy="270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79384" y="2284514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984471" y="2604842"/>
            <a:ext cx="930309" cy="2696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18322" y="2596093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167758" y="2604842"/>
            <a:ext cx="930310" cy="2696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345645" y="2604842"/>
            <a:ext cx="935711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B3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28931" y="2604842"/>
            <a:ext cx="935713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731493" y="2603164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914781" y="2603164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098069" y="2604300"/>
            <a:ext cx="252979" cy="270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278656" y="2603164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1220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390" y="2724264"/>
            <a:ext cx="8524500" cy="178436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809625"/>
            <a:ext cx="8524875" cy="323850"/>
          </a:xfrm>
        </p:spPr>
        <p:txBody>
          <a:bodyPr/>
          <a:lstStyle/>
          <a:p>
            <a:r>
              <a:rPr lang="en-US" dirty="0"/>
              <a:t>Simulated RX Waveform with Proposal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185195" y="1428399"/>
            <a:ext cx="8524875" cy="977900"/>
          </a:xfrm>
        </p:spPr>
        <p:txBody>
          <a:bodyPr/>
          <a:lstStyle/>
          <a:p>
            <a:r>
              <a:rPr lang="en-US" sz="2000" dirty="0"/>
              <a:t>With the proposal, the unintentional beamforming behavior is minimized. RX signal power are more even as shown below.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2421" y="28081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86341" y="28081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67951" y="2808170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5176" y="2813448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56874" y="2826684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HE-SIG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48359" y="2826684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65965" y="2826684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83435" y="2826684"/>
            <a:ext cx="5517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72256" y="2826684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8360" y="3383218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AGC in work</a:t>
            </a:r>
          </a:p>
        </p:txBody>
      </p:sp>
      <p:sp>
        <p:nvSpPr>
          <p:cNvPr id="23" name="Oval 22"/>
          <p:cNvSpPr/>
          <p:nvPr/>
        </p:nvSpPr>
        <p:spPr>
          <a:xfrm>
            <a:off x="5151120" y="3232888"/>
            <a:ext cx="935220" cy="1205762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053051" y="3222529"/>
            <a:ext cx="935220" cy="1205762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2019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8095487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-17-1879-00-00az-pre-association-security-negotiation-for-11az-sfd" id="{1A5B57E5-2770-4DFE-ABA6-4F0BF75D0D46}" vid="{8B21AD12-E21A-432D-885C-E3A90371019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IEEE_Template</Template>
  <TotalTime>90575</TotalTime>
  <Words>3170</Words>
  <Application>Microsoft Macintosh PowerPoint</Application>
  <PresentationFormat>On-screen Show (4:3)</PresentationFormat>
  <Paragraphs>529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Cambria Math</vt:lpstr>
      <vt:lpstr>Symbol</vt:lpstr>
      <vt:lpstr>Times New Roman</vt:lpstr>
      <vt:lpstr>IEEE_Template</vt:lpstr>
      <vt:lpstr>PowerPoint Presentation</vt:lpstr>
      <vt:lpstr>Abstract</vt:lpstr>
      <vt:lpstr>Illustration of Secure-LTF Generation (based on .11az/D1.0)</vt:lpstr>
      <vt:lpstr>Illustration for N_STS=2 and LTF_REP = 2</vt:lpstr>
      <vt:lpstr>Illustration for N_STS=2 and LTF_REP = 2</vt:lpstr>
      <vt:lpstr>Simulated RX Waveform (.11nB channel model)</vt:lpstr>
      <vt:lpstr>Issues</vt:lpstr>
      <vt:lpstr>Proposal: Illustration for N_STS=2 and LTF_REP = 2</vt:lpstr>
      <vt:lpstr>Simulated RX Waveform with Proposal</vt:lpstr>
      <vt:lpstr>Recap about the 4P+3 bits and the iterative process</vt:lpstr>
      <vt:lpstr>“The Rule” and notations</vt:lpstr>
      <vt:lpstr>Notations and Equations to represent the function</vt:lpstr>
      <vt:lpstr>The iterative process</vt:lpstr>
      <vt:lpstr>For A4 (using iteration 2 as an illustration)</vt:lpstr>
      <vt:lpstr>Illustration for Channel Estimation</vt:lpstr>
      <vt:lpstr>Extend to more TX streams, using N_STS=4 as an example</vt:lpstr>
      <vt:lpstr>Matrix constructed in this manner is always invertible</vt:lpstr>
      <vt:lpstr>Matrix constructed in this manner is always invertible</vt:lpstr>
      <vt:lpstr>Matrix constructed in this manner is always invertible</vt:lpstr>
      <vt:lpstr>Appendix</vt:lpstr>
      <vt:lpstr>Math for Channel Estimation (using 2x2 as an example)</vt:lpstr>
      <vt:lpstr>Math for Channel Estimation (using 2x2 as an example)</vt:lpstr>
      <vt:lpstr>Math for Channel Estimation (using 2x2 as an example)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Mengchang Doong</dc:creator>
  <cp:lastModifiedBy>Nehru Bhandaru</cp:lastModifiedBy>
  <cp:revision>591</cp:revision>
  <cp:lastPrinted>2019-08-28T18:10:05Z</cp:lastPrinted>
  <dcterms:modified xsi:type="dcterms:W3CDTF">2019-09-05T23:29:30Z</dcterms:modified>
</cp:coreProperties>
</file>