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450" r:id="rId3"/>
    <p:sldId id="317" r:id="rId4"/>
    <p:sldId id="483" r:id="rId5"/>
    <p:sldId id="369" r:id="rId6"/>
    <p:sldId id="480" r:id="rId7"/>
    <p:sldId id="474" r:id="rId8"/>
    <p:sldId id="484" r:id="rId9"/>
    <p:sldId id="485" r:id="rId10"/>
    <p:sldId id="475" r:id="rId11"/>
    <p:sldId id="476" r:id="rId12"/>
    <p:sldId id="486" r:id="rId13"/>
    <p:sldId id="487" r:id="rId14"/>
    <p:sldId id="456" r:id="rId15"/>
    <p:sldId id="329" r:id="rId16"/>
    <p:sldId id="481" r:id="rId17"/>
    <p:sldId id="469" r:id="rId18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3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80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노 시찬" initials="노시" lastIdx="1" clrIdx="0">
    <p:extLst>
      <p:ext uri="{19B8F6BF-5375-455C-9EA6-DF929625EA0E}">
        <p15:presenceInfo xmlns:p15="http://schemas.microsoft.com/office/powerpoint/2012/main" userId="92e36df3ad56097e" providerId="Windows Live"/>
      </p:ext>
    </p:extLst>
  </p:cmAuthor>
  <p:cmAuthor id="2" name="yujin noh" initials="yn" lastIdx="4" clrIdx="1">
    <p:extLst>
      <p:ext uri="{19B8F6BF-5375-455C-9EA6-DF929625EA0E}">
        <p15:presenceInfo xmlns:p15="http://schemas.microsoft.com/office/powerpoint/2012/main" userId="94de28c319a3d3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49" autoAdjust="0"/>
    <p:restoredTop sz="96517" autoAdjust="0"/>
  </p:normalViewPr>
  <p:slideViewPr>
    <p:cSldViewPr>
      <p:cViewPr varScale="1">
        <p:scale>
          <a:sx n="114" d="100"/>
          <a:sy n="114" d="100"/>
        </p:scale>
        <p:origin x="1974" y="96"/>
      </p:cViewPr>
      <p:guideLst>
        <p:guide orient="horz" pos="1200"/>
        <p:guide pos="336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-717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080"/>
        <p:guide pos="21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971" cy="4958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149" y="2"/>
            <a:ext cx="2945971" cy="49582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119"/>
            <a:ext cx="2945971" cy="4958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149" y="9429119"/>
            <a:ext cx="2945971" cy="4958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2" y="3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529337" y="103582"/>
            <a:ext cx="627166" cy="22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41173" y="103582"/>
            <a:ext cx="809247" cy="225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27100" y="750888"/>
            <a:ext cx="4941888" cy="37084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05734" y="4715411"/>
            <a:ext cx="4984651" cy="44657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252325" y="9610808"/>
            <a:ext cx="904177" cy="1935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159176" y="9610808"/>
            <a:ext cx="501111" cy="38884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8093" y="9610806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11"/>
            <a:ext cx="5378381" cy="169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9" y="317533"/>
            <a:ext cx="5527780" cy="169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31391" y="750528"/>
            <a:ext cx="4534896" cy="371017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05735" y="4715411"/>
            <a:ext cx="4986206" cy="456767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63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637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437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602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64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204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684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9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8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6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41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머리글 개체 틀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44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802.11-19/1497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  <a:cs typeface="+mn-cs"/>
              </a:rPr>
              <a:t>r1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4213" y="293688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November 2019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FA2D517E-BF18-4A9E-80FD-5E2277989296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000628" y="6482844"/>
            <a:ext cx="3500462" cy="1575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Hyobin Yim, </a:t>
            </a:r>
            <a:r>
              <a:rPr kumimoji="0" lang="en-GB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Newratek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ko-KR" sz="2800"/>
              <a:t>Auto-Detection in </a:t>
            </a:r>
            <a:r>
              <a:rPr lang="en-US" altLang="ko-KR" sz="2800" dirty="0"/>
              <a:t>11be</a:t>
            </a:r>
            <a:endParaRPr lang="en-GB" sz="28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</a:t>
            </a:r>
            <a:r>
              <a:rPr lang="en-GB" sz="2000" b="0">
                <a:solidFill>
                  <a:schemeClr val="tx1"/>
                </a:solidFill>
              </a:rPr>
              <a:t>2019-11-10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3040794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2720254"/>
              </p:ext>
            </p:extLst>
          </p:nvPr>
        </p:nvGraphicFramePr>
        <p:xfrm>
          <a:off x="655320" y="3440845"/>
          <a:ext cx="8153400" cy="140006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2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20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Name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Affiliation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Address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Phone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Email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7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Hyobin Yim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Arial"/>
                        </a:rPr>
                        <a:t>Newratek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hb.yim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3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latin typeface="+mn-lt"/>
                          <a:ea typeface="Times New Roman"/>
                          <a:cs typeface="Arial"/>
                        </a:rPr>
                        <a:t>Si-Chan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latin typeface="Times New Roman"/>
                          <a:ea typeface="Times New Roman"/>
                          <a:cs typeface="Arial"/>
                        </a:rPr>
                        <a:t>Newratek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sc.noh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newratek.com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763940"/>
                  </a:ext>
                </a:extLst>
              </a:tr>
              <a:tr h="3935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latin typeface="+mn-lt"/>
                          <a:ea typeface="Times New Roman"/>
                          <a:cs typeface="Arial"/>
                        </a:rPr>
                        <a:t>Yujin Noh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rgbClr val="000000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b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yujin.noh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 at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Arial"/>
                        </a:rPr>
                        <a:t>newracom.com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5215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7939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UMi</a:t>
                </a:r>
                <a:r>
                  <a:rPr lang="en-US" dirty="0"/>
                  <a:t>-NLOS </a:t>
                </a:r>
                <a:r>
                  <a:rPr lang="en-US" altLang="ko-KR" dirty="0"/>
                  <a:t>(1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10 bits </a:t>
            </a:r>
            <a:r>
              <a:rPr lang="en-US" sz="1800" dirty="0">
                <a:solidFill>
                  <a:schemeClr val="tx1"/>
                </a:solidFill>
              </a:rPr>
              <a:t>in Signature sequence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10</a:t>
            </a:r>
            <a:r>
              <a:rPr lang="en-US" sz="1700" baseline="30000" dirty="0"/>
              <a:t>-3  </a:t>
            </a:r>
            <a:r>
              <a:rPr lang="en-US" sz="1700" dirty="0"/>
              <a:t>without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below 10</a:t>
            </a:r>
            <a:r>
              <a:rPr lang="en-US" sz="1700" baseline="30000" dirty="0"/>
              <a:t>-4 </a:t>
            </a:r>
            <a:r>
              <a:rPr lang="en-US" sz="1700" dirty="0"/>
              <a:t>with 8-bit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700" dirty="0">
                <a:highlight>
                  <a:srgbClr val="FFFFFF"/>
                </a:highlight>
              </a:rPr>
              <a:t>CRC check may reduce false alarm rate of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aseline="300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4F1AB0-D17D-46CB-A3F6-B0EC5BB23B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840" y="1980000"/>
            <a:ext cx="4393619" cy="3292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3110B5-5F8B-40C0-AF4A-4AFC931858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057" y="1980000"/>
            <a:ext cx="4387185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3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UMi</a:t>
                </a:r>
                <a:r>
                  <a:rPr lang="en-US" dirty="0"/>
                  <a:t>-NLOS </a:t>
                </a:r>
                <a:r>
                  <a:rPr lang="en-US" altLang="ko-KR" dirty="0"/>
                  <a:t>(1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4 bits </a:t>
            </a:r>
            <a:r>
              <a:rPr lang="en-US" sz="1800" dirty="0">
                <a:solidFill>
                  <a:schemeClr val="tx1"/>
                </a:solidFill>
              </a:rPr>
              <a:t>in Signature sequence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10</a:t>
            </a:r>
            <a:r>
              <a:rPr lang="en-US" sz="1700" baseline="30000" dirty="0"/>
              <a:t>-1  </a:t>
            </a:r>
            <a:r>
              <a:rPr lang="en-US" sz="1700" dirty="0"/>
              <a:t>without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below 10</a:t>
            </a:r>
            <a:r>
              <a:rPr lang="en-US" sz="1700" baseline="30000" dirty="0"/>
              <a:t>-3 </a:t>
            </a:r>
            <a:r>
              <a:rPr lang="en-US" sz="1700" dirty="0"/>
              <a:t>with 8-bit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700" dirty="0">
                <a:highlight>
                  <a:srgbClr val="FFFFFF"/>
                </a:highlight>
              </a:rPr>
              <a:t>CRC check may reduce false alarm rate of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aseline="300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D307410-975F-4035-AA6B-6FD926A01C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0840" y="1980000"/>
            <a:ext cx="4393619" cy="32928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0951ACB-5BB6-4C9B-AE3E-569EE0B20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057" y="1980000"/>
            <a:ext cx="4387185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359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UMi</a:t>
                </a:r>
                <a:r>
                  <a:rPr lang="en-US" dirty="0"/>
                  <a:t>-NLOS </a:t>
                </a:r>
                <a:r>
                  <a:rPr lang="en-US" altLang="ko-KR" dirty="0"/>
                  <a:t>(4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3999"/>
                <a:ext cx="7770813" cy="49514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10 bits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Signature sequence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700" dirty="0"/>
                  <a:t>This scheme shows no serious degradation or other noticeable aspects in multi-antenna transmissions</a:t>
                </a:r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Without CRC: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4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1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With CRC : 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4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1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3999"/>
                <a:ext cx="7770813" cy="4951413"/>
              </a:xfrm>
              <a:blipFill>
                <a:blip r:embed="rId4"/>
                <a:stretch>
                  <a:fillRect l="-549" t="-616" b="-1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D4F1AB0-D17D-46CB-A3F6-B0EC5BB23B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" y="1981205"/>
            <a:ext cx="4387185" cy="3290388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203110B5-5F8B-40C0-AF4A-4AFC931858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841" y="1981078"/>
            <a:ext cx="4393617" cy="329064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2E69801-8D0F-49A5-850C-5177B5E456E0}"/>
              </a:ext>
            </a:extLst>
          </p:cNvPr>
          <p:cNvSpPr txBox="1"/>
          <p:nvPr/>
        </p:nvSpPr>
        <p:spPr>
          <a:xfrm>
            <a:off x="2318828" y="2483639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1 dB</a:t>
            </a:r>
          </a:p>
        </p:txBody>
      </p:sp>
      <p:cxnSp>
        <p:nvCxnSpPr>
          <p:cNvPr id="10" name="Straight Arrow Connector 25">
            <a:extLst>
              <a:ext uri="{FF2B5EF4-FFF2-40B4-BE49-F238E27FC236}">
                <a16:creationId xmlns:a16="http://schemas.microsoft.com/office/drawing/2014/main" id="{BD397417-5C5D-4549-8E6F-851369F02C40}"/>
              </a:ext>
            </a:extLst>
          </p:cNvPr>
          <p:cNvCxnSpPr/>
          <p:nvPr/>
        </p:nvCxnSpPr>
        <p:spPr bwMode="auto">
          <a:xfrm flipV="1">
            <a:off x="2258869" y="2745249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23">
            <a:extLst>
              <a:ext uri="{FF2B5EF4-FFF2-40B4-BE49-F238E27FC236}">
                <a16:creationId xmlns:a16="http://schemas.microsoft.com/office/drawing/2014/main" id="{81977AD4-8E3C-4553-8B41-8AFC386A0793}"/>
              </a:ext>
            </a:extLst>
          </p:cNvPr>
          <p:cNvCxnSpPr/>
          <p:nvPr/>
        </p:nvCxnSpPr>
        <p:spPr bwMode="auto">
          <a:xfrm>
            <a:off x="2180961" y="3063283"/>
            <a:ext cx="1829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86AAE2B-A2DD-45A2-AEEB-992A548A16EC}"/>
              </a:ext>
            </a:extLst>
          </p:cNvPr>
          <p:cNvSpPr txBox="1"/>
          <p:nvPr/>
        </p:nvSpPr>
        <p:spPr>
          <a:xfrm>
            <a:off x="6310490" y="2483639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1 dB</a:t>
            </a:r>
          </a:p>
        </p:txBody>
      </p:sp>
      <p:cxnSp>
        <p:nvCxnSpPr>
          <p:cNvPr id="13" name="Straight Arrow Connector 25">
            <a:extLst>
              <a:ext uri="{FF2B5EF4-FFF2-40B4-BE49-F238E27FC236}">
                <a16:creationId xmlns:a16="http://schemas.microsoft.com/office/drawing/2014/main" id="{6AA397E5-D1AF-47D1-A86A-C4A368118606}"/>
              </a:ext>
            </a:extLst>
          </p:cNvPr>
          <p:cNvCxnSpPr/>
          <p:nvPr/>
        </p:nvCxnSpPr>
        <p:spPr bwMode="auto">
          <a:xfrm flipV="1">
            <a:off x="6250531" y="2745249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23">
            <a:extLst>
              <a:ext uri="{FF2B5EF4-FFF2-40B4-BE49-F238E27FC236}">
                <a16:creationId xmlns:a16="http://schemas.microsoft.com/office/drawing/2014/main" id="{A1BC8567-42AF-41A5-B94B-B33D1BE68887}"/>
              </a:ext>
            </a:extLst>
          </p:cNvPr>
          <p:cNvCxnSpPr/>
          <p:nvPr/>
        </p:nvCxnSpPr>
        <p:spPr bwMode="auto">
          <a:xfrm>
            <a:off x="6172623" y="3063283"/>
            <a:ext cx="1829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22160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UMi</a:t>
                </a:r>
                <a:r>
                  <a:rPr lang="en-US" dirty="0"/>
                  <a:t>-NLOS </a:t>
                </a:r>
                <a:r>
                  <a:rPr lang="en-US" altLang="ko-KR" dirty="0"/>
                  <a:t>(4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3999"/>
                <a:ext cx="7770813" cy="49514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4 bits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Signature sequence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700" dirty="0"/>
                  <a:t>This scheme shows no serious degradation or other noticeable aspects in multi-antenna transmissions</a:t>
                </a:r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Without CRC: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4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1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With CRC : 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4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1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3999"/>
                <a:ext cx="7770813" cy="4951413"/>
              </a:xfrm>
              <a:blipFill>
                <a:blip r:embed="rId4"/>
                <a:stretch>
                  <a:fillRect l="-549" t="-616" b="-1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D307410-975F-4035-AA6B-6FD926A01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450" y="1980000"/>
            <a:ext cx="4390398" cy="3292799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30951ACB-5BB6-4C9B-AE3E-569EE0B203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0841" y="1981078"/>
            <a:ext cx="4393617" cy="32906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A785B0C-EFAC-48C1-AA1A-AE427C66705B}"/>
              </a:ext>
            </a:extLst>
          </p:cNvPr>
          <p:cNvSpPr txBox="1"/>
          <p:nvPr/>
        </p:nvSpPr>
        <p:spPr>
          <a:xfrm>
            <a:off x="2185985" y="249078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1 dB</a:t>
            </a:r>
          </a:p>
        </p:txBody>
      </p:sp>
      <p:cxnSp>
        <p:nvCxnSpPr>
          <p:cNvPr id="11" name="Straight Arrow Connector 25">
            <a:extLst>
              <a:ext uri="{FF2B5EF4-FFF2-40B4-BE49-F238E27FC236}">
                <a16:creationId xmlns:a16="http://schemas.microsoft.com/office/drawing/2014/main" id="{5D35C01E-5185-4476-9FCC-734DDFD91575}"/>
              </a:ext>
            </a:extLst>
          </p:cNvPr>
          <p:cNvCxnSpPr/>
          <p:nvPr/>
        </p:nvCxnSpPr>
        <p:spPr bwMode="auto">
          <a:xfrm flipV="1">
            <a:off x="2126026" y="2752395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23">
            <a:extLst>
              <a:ext uri="{FF2B5EF4-FFF2-40B4-BE49-F238E27FC236}">
                <a16:creationId xmlns:a16="http://schemas.microsoft.com/office/drawing/2014/main" id="{6C6A7763-F39F-4FD1-B842-8094E6CEB440}"/>
              </a:ext>
            </a:extLst>
          </p:cNvPr>
          <p:cNvCxnSpPr/>
          <p:nvPr/>
        </p:nvCxnSpPr>
        <p:spPr bwMode="auto">
          <a:xfrm>
            <a:off x="2048118" y="3070429"/>
            <a:ext cx="1829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BEB7080-BAE3-47F8-9296-60897A676109}"/>
              </a:ext>
            </a:extLst>
          </p:cNvPr>
          <p:cNvSpPr txBox="1"/>
          <p:nvPr/>
        </p:nvSpPr>
        <p:spPr>
          <a:xfrm>
            <a:off x="6306594" y="2482076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1 dB</a:t>
            </a:r>
          </a:p>
        </p:txBody>
      </p:sp>
      <p:cxnSp>
        <p:nvCxnSpPr>
          <p:cNvPr id="14" name="Straight Arrow Connector 25">
            <a:extLst>
              <a:ext uri="{FF2B5EF4-FFF2-40B4-BE49-F238E27FC236}">
                <a16:creationId xmlns:a16="http://schemas.microsoft.com/office/drawing/2014/main" id="{A73F254D-0200-4659-AB2F-5637A31433ED}"/>
              </a:ext>
            </a:extLst>
          </p:cNvPr>
          <p:cNvCxnSpPr/>
          <p:nvPr/>
        </p:nvCxnSpPr>
        <p:spPr bwMode="auto">
          <a:xfrm flipV="1">
            <a:off x="6246635" y="2743686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23">
            <a:extLst>
              <a:ext uri="{FF2B5EF4-FFF2-40B4-BE49-F238E27FC236}">
                <a16:creationId xmlns:a16="http://schemas.microsoft.com/office/drawing/2014/main" id="{93BB514C-421A-4FB8-8605-5CEC88DA9754}"/>
              </a:ext>
            </a:extLst>
          </p:cNvPr>
          <p:cNvCxnSpPr/>
          <p:nvPr/>
        </p:nvCxnSpPr>
        <p:spPr bwMode="auto">
          <a:xfrm>
            <a:off x="6168727" y="3061720"/>
            <a:ext cx="182975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830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99591-E55A-41C8-9ACB-61F050601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0C194-5A7C-4840-9110-91C35D1D0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Signature symbol is simple implementation technology to classify 11be and future standards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Select the signature sequence to detect each format is TBD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Signature sequence check seems to provide reasonable performance to meet the auto-detection probability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5D50CB-0B47-420A-B8A0-18B3684DE96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9429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[1] </a:t>
            </a:r>
            <a:r>
              <a:rPr lang="en-US" altLang="ko-KR" dirty="0"/>
              <a:t>11-19/1085r0 High-level EHT Preamble Structure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[2] </a:t>
            </a:r>
            <a:r>
              <a:rPr lang="en-US" altLang="ko-KR" dirty="0"/>
              <a:t>11-19/1021r1 Preamble Design Harmonization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[3] </a:t>
            </a:r>
            <a:r>
              <a:rPr lang="en-US" altLang="ko-KR" dirty="0"/>
              <a:t>11-15/0643r0 Autodetection with Signature Symbol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744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A8EE0-D6E6-4EAA-9893-A7097C53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5B4A8-BE46-43CC-BBC8-03001E9402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202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06AEC-F3D6-43DE-BB32-3E0B330EE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11be and Legacy Format Detection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2E495C86-9EC5-463B-BA59-A4D91EA5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315" y="4736075"/>
            <a:ext cx="8698620" cy="37221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11n-GF: HT-SIG1 QBPSK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11n-HT: LENGTH%3==0, HT-SIG1 and HT-SIG2 QBPSK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11ac VHT: LENGTH%3==0, VHT-SIGA1 BPSK, VHT-SIGA2 QBPSK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11ax SU/MU/TB: LENGTH%3!==0, RL-SIG, HE-SIGA1 and HE-SIGA2  BPSK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11ax ER SU: LENGTH%3!==0, RL-SIG,</a:t>
            </a:r>
            <a:r>
              <a:rPr lang="ko-KR" altLang="en-US" sz="1400" dirty="0"/>
              <a:t> </a:t>
            </a:r>
            <a:r>
              <a:rPr lang="en-US" altLang="ko-KR" sz="1400" dirty="0"/>
              <a:t>HE-SIGA1</a:t>
            </a:r>
            <a:r>
              <a:rPr lang="ko-KR" altLang="en-US" sz="1400" dirty="0"/>
              <a:t> </a:t>
            </a:r>
            <a:r>
              <a:rPr lang="en-US" altLang="ko-KR" sz="1400" dirty="0"/>
              <a:t>BPSK,</a:t>
            </a:r>
            <a:r>
              <a:rPr lang="ko-KR" altLang="en-US" sz="1400" dirty="0"/>
              <a:t> </a:t>
            </a:r>
            <a:r>
              <a:rPr lang="en-US" altLang="ko-KR" sz="1400" dirty="0"/>
              <a:t>HE-SIGA2</a:t>
            </a:r>
            <a:r>
              <a:rPr lang="ko-KR" altLang="en-US" sz="1400" dirty="0"/>
              <a:t> </a:t>
            </a:r>
            <a:r>
              <a:rPr lang="en-US" altLang="ko-KR" sz="1400" dirty="0"/>
              <a:t>QBPSK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/>
              <a:t>11be EHT: Signature </a:t>
            </a:r>
            <a:r>
              <a:rPr lang="ko-KR" altLang="en-US" sz="1400" dirty="0"/>
              <a:t> </a:t>
            </a:r>
            <a:r>
              <a:rPr lang="en-US" altLang="ko-KR" sz="1400"/>
              <a:t>sequence </a:t>
            </a:r>
            <a:r>
              <a:rPr lang="en-US" sz="1400"/>
              <a:t>check </a:t>
            </a:r>
            <a:endParaRPr lang="en-US" sz="1400" dirty="0"/>
          </a:p>
          <a:p>
            <a:pPr lvl="5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52" name="Rectangle 11">
            <a:extLst>
              <a:ext uri="{FF2B5EF4-FFF2-40B4-BE49-F238E27FC236}">
                <a16:creationId xmlns:a16="http://schemas.microsoft.com/office/drawing/2014/main" id="{38A63D5B-EFF8-4C59-97EC-8B49599FEF08}"/>
              </a:ext>
            </a:extLst>
          </p:cNvPr>
          <p:cNvSpPr/>
          <p:nvPr/>
        </p:nvSpPr>
        <p:spPr>
          <a:xfrm>
            <a:off x="684000" y="1525880"/>
            <a:ext cx="765255" cy="20534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140" name="Rectangle 11">
            <a:extLst>
              <a:ext uri="{FF2B5EF4-FFF2-40B4-BE49-F238E27FC236}">
                <a16:creationId xmlns:a16="http://schemas.microsoft.com/office/drawing/2014/main" id="{73675074-0162-4873-8B67-46949FA7ACFB}"/>
              </a:ext>
            </a:extLst>
          </p:cNvPr>
          <p:cNvSpPr/>
          <p:nvPr/>
        </p:nvSpPr>
        <p:spPr>
          <a:xfrm>
            <a:off x="1449526" y="1521736"/>
            <a:ext cx="769135" cy="2094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141" name="Rectangle 11">
            <a:extLst>
              <a:ext uri="{FF2B5EF4-FFF2-40B4-BE49-F238E27FC236}">
                <a16:creationId xmlns:a16="http://schemas.microsoft.com/office/drawing/2014/main" id="{B90A9C9D-D45C-41AA-AE9B-DBAC1A1F4FE3}"/>
              </a:ext>
            </a:extLst>
          </p:cNvPr>
          <p:cNvSpPr/>
          <p:nvPr/>
        </p:nvSpPr>
        <p:spPr>
          <a:xfrm>
            <a:off x="2219326" y="1519405"/>
            <a:ext cx="746530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42" name="Rectangle 11">
            <a:extLst>
              <a:ext uri="{FF2B5EF4-FFF2-40B4-BE49-F238E27FC236}">
                <a16:creationId xmlns:a16="http://schemas.microsoft.com/office/drawing/2014/main" id="{7B136A7D-5191-4936-A370-B5FCCE944CDA}"/>
              </a:ext>
            </a:extLst>
          </p:cNvPr>
          <p:cNvSpPr/>
          <p:nvPr/>
        </p:nvSpPr>
        <p:spPr>
          <a:xfrm>
            <a:off x="2969532" y="1525240"/>
            <a:ext cx="5815797" cy="200234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DATA</a:t>
            </a:r>
          </a:p>
        </p:txBody>
      </p:sp>
      <p:sp>
        <p:nvSpPr>
          <p:cNvPr id="146" name="Rectangle 11">
            <a:extLst>
              <a:ext uri="{FF2B5EF4-FFF2-40B4-BE49-F238E27FC236}">
                <a16:creationId xmlns:a16="http://schemas.microsoft.com/office/drawing/2014/main" id="{DE6CF295-B09E-46DD-B364-719478592D9D}"/>
              </a:ext>
            </a:extLst>
          </p:cNvPr>
          <p:cNvSpPr/>
          <p:nvPr/>
        </p:nvSpPr>
        <p:spPr>
          <a:xfrm>
            <a:off x="4729594" y="1817222"/>
            <a:ext cx="936279" cy="20836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HT-STF</a:t>
            </a:r>
          </a:p>
        </p:txBody>
      </p:sp>
      <p:sp>
        <p:nvSpPr>
          <p:cNvPr id="147" name="Rectangle 11">
            <a:extLst>
              <a:ext uri="{FF2B5EF4-FFF2-40B4-BE49-F238E27FC236}">
                <a16:creationId xmlns:a16="http://schemas.microsoft.com/office/drawing/2014/main" id="{59469BD8-6EC9-41EC-8B30-EF8551C3E66D}"/>
              </a:ext>
            </a:extLst>
          </p:cNvPr>
          <p:cNvSpPr/>
          <p:nvPr/>
        </p:nvSpPr>
        <p:spPr>
          <a:xfrm>
            <a:off x="2967620" y="1821475"/>
            <a:ext cx="865526" cy="211570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HT-SIG1</a:t>
            </a:r>
          </a:p>
        </p:txBody>
      </p:sp>
      <p:sp>
        <p:nvSpPr>
          <p:cNvPr id="149" name="Rectangle 11">
            <a:extLst>
              <a:ext uri="{FF2B5EF4-FFF2-40B4-BE49-F238E27FC236}">
                <a16:creationId xmlns:a16="http://schemas.microsoft.com/office/drawing/2014/main" id="{5054CB57-0CE3-46CE-84D7-25311AC728ED}"/>
              </a:ext>
            </a:extLst>
          </p:cNvPr>
          <p:cNvSpPr/>
          <p:nvPr/>
        </p:nvSpPr>
        <p:spPr>
          <a:xfrm>
            <a:off x="3831072" y="1820841"/>
            <a:ext cx="906635" cy="211570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HT-SIG2</a:t>
            </a:r>
          </a:p>
        </p:txBody>
      </p:sp>
      <p:sp>
        <p:nvSpPr>
          <p:cNvPr id="155" name="Rectangle 11">
            <a:extLst>
              <a:ext uri="{FF2B5EF4-FFF2-40B4-BE49-F238E27FC236}">
                <a16:creationId xmlns:a16="http://schemas.microsoft.com/office/drawing/2014/main" id="{252E6855-8D69-42C0-9A4A-D9225E27258E}"/>
              </a:ext>
            </a:extLst>
          </p:cNvPr>
          <p:cNvSpPr/>
          <p:nvPr/>
        </p:nvSpPr>
        <p:spPr>
          <a:xfrm>
            <a:off x="684000" y="1818172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156" name="Rectangle 11">
            <a:extLst>
              <a:ext uri="{FF2B5EF4-FFF2-40B4-BE49-F238E27FC236}">
                <a16:creationId xmlns:a16="http://schemas.microsoft.com/office/drawing/2014/main" id="{B8CFAF50-0501-44F8-BCB2-445BC385B3B1}"/>
              </a:ext>
            </a:extLst>
          </p:cNvPr>
          <p:cNvSpPr/>
          <p:nvPr/>
        </p:nvSpPr>
        <p:spPr>
          <a:xfrm>
            <a:off x="1449526" y="1816885"/>
            <a:ext cx="76913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157" name="Rectangle 11">
            <a:extLst>
              <a:ext uri="{FF2B5EF4-FFF2-40B4-BE49-F238E27FC236}">
                <a16:creationId xmlns:a16="http://schemas.microsoft.com/office/drawing/2014/main" id="{09A11B0E-DF91-4A20-8BE5-22ACFCF71527}"/>
              </a:ext>
            </a:extLst>
          </p:cNvPr>
          <p:cNvSpPr/>
          <p:nvPr/>
        </p:nvSpPr>
        <p:spPr>
          <a:xfrm>
            <a:off x="2219326" y="1821413"/>
            <a:ext cx="746530" cy="2094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58" name="Rectangle 11">
            <a:extLst>
              <a:ext uri="{FF2B5EF4-FFF2-40B4-BE49-F238E27FC236}">
                <a16:creationId xmlns:a16="http://schemas.microsoft.com/office/drawing/2014/main" id="{19EB1FA7-5899-4525-B981-6401AC2B953A}"/>
              </a:ext>
            </a:extLst>
          </p:cNvPr>
          <p:cNvSpPr/>
          <p:nvPr/>
        </p:nvSpPr>
        <p:spPr>
          <a:xfrm>
            <a:off x="684000" y="2126413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HT-STF</a:t>
            </a:r>
          </a:p>
        </p:txBody>
      </p:sp>
      <p:sp>
        <p:nvSpPr>
          <p:cNvPr id="159" name="Rectangle 11">
            <a:extLst>
              <a:ext uri="{FF2B5EF4-FFF2-40B4-BE49-F238E27FC236}">
                <a16:creationId xmlns:a16="http://schemas.microsoft.com/office/drawing/2014/main" id="{81A50F0B-FEBE-41C5-8DC5-D4D31F4529F4}"/>
              </a:ext>
            </a:extLst>
          </p:cNvPr>
          <p:cNvSpPr/>
          <p:nvPr/>
        </p:nvSpPr>
        <p:spPr>
          <a:xfrm>
            <a:off x="1449526" y="2128795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L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TF</a:t>
            </a:r>
          </a:p>
        </p:txBody>
      </p:sp>
      <p:sp>
        <p:nvSpPr>
          <p:cNvPr id="160" name="Rectangle 11">
            <a:extLst>
              <a:ext uri="{FF2B5EF4-FFF2-40B4-BE49-F238E27FC236}">
                <a16:creationId xmlns:a16="http://schemas.microsoft.com/office/drawing/2014/main" id="{36555DFF-DAB6-4D11-87E7-9314FCC83073}"/>
              </a:ext>
            </a:extLst>
          </p:cNvPr>
          <p:cNvSpPr/>
          <p:nvPr/>
        </p:nvSpPr>
        <p:spPr>
          <a:xfrm>
            <a:off x="2219326" y="2126675"/>
            <a:ext cx="742764" cy="211570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SIG1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1" name="Rectangle 11">
            <a:extLst>
              <a:ext uri="{FF2B5EF4-FFF2-40B4-BE49-F238E27FC236}">
                <a16:creationId xmlns:a16="http://schemas.microsoft.com/office/drawing/2014/main" id="{C7BE794B-2D84-4D62-A3BA-2A9733D65E32}"/>
              </a:ext>
            </a:extLst>
          </p:cNvPr>
          <p:cNvSpPr/>
          <p:nvPr/>
        </p:nvSpPr>
        <p:spPr>
          <a:xfrm>
            <a:off x="2967620" y="2123809"/>
            <a:ext cx="865526" cy="211570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</a:t>
            </a: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SIG2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2" name="Rectangle 11">
            <a:extLst>
              <a:ext uri="{FF2B5EF4-FFF2-40B4-BE49-F238E27FC236}">
                <a16:creationId xmlns:a16="http://schemas.microsoft.com/office/drawing/2014/main" id="{B499BCD6-E443-471F-9DFD-B6948010309B}"/>
              </a:ext>
            </a:extLst>
          </p:cNvPr>
          <p:cNvSpPr/>
          <p:nvPr/>
        </p:nvSpPr>
        <p:spPr>
          <a:xfrm>
            <a:off x="5667145" y="1822871"/>
            <a:ext cx="3116278" cy="207168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HT-LTFs, HT-DATA</a:t>
            </a:r>
          </a:p>
        </p:txBody>
      </p:sp>
      <p:sp>
        <p:nvSpPr>
          <p:cNvPr id="163" name="Rectangle 11">
            <a:extLst>
              <a:ext uri="{FF2B5EF4-FFF2-40B4-BE49-F238E27FC236}">
                <a16:creationId xmlns:a16="http://schemas.microsoft.com/office/drawing/2014/main" id="{BD72C4ED-0B44-4676-95F7-566E85D3A8A7}"/>
              </a:ext>
            </a:extLst>
          </p:cNvPr>
          <p:cNvSpPr/>
          <p:nvPr/>
        </p:nvSpPr>
        <p:spPr>
          <a:xfrm>
            <a:off x="5681699" y="2441695"/>
            <a:ext cx="3111249" cy="202236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VHT-LTFs, VHT-SIGB, VHT-DATA</a:t>
            </a:r>
          </a:p>
        </p:txBody>
      </p:sp>
      <p:sp>
        <p:nvSpPr>
          <p:cNvPr id="164" name="Rectangle 11">
            <a:extLst>
              <a:ext uri="{FF2B5EF4-FFF2-40B4-BE49-F238E27FC236}">
                <a16:creationId xmlns:a16="http://schemas.microsoft.com/office/drawing/2014/main" id="{51E01CF9-ABBE-4952-A016-E59D7E45EE67}"/>
              </a:ext>
            </a:extLst>
          </p:cNvPr>
          <p:cNvSpPr/>
          <p:nvPr/>
        </p:nvSpPr>
        <p:spPr>
          <a:xfrm>
            <a:off x="2967620" y="2439303"/>
            <a:ext cx="865526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VHT-SIGA1</a:t>
            </a:r>
          </a:p>
        </p:txBody>
      </p:sp>
      <p:sp>
        <p:nvSpPr>
          <p:cNvPr id="166" name="Rectangle 11">
            <a:extLst>
              <a:ext uri="{FF2B5EF4-FFF2-40B4-BE49-F238E27FC236}">
                <a16:creationId xmlns:a16="http://schemas.microsoft.com/office/drawing/2014/main" id="{D076515C-949F-4A7D-A665-2C32781D84C2}"/>
              </a:ext>
            </a:extLst>
          </p:cNvPr>
          <p:cNvSpPr/>
          <p:nvPr/>
        </p:nvSpPr>
        <p:spPr>
          <a:xfrm>
            <a:off x="684000" y="2434090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167" name="Rectangle 11">
            <a:extLst>
              <a:ext uri="{FF2B5EF4-FFF2-40B4-BE49-F238E27FC236}">
                <a16:creationId xmlns:a16="http://schemas.microsoft.com/office/drawing/2014/main" id="{8B572889-5757-4009-9045-606DD0A60DDC}"/>
              </a:ext>
            </a:extLst>
          </p:cNvPr>
          <p:cNvSpPr/>
          <p:nvPr/>
        </p:nvSpPr>
        <p:spPr>
          <a:xfrm>
            <a:off x="1449526" y="2435184"/>
            <a:ext cx="76913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168" name="Rectangle 11">
            <a:extLst>
              <a:ext uri="{FF2B5EF4-FFF2-40B4-BE49-F238E27FC236}">
                <a16:creationId xmlns:a16="http://schemas.microsoft.com/office/drawing/2014/main" id="{8A5A7BA4-B8B5-43D1-B86A-BF551AAD15DE}"/>
              </a:ext>
            </a:extLst>
          </p:cNvPr>
          <p:cNvSpPr/>
          <p:nvPr/>
        </p:nvSpPr>
        <p:spPr>
          <a:xfrm>
            <a:off x="2219326" y="2433901"/>
            <a:ext cx="746530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69" name="Rectangle 11">
            <a:extLst>
              <a:ext uri="{FF2B5EF4-FFF2-40B4-BE49-F238E27FC236}">
                <a16:creationId xmlns:a16="http://schemas.microsoft.com/office/drawing/2014/main" id="{101260A6-C8D9-49AF-9C49-6D7379F70702}"/>
              </a:ext>
            </a:extLst>
          </p:cNvPr>
          <p:cNvSpPr/>
          <p:nvPr/>
        </p:nvSpPr>
        <p:spPr>
          <a:xfrm>
            <a:off x="3832756" y="2439127"/>
            <a:ext cx="906635" cy="211570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VHT-SIGA2</a:t>
            </a:r>
          </a:p>
        </p:txBody>
      </p:sp>
      <p:sp>
        <p:nvSpPr>
          <p:cNvPr id="175" name="Rectangle 11">
            <a:extLst>
              <a:ext uri="{FF2B5EF4-FFF2-40B4-BE49-F238E27FC236}">
                <a16:creationId xmlns:a16="http://schemas.microsoft.com/office/drawing/2014/main" id="{0833D851-DDAC-4AE0-824F-F2E15FC5E413}"/>
              </a:ext>
            </a:extLst>
          </p:cNvPr>
          <p:cNvSpPr/>
          <p:nvPr/>
        </p:nvSpPr>
        <p:spPr>
          <a:xfrm>
            <a:off x="684000" y="2769730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176" name="Rectangle 11">
            <a:extLst>
              <a:ext uri="{FF2B5EF4-FFF2-40B4-BE49-F238E27FC236}">
                <a16:creationId xmlns:a16="http://schemas.microsoft.com/office/drawing/2014/main" id="{076C472F-8478-44BA-921D-5D6506D8145C}"/>
              </a:ext>
            </a:extLst>
          </p:cNvPr>
          <p:cNvSpPr/>
          <p:nvPr/>
        </p:nvSpPr>
        <p:spPr>
          <a:xfrm>
            <a:off x="1449526" y="2770824"/>
            <a:ext cx="76913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177" name="Rectangle 11">
            <a:extLst>
              <a:ext uri="{FF2B5EF4-FFF2-40B4-BE49-F238E27FC236}">
                <a16:creationId xmlns:a16="http://schemas.microsoft.com/office/drawing/2014/main" id="{740B13F2-B6F2-4635-9814-4A9349315E02}"/>
              </a:ext>
            </a:extLst>
          </p:cNvPr>
          <p:cNvSpPr/>
          <p:nvPr/>
        </p:nvSpPr>
        <p:spPr>
          <a:xfrm>
            <a:off x="2219326" y="2769541"/>
            <a:ext cx="746530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78" name="Rectangle 11">
            <a:extLst>
              <a:ext uri="{FF2B5EF4-FFF2-40B4-BE49-F238E27FC236}">
                <a16:creationId xmlns:a16="http://schemas.microsoft.com/office/drawing/2014/main" id="{1209BBDA-24A2-4D84-B023-402AD34DAAD9}"/>
              </a:ext>
            </a:extLst>
          </p:cNvPr>
          <p:cNvSpPr/>
          <p:nvPr/>
        </p:nvSpPr>
        <p:spPr>
          <a:xfrm>
            <a:off x="2967620" y="2768142"/>
            <a:ext cx="870951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R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79" name="Rectangle 11">
            <a:extLst>
              <a:ext uri="{FF2B5EF4-FFF2-40B4-BE49-F238E27FC236}">
                <a16:creationId xmlns:a16="http://schemas.microsoft.com/office/drawing/2014/main" id="{A3BADD6B-7F61-4049-B13D-2D0552D17AA9}"/>
              </a:ext>
            </a:extLst>
          </p:cNvPr>
          <p:cNvSpPr/>
          <p:nvPr/>
        </p:nvSpPr>
        <p:spPr>
          <a:xfrm>
            <a:off x="3836294" y="2768144"/>
            <a:ext cx="921441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HE-SIGA1</a:t>
            </a:r>
          </a:p>
        </p:txBody>
      </p:sp>
      <p:sp>
        <p:nvSpPr>
          <p:cNvPr id="180" name="Rectangle 11">
            <a:extLst>
              <a:ext uri="{FF2B5EF4-FFF2-40B4-BE49-F238E27FC236}">
                <a16:creationId xmlns:a16="http://schemas.microsoft.com/office/drawing/2014/main" id="{CB00F70E-A92F-47DB-9651-334677A3CED6}"/>
              </a:ext>
            </a:extLst>
          </p:cNvPr>
          <p:cNvSpPr/>
          <p:nvPr/>
        </p:nvSpPr>
        <p:spPr>
          <a:xfrm>
            <a:off x="4764512" y="2775858"/>
            <a:ext cx="921441" cy="209475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HE-SIGA2</a:t>
            </a:r>
          </a:p>
        </p:txBody>
      </p:sp>
      <p:sp>
        <p:nvSpPr>
          <p:cNvPr id="182" name="Rectangle 11">
            <a:extLst>
              <a:ext uri="{FF2B5EF4-FFF2-40B4-BE49-F238E27FC236}">
                <a16:creationId xmlns:a16="http://schemas.microsoft.com/office/drawing/2014/main" id="{EA15B62E-7665-4846-A7AE-A99A1D360DC2}"/>
              </a:ext>
            </a:extLst>
          </p:cNvPr>
          <p:cNvSpPr/>
          <p:nvPr/>
        </p:nvSpPr>
        <p:spPr>
          <a:xfrm>
            <a:off x="5689153" y="2769936"/>
            <a:ext cx="3103957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HE-SIGB, HE-STF, HE-LTF, HE-DATA</a:t>
            </a:r>
          </a:p>
        </p:txBody>
      </p:sp>
      <p:sp>
        <p:nvSpPr>
          <p:cNvPr id="184" name="Rectangle 11">
            <a:extLst>
              <a:ext uri="{FF2B5EF4-FFF2-40B4-BE49-F238E27FC236}">
                <a16:creationId xmlns:a16="http://schemas.microsoft.com/office/drawing/2014/main" id="{761C3D5E-E5EF-4DE9-B0E0-9ED09552F02A}"/>
              </a:ext>
            </a:extLst>
          </p:cNvPr>
          <p:cNvSpPr/>
          <p:nvPr/>
        </p:nvSpPr>
        <p:spPr>
          <a:xfrm>
            <a:off x="684000" y="3125734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185" name="Rectangle 11">
            <a:extLst>
              <a:ext uri="{FF2B5EF4-FFF2-40B4-BE49-F238E27FC236}">
                <a16:creationId xmlns:a16="http://schemas.microsoft.com/office/drawing/2014/main" id="{A1103096-CE43-49CE-A546-82A050D13C4F}"/>
              </a:ext>
            </a:extLst>
          </p:cNvPr>
          <p:cNvSpPr/>
          <p:nvPr/>
        </p:nvSpPr>
        <p:spPr>
          <a:xfrm>
            <a:off x="1449526" y="3126828"/>
            <a:ext cx="76913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186" name="Rectangle 11">
            <a:extLst>
              <a:ext uri="{FF2B5EF4-FFF2-40B4-BE49-F238E27FC236}">
                <a16:creationId xmlns:a16="http://schemas.microsoft.com/office/drawing/2014/main" id="{63112DC0-DE09-46B9-9476-C3AF719F27B4}"/>
              </a:ext>
            </a:extLst>
          </p:cNvPr>
          <p:cNvSpPr/>
          <p:nvPr/>
        </p:nvSpPr>
        <p:spPr>
          <a:xfrm>
            <a:off x="2219326" y="3125545"/>
            <a:ext cx="746530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87" name="Rectangle 11">
            <a:extLst>
              <a:ext uri="{FF2B5EF4-FFF2-40B4-BE49-F238E27FC236}">
                <a16:creationId xmlns:a16="http://schemas.microsoft.com/office/drawing/2014/main" id="{B41746CA-2D2A-4A91-9E38-881B57ADBB7F}"/>
              </a:ext>
            </a:extLst>
          </p:cNvPr>
          <p:cNvSpPr/>
          <p:nvPr/>
        </p:nvSpPr>
        <p:spPr>
          <a:xfrm>
            <a:off x="2967620" y="3124146"/>
            <a:ext cx="870951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R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188" name="Rectangle 11">
            <a:extLst>
              <a:ext uri="{FF2B5EF4-FFF2-40B4-BE49-F238E27FC236}">
                <a16:creationId xmlns:a16="http://schemas.microsoft.com/office/drawing/2014/main" id="{DF93FD97-992D-4AAF-A209-FEE6904FFCA3}"/>
              </a:ext>
            </a:extLst>
          </p:cNvPr>
          <p:cNvSpPr/>
          <p:nvPr/>
        </p:nvSpPr>
        <p:spPr>
          <a:xfrm>
            <a:off x="3836294" y="3124148"/>
            <a:ext cx="921441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HE-SIGA1</a:t>
            </a:r>
          </a:p>
        </p:txBody>
      </p:sp>
      <p:sp>
        <p:nvSpPr>
          <p:cNvPr id="189" name="Rectangle 11">
            <a:extLst>
              <a:ext uri="{FF2B5EF4-FFF2-40B4-BE49-F238E27FC236}">
                <a16:creationId xmlns:a16="http://schemas.microsoft.com/office/drawing/2014/main" id="{9F00D48D-01AD-48C7-9A82-EAA862FB533B}"/>
              </a:ext>
            </a:extLst>
          </p:cNvPr>
          <p:cNvSpPr/>
          <p:nvPr/>
        </p:nvSpPr>
        <p:spPr>
          <a:xfrm>
            <a:off x="4764512" y="3123374"/>
            <a:ext cx="921441" cy="207401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HE-SIGA2</a:t>
            </a:r>
          </a:p>
        </p:txBody>
      </p:sp>
      <p:sp>
        <p:nvSpPr>
          <p:cNvPr id="190" name="Rectangle 11">
            <a:extLst>
              <a:ext uri="{FF2B5EF4-FFF2-40B4-BE49-F238E27FC236}">
                <a16:creationId xmlns:a16="http://schemas.microsoft.com/office/drawing/2014/main" id="{03874F98-77A9-492C-BF4F-F89C3E5F989A}"/>
              </a:ext>
            </a:extLst>
          </p:cNvPr>
          <p:cNvSpPr/>
          <p:nvPr/>
        </p:nvSpPr>
        <p:spPr>
          <a:xfrm>
            <a:off x="5685953" y="3127315"/>
            <a:ext cx="3106996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HE-SIGA, HE-SIGB, HE-STF, HE-LTF, HE-DATA</a:t>
            </a:r>
          </a:p>
        </p:txBody>
      </p:sp>
      <p:sp>
        <p:nvSpPr>
          <p:cNvPr id="191" name="Rectangle 11">
            <a:extLst>
              <a:ext uri="{FF2B5EF4-FFF2-40B4-BE49-F238E27FC236}">
                <a16:creationId xmlns:a16="http://schemas.microsoft.com/office/drawing/2014/main" id="{3113B2E1-DB35-4A52-8E2F-DD49F026B334}"/>
              </a:ext>
            </a:extLst>
          </p:cNvPr>
          <p:cNvSpPr/>
          <p:nvPr/>
        </p:nvSpPr>
        <p:spPr>
          <a:xfrm>
            <a:off x="-91585" y="1459706"/>
            <a:ext cx="82172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11a</a:t>
            </a:r>
          </a:p>
        </p:txBody>
      </p:sp>
      <p:sp>
        <p:nvSpPr>
          <p:cNvPr id="193" name="Rectangle 11">
            <a:extLst>
              <a:ext uri="{FF2B5EF4-FFF2-40B4-BE49-F238E27FC236}">
                <a16:creationId xmlns:a16="http://schemas.microsoft.com/office/drawing/2014/main" id="{E2564167-E50D-4EC5-A3D9-F3D0DF35CF0B}"/>
              </a:ext>
            </a:extLst>
          </p:cNvPr>
          <p:cNvSpPr/>
          <p:nvPr/>
        </p:nvSpPr>
        <p:spPr>
          <a:xfrm>
            <a:off x="-70947" y="1774883"/>
            <a:ext cx="82172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11n-HT</a:t>
            </a:r>
          </a:p>
        </p:txBody>
      </p:sp>
      <p:sp>
        <p:nvSpPr>
          <p:cNvPr id="194" name="Rectangle 11">
            <a:extLst>
              <a:ext uri="{FF2B5EF4-FFF2-40B4-BE49-F238E27FC236}">
                <a16:creationId xmlns:a16="http://schemas.microsoft.com/office/drawing/2014/main" id="{8E946FC5-11CD-4920-8FF6-AA76E6B95F31}"/>
              </a:ext>
            </a:extLst>
          </p:cNvPr>
          <p:cNvSpPr/>
          <p:nvPr/>
        </p:nvSpPr>
        <p:spPr>
          <a:xfrm>
            <a:off x="-70947" y="2087669"/>
            <a:ext cx="82172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11n-GT</a:t>
            </a:r>
          </a:p>
        </p:txBody>
      </p:sp>
      <p:sp>
        <p:nvSpPr>
          <p:cNvPr id="195" name="Rectangle 11">
            <a:extLst>
              <a:ext uri="{FF2B5EF4-FFF2-40B4-BE49-F238E27FC236}">
                <a16:creationId xmlns:a16="http://schemas.microsoft.com/office/drawing/2014/main" id="{0B113CF3-AF1E-4F85-AE73-4771247C3E40}"/>
              </a:ext>
            </a:extLst>
          </p:cNvPr>
          <p:cNvSpPr/>
          <p:nvPr/>
        </p:nvSpPr>
        <p:spPr>
          <a:xfrm>
            <a:off x="-70947" y="2330482"/>
            <a:ext cx="821721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11ac-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VH</a:t>
            </a: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T</a:t>
            </a:r>
          </a:p>
        </p:txBody>
      </p:sp>
      <p:sp>
        <p:nvSpPr>
          <p:cNvPr id="196" name="Rectangle 11">
            <a:extLst>
              <a:ext uri="{FF2B5EF4-FFF2-40B4-BE49-F238E27FC236}">
                <a16:creationId xmlns:a16="http://schemas.microsoft.com/office/drawing/2014/main" id="{5A278011-BBA6-4720-9EAC-60CBB13D9F1D}"/>
              </a:ext>
            </a:extLst>
          </p:cNvPr>
          <p:cNvSpPr/>
          <p:nvPr/>
        </p:nvSpPr>
        <p:spPr>
          <a:xfrm>
            <a:off x="-59721" y="2681122"/>
            <a:ext cx="821721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11ax-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SU/MU/TB</a:t>
            </a:r>
          </a:p>
        </p:txBody>
      </p:sp>
      <p:sp>
        <p:nvSpPr>
          <p:cNvPr id="197" name="Rectangle 11">
            <a:extLst>
              <a:ext uri="{FF2B5EF4-FFF2-40B4-BE49-F238E27FC236}">
                <a16:creationId xmlns:a16="http://schemas.microsoft.com/office/drawing/2014/main" id="{FAFBD3B1-643B-4362-99AA-B6C0CBB87A90}"/>
              </a:ext>
            </a:extLst>
          </p:cNvPr>
          <p:cNvSpPr/>
          <p:nvPr/>
        </p:nvSpPr>
        <p:spPr>
          <a:xfrm>
            <a:off x="-68772" y="3010490"/>
            <a:ext cx="821721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11ax-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ER SU</a:t>
            </a:r>
          </a:p>
        </p:txBody>
      </p:sp>
      <p:sp>
        <p:nvSpPr>
          <p:cNvPr id="198" name="Rectangle 11">
            <a:extLst>
              <a:ext uri="{FF2B5EF4-FFF2-40B4-BE49-F238E27FC236}">
                <a16:creationId xmlns:a16="http://schemas.microsoft.com/office/drawing/2014/main" id="{E9AEA275-2E59-49CF-9B99-823E0800B234}"/>
              </a:ext>
            </a:extLst>
          </p:cNvPr>
          <p:cNvSpPr/>
          <p:nvPr/>
        </p:nvSpPr>
        <p:spPr>
          <a:xfrm>
            <a:off x="676501" y="3513973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199" name="Rectangle 11">
            <a:extLst>
              <a:ext uri="{FF2B5EF4-FFF2-40B4-BE49-F238E27FC236}">
                <a16:creationId xmlns:a16="http://schemas.microsoft.com/office/drawing/2014/main" id="{DF203800-C39B-47FD-A9B3-9AC1BAF6FCA8}"/>
              </a:ext>
            </a:extLst>
          </p:cNvPr>
          <p:cNvSpPr/>
          <p:nvPr/>
        </p:nvSpPr>
        <p:spPr>
          <a:xfrm>
            <a:off x="1442027" y="3515067"/>
            <a:ext cx="76913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200" name="Rectangle 11">
            <a:extLst>
              <a:ext uri="{FF2B5EF4-FFF2-40B4-BE49-F238E27FC236}">
                <a16:creationId xmlns:a16="http://schemas.microsoft.com/office/drawing/2014/main" id="{10037B91-C2B0-4333-910E-5C6D35732D44}"/>
              </a:ext>
            </a:extLst>
          </p:cNvPr>
          <p:cNvSpPr/>
          <p:nvPr/>
        </p:nvSpPr>
        <p:spPr>
          <a:xfrm>
            <a:off x="2211827" y="3513784"/>
            <a:ext cx="746530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201" name="Rectangle 11">
            <a:extLst>
              <a:ext uri="{FF2B5EF4-FFF2-40B4-BE49-F238E27FC236}">
                <a16:creationId xmlns:a16="http://schemas.microsoft.com/office/drawing/2014/main" id="{456EE608-8F24-4D07-96C4-74B272B82014}"/>
              </a:ext>
            </a:extLst>
          </p:cNvPr>
          <p:cNvSpPr/>
          <p:nvPr/>
        </p:nvSpPr>
        <p:spPr>
          <a:xfrm>
            <a:off x="2960121" y="3512385"/>
            <a:ext cx="870951" cy="21157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R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202" name="Rectangle 11">
            <a:extLst>
              <a:ext uri="{FF2B5EF4-FFF2-40B4-BE49-F238E27FC236}">
                <a16:creationId xmlns:a16="http://schemas.microsoft.com/office/drawing/2014/main" id="{193EE939-5BA5-4E5A-AD9F-8194425FCE17}"/>
              </a:ext>
            </a:extLst>
          </p:cNvPr>
          <p:cNvSpPr/>
          <p:nvPr/>
        </p:nvSpPr>
        <p:spPr>
          <a:xfrm>
            <a:off x="3828795" y="3512341"/>
            <a:ext cx="921441" cy="211663"/>
          </a:xfrm>
          <a:prstGeom prst="rect">
            <a:avLst/>
          </a:prstGeom>
          <a:pattFill prst="pct5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Signature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4" name="Rectangle 11">
            <a:extLst>
              <a:ext uri="{FF2B5EF4-FFF2-40B4-BE49-F238E27FC236}">
                <a16:creationId xmlns:a16="http://schemas.microsoft.com/office/drawing/2014/main" id="{9628D8E8-67F0-4652-8BA6-6EA9B79EC862}"/>
              </a:ext>
            </a:extLst>
          </p:cNvPr>
          <p:cNvSpPr/>
          <p:nvPr/>
        </p:nvSpPr>
        <p:spPr>
          <a:xfrm>
            <a:off x="4755276" y="3514739"/>
            <a:ext cx="4020938" cy="2137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EHT-SIG, EHT-STF, EHT-LTF, EHT-DATA</a:t>
            </a:r>
          </a:p>
        </p:txBody>
      </p:sp>
      <p:sp>
        <p:nvSpPr>
          <p:cNvPr id="205" name="Rectangle 11">
            <a:extLst>
              <a:ext uri="{FF2B5EF4-FFF2-40B4-BE49-F238E27FC236}">
                <a16:creationId xmlns:a16="http://schemas.microsoft.com/office/drawing/2014/main" id="{88234254-7F12-4515-9A01-6511CED284AC}"/>
              </a:ext>
            </a:extLst>
          </p:cNvPr>
          <p:cNvSpPr/>
          <p:nvPr/>
        </p:nvSpPr>
        <p:spPr>
          <a:xfrm>
            <a:off x="-59721" y="3429000"/>
            <a:ext cx="821721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11be-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EHT</a:t>
            </a:r>
          </a:p>
        </p:txBody>
      </p:sp>
      <p:sp>
        <p:nvSpPr>
          <p:cNvPr id="206" name="Rectangle 11">
            <a:extLst>
              <a:ext uri="{FF2B5EF4-FFF2-40B4-BE49-F238E27FC236}">
                <a16:creationId xmlns:a16="http://schemas.microsoft.com/office/drawing/2014/main" id="{A0135146-5EC6-46A5-A4F9-E2CB1CA6EF27}"/>
              </a:ext>
            </a:extLst>
          </p:cNvPr>
          <p:cNvSpPr/>
          <p:nvPr/>
        </p:nvSpPr>
        <p:spPr>
          <a:xfrm>
            <a:off x="7059036" y="4444109"/>
            <a:ext cx="906635" cy="271869"/>
          </a:xfrm>
          <a:prstGeom prst="rect">
            <a:avLst/>
          </a:prstGeom>
          <a:pattFill prst="pct50">
            <a:fgClr>
              <a:srgbClr val="FFC000"/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7" name="Rectangle 11">
            <a:extLst>
              <a:ext uri="{FF2B5EF4-FFF2-40B4-BE49-F238E27FC236}">
                <a16:creationId xmlns:a16="http://schemas.microsoft.com/office/drawing/2014/main" id="{F35B702A-EDE0-4BEC-90B6-623C26E62028}"/>
              </a:ext>
            </a:extLst>
          </p:cNvPr>
          <p:cNvSpPr/>
          <p:nvPr/>
        </p:nvSpPr>
        <p:spPr>
          <a:xfrm>
            <a:off x="7941279" y="4440094"/>
            <a:ext cx="82172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QBPSK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8" name="Rectangle 11">
            <a:extLst>
              <a:ext uri="{FF2B5EF4-FFF2-40B4-BE49-F238E27FC236}">
                <a16:creationId xmlns:a16="http://schemas.microsoft.com/office/drawing/2014/main" id="{2797627A-97B0-4102-9F6E-B5A13CE930C1}"/>
              </a:ext>
            </a:extLst>
          </p:cNvPr>
          <p:cNvSpPr/>
          <p:nvPr/>
        </p:nvSpPr>
        <p:spPr>
          <a:xfrm>
            <a:off x="5298240" y="4456501"/>
            <a:ext cx="906635" cy="27186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209" name="Rectangle 11">
            <a:extLst>
              <a:ext uri="{FF2B5EF4-FFF2-40B4-BE49-F238E27FC236}">
                <a16:creationId xmlns:a16="http://schemas.microsoft.com/office/drawing/2014/main" id="{775C1FA6-6AF9-4350-9080-6F206D2B1587}"/>
              </a:ext>
            </a:extLst>
          </p:cNvPr>
          <p:cNvSpPr/>
          <p:nvPr/>
        </p:nvSpPr>
        <p:spPr>
          <a:xfrm>
            <a:off x="6148213" y="4466128"/>
            <a:ext cx="821721" cy="2641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05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BPSK</a:t>
            </a:r>
            <a:endParaRPr kumimoji="0" lang="en-US" sz="105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8D53690-3E19-4FCF-88B6-30AE9B82F8FF}"/>
                  </a:ext>
                </a:extLst>
              </p:cNvPr>
              <p:cNvSpPr txBox="1"/>
              <p:nvPr/>
            </p:nvSpPr>
            <p:spPr>
              <a:xfrm rot="5400000">
                <a:off x="4106329" y="4335722"/>
                <a:ext cx="40653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98D53690-3E19-4FCF-88B6-30AE9B82F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4106329" y="4335722"/>
                <a:ext cx="40653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844E5F5-6D1A-487F-9ED8-400CDC0F5260}"/>
                  </a:ext>
                </a:extLst>
              </p:cNvPr>
              <p:cNvSpPr txBox="1"/>
              <p:nvPr/>
            </p:nvSpPr>
            <p:spPr>
              <a:xfrm rot="5400000">
                <a:off x="256923" y="4403391"/>
                <a:ext cx="402077" cy="357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A844E5F5-6D1A-487F-9ED8-400CDC0F52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6923" y="4403391"/>
                <a:ext cx="402077" cy="3573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2" name="Rectangle 11">
            <a:extLst>
              <a:ext uri="{FF2B5EF4-FFF2-40B4-BE49-F238E27FC236}">
                <a16:creationId xmlns:a16="http://schemas.microsoft.com/office/drawing/2014/main" id="{76166171-02D0-4097-87E7-1F14A3243894}"/>
              </a:ext>
            </a:extLst>
          </p:cNvPr>
          <p:cNvSpPr/>
          <p:nvPr/>
        </p:nvSpPr>
        <p:spPr>
          <a:xfrm>
            <a:off x="4747232" y="2437457"/>
            <a:ext cx="936279" cy="206302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V</a:t>
            </a: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HT-STF</a:t>
            </a:r>
          </a:p>
        </p:txBody>
      </p:sp>
      <p:sp>
        <p:nvSpPr>
          <p:cNvPr id="213" name="Rectangle 11">
            <a:extLst>
              <a:ext uri="{FF2B5EF4-FFF2-40B4-BE49-F238E27FC236}">
                <a16:creationId xmlns:a16="http://schemas.microsoft.com/office/drawing/2014/main" id="{C370874D-98F4-44A4-9074-D18BFF169DD5}"/>
              </a:ext>
            </a:extLst>
          </p:cNvPr>
          <p:cNvSpPr/>
          <p:nvPr/>
        </p:nvSpPr>
        <p:spPr>
          <a:xfrm>
            <a:off x="3828795" y="2123253"/>
            <a:ext cx="1847875" cy="20630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HT-LTFs</a:t>
            </a:r>
          </a:p>
        </p:txBody>
      </p:sp>
      <p:sp>
        <p:nvSpPr>
          <p:cNvPr id="214" name="Rectangle 11">
            <a:extLst>
              <a:ext uri="{FF2B5EF4-FFF2-40B4-BE49-F238E27FC236}">
                <a16:creationId xmlns:a16="http://schemas.microsoft.com/office/drawing/2014/main" id="{6D2C7043-96E5-486C-90A5-B88841FCD852}"/>
              </a:ext>
            </a:extLst>
          </p:cNvPr>
          <p:cNvSpPr/>
          <p:nvPr/>
        </p:nvSpPr>
        <p:spPr>
          <a:xfrm>
            <a:off x="5676730" y="2128049"/>
            <a:ext cx="3116278" cy="20425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HT-DATA</a:t>
            </a: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567F0FD4-A914-4FCB-BCD4-1218A655D329}"/>
              </a:ext>
            </a:extLst>
          </p:cNvPr>
          <p:cNvCxnSpPr>
            <a:cxnSpLocks/>
          </p:cNvCxnSpPr>
          <p:nvPr/>
        </p:nvCxnSpPr>
        <p:spPr bwMode="auto">
          <a:xfrm flipH="1">
            <a:off x="4752733" y="1738311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연결선 63">
            <a:extLst>
              <a:ext uri="{FF2B5EF4-FFF2-40B4-BE49-F238E27FC236}">
                <a16:creationId xmlns:a16="http://schemas.microsoft.com/office/drawing/2014/main" id="{CBAB7ED3-5C2C-4D7D-8B39-2A9295840D66}"/>
              </a:ext>
            </a:extLst>
          </p:cNvPr>
          <p:cNvCxnSpPr/>
          <p:nvPr/>
        </p:nvCxnSpPr>
        <p:spPr bwMode="auto">
          <a:xfrm flipH="1">
            <a:off x="4764512" y="3430585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직선 연결선 64">
            <a:extLst>
              <a:ext uri="{FF2B5EF4-FFF2-40B4-BE49-F238E27FC236}">
                <a16:creationId xmlns:a16="http://schemas.microsoft.com/office/drawing/2014/main" id="{A01FC98F-FBAD-4855-A88F-FFAF3333C5F1}"/>
              </a:ext>
            </a:extLst>
          </p:cNvPr>
          <p:cNvCxnSpPr/>
          <p:nvPr/>
        </p:nvCxnSpPr>
        <p:spPr bwMode="auto">
          <a:xfrm flipH="1">
            <a:off x="4737707" y="2358792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896C51B2-3E08-4956-9C5E-F2C61DE734F4}"/>
              </a:ext>
            </a:extLst>
          </p:cNvPr>
          <p:cNvCxnSpPr/>
          <p:nvPr/>
        </p:nvCxnSpPr>
        <p:spPr bwMode="auto">
          <a:xfrm flipH="1">
            <a:off x="5691184" y="3045893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>
            <a:extLst>
              <a:ext uri="{FF2B5EF4-FFF2-40B4-BE49-F238E27FC236}">
                <a16:creationId xmlns:a16="http://schemas.microsoft.com/office/drawing/2014/main" id="{E740EA2F-C1BD-47F4-82A9-B248572FE01B}"/>
              </a:ext>
            </a:extLst>
          </p:cNvPr>
          <p:cNvCxnSpPr/>
          <p:nvPr/>
        </p:nvCxnSpPr>
        <p:spPr bwMode="auto">
          <a:xfrm flipH="1">
            <a:off x="3829306" y="2051871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>
            <a:extLst>
              <a:ext uri="{FF2B5EF4-FFF2-40B4-BE49-F238E27FC236}">
                <a16:creationId xmlns:a16="http://schemas.microsoft.com/office/drawing/2014/main" id="{9FE7E6A3-6B1C-45E7-9C59-EC95A717E564}"/>
              </a:ext>
            </a:extLst>
          </p:cNvPr>
          <p:cNvCxnSpPr/>
          <p:nvPr/>
        </p:nvCxnSpPr>
        <p:spPr bwMode="auto">
          <a:xfrm flipH="1">
            <a:off x="5692840" y="2700893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11">
            <a:extLst>
              <a:ext uri="{FF2B5EF4-FFF2-40B4-BE49-F238E27FC236}">
                <a16:creationId xmlns:a16="http://schemas.microsoft.com/office/drawing/2014/main" id="{B8C9FB14-E21A-4852-ABE5-1637D32DA955}"/>
              </a:ext>
            </a:extLst>
          </p:cNvPr>
          <p:cNvSpPr/>
          <p:nvPr/>
        </p:nvSpPr>
        <p:spPr>
          <a:xfrm>
            <a:off x="663287" y="3971173"/>
            <a:ext cx="76525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</a:p>
        </p:txBody>
      </p:sp>
      <p:sp>
        <p:nvSpPr>
          <p:cNvPr id="71" name="Rectangle 11">
            <a:extLst>
              <a:ext uri="{FF2B5EF4-FFF2-40B4-BE49-F238E27FC236}">
                <a16:creationId xmlns:a16="http://schemas.microsoft.com/office/drawing/2014/main" id="{EAE21AEB-6E71-4899-9D02-6DD0CCE53F1B}"/>
              </a:ext>
            </a:extLst>
          </p:cNvPr>
          <p:cNvSpPr/>
          <p:nvPr/>
        </p:nvSpPr>
        <p:spPr>
          <a:xfrm>
            <a:off x="1428813" y="3972267"/>
            <a:ext cx="769135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</a:p>
        </p:txBody>
      </p:sp>
      <p:sp>
        <p:nvSpPr>
          <p:cNvPr id="72" name="Rectangle 11">
            <a:extLst>
              <a:ext uri="{FF2B5EF4-FFF2-40B4-BE49-F238E27FC236}">
                <a16:creationId xmlns:a16="http://schemas.microsoft.com/office/drawing/2014/main" id="{C65CF399-00AE-44A3-B061-53E502877E3E}"/>
              </a:ext>
            </a:extLst>
          </p:cNvPr>
          <p:cNvSpPr/>
          <p:nvPr/>
        </p:nvSpPr>
        <p:spPr>
          <a:xfrm>
            <a:off x="2198613" y="3970984"/>
            <a:ext cx="746530" cy="211570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</a:p>
        </p:txBody>
      </p:sp>
      <p:sp>
        <p:nvSpPr>
          <p:cNvPr id="74" name="Rectangle 11">
            <a:extLst>
              <a:ext uri="{FF2B5EF4-FFF2-40B4-BE49-F238E27FC236}">
                <a16:creationId xmlns:a16="http://schemas.microsoft.com/office/drawing/2014/main" id="{78456F1B-0807-4F45-B36C-58C6D1CFCEDC}"/>
              </a:ext>
            </a:extLst>
          </p:cNvPr>
          <p:cNvSpPr/>
          <p:nvPr/>
        </p:nvSpPr>
        <p:spPr>
          <a:xfrm>
            <a:off x="2951704" y="3969541"/>
            <a:ext cx="921441" cy="211663"/>
          </a:xfrm>
          <a:prstGeom prst="rect">
            <a:avLst/>
          </a:prstGeom>
          <a:pattFill prst="pct50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100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Signature</a:t>
            </a:r>
            <a:endParaRPr kumimoji="0" lang="en-US" sz="11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5" name="Rectangle 11">
            <a:extLst>
              <a:ext uri="{FF2B5EF4-FFF2-40B4-BE49-F238E27FC236}">
                <a16:creationId xmlns:a16="http://schemas.microsoft.com/office/drawing/2014/main" id="{C7B2370C-B41E-429C-ABB9-7FA98BE7D759}"/>
              </a:ext>
            </a:extLst>
          </p:cNvPr>
          <p:cNvSpPr/>
          <p:nvPr/>
        </p:nvSpPr>
        <p:spPr>
          <a:xfrm>
            <a:off x="3849235" y="3971939"/>
            <a:ext cx="4942361" cy="2137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ap="flat">
            <a:solidFill>
              <a:schemeClr val="tx1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EHT-SIG, EHT-STF, EHT-LTF, EHT-DATA</a:t>
            </a:r>
          </a:p>
        </p:txBody>
      </p:sp>
      <p:sp>
        <p:nvSpPr>
          <p:cNvPr id="76" name="Rectangle 11">
            <a:extLst>
              <a:ext uri="{FF2B5EF4-FFF2-40B4-BE49-F238E27FC236}">
                <a16:creationId xmlns:a16="http://schemas.microsoft.com/office/drawing/2014/main" id="{A313A1B7-0F8B-4855-9344-B43FED23C1BD}"/>
              </a:ext>
            </a:extLst>
          </p:cNvPr>
          <p:cNvSpPr/>
          <p:nvPr/>
        </p:nvSpPr>
        <p:spPr>
          <a:xfrm>
            <a:off x="-72935" y="3886200"/>
            <a:ext cx="821721" cy="42575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11be-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5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EHT</a:t>
            </a:r>
          </a:p>
        </p:txBody>
      </p:sp>
      <p:cxnSp>
        <p:nvCxnSpPr>
          <p:cNvPr id="77" name="직선 연결선 76">
            <a:extLst>
              <a:ext uri="{FF2B5EF4-FFF2-40B4-BE49-F238E27FC236}">
                <a16:creationId xmlns:a16="http://schemas.microsoft.com/office/drawing/2014/main" id="{58B2D5A8-4DA7-4CFE-9D03-9E2771138532}"/>
              </a:ext>
            </a:extLst>
          </p:cNvPr>
          <p:cNvCxnSpPr/>
          <p:nvPr/>
        </p:nvCxnSpPr>
        <p:spPr bwMode="auto">
          <a:xfrm flipH="1">
            <a:off x="3846008" y="3887785"/>
            <a:ext cx="2543" cy="37224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573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523999"/>
            <a:ext cx="7770813" cy="4951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To support 11be, the </a:t>
            </a:r>
            <a:r>
              <a:rPr lang="en-US" sz="2000" dirty="0">
                <a:solidFill>
                  <a:schemeClr val="tx1"/>
                </a:solidFill>
              </a:rPr>
              <a:t>basic</a:t>
            </a:r>
            <a:r>
              <a:rPr lang="en-US" sz="2000" dirty="0"/>
              <a:t> requirements is backward compatibility and coexistence with legacy device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</a:t>
            </a:r>
            <a:r>
              <a:rPr lang="en-US" altLang="ko-KR" sz="2000" dirty="0"/>
              <a:t>[1], [2],  EHT preamble design criteria is discussed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/>
              <a:t>Simple implementation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/>
              <a:t>Support future device extend-ability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We consider </a:t>
            </a:r>
            <a:r>
              <a:rPr lang="en-US" altLang="ko-KR" sz="2000" dirty="0"/>
              <a:t>the signature symbol which has been previously investigated in [3], </a:t>
            </a:r>
            <a:r>
              <a:rPr lang="en-US" sz="2000" dirty="0"/>
              <a:t>to classify between legacy PPDU and 11be format including further future amendments</a:t>
            </a:r>
          </a:p>
          <a:p>
            <a:pPr marL="914400" lvl="2" indent="0"/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 this contribution, with simulation results, the signature symbol is taken into account to detect 11be format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92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Signature Symbol in EHT-SIG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2743200"/>
                <a:ext cx="7770813" cy="44196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RL-SIG in 11be PPDU format is under discussion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Signature symbol 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Signature sequence (e.g., 3-10 bits) in [2], [3]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Reserved bits or control bits (e.g., 2-9 bits)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CRC can include 8 bits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Tail 6 bits </a:t>
                </a:r>
                <a:endParaRPr lang="en-US" sz="20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000" dirty="0"/>
                  <a:t>Number of cases of different signature sequence successfully classify the future device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dirty="0"/>
                  <a:t>Fixed n bits for signature sequence support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1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 PPDU format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2743200"/>
                <a:ext cx="7770813" cy="4419600"/>
              </a:xfrm>
              <a:blipFill>
                <a:blip r:embed="rId2"/>
                <a:stretch>
                  <a:fillRect l="-706" t="-69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직사각형 66">
            <a:extLst>
              <a:ext uri="{FF2B5EF4-FFF2-40B4-BE49-F238E27FC236}">
                <a16:creationId xmlns:a16="http://schemas.microsoft.com/office/drawing/2014/main" id="{76AF42DA-7CB0-4D93-85EC-59CCAD629304}"/>
              </a:ext>
            </a:extLst>
          </p:cNvPr>
          <p:cNvSpPr/>
          <p:nvPr/>
        </p:nvSpPr>
        <p:spPr>
          <a:xfrm>
            <a:off x="1143000" y="1768476"/>
            <a:ext cx="1066800" cy="3488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"/>
              </a:rPr>
              <a:t>L-STF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7" name="직사각형 66">
            <a:extLst>
              <a:ext uri="{FF2B5EF4-FFF2-40B4-BE49-F238E27FC236}">
                <a16:creationId xmlns:a16="http://schemas.microsoft.com/office/drawing/2014/main" id="{C7B659CB-FA4B-4D5B-A81D-CBF222410329}"/>
              </a:ext>
            </a:extLst>
          </p:cNvPr>
          <p:cNvSpPr/>
          <p:nvPr/>
        </p:nvSpPr>
        <p:spPr>
          <a:xfrm>
            <a:off x="2209800" y="1768476"/>
            <a:ext cx="1066800" cy="3488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"/>
              </a:rPr>
              <a:t>L-LTF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직사각형 66">
            <a:extLst>
              <a:ext uri="{FF2B5EF4-FFF2-40B4-BE49-F238E27FC236}">
                <a16:creationId xmlns:a16="http://schemas.microsoft.com/office/drawing/2014/main" id="{D8F2701B-39EB-4DDB-99B2-8A9164076C5F}"/>
              </a:ext>
            </a:extLst>
          </p:cNvPr>
          <p:cNvSpPr/>
          <p:nvPr/>
        </p:nvSpPr>
        <p:spPr>
          <a:xfrm>
            <a:off x="3276600" y="1768476"/>
            <a:ext cx="1066800" cy="34881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"/>
              </a:rPr>
              <a:t>L-SIG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0" name="직사각형 66">
            <a:extLst>
              <a:ext uri="{FF2B5EF4-FFF2-40B4-BE49-F238E27FC236}">
                <a16:creationId xmlns:a16="http://schemas.microsoft.com/office/drawing/2014/main" id="{A9183D3C-62CF-4667-9159-301B48D535C3}"/>
              </a:ext>
            </a:extLst>
          </p:cNvPr>
          <p:cNvSpPr/>
          <p:nvPr/>
        </p:nvSpPr>
        <p:spPr>
          <a:xfrm>
            <a:off x="5410200" y="1768476"/>
            <a:ext cx="1066800" cy="348813"/>
          </a:xfrm>
          <a:prstGeom prst="rect">
            <a:avLst/>
          </a:prstGeom>
          <a:pattFill prst="ltDnDiag">
            <a:fgClr>
              <a:schemeClr val="accent1">
                <a:lumMod val="60000"/>
                <a:lumOff val="40000"/>
              </a:schemeClr>
            </a:fgClr>
            <a:bgClr>
              <a:schemeClr val="bg1"/>
            </a:bgClr>
          </a:patt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b="1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EHT-SIG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5C5C27-8C01-44BE-B834-45B181264F69}"/>
                  </a:ext>
                </a:extLst>
              </p:cNvPr>
              <p:cNvSpPr txBox="1"/>
              <p:nvPr/>
            </p:nvSpPr>
            <p:spPr>
              <a:xfrm>
                <a:off x="7543800" y="1665970"/>
                <a:ext cx="4865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kern="1200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n-US" sz="2800" b="1" kern="12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F5C5C27-8C01-44BE-B834-45B181264F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3800" y="1665970"/>
                <a:ext cx="48651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오른쪽 중괄호 11">
            <a:extLst>
              <a:ext uri="{FF2B5EF4-FFF2-40B4-BE49-F238E27FC236}">
                <a16:creationId xmlns:a16="http://schemas.microsoft.com/office/drawing/2014/main" id="{0CC15D39-2670-473E-A2FC-FB56C1E38E22}"/>
              </a:ext>
            </a:extLst>
          </p:cNvPr>
          <p:cNvSpPr/>
          <p:nvPr/>
        </p:nvSpPr>
        <p:spPr bwMode="auto">
          <a:xfrm rot="5400000">
            <a:off x="5883166" y="1642954"/>
            <a:ext cx="120868" cy="1066800"/>
          </a:xfrm>
          <a:prstGeom prst="righ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ko-KR" alt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4" name="직사각형 66">
            <a:extLst>
              <a:ext uri="{FF2B5EF4-FFF2-40B4-BE49-F238E27FC236}">
                <a16:creationId xmlns:a16="http://schemas.microsoft.com/office/drawing/2014/main" id="{BEABFCDB-84C5-4BD0-B627-BA84A4A5EE6C}"/>
              </a:ext>
            </a:extLst>
          </p:cNvPr>
          <p:cNvSpPr/>
          <p:nvPr/>
        </p:nvSpPr>
        <p:spPr>
          <a:xfrm>
            <a:off x="5419725" y="2158400"/>
            <a:ext cx="1066800" cy="595035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"/>
              </a:rPr>
              <a:t>Signature symbol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직사각형 66">
            <a:extLst>
              <a:ext uri="{FF2B5EF4-FFF2-40B4-BE49-F238E27FC236}">
                <a16:creationId xmlns:a16="http://schemas.microsoft.com/office/drawing/2014/main" id="{808D43F8-5DBE-4F6E-89A7-6EE8BFEFC5DE}"/>
              </a:ext>
            </a:extLst>
          </p:cNvPr>
          <p:cNvSpPr/>
          <p:nvPr/>
        </p:nvSpPr>
        <p:spPr>
          <a:xfrm>
            <a:off x="6477000" y="1768476"/>
            <a:ext cx="1066800" cy="34881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ko-KR" sz="1600" b="1" dirty="0">
                <a:solidFill>
                  <a:schemeClr val="tx1"/>
                </a:solidFill>
                <a:latin typeface="+mn-lt"/>
                <a:ea typeface="+mn-ea"/>
                <a:sym typeface="Helvetica"/>
              </a:rPr>
              <a:t>EHT-SIG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직사각형 66">
            <a:extLst>
              <a:ext uri="{FF2B5EF4-FFF2-40B4-BE49-F238E27FC236}">
                <a16:creationId xmlns:a16="http://schemas.microsoft.com/office/drawing/2014/main" id="{BF54CBA5-848A-4749-BD4D-D5EAF26512CC}"/>
              </a:ext>
            </a:extLst>
          </p:cNvPr>
          <p:cNvSpPr/>
          <p:nvPr/>
        </p:nvSpPr>
        <p:spPr>
          <a:xfrm>
            <a:off x="4343400" y="1768476"/>
            <a:ext cx="1066800" cy="34881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 cap="flat">
            <a:solidFill>
              <a:schemeClr val="tx1"/>
            </a:solidFill>
            <a:prstDash val="sysDash"/>
            <a:miter lim="400000"/>
          </a:ln>
          <a:effectLst>
            <a:outerShdw blurRad="38100" dist="254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ko-KR" sz="16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"/>
              </a:rPr>
              <a:t>RL-SIG</a:t>
            </a:r>
            <a:endParaRPr kumimoji="0" lang="ko-KR" altLang="en-US" sz="16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083970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RL-SIG in 11be PPDU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575" y="1523999"/>
            <a:ext cx="7770813" cy="49514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Assuming RL-SIG is included in 11be PPDU,                               11be devices follow the same auto-detection                       	 method which has been adopted until 11ax</a:t>
            </a:r>
          </a:p>
          <a:p>
            <a:pPr marL="0" indent="0"/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After conduct the legacy auto-detection 	                              method until 11ax,  the 11be devices can                                    classify the PPDU format between 11ax                                          and 11be by checking the signature sequence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FF"/>
                </a:highlight>
              </a:rPr>
              <a:t>In this contribution, we consider the same                                         length field of L-SIG in</a:t>
            </a:r>
            <a:r>
              <a:rPr lang="ko-KR" altLang="en-US" sz="2000" dirty="0">
                <a:highlight>
                  <a:srgbClr val="FFFFFF"/>
                </a:highlight>
              </a:rPr>
              <a:t> </a:t>
            </a:r>
            <a:r>
              <a:rPr lang="en-US" altLang="ko-KR" sz="2000" dirty="0">
                <a:highlight>
                  <a:srgbClr val="FFFFFF"/>
                </a:highlight>
              </a:rPr>
              <a:t>11be</a:t>
            </a:r>
            <a:r>
              <a:rPr lang="ko-KR" altLang="en-US" sz="2000" dirty="0">
                <a:highlight>
                  <a:srgbClr val="FFFFFF"/>
                </a:highlight>
              </a:rPr>
              <a:t> </a:t>
            </a:r>
            <a:r>
              <a:rPr lang="en-US" altLang="ko-KR" sz="2000" dirty="0">
                <a:highlight>
                  <a:srgbClr val="FFFFFF"/>
                </a:highlight>
              </a:rPr>
              <a:t>format</a:t>
            </a:r>
            <a:r>
              <a:rPr lang="en-US" sz="2000" dirty="0">
                <a:highlight>
                  <a:srgbClr val="FFFFFF"/>
                </a:highlight>
              </a:rPr>
              <a:t> as 11ax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600" dirty="0">
                <a:highlight>
                  <a:srgbClr val="FFFFFF"/>
                </a:highlight>
              </a:rPr>
              <a:t>Length mod 3!==0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ko-KR" sz="2000" dirty="0"/>
          </a:p>
          <a:p>
            <a:pPr marL="0" indent="0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grpSp>
        <p:nvGrpSpPr>
          <p:cNvPr id="86" name="그룹 85">
            <a:extLst>
              <a:ext uri="{FF2B5EF4-FFF2-40B4-BE49-F238E27FC236}">
                <a16:creationId xmlns:a16="http://schemas.microsoft.com/office/drawing/2014/main" id="{2406F374-1ECC-4DFC-BFF3-818E0DF8F401}"/>
              </a:ext>
            </a:extLst>
          </p:cNvPr>
          <p:cNvGrpSpPr/>
          <p:nvPr/>
        </p:nvGrpSpPr>
        <p:grpSpPr>
          <a:xfrm>
            <a:off x="6172200" y="1751013"/>
            <a:ext cx="2722768" cy="3800134"/>
            <a:chOff x="6183630" y="2372066"/>
            <a:chExt cx="2722768" cy="3800134"/>
          </a:xfrm>
        </p:grpSpPr>
        <p:grpSp>
          <p:nvGrpSpPr>
            <p:cNvPr id="51" name="그룹 50">
              <a:extLst>
                <a:ext uri="{FF2B5EF4-FFF2-40B4-BE49-F238E27FC236}">
                  <a16:creationId xmlns:a16="http://schemas.microsoft.com/office/drawing/2014/main" id="{D4B831BC-BC62-4492-903F-4A328120D0C0}"/>
                </a:ext>
              </a:extLst>
            </p:cNvPr>
            <p:cNvGrpSpPr/>
            <p:nvPr/>
          </p:nvGrpSpPr>
          <p:grpSpPr>
            <a:xfrm>
              <a:off x="6183630" y="2372066"/>
              <a:ext cx="2687507" cy="3800134"/>
              <a:chOff x="6248400" y="2166153"/>
              <a:chExt cx="3359384" cy="4158265"/>
            </a:xfrm>
          </p:grpSpPr>
          <p:sp>
            <p:nvSpPr>
              <p:cNvPr id="52" name="순서도: 판단 51">
                <a:extLst>
                  <a:ext uri="{FF2B5EF4-FFF2-40B4-BE49-F238E27FC236}">
                    <a16:creationId xmlns:a16="http://schemas.microsoft.com/office/drawing/2014/main" id="{8E214FE1-9CE1-459F-B9BC-B2058154AE97}"/>
                  </a:ext>
                </a:extLst>
              </p:cNvPr>
              <p:cNvSpPr/>
              <p:nvPr/>
            </p:nvSpPr>
            <p:spPr bwMode="auto">
              <a:xfrm>
                <a:off x="6324600" y="3009106"/>
                <a:ext cx="1371600" cy="685800"/>
              </a:xfrm>
              <a:prstGeom prst="flowChartDecision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3" name="순서도: 판단 52">
                <a:extLst>
                  <a:ext uri="{FF2B5EF4-FFF2-40B4-BE49-F238E27FC236}">
                    <a16:creationId xmlns:a16="http://schemas.microsoft.com/office/drawing/2014/main" id="{9FE60C14-FEA0-41F2-8B9A-5874AB324F1D}"/>
                  </a:ext>
                </a:extLst>
              </p:cNvPr>
              <p:cNvSpPr/>
              <p:nvPr/>
            </p:nvSpPr>
            <p:spPr bwMode="auto">
              <a:xfrm>
                <a:off x="6248400" y="4037807"/>
                <a:ext cx="1524000" cy="685800"/>
              </a:xfrm>
              <a:prstGeom prst="flowChartDecision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ko-KR" altLang="en-US" sz="7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54" name="직사각형 53">
                <a:extLst>
                  <a:ext uri="{FF2B5EF4-FFF2-40B4-BE49-F238E27FC236}">
                    <a16:creationId xmlns:a16="http://schemas.microsoft.com/office/drawing/2014/main" id="{ACA9C08F-0B5F-419F-A393-3347E9F6BD9D}"/>
                  </a:ext>
                </a:extLst>
              </p:cNvPr>
              <p:cNvSpPr/>
              <p:nvPr/>
            </p:nvSpPr>
            <p:spPr>
              <a:xfrm>
                <a:off x="6598591" y="3118011"/>
                <a:ext cx="836735" cy="55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ko-KR" sz="900" dirty="0">
                    <a:solidFill>
                      <a:schemeClr val="tx1"/>
                    </a:solidFill>
                  </a:rPr>
                  <a:t>Repetition Threshold &gt; </a:t>
                </a:r>
                <a:r>
                  <a:rPr lang="el-GR" altLang="ko-KR" sz="900" dirty="0">
                    <a:solidFill>
                      <a:schemeClr val="tx1"/>
                    </a:solidFill>
                  </a:rPr>
                  <a:t>α</a:t>
                </a:r>
                <a:endParaRPr kumimoji="0" lang="ko-KR" alt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직사각형 54">
                <a:extLst>
                  <a:ext uri="{FF2B5EF4-FFF2-40B4-BE49-F238E27FC236}">
                    <a16:creationId xmlns:a16="http://schemas.microsoft.com/office/drawing/2014/main" id="{823F4262-96AD-4C49-AE00-E05507ACCC47}"/>
                  </a:ext>
                </a:extLst>
              </p:cNvPr>
              <p:cNvSpPr/>
              <p:nvPr/>
            </p:nvSpPr>
            <p:spPr>
              <a:xfrm>
                <a:off x="6534150" y="4111900"/>
                <a:ext cx="961208" cy="555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kumimoji="0" lang="en-US" altLang="ko-KR" sz="900" dirty="0">
                    <a:solidFill>
                      <a:schemeClr val="tx1"/>
                    </a:solidFill>
                  </a:rPr>
                  <a:t>MRC &amp; Contents check</a:t>
                </a:r>
                <a:endParaRPr kumimoji="0" lang="ko-KR" alt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56" name="직선 화살표 연결선 55">
                <a:extLst>
                  <a:ext uri="{FF2B5EF4-FFF2-40B4-BE49-F238E27FC236}">
                    <a16:creationId xmlns:a16="http://schemas.microsoft.com/office/drawing/2014/main" id="{0F5EB7B7-F63D-4953-AC46-A6A8DFF19ED2}"/>
                  </a:ext>
                </a:extLst>
              </p:cNvPr>
              <p:cNvCxnSpPr>
                <a:cxnSpLocks/>
                <a:stCxn id="52" idx="2"/>
                <a:endCxn id="53" idx="0"/>
              </p:cNvCxnSpPr>
              <p:nvPr/>
            </p:nvCxnSpPr>
            <p:spPr bwMode="auto">
              <a:xfrm>
                <a:off x="7010400" y="3694906"/>
                <a:ext cx="0" cy="34290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57" name="직사각형 56">
                <a:extLst>
                  <a:ext uri="{FF2B5EF4-FFF2-40B4-BE49-F238E27FC236}">
                    <a16:creationId xmlns:a16="http://schemas.microsoft.com/office/drawing/2014/main" id="{03A564C9-4518-4DB9-831B-5AA66E537CBC}"/>
                  </a:ext>
                </a:extLst>
              </p:cNvPr>
              <p:cNvSpPr/>
              <p:nvPr/>
            </p:nvSpPr>
            <p:spPr bwMode="auto">
              <a:xfrm>
                <a:off x="8382000" y="4132723"/>
                <a:ext cx="1225784" cy="486975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9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Legacy</a:t>
                </a:r>
              </a:p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ko-KR" sz="900" b="0" i="0" u="none" strike="noStrike" cap="none" normalizeH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Detection</a:t>
                </a:r>
              </a:p>
            </p:txBody>
          </p:sp>
          <p:cxnSp>
            <p:nvCxnSpPr>
              <p:cNvPr id="58" name="직선 화살표 연결선 57">
                <a:extLst>
                  <a:ext uri="{FF2B5EF4-FFF2-40B4-BE49-F238E27FC236}">
                    <a16:creationId xmlns:a16="http://schemas.microsoft.com/office/drawing/2014/main" id="{DA3D1611-0939-433B-B4E5-D90C12CFAEF3}"/>
                  </a:ext>
                </a:extLst>
              </p:cNvPr>
              <p:cNvCxnSpPr>
                <a:cxnSpLocks/>
                <a:endCxn id="52" idx="0"/>
              </p:cNvCxnSpPr>
              <p:nvPr/>
            </p:nvCxnSpPr>
            <p:spPr bwMode="auto">
              <a:xfrm>
                <a:off x="7010400" y="2492920"/>
                <a:ext cx="0" cy="516186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80001DF-B51B-4A96-B5FD-39C2499C9451}"/>
                  </a:ext>
                </a:extLst>
              </p:cNvPr>
              <p:cNvSpPr txBox="1"/>
              <p:nvPr/>
            </p:nvSpPr>
            <p:spPr>
              <a:xfrm>
                <a:off x="6440971" y="2166153"/>
                <a:ext cx="1172596" cy="25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/>
                    </a:solidFill>
                  </a:rPr>
                  <a:t>Received PPDU</a:t>
                </a:r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0" name="직선 화살표 연결선 59">
                <a:extLst>
                  <a:ext uri="{FF2B5EF4-FFF2-40B4-BE49-F238E27FC236}">
                    <a16:creationId xmlns:a16="http://schemas.microsoft.com/office/drawing/2014/main" id="{CAE203CE-B725-4A18-BEE3-4D6A025BB87E}"/>
                  </a:ext>
                </a:extLst>
              </p:cNvPr>
              <p:cNvCxnSpPr>
                <a:cxnSpLocks/>
                <a:stCxn id="53" idx="3"/>
                <a:endCxn id="57" idx="1"/>
              </p:cNvCxnSpPr>
              <p:nvPr/>
            </p:nvCxnSpPr>
            <p:spPr bwMode="auto">
              <a:xfrm flipV="1">
                <a:off x="7772400" y="4376210"/>
                <a:ext cx="609600" cy="4497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61" name="꺾인 연결선 28">
                <a:extLst>
                  <a:ext uri="{FF2B5EF4-FFF2-40B4-BE49-F238E27FC236}">
                    <a16:creationId xmlns:a16="http://schemas.microsoft.com/office/drawing/2014/main" id="{F98DE673-77EF-4B8A-87B6-9700F5BAFAB1}"/>
                  </a:ext>
                </a:extLst>
              </p:cNvPr>
              <p:cNvCxnSpPr>
                <a:cxnSpLocks/>
                <a:endCxn id="57" idx="0"/>
              </p:cNvCxnSpPr>
              <p:nvPr/>
            </p:nvCxnSpPr>
            <p:spPr bwMode="auto">
              <a:xfrm>
                <a:off x="7696200" y="3347634"/>
                <a:ext cx="1298693" cy="785089"/>
              </a:xfrm>
              <a:prstGeom prst="bentConnector2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62" name="직선 화살표 연결선 61">
                <a:extLst>
                  <a:ext uri="{FF2B5EF4-FFF2-40B4-BE49-F238E27FC236}">
                    <a16:creationId xmlns:a16="http://schemas.microsoft.com/office/drawing/2014/main" id="{11329EB9-7A22-42B4-97DC-EF36F44A890A}"/>
                  </a:ext>
                </a:extLst>
              </p:cNvPr>
              <p:cNvCxnSpPr/>
              <p:nvPr/>
            </p:nvCxnSpPr>
            <p:spPr bwMode="auto">
              <a:xfrm>
                <a:off x="8655299" y="4619698"/>
                <a:ext cx="0" cy="34290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63" name="직선 화살표 연결선 62">
                <a:extLst>
                  <a:ext uri="{FF2B5EF4-FFF2-40B4-BE49-F238E27FC236}">
                    <a16:creationId xmlns:a16="http://schemas.microsoft.com/office/drawing/2014/main" id="{966C90BC-EB73-492E-8810-7147AFD393BA}"/>
                  </a:ext>
                </a:extLst>
              </p:cNvPr>
              <p:cNvCxnSpPr/>
              <p:nvPr/>
            </p:nvCxnSpPr>
            <p:spPr bwMode="auto">
              <a:xfrm>
                <a:off x="6995370" y="4723607"/>
                <a:ext cx="0" cy="342901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12488D76-9E2C-4714-85B2-C85FBB40674B}"/>
                  </a:ext>
                </a:extLst>
              </p:cNvPr>
              <p:cNvSpPr txBox="1"/>
              <p:nvPr/>
            </p:nvSpPr>
            <p:spPr>
              <a:xfrm>
                <a:off x="7676160" y="2982673"/>
                <a:ext cx="335028" cy="25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/>
                    </a:solidFill>
                  </a:rPr>
                  <a:t>N</a:t>
                </a:r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FF205085-F500-4715-B284-621A499D08D3}"/>
                  </a:ext>
                </a:extLst>
              </p:cNvPr>
              <p:cNvSpPr txBox="1"/>
              <p:nvPr/>
            </p:nvSpPr>
            <p:spPr>
              <a:xfrm>
                <a:off x="7720012" y="3997075"/>
                <a:ext cx="335028" cy="25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/>
                    </a:solidFill>
                  </a:rPr>
                  <a:t>N</a:t>
                </a:r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64210E-F8FC-4587-B475-CA6DB7638945}"/>
                  </a:ext>
                </a:extLst>
              </p:cNvPr>
              <p:cNvSpPr txBox="1"/>
              <p:nvPr/>
            </p:nvSpPr>
            <p:spPr>
              <a:xfrm>
                <a:off x="7035845" y="4824099"/>
                <a:ext cx="335028" cy="25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/>
                    </a:solidFill>
                  </a:rPr>
                  <a:t>Y</a:t>
                </a:r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14F7855-BA64-418F-9386-957E2F71A482}"/>
                  </a:ext>
                </a:extLst>
              </p:cNvPr>
              <p:cNvSpPr txBox="1"/>
              <p:nvPr/>
            </p:nvSpPr>
            <p:spPr>
              <a:xfrm>
                <a:off x="6739691" y="6071832"/>
                <a:ext cx="511358" cy="2525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900" dirty="0">
                    <a:solidFill>
                      <a:schemeClr val="tx1"/>
                    </a:solidFill>
                  </a:rPr>
                  <a:t>11be</a:t>
                </a:r>
                <a:endParaRPr lang="ko-KR" altLang="en-US" sz="9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4" name="Flowchart: Decision 15">
              <a:extLst>
                <a:ext uri="{FF2B5EF4-FFF2-40B4-BE49-F238E27FC236}">
                  <a16:creationId xmlns:a16="http://schemas.microsoft.com/office/drawing/2014/main" id="{ADC169C5-9958-4447-9165-CA03A31C4642}"/>
                </a:ext>
              </a:extLst>
            </p:cNvPr>
            <p:cNvSpPr/>
            <p:nvPr/>
          </p:nvSpPr>
          <p:spPr bwMode="auto">
            <a:xfrm>
              <a:off x="6193155" y="5022627"/>
              <a:ext cx="1188720" cy="697210"/>
            </a:xfrm>
            <a:prstGeom prst="flowChartDecision">
              <a:avLst/>
            </a:prstGeom>
            <a:solidFill>
              <a:schemeClr val="accent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108000" rIns="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/>
                <a:t>Signature</a:t>
              </a:r>
            </a:p>
            <a:p>
              <a:pPr algn="ctr"/>
              <a:r>
                <a:rPr lang="en-US" sz="900" dirty="0"/>
                <a:t>Sequence</a:t>
              </a:r>
            </a:p>
            <a:p>
              <a:pPr algn="ctr"/>
              <a:r>
                <a:rPr lang="en-US" sz="900" dirty="0"/>
                <a:t>check </a:t>
              </a:r>
            </a:p>
          </p:txBody>
        </p:sp>
        <p:cxnSp>
          <p:nvCxnSpPr>
            <p:cNvPr id="75" name="직선 화살표 연결선 74">
              <a:extLst>
                <a:ext uri="{FF2B5EF4-FFF2-40B4-BE49-F238E27FC236}">
                  <a16:creationId xmlns:a16="http://schemas.microsoft.com/office/drawing/2014/main" id="{2345C0EF-7FA2-4275-AB67-432361F10B66}"/>
                </a:ext>
              </a:extLst>
            </p:cNvPr>
            <p:cNvCxnSpPr/>
            <p:nvPr/>
          </p:nvCxnSpPr>
          <p:spPr bwMode="auto">
            <a:xfrm>
              <a:off x="6776085" y="5680930"/>
              <a:ext cx="0" cy="3133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0407C3DC-5251-49E7-92D8-4583C0FD8728}"/>
                </a:ext>
              </a:extLst>
            </p:cNvPr>
            <p:cNvSpPr txBox="1"/>
            <p:nvPr/>
          </p:nvSpPr>
          <p:spPr>
            <a:xfrm>
              <a:off x="6790731" y="5722198"/>
              <a:ext cx="2680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Y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77" name="직선 화살표 연결선 76">
              <a:extLst>
                <a:ext uri="{FF2B5EF4-FFF2-40B4-BE49-F238E27FC236}">
                  <a16:creationId xmlns:a16="http://schemas.microsoft.com/office/drawing/2014/main" id="{95DE6832-140E-4B77-B070-AA273ED9C92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7348200" y="5376895"/>
              <a:ext cx="487680" cy="411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E23463AD-43F8-4052-9F6D-0C0F6E6DADAE}"/>
                </a:ext>
              </a:extLst>
            </p:cNvPr>
            <p:cNvSpPr txBox="1"/>
            <p:nvPr/>
          </p:nvSpPr>
          <p:spPr>
            <a:xfrm>
              <a:off x="7799135" y="5295454"/>
              <a:ext cx="40908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11ax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cxnSp>
          <p:nvCxnSpPr>
            <p:cNvPr id="79" name="직선 화살표 연결선 78">
              <a:extLst>
                <a:ext uri="{FF2B5EF4-FFF2-40B4-BE49-F238E27FC236}">
                  <a16:creationId xmlns:a16="http://schemas.microsoft.com/office/drawing/2014/main" id="{26801A15-5597-4080-A687-754711F492BF}"/>
                </a:ext>
              </a:extLst>
            </p:cNvPr>
            <p:cNvCxnSpPr/>
            <p:nvPr/>
          </p:nvCxnSpPr>
          <p:spPr bwMode="auto">
            <a:xfrm>
              <a:off x="8387750" y="4614299"/>
              <a:ext cx="0" cy="3133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80" name="직선 화살표 연결선 79">
              <a:extLst>
                <a:ext uri="{FF2B5EF4-FFF2-40B4-BE49-F238E27FC236}">
                  <a16:creationId xmlns:a16="http://schemas.microsoft.com/office/drawing/2014/main" id="{10C07449-8F7D-423C-9203-585B74A3E4A0}"/>
                </a:ext>
              </a:extLst>
            </p:cNvPr>
            <p:cNvCxnSpPr/>
            <p:nvPr/>
          </p:nvCxnSpPr>
          <p:spPr bwMode="auto">
            <a:xfrm>
              <a:off x="8655249" y="4619081"/>
              <a:ext cx="0" cy="31336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2E6827A8-B10F-48A6-B551-0F1E22F28B4C}"/>
                </a:ext>
              </a:extLst>
            </p:cNvPr>
            <p:cNvSpPr txBox="1"/>
            <p:nvPr/>
          </p:nvSpPr>
          <p:spPr>
            <a:xfrm>
              <a:off x="7904606" y="4907211"/>
              <a:ext cx="35137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11a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B47F1CD3-B985-47F1-AB92-1FBDD9426B69}"/>
                </a:ext>
              </a:extLst>
            </p:cNvPr>
            <p:cNvSpPr txBox="1"/>
            <p:nvPr/>
          </p:nvSpPr>
          <p:spPr>
            <a:xfrm>
              <a:off x="8200959" y="4907211"/>
              <a:ext cx="35779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11n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8E88CA20-7819-4C56-A48F-CDAD15BAE010}"/>
                </a:ext>
              </a:extLst>
            </p:cNvPr>
            <p:cNvSpPr txBox="1"/>
            <p:nvPr/>
          </p:nvSpPr>
          <p:spPr>
            <a:xfrm>
              <a:off x="8503724" y="4916512"/>
              <a:ext cx="40267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11ac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E870567-AB60-4909-8B76-812B8DABFB4F}"/>
                </a:ext>
              </a:extLst>
            </p:cNvPr>
            <p:cNvSpPr txBox="1"/>
            <p:nvPr/>
          </p:nvSpPr>
          <p:spPr>
            <a:xfrm>
              <a:off x="7345811" y="5150174"/>
              <a:ext cx="26802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900" dirty="0">
                  <a:solidFill>
                    <a:schemeClr val="tx1"/>
                  </a:solidFill>
                </a:rPr>
                <a:t>N</a:t>
              </a:r>
              <a:endParaRPr lang="ko-KR" altLang="en-US" sz="9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4130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18830-A897-47EE-93C2-17378E286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9E8A7-1BE4-4915-84A4-C289BF223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52600"/>
            <a:ext cx="7770813" cy="46482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General configuration: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1-4 TX, 1 RX, 1 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# of channel realizations:  10,000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DNLOS, </a:t>
            </a:r>
            <a:r>
              <a:rPr lang="en-US" sz="1600" dirty="0" err="1"/>
              <a:t>UMi</a:t>
            </a:r>
            <a:r>
              <a:rPr lang="en-US" sz="1600" dirty="0"/>
              <a:t>-NLOS channels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Channel power distribution with the total power normalized to 1.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Signature symbol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64 FFT, 0.8 us GI, MCS0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10 </a:t>
            </a:r>
            <a:r>
              <a:rPr lang="en-US" altLang="ko-KR" sz="1400" dirty="0"/>
              <a:t>or</a:t>
            </a:r>
            <a:r>
              <a:rPr lang="ko-KR" altLang="en-US" sz="1400" dirty="0"/>
              <a:t> </a:t>
            </a:r>
            <a:r>
              <a:rPr lang="en-US" altLang="ko-KR" sz="1400" dirty="0"/>
              <a:t>4</a:t>
            </a:r>
            <a:r>
              <a:rPr lang="en-US" sz="1400" dirty="0"/>
              <a:t> signature sequence bits, 2 or 8 reserved bits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8 CRC bits, 6 tail bits</a:t>
            </a: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Impairments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Carrier Frequency Offset : fixed 20 ppm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Rx processing: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Actual timing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chemeClr val="tx1"/>
                </a:solidFill>
              </a:rPr>
              <a:t>CFO estimation and compensation in preamble portion</a:t>
            </a:r>
            <a:endParaRPr lang="en-US" sz="1400" dirty="0">
              <a:solidFill>
                <a:schemeClr val="tx1"/>
              </a:solidFill>
            </a:endParaRPr>
          </a:p>
          <a:p>
            <a:pPr marL="457200" lvl="1" indent="0"/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D2033-F796-4FAF-9487-2A4891AB6C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649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TGac</a:t>
                </a:r>
                <a:r>
                  <a:rPr lang="en-US" dirty="0"/>
                  <a:t> D NLOS (1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10 bits </a:t>
            </a:r>
            <a:r>
              <a:rPr lang="en-US" sz="1800" dirty="0">
                <a:solidFill>
                  <a:schemeClr val="tx1"/>
                </a:solidFill>
              </a:rPr>
              <a:t>in Signature sequence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10</a:t>
            </a:r>
            <a:r>
              <a:rPr lang="en-US" sz="1700" baseline="30000" dirty="0"/>
              <a:t>-3  </a:t>
            </a:r>
            <a:r>
              <a:rPr lang="en-US" sz="1700" dirty="0"/>
              <a:t>without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below 10</a:t>
            </a:r>
            <a:r>
              <a:rPr lang="en-US" sz="1700" baseline="30000" dirty="0"/>
              <a:t>-4 </a:t>
            </a:r>
            <a:r>
              <a:rPr lang="en-US" sz="1700" dirty="0"/>
              <a:t>with 8-bit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>
                <a:highlight>
                  <a:srgbClr val="FFFFFF"/>
                </a:highlight>
              </a:rPr>
              <a:t>CRC check may reduce false alarm rate of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aseline="300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B1C46AF-C680-49E2-B021-897D95C2E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" y="1980000"/>
            <a:ext cx="4387185" cy="32928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05DCC2-3DDC-4FA9-A7D3-F20E7DA9B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057" y="1980000"/>
            <a:ext cx="4387185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89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TGac</a:t>
                </a:r>
                <a:r>
                  <a:rPr lang="en-US" dirty="0"/>
                  <a:t> D NLOS </a:t>
                </a:r>
                <a:r>
                  <a:rPr lang="en-US" altLang="ko-KR" dirty="0"/>
                  <a:t>(1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481A9-32C1-4B2C-92A9-ACD172A18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24000"/>
            <a:ext cx="7770813" cy="4876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/>
              <a:t>4 bits </a:t>
            </a:r>
            <a:r>
              <a:rPr lang="en-US" sz="1800" dirty="0">
                <a:solidFill>
                  <a:schemeClr val="tx1"/>
                </a:solidFill>
              </a:rPr>
              <a:t>in Signature sequence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10</a:t>
            </a:r>
            <a:r>
              <a:rPr lang="en-US" sz="1700" baseline="30000" dirty="0"/>
              <a:t>-1  </a:t>
            </a:r>
            <a:r>
              <a:rPr lang="en-US" sz="1700" dirty="0"/>
              <a:t>without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700" dirty="0"/>
              <a:t>Probability of false alarm is below 10</a:t>
            </a:r>
            <a:r>
              <a:rPr lang="en-US" sz="1700" baseline="30000" dirty="0"/>
              <a:t>-3 </a:t>
            </a:r>
            <a:r>
              <a:rPr lang="en-US" sz="1700" dirty="0"/>
              <a:t>with 8-bit CRC check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ko-KR" sz="1700" dirty="0">
                <a:highlight>
                  <a:srgbClr val="FFFFFF"/>
                </a:highlight>
              </a:rPr>
              <a:t>CRC check may reduce false alarm rate of 11ax PPDU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endParaRPr lang="en-US" sz="1800" baseline="30000" dirty="0"/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9AE4D1-61F4-4CDB-911C-E15703280B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7" y="1980000"/>
            <a:ext cx="4387185" cy="32928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BF16D6-3C2D-41B4-A03B-F328D2D4E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057" y="1980000"/>
            <a:ext cx="4387185" cy="32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1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TGac</a:t>
                </a:r>
                <a:r>
                  <a:rPr lang="en-US" dirty="0"/>
                  <a:t> D NLOS </a:t>
                </a:r>
                <a:r>
                  <a:rPr lang="en-US" altLang="ko-KR" dirty="0"/>
                  <a:t>(2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3999"/>
                <a:ext cx="8077200" cy="49514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10 bits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Signature sequence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 marL="0" indent="0"/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700" dirty="0"/>
                  <a:t>This scheme shows no serious degradation or other noticeable aspects in multi-antenna transmissions</a:t>
                </a:r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Without CRC: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/>
                  <a:t>1, the 2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1400" dirty="0"/>
                  <a:t>1 has approximately 0.7 dB gain @ </a:t>
                </a:r>
                <a:r>
                  <a:rPr lang="en-US" altLang="ko-KR" sz="1400" dirty="0"/>
                  <a:t>10</a:t>
                </a:r>
                <a:r>
                  <a:rPr lang="en-US" altLang="ko-KR" sz="1400" baseline="30000" dirty="0"/>
                  <a:t>-1</a:t>
                </a:r>
                <a:endParaRPr lang="en-US" sz="1400" dirty="0"/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sz="1400" dirty="0"/>
                  <a:t>With CRC :  </a:t>
                </a:r>
                <a:r>
                  <a:rPr lang="en-US" altLang="ko-KR" sz="1400" dirty="0"/>
                  <a:t>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2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0.7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1400" dirty="0"/>
              </a:p>
              <a:p>
                <a:pPr lvl="2">
                  <a:buFont typeface="Arial" panose="020B0604020202020204" pitchFamily="34" charset="0"/>
                  <a:buChar char="•"/>
                </a:pPr>
                <a:endParaRPr lang="en-US" sz="1200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3999"/>
                <a:ext cx="8077200" cy="4951413"/>
              </a:xfrm>
              <a:blipFill>
                <a:blip r:embed="rId4"/>
                <a:stretch>
                  <a:fillRect l="-528" t="-616" b="-1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B1C46AF-C680-49E2-B021-897D95C2ED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058" y="1981205"/>
            <a:ext cx="4387183" cy="329038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A05DCC2-3DDC-4FA9-A7D3-F20E7DA9B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859" y="1981807"/>
            <a:ext cx="4385579" cy="32891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55DC3DF-58C9-4A24-938E-E84861CF6067}"/>
              </a:ext>
            </a:extLst>
          </p:cNvPr>
          <p:cNvSpPr txBox="1"/>
          <p:nvPr/>
        </p:nvSpPr>
        <p:spPr>
          <a:xfrm>
            <a:off x="3048000" y="2481827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0.7 dB</a:t>
            </a:r>
          </a:p>
        </p:txBody>
      </p:sp>
      <p:cxnSp>
        <p:nvCxnSpPr>
          <p:cNvPr id="14" name="Straight Arrow Connector 25">
            <a:extLst>
              <a:ext uri="{FF2B5EF4-FFF2-40B4-BE49-F238E27FC236}">
                <a16:creationId xmlns:a16="http://schemas.microsoft.com/office/drawing/2014/main" id="{F14A30B0-7BA5-4527-99D4-706CAF708A41}"/>
              </a:ext>
            </a:extLst>
          </p:cNvPr>
          <p:cNvCxnSpPr/>
          <p:nvPr/>
        </p:nvCxnSpPr>
        <p:spPr bwMode="auto">
          <a:xfrm flipV="1">
            <a:off x="2988041" y="2743437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23">
            <a:extLst>
              <a:ext uri="{FF2B5EF4-FFF2-40B4-BE49-F238E27FC236}">
                <a16:creationId xmlns:a16="http://schemas.microsoft.com/office/drawing/2014/main" id="{85DAC361-2671-4DC2-8719-3484E943B93C}"/>
              </a:ext>
            </a:extLst>
          </p:cNvPr>
          <p:cNvCxnSpPr/>
          <p:nvPr/>
        </p:nvCxnSpPr>
        <p:spPr bwMode="auto">
          <a:xfrm>
            <a:off x="6902614" y="3050177"/>
            <a:ext cx="2103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7F0DDFA-66B1-4F3A-8234-2A4AC58F85A2}"/>
              </a:ext>
            </a:extLst>
          </p:cNvPr>
          <p:cNvSpPr txBox="1"/>
          <p:nvPr/>
        </p:nvSpPr>
        <p:spPr>
          <a:xfrm>
            <a:off x="7036922" y="2481827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0.7 dB</a:t>
            </a:r>
          </a:p>
        </p:txBody>
      </p:sp>
      <p:cxnSp>
        <p:nvCxnSpPr>
          <p:cNvPr id="17" name="Straight Arrow Connector 25">
            <a:extLst>
              <a:ext uri="{FF2B5EF4-FFF2-40B4-BE49-F238E27FC236}">
                <a16:creationId xmlns:a16="http://schemas.microsoft.com/office/drawing/2014/main" id="{C9542347-E9DF-48E6-AC64-18B772235DD0}"/>
              </a:ext>
            </a:extLst>
          </p:cNvPr>
          <p:cNvCxnSpPr>
            <a:cxnSpLocks/>
          </p:cNvCxnSpPr>
          <p:nvPr/>
        </p:nvCxnSpPr>
        <p:spPr bwMode="auto">
          <a:xfrm flipV="1">
            <a:off x="6985352" y="2743437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Straight Arrow Connector 23">
            <a:extLst>
              <a:ext uri="{FF2B5EF4-FFF2-40B4-BE49-F238E27FC236}">
                <a16:creationId xmlns:a16="http://schemas.microsoft.com/office/drawing/2014/main" id="{12541202-7C30-4686-A4A2-C82B31EF2D1C}"/>
              </a:ext>
            </a:extLst>
          </p:cNvPr>
          <p:cNvCxnSpPr/>
          <p:nvPr/>
        </p:nvCxnSpPr>
        <p:spPr bwMode="auto">
          <a:xfrm>
            <a:off x="2896458" y="3056709"/>
            <a:ext cx="2103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1905051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 err="1"/>
                  <a:t>TGac</a:t>
                </a:r>
                <a:r>
                  <a:rPr lang="en-US" dirty="0"/>
                  <a:t> D NLOS </a:t>
                </a:r>
                <a:r>
                  <a:rPr lang="en-US" altLang="ko-KR" dirty="0"/>
                  <a:t>(2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dirty="0"/>
                  <a:t>1)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F06AEC-F3D6-43DE-BB32-3E0B330EEC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5800" y="1523999"/>
                <a:ext cx="7770813" cy="495141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800" dirty="0"/>
                  <a:t>4 bits </a:t>
                </a:r>
                <a:r>
                  <a:rPr lang="en-US" sz="1800" dirty="0">
                    <a:solidFill>
                      <a:schemeClr val="tx1"/>
                    </a:solidFill>
                  </a:rPr>
                  <a:t>in Signature sequence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ko-KR" sz="1700" dirty="0"/>
                  <a:t>This scheme shows no serious degradation or other noticeable aspects in multi-antenna transmissions</a:t>
                </a:r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Without CRC: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2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0.5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 lvl="1">
                  <a:lnSpc>
                    <a:spcPct val="90000"/>
                  </a:lnSpc>
                  <a:buFont typeface="Arial" panose="020B0604020202020204" pitchFamily="34" charset="0"/>
                  <a:buChar char="•"/>
                </a:pPr>
                <a:r>
                  <a:rPr lang="en-US" altLang="ko-KR" sz="1400" dirty="0"/>
                  <a:t>With CRC :  Compared to 1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1, the 2</a:t>
                </a:r>
                <a14:m>
                  <m:oMath xmlns:m="http://schemas.openxmlformats.org/officeDocument/2006/math">
                    <m:r>
                      <a:rPr lang="en-US" altLang="ko-KR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altLang="ko-KR" sz="1400" dirty="0"/>
                  <a:t>1 has approximately 0.7 dB gain @ 10</a:t>
                </a:r>
                <a:r>
                  <a:rPr lang="en-US" altLang="ko-KR" sz="1400" baseline="30000" dirty="0"/>
                  <a:t>-1</a:t>
                </a:r>
                <a:endParaRPr lang="en-US" altLang="ko-KR" sz="14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baseline="30000" dirty="0"/>
              </a:p>
              <a:p>
                <a:pPr>
                  <a:buFont typeface="Arial" panose="020B0604020202020204" pitchFamily="34" charset="0"/>
                  <a:buChar char="•"/>
                </a:pPr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4481A9-32C1-4B2C-92A9-ACD172A184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523999"/>
                <a:ext cx="7770813" cy="4951413"/>
              </a:xfrm>
              <a:blipFill>
                <a:blip r:embed="rId4"/>
                <a:stretch>
                  <a:fillRect l="-549" t="-616" b="-184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30B42-408A-4050-A9BF-4A348E5FFD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EB9AE4D1-61F4-4CDB-911C-E15703280B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863" y="1981809"/>
            <a:ext cx="4385572" cy="3289179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13BF16D6-3C2D-41B4-A03B-F328D2D4E0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4863" y="1981810"/>
            <a:ext cx="4385572" cy="32891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6E15BB-7AB6-47D4-BCAE-1F4F0CFDC252}"/>
              </a:ext>
            </a:extLst>
          </p:cNvPr>
          <p:cNvSpPr txBox="1"/>
          <p:nvPr/>
        </p:nvSpPr>
        <p:spPr>
          <a:xfrm>
            <a:off x="2819400" y="248194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0.5 dB</a:t>
            </a:r>
          </a:p>
        </p:txBody>
      </p:sp>
      <p:cxnSp>
        <p:nvCxnSpPr>
          <p:cNvPr id="9" name="Straight Arrow Connector 25">
            <a:extLst>
              <a:ext uri="{FF2B5EF4-FFF2-40B4-BE49-F238E27FC236}">
                <a16:creationId xmlns:a16="http://schemas.microsoft.com/office/drawing/2014/main" id="{F3815C78-6E14-4CCC-9F9B-CEB7AE18B5B2}"/>
              </a:ext>
            </a:extLst>
          </p:cNvPr>
          <p:cNvCxnSpPr/>
          <p:nvPr/>
        </p:nvCxnSpPr>
        <p:spPr bwMode="auto">
          <a:xfrm flipV="1">
            <a:off x="2759441" y="2743555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23">
            <a:extLst>
              <a:ext uri="{FF2B5EF4-FFF2-40B4-BE49-F238E27FC236}">
                <a16:creationId xmlns:a16="http://schemas.microsoft.com/office/drawing/2014/main" id="{8D09FE3E-6368-45BB-9B32-7DDE5B7F95DA}"/>
              </a:ext>
            </a:extLst>
          </p:cNvPr>
          <p:cNvCxnSpPr/>
          <p:nvPr/>
        </p:nvCxnSpPr>
        <p:spPr bwMode="auto">
          <a:xfrm>
            <a:off x="2685575" y="3056827"/>
            <a:ext cx="192309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D51A4E7-57F0-48D6-B8D9-AE275BBCAF02}"/>
              </a:ext>
            </a:extLst>
          </p:cNvPr>
          <p:cNvSpPr txBox="1"/>
          <p:nvPr/>
        </p:nvSpPr>
        <p:spPr>
          <a:xfrm>
            <a:off x="7057256" y="2481945"/>
            <a:ext cx="609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 eaLnBrk="1" hangingPunct="1">
              <a:spcBef>
                <a:spcPts val="500"/>
              </a:spcBef>
            </a:pPr>
            <a:r>
              <a:rPr lang="en-US" sz="1100" i="1" dirty="0">
                <a:solidFill>
                  <a:schemeClr val="tx1"/>
                </a:solidFill>
                <a:latin typeface="+mn-lt"/>
                <a:ea typeface="+mn-ea"/>
              </a:rPr>
              <a:t>0.7 dB</a:t>
            </a:r>
          </a:p>
        </p:txBody>
      </p:sp>
      <p:cxnSp>
        <p:nvCxnSpPr>
          <p:cNvPr id="12" name="Straight Arrow Connector 25">
            <a:extLst>
              <a:ext uri="{FF2B5EF4-FFF2-40B4-BE49-F238E27FC236}">
                <a16:creationId xmlns:a16="http://schemas.microsoft.com/office/drawing/2014/main" id="{7D04F9BA-8C0A-4B4D-BA24-389F1560EF2E}"/>
              </a:ext>
            </a:extLst>
          </p:cNvPr>
          <p:cNvCxnSpPr/>
          <p:nvPr/>
        </p:nvCxnSpPr>
        <p:spPr bwMode="auto">
          <a:xfrm flipV="1">
            <a:off x="6997297" y="2743555"/>
            <a:ext cx="205457" cy="30674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23">
            <a:extLst>
              <a:ext uri="{FF2B5EF4-FFF2-40B4-BE49-F238E27FC236}">
                <a16:creationId xmlns:a16="http://schemas.microsoft.com/office/drawing/2014/main" id="{28BEC0E5-A4AC-4790-842D-F94C1763D55F}"/>
              </a:ext>
            </a:extLst>
          </p:cNvPr>
          <p:cNvCxnSpPr/>
          <p:nvPr/>
        </p:nvCxnSpPr>
        <p:spPr bwMode="auto">
          <a:xfrm>
            <a:off x="6905714" y="3056827"/>
            <a:ext cx="210324" cy="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sm" len="sm"/>
            <a:tailEnd type="triangl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4428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30727</TotalTime>
  <Words>1274</Words>
  <Application>Microsoft Office PowerPoint</Application>
  <PresentationFormat>화면 슬라이드 쇼(4:3)</PresentationFormat>
  <Paragraphs>374</Paragraphs>
  <Slides>17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Arial</vt:lpstr>
      <vt:lpstr>Cambria Math</vt:lpstr>
      <vt:lpstr>Times New Roman</vt:lpstr>
      <vt:lpstr>Office Theme</vt:lpstr>
      <vt:lpstr>Auto-Detection in 11be</vt:lpstr>
      <vt:lpstr>Introduction</vt:lpstr>
      <vt:lpstr>Signature Symbol in EHT-SIG</vt:lpstr>
      <vt:lpstr>RL-SIG in 11be PPDU</vt:lpstr>
      <vt:lpstr>Simulation Configuration</vt:lpstr>
      <vt:lpstr>TGac D NLOS (1×1)</vt:lpstr>
      <vt:lpstr>TGac D NLOS (1×1)</vt:lpstr>
      <vt:lpstr>TGac D NLOS (2×1)</vt:lpstr>
      <vt:lpstr>TGac D NLOS (2×1)</vt:lpstr>
      <vt:lpstr>UMi-NLOS (1×1)</vt:lpstr>
      <vt:lpstr>UMi-NLOS (1×1)</vt:lpstr>
      <vt:lpstr>UMi-NLOS (4×1)</vt:lpstr>
      <vt:lpstr>UMi-NLOS (4×1)</vt:lpstr>
      <vt:lpstr>Summary</vt:lpstr>
      <vt:lpstr>Reference</vt:lpstr>
      <vt:lpstr>APPENDIX</vt:lpstr>
      <vt:lpstr>11be and Legacy Format Detection 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Nsym amd Tpe at RX side when Dopler is enabled</dc:title>
  <dc:creator>Yujin Noh</dc:creator>
  <dc:description>Yujin Noh, Newracom</dc:description>
  <cp:lastModifiedBy>nrc01</cp:lastModifiedBy>
  <cp:revision>1499</cp:revision>
  <cp:lastPrinted>2019-11-04T10:23:39Z</cp:lastPrinted>
  <dcterms:created xsi:type="dcterms:W3CDTF">2016-07-23T21:44:38Z</dcterms:created>
  <dcterms:modified xsi:type="dcterms:W3CDTF">2019-11-10T21:42:25Z</dcterms:modified>
</cp:coreProperties>
</file>