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450" r:id="rId3"/>
    <p:sldId id="317" r:id="rId4"/>
    <p:sldId id="369" r:id="rId5"/>
    <p:sldId id="480" r:id="rId6"/>
    <p:sldId id="474" r:id="rId7"/>
    <p:sldId id="475" r:id="rId8"/>
    <p:sldId id="476" r:id="rId9"/>
    <p:sldId id="456" r:id="rId10"/>
    <p:sldId id="329" r:id="rId11"/>
    <p:sldId id="481" r:id="rId12"/>
    <p:sldId id="469" r:id="rId13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pos="3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0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49" autoAdjust="0"/>
    <p:restoredTop sz="83800" autoAdjust="0"/>
  </p:normalViewPr>
  <p:slideViewPr>
    <p:cSldViewPr>
      <p:cViewPr varScale="1">
        <p:scale>
          <a:sx n="95" d="100"/>
          <a:sy n="95" d="100"/>
        </p:scale>
        <p:origin x="2514" y="90"/>
      </p:cViewPr>
      <p:guideLst>
        <p:guide orient="horz" pos="1200"/>
        <p:guide pos="336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0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971" cy="4958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9" y="2"/>
            <a:ext cx="2945971" cy="4958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119"/>
            <a:ext cx="2945971" cy="4958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9" y="9429119"/>
            <a:ext cx="2945971" cy="4958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2" y="3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582"/>
            <a:ext cx="627166" cy="225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82"/>
            <a:ext cx="809247" cy="225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4" y="4715411"/>
            <a:ext cx="4984651" cy="44657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610808"/>
            <a:ext cx="904177" cy="1935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0808"/>
            <a:ext cx="501111" cy="3888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3" y="9610806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11"/>
            <a:ext cx="5378381" cy="169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9" y="317533"/>
            <a:ext cx="5527780" cy="169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50528"/>
            <a:ext cx="4534896" cy="37101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5" y="4715411"/>
            <a:ext cx="4986206" cy="456767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04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7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8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67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944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63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60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64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802.11-19/1497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9368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2019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A2D517E-BF18-4A9E-80FD-5E227798929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000628" y="6482844"/>
            <a:ext cx="3500462" cy="1575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Hyobin Yim,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Newratek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 dirty="0"/>
              <a:t>Auto-Detection for 11be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>
                <a:solidFill>
                  <a:schemeClr val="tx1"/>
                </a:solidFill>
              </a:rPr>
              <a:t>2019-09-15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07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720254"/>
              </p:ext>
            </p:extLst>
          </p:nvPr>
        </p:nvGraphicFramePr>
        <p:xfrm>
          <a:off x="655320" y="3440845"/>
          <a:ext cx="8153400" cy="140006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2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82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n-lt"/>
                          <a:ea typeface="Times New Roman"/>
                          <a:cs typeface="Arial"/>
                        </a:rPr>
                        <a:t>Hyobin Yim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latin typeface="Times New Roman"/>
                          <a:ea typeface="Times New Roman"/>
                          <a:cs typeface="Arial"/>
                        </a:rPr>
                        <a:t>Newratek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hb.yim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newratek.com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5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n-lt"/>
                          <a:ea typeface="Times New Roman"/>
                          <a:cs typeface="Arial"/>
                        </a:rPr>
                        <a:t>Si-Chan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latin typeface="Times New Roman"/>
                          <a:ea typeface="Times New Roman"/>
                          <a:cs typeface="Arial"/>
                        </a:rPr>
                        <a:t>Newratek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sc.noh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newratek.com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763940"/>
                  </a:ext>
                </a:extLst>
              </a:tr>
              <a:tr h="3935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Yujin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752154"/>
                  </a:ext>
                </a:extLst>
              </a:tr>
            </a:tbl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</a:t>
            </a:r>
            <a:r>
              <a:rPr lang="en-US" altLang="ko-KR" dirty="0"/>
              <a:t>11-19/1085r0 High-level EHT Preamble Structure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</a:t>
            </a:r>
            <a:r>
              <a:rPr lang="en-US" altLang="ko-KR" dirty="0"/>
              <a:t>11-19/1021r1 Preamble Design Harmonization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</a:t>
            </a:r>
            <a:r>
              <a:rPr lang="en-US" altLang="ko-KR" dirty="0"/>
              <a:t>11-15/0643r0 Autodetection with Signature Symbol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744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A8EE0-D6E6-4EAA-9893-A7097C53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5B4A8-BE46-43CC-BBC8-03001E9402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022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06AEC-F3D6-43DE-BB32-3E0B330EE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11be and Legacy Format Detection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C30B42-408A-4050-A9BF-4A348E5FFD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0" name="Content Placeholder 2">
            <a:extLst>
              <a:ext uri="{FF2B5EF4-FFF2-40B4-BE49-F238E27FC236}">
                <a16:creationId xmlns:a16="http://schemas.microsoft.com/office/drawing/2014/main" id="{2E495C86-9EC5-463B-BA59-A4D91EA55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315" y="4736075"/>
            <a:ext cx="8698620" cy="37221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11n-GF: HT-SIG1 QBPSK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11n-HT: LENGTH%3==0, HT-SIG1 and HT-SIG2 QBPSK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11ac VHT: LENGTH%3==0, VHT-SIGA1 BPSK, VHT-SIGA2 QBPSK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11ax SU/MU/TB: LENGTH%3!==0, RL-SIG, HE-SIGA1 and HE-SIGA2  BPSK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11ax ER SU: LENGTH%3!==0, RL-SIG,</a:t>
            </a:r>
            <a:r>
              <a:rPr lang="ko-KR" altLang="en-US" sz="1400" dirty="0"/>
              <a:t> </a:t>
            </a:r>
            <a:r>
              <a:rPr lang="en-US" altLang="ko-KR" sz="1400" dirty="0"/>
              <a:t>HE-SIGA1</a:t>
            </a:r>
            <a:r>
              <a:rPr lang="ko-KR" altLang="en-US" sz="1400" dirty="0"/>
              <a:t> </a:t>
            </a:r>
            <a:r>
              <a:rPr lang="en-US" altLang="ko-KR" sz="1400" dirty="0"/>
              <a:t>BPSK,</a:t>
            </a:r>
            <a:r>
              <a:rPr lang="ko-KR" altLang="en-US" sz="1400" dirty="0"/>
              <a:t> </a:t>
            </a:r>
            <a:r>
              <a:rPr lang="en-US" altLang="ko-KR" sz="1400" dirty="0"/>
              <a:t>HE-SIGA2</a:t>
            </a:r>
            <a:r>
              <a:rPr lang="ko-KR" altLang="en-US" sz="1400" dirty="0"/>
              <a:t> </a:t>
            </a:r>
            <a:r>
              <a:rPr lang="en-US" altLang="ko-KR" sz="1400" dirty="0"/>
              <a:t>QBPSK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11be EHT: Signature </a:t>
            </a:r>
            <a:r>
              <a:rPr lang="ko-KR" altLang="en-US" sz="1400" dirty="0"/>
              <a:t> </a:t>
            </a:r>
            <a:r>
              <a:rPr lang="en-US" altLang="ko-KR" sz="1400"/>
              <a:t>sequence </a:t>
            </a:r>
            <a:r>
              <a:rPr lang="en-US" sz="1400"/>
              <a:t>check </a:t>
            </a:r>
            <a:endParaRPr lang="en-US" sz="1400" dirty="0"/>
          </a:p>
          <a:p>
            <a:pPr lvl="5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38A63D5B-EFF8-4C59-97EC-8B49599FEF08}"/>
              </a:ext>
            </a:extLst>
          </p:cNvPr>
          <p:cNvSpPr/>
          <p:nvPr/>
        </p:nvSpPr>
        <p:spPr>
          <a:xfrm>
            <a:off x="684000" y="1525880"/>
            <a:ext cx="765255" cy="20534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L-STF</a:t>
            </a:r>
          </a:p>
        </p:txBody>
      </p:sp>
      <p:sp>
        <p:nvSpPr>
          <p:cNvPr id="140" name="Rectangle 11">
            <a:extLst>
              <a:ext uri="{FF2B5EF4-FFF2-40B4-BE49-F238E27FC236}">
                <a16:creationId xmlns:a16="http://schemas.microsoft.com/office/drawing/2014/main" id="{73675074-0162-4873-8B67-46949FA7ACFB}"/>
              </a:ext>
            </a:extLst>
          </p:cNvPr>
          <p:cNvSpPr/>
          <p:nvPr/>
        </p:nvSpPr>
        <p:spPr>
          <a:xfrm>
            <a:off x="1449526" y="1521736"/>
            <a:ext cx="769135" cy="20947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L-LTF</a:t>
            </a:r>
          </a:p>
        </p:txBody>
      </p:sp>
      <p:sp>
        <p:nvSpPr>
          <p:cNvPr id="141" name="Rectangle 11">
            <a:extLst>
              <a:ext uri="{FF2B5EF4-FFF2-40B4-BE49-F238E27FC236}">
                <a16:creationId xmlns:a16="http://schemas.microsoft.com/office/drawing/2014/main" id="{B90A9C9D-D45C-41AA-AE9B-DBAC1A1F4FE3}"/>
              </a:ext>
            </a:extLst>
          </p:cNvPr>
          <p:cNvSpPr/>
          <p:nvPr/>
        </p:nvSpPr>
        <p:spPr>
          <a:xfrm>
            <a:off x="2219326" y="1519405"/>
            <a:ext cx="746530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L-SIG</a:t>
            </a:r>
          </a:p>
        </p:txBody>
      </p:sp>
      <p:sp>
        <p:nvSpPr>
          <p:cNvPr id="142" name="Rectangle 11">
            <a:extLst>
              <a:ext uri="{FF2B5EF4-FFF2-40B4-BE49-F238E27FC236}">
                <a16:creationId xmlns:a16="http://schemas.microsoft.com/office/drawing/2014/main" id="{7B136A7D-5191-4936-A370-B5FCCE944CDA}"/>
              </a:ext>
            </a:extLst>
          </p:cNvPr>
          <p:cNvSpPr/>
          <p:nvPr/>
        </p:nvSpPr>
        <p:spPr>
          <a:xfrm>
            <a:off x="2969532" y="1525240"/>
            <a:ext cx="5815797" cy="20023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DATA</a:t>
            </a:r>
          </a:p>
        </p:txBody>
      </p:sp>
      <p:sp>
        <p:nvSpPr>
          <p:cNvPr id="146" name="Rectangle 11">
            <a:extLst>
              <a:ext uri="{FF2B5EF4-FFF2-40B4-BE49-F238E27FC236}">
                <a16:creationId xmlns:a16="http://schemas.microsoft.com/office/drawing/2014/main" id="{DE6CF295-B09E-46DD-B364-719478592D9D}"/>
              </a:ext>
            </a:extLst>
          </p:cNvPr>
          <p:cNvSpPr/>
          <p:nvPr/>
        </p:nvSpPr>
        <p:spPr>
          <a:xfrm>
            <a:off x="4729594" y="1817222"/>
            <a:ext cx="936279" cy="20836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HT-STF</a:t>
            </a:r>
          </a:p>
        </p:txBody>
      </p:sp>
      <p:sp>
        <p:nvSpPr>
          <p:cNvPr id="147" name="Rectangle 11">
            <a:extLst>
              <a:ext uri="{FF2B5EF4-FFF2-40B4-BE49-F238E27FC236}">
                <a16:creationId xmlns:a16="http://schemas.microsoft.com/office/drawing/2014/main" id="{59469BD8-6EC9-41EC-8B30-EF8551C3E66D}"/>
              </a:ext>
            </a:extLst>
          </p:cNvPr>
          <p:cNvSpPr/>
          <p:nvPr/>
        </p:nvSpPr>
        <p:spPr>
          <a:xfrm>
            <a:off x="2967620" y="1821475"/>
            <a:ext cx="865526" cy="211570"/>
          </a:xfrm>
          <a:prstGeom prst="rect">
            <a:avLst/>
          </a:prstGeom>
          <a:pattFill prst="pct50">
            <a:fgClr>
              <a:srgbClr val="FFC000"/>
            </a:fgClr>
            <a:bgClr>
              <a:schemeClr val="bg1"/>
            </a:bgClr>
          </a:pattFill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HT-SIG1</a:t>
            </a:r>
          </a:p>
        </p:txBody>
      </p:sp>
      <p:sp>
        <p:nvSpPr>
          <p:cNvPr id="149" name="Rectangle 11">
            <a:extLst>
              <a:ext uri="{FF2B5EF4-FFF2-40B4-BE49-F238E27FC236}">
                <a16:creationId xmlns:a16="http://schemas.microsoft.com/office/drawing/2014/main" id="{5054CB57-0CE3-46CE-84D7-25311AC728ED}"/>
              </a:ext>
            </a:extLst>
          </p:cNvPr>
          <p:cNvSpPr/>
          <p:nvPr/>
        </p:nvSpPr>
        <p:spPr>
          <a:xfrm>
            <a:off x="3831072" y="1820841"/>
            <a:ext cx="906635" cy="211570"/>
          </a:xfrm>
          <a:prstGeom prst="rect">
            <a:avLst/>
          </a:prstGeom>
          <a:pattFill prst="pct50">
            <a:fgClr>
              <a:srgbClr val="FFC000"/>
            </a:fgClr>
            <a:bgClr>
              <a:schemeClr val="bg1"/>
            </a:bgClr>
          </a:pattFill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HT-SIG2</a:t>
            </a:r>
          </a:p>
        </p:txBody>
      </p:sp>
      <p:sp>
        <p:nvSpPr>
          <p:cNvPr id="155" name="Rectangle 11">
            <a:extLst>
              <a:ext uri="{FF2B5EF4-FFF2-40B4-BE49-F238E27FC236}">
                <a16:creationId xmlns:a16="http://schemas.microsoft.com/office/drawing/2014/main" id="{252E6855-8D69-42C0-9A4A-D9225E27258E}"/>
              </a:ext>
            </a:extLst>
          </p:cNvPr>
          <p:cNvSpPr/>
          <p:nvPr/>
        </p:nvSpPr>
        <p:spPr>
          <a:xfrm>
            <a:off x="684000" y="1818172"/>
            <a:ext cx="765255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L-STF</a:t>
            </a:r>
          </a:p>
        </p:txBody>
      </p:sp>
      <p:sp>
        <p:nvSpPr>
          <p:cNvPr id="156" name="Rectangle 11">
            <a:extLst>
              <a:ext uri="{FF2B5EF4-FFF2-40B4-BE49-F238E27FC236}">
                <a16:creationId xmlns:a16="http://schemas.microsoft.com/office/drawing/2014/main" id="{B8CFAF50-0501-44F8-BCB2-445BC385B3B1}"/>
              </a:ext>
            </a:extLst>
          </p:cNvPr>
          <p:cNvSpPr/>
          <p:nvPr/>
        </p:nvSpPr>
        <p:spPr>
          <a:xfrm>
            <a:off x="1449526" y="1816885"/>
            <a:ext cx="769135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L-LTF</a:t>
            </a:r>
          </a:p>
        </p:txBody>
      </p:sp>
      <p:sp>
        <p:nvSpPr>
          <p:cNvPr id="157" name="Rectangle 11">
            <a:extLst>
              <a:ext uri="{FF2B5EF4-FFF2-40B4-BE49-F238E27FC236}">
                <a16:creationId xmlns:a16="http://schemas.microsoft.com/office/drawing/2014/main" id="{09A11B0E-DF91-4A20-8BE5-22ACFCF71527}"/>
              </a:ext>
            </a:extLst>
          </p:cNvPr>
          <p:cNvSpPr/>
          <p:nvPr/>
        </p:nvSpPr>
        <p:spPr>
          <a:xfrm>
            <a:off x="2219326" y="1821413"/>
            <a:ext cx="746530" cy="20947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L-SIG</a:t>
            </a:r>
          </a:p>
        </p:txBody>
      </p:sp>
      <p:sp>
        <p:nvSpPr>
          <p:cNvPr id="158" name="Rectangle 11">
            <a:extLst>
              <a:ext uri="{FF2B5EF4-FFF2-40B4-BE49-F238E27FC236}">
                <a16:creationId xmlns:a16="http://schemas.microsoft.com/office/drawing/2014/main" id="{19EB1FA7-5899-4525-B981-6401AC2B953A}"/>
              </a:ext>
            </a:extLst>
          </p:cNvPr>
          <p:cNvSpPr/>
          <p:nvPr/>
        </p:nvSpPr>
        <p:spPr>
          <a:xfrm>
            <a:off x="684000" y="2126413"/>
            <a:ext cx="765255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HT-STF</a:t>
            </a:r>
          </a:p>
        </p:txBody>
      </p:sp>
      <p:sp>
        <p:nvSpPr>
          <p:cNvPr id="159" name="Rectangle 11">
            <a:extLst>
              <a:ext uri="{FF2B5EF4-FFF2-40B4-BE49-F238E27FC236}">
                <a16:creationId xmlns:a16="http://schemas.microsoft.com/office/drawing/2014/main" id="{81A50F0B-FEBE-41C5-8DC5-D4D31F4529F4}"/>
              </a:ext>
            </a:extLst>
          </p:cNvPr>
          <p:cNvSpPr/>
          <p:nvPr/>
        </p:nvSpPr>
        <p:spPr>
          <a:xfrm>
            <a:off x="1449526" y="2128795"/>
            <a:ext cx="765255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HT-</a:t>
            </a:r>
            <a:r>
              <a:rPr lang="en-US" sz="1100" dirty="0">
                <a:solidFill>
                  <a:schemeClr val="tx1"/>
                </a:solidFill>
                <a:latin typeface="+mn-lt"/>
                <a:ea typeface="+mn-ea"/>
                <a:sym typeface="Helvetica"/>
              </a:rPr>
              <a:t>L</a:t>
            </a: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TF</a:t>
            </a:r>
          </a:p>
        </p:txBody>
      </p:sp>
      <p:sp>
        <p:nvSpPr>
          <p:cNvPr id="160" name="Rectangle 11">
            <a:extLst>
              <a:ext uri="{FF2B5EF4-FFF2-40B4-BE49-F238E27FC236}">
                <a16:creationId xmlns:a16="http://schemas.microsoft.com/office/drawing/2014/main" id="{36555DFF-DAB6-4D11-87E7-9314FCC83073}"/>
              </a:ext>
            </a:extLst>
          </p:cNvPr>
          <p:cNvSpPr/>
          <p:nvPr/>
        </p:nvSpPr>
        <p:spPr>
          <a:xfrm>
            <a:off x="2219326" y="2126675"/>
            <a:ext cx="742764" cy="211570"/>
          </a:xfrm>
          <a:prstGeom prst="rect">
            <a:avLst/>
          </a:prstGeom>
          <a:pattFill prst="pct50">
            <a:fgClr>
              <a:srgbClr val="FFC000"/>
            </a:fgClr>
            <a:bgClr>
              <a:schemeClr val="bg1"/>
            </a:bgClr>
          </a:pattFill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HT-</a:t>
            </a:r>
            <a:r>
              <a:rPr lang="en-US" sz="1100" dirty="0">
                <a:solidFill>
                  <a:schemeClr val="tx1"/>
                </a:solidFill>
                <a:latin typeface="+mn-lt"/>
                <a:ea typeface="+mn-ea"/>
                <a:sym typeface="Helvetica"/>
              </a:rPr>
              <a:t>SIG1</a:t>
            </a:r>
            <a:endParaRPr kumimoji="0" lang="en-US" sz="11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61" name="Rectangle 11">
            <a:extLst>
              <a:ext uri="{FF2B5EF4-FFF2-40B4-BE49-F238E27FC236}">
                <a16:creationId xmlns:a16="http://schemas.microsoft.com/office/drawing/2014/main" id="{C7BE794B-2D84-4D62-A3BA-2A9733D65E32}"/>
              </a:ext>
            </a:extLst>
          </p:cNvPr>
          <p:cNvSpPr/>
          <p:nvPr/>
        </p:nvSpPr>
        <p:spPr>
          <a:xfrm>
            <a:off x="2967620" y="2123809"/>
            <a:ext cx="865526" cy="211570"/>
          </a:xfrm>
          <a:prstGeom prst="rect">
            <a:avLst/>
          </a:prstGeom>
          <a:pattFill prst="pct50">
            <a:fgClr>
              <a:srgbClr val="FFC000"/>
            </a:fgClr>
            <a:bgClr>
              <a:schemeClr val="bg1"/>
            </a:bgClr>
          </a:pattFill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HT-</a:t>
            </a:r>
            <a:r>
              <a:rPr lang="en-US" sz="1100" dirty="0">
                <a:solidFill>
                  <a:schemeClr val="tx1"/>
                </a:solidFill>
                <a:latin typeface="+mn-lt"/>
                <a:ea typeface="+mn-ea"/>
                <a:sym typeface="Helvetica"/>
              </a:rPr>
              <a:t>SIG2</a:t>
            </a:r>
            <a:endParaRPr kumimoji="0" lang="en-US" sz="11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62" name="Rectangle 11">
            <a:extLst>
              <a:ext uri="{FF2B5EF4-FFF2-40B4-BE49-F238E27FC236}">
                <a16:creationId xmlns:a16="http://schemas.microsoft.com/office/drawing/2014/main" id="{B499BCD6-E443-471F-9DFD-B6948010309B}"/>
              </a:ext>
            </a:extLst>
          </p:cNvPr>
          <p:cNvSpPr/>
          <p:nvPr/>
        </p:nvSpPr>
        <p:spPr>
          <a:xfrm>
            <a:off x="5667145" y="1822871"/>
            <a:ext cx="3116278" cy="20716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HT-LTFs, HT-DATA</a:t>
            </a:r>
          </a:p>
        </p:txBody>
      </p:sp>
      <p:sp>
        <p:nvSpPr>
          <p:cNvPr id="163" name="Rectangle 11">
            <a:extLst>
              <a:ext uri="{FF2B5EF4-FFF2-40B4-BE49-F238E27FC236}">
                <a16:creationId xmlns:a16="http://schemas.microsoft.com/office/drawing/2014/main" id="{BD72C4ED-0B44-4676-95F7-566E85D3A8A7}"/>
              </a:ext>
            </a:extLst>
          </p:cNvPr>
          <p:cNvSpPr/>
          <p:nvPr/>
        </p:nvSpPr>
        <p:spPr>
          <a:xfrm>
            <a:off x="5681699" y="2441695"/>
            <a:ext cx="3111249" cy="202236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VHT-LTFs, VHT-SIGB, VHT-DATA</a:t>
            </a:r>
          </a:p>
        </p:txBody>
      </p:sp>
      <p:sp>
        <p:nvSpPr>
          <p:cNvPr id="164" name="Rectangle 11">
            <a:extLst>
              <a:ext uri="{FF2B5EF4-FFF2-40B4-BE49-F238E27FC236}">
                <a16:creationId xmlns:a16="http://schemas.microsoft.com/office/drawing/2014/main" id="{51E01CF9-ABBE-4952-A016-E59D7E45EE67}"/>
              </a:ext>
            </a:extLst>
          </p:cNvPr>
          <p:cNvSpPr/>
          <p:nvPr/>
        </p:nvSpPr>
        <p:spPr>
          <a:xfrm>
            <a:off x="2967620" y="2439303"/>
            <a:ext cx="865526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VHT-SIGA1</a:t>
            </a:r>
          </a:p>
        </p:txBody>
      </p:sp>
      <p:sp>
        <p:nvSpPr>
          <p:cNvPr id="166" name="Rectangle 11">
            <a:extLst>
              <a:ext uri="{FF2B5EF4-FFF2-40B4-BE49-F238E27FC236}">
                <a16:creationId xmlns:a16="http://schemas.microsoft.com/office/drawing/2014/main" id="{D076515C-949F-4A7D-A665-2C32781D84C2}"/>
              </a:ext>
            </a:extLst>
          </p:cNvPr>
          <p:cNvSpPr/>
          <p:nvPr/>
        </p:nvSpPr>
        <p:spPr>
          <a:xfrm>
            <a:off x="684000" y="2434090"/>
            <a:ext cx="765255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L-STF</a:t>
            </a:r>
          </a:p>
        </p:txBody>
      </p:sp>
      <p:sp>
        <p:nvSpPr>
          <p:cNvPr id="167" name="Rectangle 11">
            <a:extLst>
              <a:ext uri="{FF2B5EF4-FFF2-40B4-BE49-F238E27FC236}">
                <a16:creationId xmlns:a16="http://schemas.microsoft.com/office/drawing/2014/main" id="{8B572889-5757-4009-9045-606DD0A60DDC}"/>
              </a:ext>
            </a:extLst>
          </p:cNvPr>
          <p:cNvSpPr/>
          <p:nvPr/>
        </p:nvSpPr>
        <p:spPr>
          <a:xfrm>
            <a:off x="1449526" y="2435184"/>
            <a:ext cx="769135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L-LTF</a:t>
            </a:r>
          </a:p>
        </p:txBody>
      </p:sp>
      <p:sp>
        <p:nvSpPr>
          <p:cNvPr id="168" name="Rectangle 11">
            <a:extLst>
              <a:ext uri="{FF2B5EF4-FFF2-40B4-BE49-F238E27FC236}">
                <a16:creationId xmlns:a16="http://schemas.microsoft.com/office/drawing/2014/main" id="{8A5A7BA4-B8B5-43D1-B86A-BF551AAD15DE}"/>
              </a:ext>
            </a:extLst>
          </p:cNvPr>
          <p:cNvSpPr/>
          <p:nvPr/>
        </p:nvSpPr>
        <p:spPr>
          <a:xfrm>
            <a:off x="2219326" y="2433901"/>
            <a:ext cx="746530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L-SIG</a:t>
            </a:r>
          </a:p>
        </p:txBody>
      </p:sp>
      <p:sp>
        <p:nvSpPr>
          <p:cNvPr id="169" name="Rectangle 11">
            <a:extLst>
              <a:ext uri="{FF2B5EF4-FFF2-40B4-BE49-F238E27FC236}">
                <a16:creationId xmlns:a16="http://schemas.microsoft.com/office/drawing/2014/main" id="{101260A6-C8D9-49AF-9C49-6D7379F70702}"/>
              </a:ext>
            </a:extLst>
          </p:cNvPr>
          <p:cNvSpPr/>
          <p:nvPr/>
        </p:nvSpPr>
        <p:spPr>
          <a:xfrm>
            <a:off x="3832756" y="2439127"/>
            <a:ext cx="906635" cy="211570"/>
          </a:xfrm>
          <a:prstGeom prst="rect">
            <a:avLst/>
          </a:prstGeom>
          <a:pattFill prst="pct50">
            <a:fgClr>
              <a:srgbClr val="FFC000"/>
            </a:fgClr>
            <a:bgClr>
              <a:schemeClr val="bg1"/>
            </a:bgClr>
          </a:pattFill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VHT-SIGA2</a:t>
            </a:r>
          </a:p>
        </p:txBody>
      </p:sp>
      <p:sp>
        <p:nvSpPr>
          <p:cNvPr id="175" name="Rectangle 11">
            <a:extLst>
              <a:ext uri="{FF2B5EF4-FFF2-40B4-BE49-F238E27FC236}">
                <a16:creationId xmlns:a16="http://schemas.microsoft.com/office/drawing/2014/main" id="{0833D851-DDAC-4AE0-824F-F2E15FC5E413}"/>
              </a:ext>
            </a:extLst>
          </p:cNvPr>
          <p:cNvSpPr/>
          <p:nvPr/>
        </p:nvSpPr>
        <p:spPr>
          <a:xfrm>
            <a:off x="684000" y="2769730"/>
            <a:ext cx="765255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L-STF</a:t>
            </a:r>
          </a:p>
        </p:txBody>
      </p:sp>
      <p:sp>
        <p:nvSpPr>
          <p:cNvPr id="176" name="Rectangle 11">
            <a:extLst>
              <a:ext uri="{FF2B5EF4-FFF2-40B4-BE49-F238E27FC236}">
                <a16:creationId xmlns:a16="http://schemas.microsoft.com/office/drawing/2014/main" id="{076C472F-8478-44BA-921D-5D6506D8145C}"/>
              </a:ext>
            </a:extLst>
          </p:cNvPr>
          <p:cNvSpPr/>
          <p:nvPr/>
        </p:nvSpPr>
        <p:spPr>
          <a:xfrm>
            <a:off x="1449526" y="2770824"/>
            <a:ext cx="769135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L-LTF</a:t>
            </a:r>
          </a:p>
        </p:txBody>
      </p:sp>
      <p:sp>
        <p:nvSpPr>
          <p:cNvPr id="177" name="Rectangle 11">
            <a:extLst>
              <a:ext uri="{FF2B5EF4-FFF2-40B4-BE49-F238E27FC236}">
                <a16:creationId xmlns:a16="http://schemas.microsoft.com/office/drawing/2014/main" id="{740B13F2-B6F2-4635-9814-4A9349315E02}"/>
              </a:ext>
            </a:extLst>
          </p:cNvPr>
          <p:cNvSpPr/>
          <p:nvPr/>
        </p:nvSpPr>
        <p:spPr>
          <a:xfrm>
            <a:off x="2219326" y="2769541"/>
            <a:ext cx="746530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L-SIG</a:t>
            </a:r>
          </a:p>
        </p:txBody>
      </p:sp>
      <p:sp>
        <p:nvSpPr>
          <p:cNvPr id="178" name="Rectangle 11">
            <a:extLst>
              <a:ext uri="{FF2B5EF4-FFF2-40B4-BE49-F238E27FC236}">
                <a16:creationId xmlns:a16="http://schemas.microsoft.com/office/drawing/2014/main" id="{1209BBDA-24A2-4D84-B023-402AD34DAAD9}"/>
              </a:ext>
            </a:extLst>
          </p:cNvPr>
          <p:cNvSpPr/>
          <p:nvPr/>
        </p:nvSpPr>
        <p:spPr>
          <a:xfrm>
            <a:off x="2967620" y="2768142"/>
            <a:ext cx="870951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+mn-lt"/>
                <a:ea typeface="+mn-ea"/>
                <a:sym typeface="Helvetica"/>
              </a:rPr>
              <a:t>R</a:t>
            </a: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L-SIG</a:t>
            </a:r>
          </a:p>
        </p:txBody>
      </p:sp>
      <p:sp>
        <p:nvSpPr>
          <p:cNvPr id="179" name="Rectangle 11">
            <a:extLst>
              <a:ext uri="{FF2B5EF4-FFF2-40B4-BE49-F238E27FC236}">
                <a16:creationId xmlns:a16="http://schemas.microsoft.com/office/drawing/2014/main" id="{A3BADD6B-7F61-4049-B13D-2D0552D17AA9}"/>
              </a:ext>
            </a:extLst>
          </p:cNvPr>
          <p:cNvSpPr/>
          <p:nvPr/>
        </p:nvSpPr>
        <p:spPr>
          <a:xfrm>
            <a:off x="3836294" y="2768144"/>
            <a:ext cx="921441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HE-SIGA1</a:t>
            </a:r>
          </a:p>
        </p:txBody>
      </p:sp>
      <p:sp>
        <p:nvSpPr>
          <p:cNvPr id="180" name="Rectangle 11">
            <a:extLst>
              <a:ext uri="{FF2B5EF4-FFF2-40B4-BE49-F238E27FC236}">
                <a16:creationId xmlns:a16="http://schemas.microsoft.com/office/drawing/2014/main" id="{CB00F70E-A92F-47DB-9651-334677A3CED6}"/>
              </a:ext>
            </a:extLst>
          </p:cNvPr>
          <p:cNvSpPr/>
          <p:nvPr/>
        </p:nvSpPr>
        <p:spPr>
          <a:xfrm>
            <a:off x="4764512" y="2775858"/>
            <a:ext cx="921441" cy="20947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HE-SIGA2</a:t>
            </a:r>
          </a:p>
        </p:txBody>
      </p:sp>
      <p:sp>
        <p:nvSpPr>
          <p:cNvPr id="182" name="Rectangle 11">
            <a:extLst>
              <a:ext uri="{FF2B5EF4-FFF2-40B4-BE49-F238E27FC236}">
                <a16:creationId xmlns:a16="http://schemas.microsoft.com/office/drawing/2014/main" id="{EA15B62E-7665-4846-A7AE-A99A1D360DC2}"/>
              </a:ext>
            </a:extLst>
          </p:cNvPr>
          <p:cNvSpPr/>
          <p:nvPr/>
        </p:nvSpPr>
        <p:spPr>
          <a:xfrm>
            <a:off x="5689153" y="2769936"/>
            <a:ext cx="3103957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HE-SIGB, HE-STF, HE-LTF, HE-DATA</a:t>
            </a:r>
          </a:p>
        </p:txBody>
      </p:sp>
      <p:sp>
        <p:nvSpPr>
          <p:cNvPr id="184" name="Rectangle 11">
            <a:extLst>
              <a:ext uri="{FF2B5EF4-FFF2-40B4-BE49-F238E27FC236}">
                <a16:creationId xmlns:a16="http://schemas.microsoft.com/office/drawing/2014/main" id="{761C3D5E-E5EF-4DE9-B0E0-9ED09552F02A}"/>
              </a:ext>
            </a:extLst>
          </p:cNvPr>
          <p:cNvSpPr/>
          <p:nvPr/>
        </p:nvSpPr>
        <p:spPr>
          <a:xfrm>
            <a:off x="684000" y="3125734"/>
            <a:ext cx="765255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L-STF</a:t>
            </a:r>
          </a:p>
        </p:txBody>
      </p:sp>
      <p:sp>
        <p:nvSpPr>
          <p:cNvPr id="185" name="Rectangle 11">
            <a:extLst>
              <a:ext uri="{FF2B5EF4-FFF2-40B4-BE49-F238E27FC236}">
                <a16:creationId xmlns:a16="http://schemas.microsoft.com/office/drawing/2014/main" id="{A1103096-CE43-49CE-A546-82A050D13C4F}"/>
              </a:ext>
            </a:extLst>
          </p:cNvPr>
          <p:cNvSpPr/>
          <p:nvPr/>
        </p:nvSpPr>
        <p:spPr>
          <a:xfrm>
            <a:off x="1449526" y="3126828"/>
            <a:ext cx="769135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L-LTF</a:t>
            </a:r>
          </a:p>
        </p:txBody>
      </p:sp>
      <p:sp>
        <p:nvSpPr>
          <p:cNvPr id="186" name="Rectangle 11">
            <a:extLst>
              <a:ext uri="{FF2B5EF4-FFF2-40B4-BE49-F238E27FC236}">
                <a16:creationId xmlns:a16="http://schemas.microsoft.com/office/drawing/2014/main" id="{63112DC0-DE09-46B9-9476-C3AF719F27B4}"/>
              </a:ext>
            </a:extLst>
          </p:cNvPr>
          <p:cNvSpPr/>
          <p:nvPr/>
        </p:nvSpPr>
        <p:spPr>
          <a:xfrm>
            <a:off x="2219326" y="3125545"/>
            <a:ext cx="746530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L-SIG</a:t>
            </a:r>
          </a:p>
        </p:txBody>
      </p:sp>
      <p:sp>
        <p:nvSpPr>
          <p:cNvPr id="187" name="Rectangle 11">
            <a:extLst>
              <a:ext uri="{FF2B5EF4-FFF2-40B4-BE49-F238E27FC236}">
                <a16:creationId xmlns:a16="http://schemas.microsoft.com/office/drawing/2014/main" id="{B41746CA-2D2A-4A91-9E38-881B57ADBB7F}"/>
              </a:ext>
            </a:extLst>
          </p:cNvPr>
          <p:cNvSpPr/>
          <p:nvPr/>
        </p:nvSpPr>
        <p:spPr>
          <a:xfrm>
            <a:off x="2967620" y="3124146"/>
            <a:ext cx="870951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+mn-lt"/>
                <a:ea typeface="+mn-ea"/>
                <a:sym typeface="Helvetica"/>
              </a:rPr>
              <a:t>R</a:t>
            </a: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L-SIG</a:t>
            </a:r>
          </a:p>
        </p:txBody>
      </p:sp>
      <p:sp>
        <p:nvSpPr>
          <p:cNvPr id="188" name="Rectangle 11">
            <a:extLst>
              <a:ext uri="{FF2B5EF4-FFF2-40B4-BE49-F238E27FC236}">
                <a16:creationId xmlns:a16="http://schemas.microsoft.com/office/drawing/2014/main" id="{DF93FD97-992D-4AAF-A209-FEE6904FFCA3}"/>
              </a:ext>
            </a:extLst>
          </p:cNvPr>
          <p:cNvSpPr/>
          <p:nvPr/>
        </p:nvSpPr>
        <p:spPr>
          <a:xfrm>
            <a:off x="3836294" y="3124148"/>
            <a:ext cx="921441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HE-SIGA1</a:t>
            </a:r>
          </a:p>
        </p:txBody>
      </p:sp>
      <p:sp>
        <p:nvSpPr>
          <p:cNvPr id="189" name="Rectangle 11">
            <a:extLst>
              <a:ext uri="{FF2B5EF4-FFF2-40B4-BE49-F238E27FC236}">
                <a16:creationId xmlns:a16="http://schemas.microsoft.com/office/drawing/2014/main" id="{9F00D48D-01AD-48C7-9A82-EAA862FB533B}"/>
              </a:ext>
            </a:extLst>
          </p:cNvPr>
          <p:cNvSpPr/>
          <p:nvPr/>
        </p:nvSpPr>
        <p:spPr>
          <a:xfrm>
            <a:off x="4764512" y="3123374"/>
            <a:ext cx="921441" cy="207401"/>
          </a:xfrm>
          <a:prstGeom prst="rect">
            <a:avLst/>
          </a:prstGeom>
          <a:pattFill prst="pct50">
            <a:fgClr>
              <a:srgbClr val="FFC000"/>
            </a:fgClr>
            <a:bgClr>
              <a:schemeClr val="bg1"/>
            </a:bgClr>
          </a:pattFill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HE-SIGA2</a:t>
            </a:r>
          </a:p>
        </p:txBody>
      </p:sp>
      <p:sp>
        <p:nvSpPr>
          <p:cNvPr id="190" name="Rectangle 11">
            <a:extLst>
              <a:ext uri="{FF2B5EF4-FFF2-40B4-BE49-F238E27FC236}">
                <a16:creationId xmlns:a16="http://schemas.microsoft.com/office/drawing/2014/main" id="{03874F98-77A9-492C-BF4F-F89C3E5F989A}"/>
              </a:ext>
            </a:extLst>
          </p:cNvPr>
          <p:cNvSpPr/>
          <p:nvPr/>
        </p:nvSpPr>
        <p:spPr>
          <a:xfrm>
            <a:off x="5685953" y="3127315"/>
            <a:ext cx="3106996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HE-SIGA, HE-SIGB, HE-STF, HE-LTF, HE-DATA</a:t>
            </a:r>
          </a:p>
        </p:txBody>
      </p:sp>
      <p:sp>
        <p:nvSpPr>
          <p:cNvPr id="191" name="Rectangle 11">
            <a:extLst>
              <a:ext uri="{FF2B5EF4-FFF2-40B4-BE49-F238E27FC236}">
                <a16:creationId xmlns:a16="http://schemas.microsoft.com/office/drawing/2014/main" id="{3113B2E1-DB35-4A52-8E2F-DD49F026B334}"/>
              </a:ext>
            </a:extLst>
          </p:cNvPr>
          <p:cNvSpPr/>
          <p:nvPr/>
        </p:nvSpPr>
        <p:spPr>
          <a:xfrm>
            <a:off x="-91585" y="1459706"/>
            <a:ext cx="821721" cy="2641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11a</a:t>
            </a:r>
          </a:p>
        </p:txBody>
      </p:sp>
      <p:sp>
        <p:nvSpPr>
          <p:cNvPr id="193" name="Rectangle 11">
            <a:extLst>
              <a:ext uri="{FF2B5EF4-FFF2-40B4-BE49-F238E27FC236}">
                <a16:creationId xmlns:a16="http://schemas.microsoft.com/office/drawing/2014/main" id="{E2564167-E50D-4EC5-A3D9-F3D0DF35CF0B}"/>
              </a:ext>
            </a:extLst>
          </p:cNvPr>
          <p:cNvSpPr/>
          <p:nvPr/>
        </p:nvSpPr>
        <p:spPr>
          <a:xfrm>
            <a:off x="-70947" y="1774883"/>
            <a:ext cx="821721" cy="2641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11n-HT</a:t>
            </a:r>
          </a:p>
        </p:txBody>
      </p:sp>
      <p:sp>
        <p:nvSpPr>
          <p:cNvPr id="194" name="Rectangle 11">
            <a:extLst>
              <a:ext uri="{FF2B5EF4-FFF2-40B4-BE49-F238E27FC236}">
                <a16:creationId xmlns:a16="http://schemas.microsoft.com/office/drawing/2014/main" id="{8E946FC5-11CD-4920-8FF6-AA76E6B95F31}"/>
              </a:ext>
            </a:extLst>
          </p:cNvPr>
          <p:cNvSpPr/>
          <p:nvPr/>
        </p:nvSpPr>
        <p:spPr>
          <a:xfrm>
            <a:off x="-70947" y="2087669"/>
            <a:ext cx="821721" cy="2641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11n-GT</a:t>
            </a:r>
          </a:p>
        </p:txBody>
      </p:sp>
      <p:sp>
        <p:nvSpPr>
          <p:cNvPr id="195" name="Rectangle 11">
            <a:extLst>
              <a:ext uri="{FF2B5EF4-FFF2-40B4-BE49-F238E27FC236}">
                <a16:creationId xmlns:a16="http://schemas.microsoft.com/office/drawing/2014/main" id="{0B113CF3-AF1E-4F85-AE73-4771247C3E40}"/>
              </a:ext>
            </a:extLst>
          </p:cNvPr>
          <p:cNvSpPr/>
          <p:nvPr/>
        </p:nvSpPr>
        <p:spPr>
          <a:xfrm>
            <a:off x="-70947" y="2330482"/>
            <a:ext cx="821721" cy="42575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11ac-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tx1"/>
                </a:solidFill>
                <a:latin typeface="+mn-lt"/>
                <a:ea typeface="+mn-ea"/>
                <a:sym typeface="Helvetica"/>
              </a:rPr>
              <a:t>VH</a:t>
            </a:r>
            <a:r>
              <a:rPr kumimoji="0" lang="en-US" sz="105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T</a:t>
            </a:r>
          </a:p>
        </p:txBody>
      </p:sp>
      <p:sp>
        <p:nvSpPr>
          <p:cNvPr id="196" name="Rectangle 11">
            <a:extLst>
              <a:ext uri="{FF2B5EF4-FFF2-40B4-BE49-F238E27FC236}">
                <a16:creationId xmlns:a16="http://schemas.microsoft.com/office/drawing/2014/main" id="{5A278011-BBA6-4720-9EAC-60CBB13D9F1D}"/>
              </a:ext>
            </a:extLst>
          </p:cNvPr>
          <p:cNvSpPr/>
          <p:nvPr/>
        </p:nvSpPr>
        <p:spPr>
          <a:xfrm>
            <a:off x="-59721" y="2681122"/>
            <a:ext cx="821721" cy="42575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11ax-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SU/MU/TB</a:t>
            </a:r>
          </a:p>
        </p:txBody>
      </p:sp>
      <p:sp>
        <p:nvSpPr>
          <p:cNvPr id="197" name="Rectangle 11">
            <a:extLst>
              <a:ext uri="{FF2B5EF4-FFF2-40B4-BE49-F238E27FC236}">
                <a16:creationId xmlns:a16="http://schemas.microsoft.com/office/drawing/2014/main" id="{FAFBD3B1-643B-4362-99AA-B6C0CBB87A90}"/>
              </a:ext>
            </a:extLst>
          </p:cNvPr>
          <p:cNvSpPr/>
          <p:nvPr/>
        </p:nvSpPr>
        <p:spPr>
          <a:xfrm>
            <a:off x="-68772" y="3010490"/>
            <a:ext cx="821721" cy="42575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11ax-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ER SU</a:t>
            </a:r>
          </a:p>
        </p:txBody>
      </p:sp>
      <p:sp>
        <p:nvSpPr>
          <p:cNvPr id="198" name="Rectangle 11">
            <a:extLst>
              <a:ext uri="{FF2B5EF4-FFF2-40B4-BE49-F238E27FC236}">
                <a16:creationId xmlns:a16="http://schemas.microsoft.com/office/drawing/2014/main" id="{E9AEA275-2E59-49CF-9B99-823E0800B234}"/>
              </a:ext>
            </a:extLst>
          </p:cNvPr>
          <p:cNvSpPr/>
          <p:nvPr/>
        </p:nvSpPr>
        <p:spPr>
          <a:xfrm>
            <a:off x="676501" y="3513973"/>
            <a:ext cx="765255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L-STF</a:t>
            </a:r>
          </a:p>
        </p:txBody>
      </p:sp>
      <p:sp>
        <p:nvSpPr>
          <p:cNvPr id="199" name="Rectangle 11">
            <a:extLst>
              <a:ext uri="{FF2B5EF4-FFF2-40B4-BE49-F238E27FC236}">
                <a16:creationId xmlns:a16="http://schemas.microsoft.com/office/drawing/2014/main" id="{DF203800-C39B-47FD-A9B3-9AC1BAF6FCA8}"/>
              </a:ext>
            </a:extLst>
          </p:cNvPr>
          <p:cNvSpPr/>
          <p:nvPr/>
        </p:nvSpPr>
        <p:spPr>
          <a:xfrm>
            <a:off x="1442027" y="3515067"/>
            <a:ext cx="769135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L-LTF</a:t>
            </a:r>
          </a:p>
        </p:txBody>
      </p:sp>
      <p:sp>
        <p:nvSpPr>
          <p:cNvPr id="200" name="Rectangle 11">
            <a:extLst>
              <a:ext uri="{FF2B5EF4-FFF2-40B4-BE49-F238E27FC236}">
                <a16:creationId xmlns:a16="http://schemas.microsoft.com/office/drawing/2014/main" id="{10037B91-C2B0-4333-910E-5C6D35732D44}"/>
              </a:ext>
            </a:extLst>
          </p:cNvPr>
          <p:cNvSpPr/>
          <p:nvPr/>
        </p:nvSpPr>
        <p:spPr>
          <a:xfrm>
            <a:off x="2211827" y="3513784"/>
            <a:ext cx="746530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L-SIG</a:t>
            </a:r>
          </a:p>
        </p:txBody>
      </p:sp>
      <p:sp>
        <p:nvSpPr>
          <p:cNvPr id="201" name="Rectangle 11">
            <a:extLst>
              <a:ext uri="{FF2B5EF4-FFF2-40B4-BE49-F238E27FC236}">
                <a16:creationId xmlns:a16="http://schemas.microsoft.com/office/drawing/2014/main" id="{456EE608-8F24-4D07-96C4-74B272B82014}"/>
              </a:ext>
            </a:extLst>
          </p:cNvPr>
          <p:cNvSpPr/>
          <p:nvPr/>
        </p:nvSpPr>
        <p:spPr>
          <a:xfrm>
            <a:off x="2960121" y="3512385"/>
            <a:ext cx="870951" cy="2115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+mn-lt"/>
                <a:ea typeface="+mn-ea"/>
                <a:sym typeface="Helvetica"/>
              </a:rPr>
              <a:t>R</a:t>
            </a: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L-SIG</a:t>
            </a:r>
          </a:p>
        </p:txBody>
      </p:sp>
      <p:sp>
        <p:nvSpPr>
          <p:cNvPr id="202" name="Rectangle 11">
            <a:extLst>
              <a:ext uri="{FF2B5EF4-FFF2-40B4-BE49-F238E27FC236}">
                <a16:creationId xmlns:a16="http://schemas.microsoft.com/office/drawing/2014/main" id="{193EE939-5BA5-4E5A-AD9F-8194425FCE17}"/>
              </a:ext>
            </a:extLst>
          </p:cNvPr>
          <p:cNvSpPr/>
          <p:nvPr/>
        </p:nvSpPr>
        <p:spPr>
          <a:xfrm>
            <a:off x="3828795" y="3512341"/>
            <a:ext cx="921441" cy="211663"/>
          </a:xfrm>
          <a:prstGeom prst="rect">
            <a:avLst/>
          </a:prstGeom>
          <a:pattFill prst="pct50">
            <a:fgClr>
              <a:schemeClr val="accent1">
                <a:lumMod val="60000"/>
                <a:lumOff val="40000"/>
              </a:schemeClr>
            </a:fgClr>
            <a:bgClr>
              <a:schemeClr val="bg1"/>
            </a:bgClr>
          </a:pattFill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+mn-lt"/>
                <a:ea typeface="+mn-ea"/>
                <a:sym typeface="Helvetica"/>
              </a:rPr>
              <a:t>Signature</a:t>
            </a:r>
            <a:endParaRPr kumimoji="0" lang="en-US" sz="11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04" name="Rectangle 11">
            <a:extLst>
              <a:ext uri="{FF2B5EF4-FFF2-40B4-BE49-F238E27FC236}">
                <a16:creationId xmlns:a16="http://schemas.microsoft.com/office/drawing/2014/main" id="{9628D8E8-67F0-4652-8BA6-6EA9B79EC862}"/>
              </a:ext>
            </a:extLst>
          </p:cNvPr>
          <p:cNvSpPr/>
          <p:nvPr/>
        </p:nvSpPr>
        <p:spPr>
          <a:xfrm>
            <a:off x="4755276" y="3514739"/>
            <a:ext cx="4020938" cy="21377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EHT-SIG, EHT-STF, EHT-LTF, EHT-DATA</a:t>
            </a:r>
          </a:p>
        </p:txBody>
      </p:sp>
      <p:sp>
        <p:nvSpPr>
          <p:cNvPr id="205" name="Rectangle 11">
            <a:extLst>
              <a:ext uri="{FF2B5EF4-FFF2-40B4-BE49-F238E27FC236}">
                <a16:creationId xmlns:a16="http://schemas.microsoft.com/office/drawing/2014/main" id="{88234254-7F12-4515-9A01-6511CED284AC}"/>
              </a:ext>
            </a:extLst>
          </p:cNvPr>
          <p:cNvSpPr/>
          <p:nvPr/>
        </p:nvSpPr>
        <p:spPr>
          <a:xfrm>
            <a:off x="-59721" y="3429000"/>
            <a:ext cx="821721" cy="42575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11be-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EHT</a:t>
            </a:r>
          </a:p>
        </p:txBody>
      </p:sp>
      <p:sp>
        <p:nvSpPr>
          <p:cNvPr id="206" name="Rectangle 11">
            <a:extLst>
              <a:ext uri="{FF2B5EF4-FFF2-40B4-BE49-F238E27FC236}">
                <a16:creationId xmlns:a16="http://schemas.microsoft.com/office/drawing/2014/main" id="{A0135146-5EC6-46A5-A4F9-E2CB1CA6EF27}"/>
              </a:ext>
            </a:extLst>
          </p:cNvPr>
          <p:cNvSpPr/>
          <p:nvPr/>
        </p:nvSpPr>
        <p:spPr>
          <a:xfrm>
            <a:off x="7059036" y="4444109"/>
            <a:ext cx="906635" cy="271869"/>
          </a:xfrm>
          <a:prstGeom prst="rect">
            <a:avLst/>
          </a:prstGeom>
          <a:pattFill prst="pct50">
            <a:fgClr>
              <a:srgbClr val="FFC000"/>
            </a:fgClr>
            <a:bgClr>
              <a:schemeClr val="bg1"/>
            </a:bgClr>
          </a:pattFill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07" name="Rectangle 11">
            <a:extLst>
              <a:ext uri="{FF2B5EF4-FFF2-40B4-BE49-F238E27FC236}">
                <a16:creationId xmlns:a16="http://schemas.microsoft.com/office/drawing/2014/main" id="{F35B702A-EDE0-4BEC-90B6-623C26E62028}"/>
              </a:ext>
            </a:extLst>
          </p:cNvPr>
          <p:cNvSpPr/>
          <p:nvPr/>
        </p:nvSpPr>
        <p:spPr>
          <a:xfrm>
            <a:off x="7941279" y="4440094"/>
            <a:ext cx="821721" cy="2641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tx1"/>
                </a:solidFill>
                <a:latin typeface="+mn-lt"/>
                <a:ea typeface="+mn-ea"/>
                <a:sym typeface="Helvetica"/>
              </a:rPr>
              <a:t>QBPSK</a:t>
            </a:r>
            <a:endParaRPr kumimoji="0" lang="en-US" sz="105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08" name="Rectangle 11">
            <a:extLst>
              <a:ext uri="{FF2B5EF4-FFF2-40B4-BE49-F238E27FC236}">
                <a16:creationId xmlns:a16="http://schemas.microsoft.com/office/drawing/2014/main" id="{2797627A-97B0-4102-9F6E-B5A13CE930C1}"/>
              </a:ext>
            </a:extLst>
          </p:cNvPr>
          <p:cNvSpPr/>
          <p:nvPr/>
        </p:nvSpPr>
        <p:spPr>
          <a:xfrm>
            <a:off x="5298240" y="4456501"/>
            <a:ext cx="906635" cy="271869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09" name="Rectangle 11">
            <a:extLst>
              <a:ext uri="{FF2B5EF4-FFF2-40B4-BE49-F238E27FC236}">
                <a16:creationId xmlns:a16="http://schemas.microsoft.com/office/drawing/2014/main" id="{775C1FA6-6AF9-4350-9080-6F206D2B1587}"/>
              </a:ext>
            </a:extLst>
          </p:cNvPr>
          <p:cNvSpPr/>
          <p:nvPr/>
        </p:nvSpPr>
        <p:spPr>
          <a:xfrm>
            <a:off x="6148213" y="4466128"/>
            <a:ext cx="821721" cy="2641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tx1"/>
                </a:solidFill>
                <a:latin typeface="+mn-lt"/>
                <a:ea typeface="+mn-ea"/>
                <a:sym typeface="Helvetica"/>
              </a:rPr>
              <a:t>BPSK</a:t>
            </a:r>
            <a:endParaRPr kumimoji="0" lang="en-US" sz="105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0" name="TextBox 209">
                <a:extLst>
                  <a:ext uri="{FF2B5EF4-FFF2-40B4-BE49-F238E27FC236}">
                    <a16:creationId xmlns:a16="http://schemas.microsoft.com/office/drawing/2014/main" id="{98D53690-3E19-4FCF-88B6-30AE9B82F8FF}"/>
                  </a:ext>
                </a:extLst>
              </p:cNvPr>
              <p:cNvSpPr txBox="1"/>
              <p:nvPr/>
            </p:nvSpPr>
            <p:spPr>
              <a:xfrm rot="5400000">
                <a:off x="4106329" y="4335722"/>
                <a:ext cx="4065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defTabSz="914400" eaLnBrk="0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kern="12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sz="2800" b="1" kern="12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10" name="TextBox 209">
                <a:extLst>
                  <a:ext uri="{FF2B5EF4-FFF2-40B4-BE49-F238E27FC236}">
                    <a16:creationId xmlns:a16="http://schemas.microsoft.com/office/drawing/2014/main" id="{98D53690-3E19-4FCF-88B6-30AE9B82F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4106329" y="4335722"/>
                <a:ext cx="40653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1" name="TextBox 210">
                <a:extLst>
                  <a:ext uri="{FF2B5EF4-FFF2-40B4-BE49-F238E27FC236}">
                    <a16:creationId xmlns:a16="http://schemas.microsoft.com/office/drawing/2014/main" id="{A844E5F5-6D1A-487F-9ED8-400CDC0F5260}"/>
                  </a:ext>
                </a:extLst>
              </p:cNvPr>
              <p:cNvSpPr txBox="1"/>
              <p:nvPr/>
            </p:nvSpPr>
            <p:spPr>
              <a:xfrm rot="5400000">
                <a:off x="256923" y="4403391"/>
                <a:ext cx="402077" cy="357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defTabSz="914400" eaLnBrk="0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kern="12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sz="2800" b="1" kern="12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11" name="TextBox 210">
                <a:extLst>
                  <a:ext uri="{FF2B5EF4-FFF2-40B4-BE49-F238E27FC236}">
                    <a16:creationId xmlns:a16="http://schemas.microsoft.com/office/drawing/2014/main" id="{A844E5F5-6D1A-487F-9ED8-400CDC0F5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256923" y="4403391"/>
                <a:ext cx="402077" cy="3573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2" name="Rectangle 11">
            <a:extLst>
              <a:ext uri="{FF2B5EF4-FFF2-40B4-BE49-F238E27FC236}">
                <a16:creationId xmlns:a16="http://schemas.microsoft.com/office/drawing/2014/main" id="{76166171-02D0-4097-87E7-1F14A3243894}"/>
              </a:ext>
            </a:extLst>
          </p:cNvPr>
          <p:cNvSpPr/>
          <p:nvPr/>
        </p:nvSpPr>
        <p:spPr>
          <a:xfrm>
            <a:off x="4747232" y="2437457"/>
            <a:ext cx="936279" cy="20630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+mn-lt"/>
                <a:ea typeface="+mn-ea"/>
                <a:sym typeface="Helvetica"/>
              </a:rPr>
              <a:t>V</a:t>
            </a: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HT-STF</a:t>
            </a:r>
          </a:p>
        </p:txBody>
      </p:sp>
      <p:sp>
        <p:nvSpPr>
          <p:cNvPr id="213" name="Rectangle 11">
            <a:extLst>
              <a:ext uri="{FF2B5EF4-FFF2-40B4-BE49-F238E27FC236}">
                <a16:creationId xmlns:a16="http://schemas.microsoft.com/office/drawing/2014/main" id="{C370874D-98F4-44A4-9074-D18BFF169DD5}"/>
              </a:ext>
            </a:extLst>
          </p:cNvPr>
          <p:cNvSpPr/>
          <p:nvPr/>
        </p:nvSpPr>
        <p:spPr>
          <a:xfrm>
            <a:off x="3828795" y="2123253"/>
            <a:ext cx="1847875" cy="206301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HT-LTFs</a:t>
            </a:r>
          </a:p>
        </p:txBody>
      </p:sp>
      <p:sp>
        <p:nvSpPr>
          <p:cNvPr id="214" name="Rectangle 11">
            <a:extLst>
              <a:ext uri="{FF2B5EF4-FFF2-40B4-BE49-F238E27FC236}">
                <a16:creationId xmlns:a16="http://schemas.microsoft.com/office/drawing/2014/main" id="{6D2C7043-96E5-486C-90A5-B88841FCD852}"/>
              </a:ext>
            </a:extLst>
          </p:cNvPr>
          <p:cNvSpPr/>
          <p:nvPr/>
        </p:nvSpPr>
        <p:spPr>
          <a:xfrm>
            <a:off x="5676730" y="2128049"/>
            <a:ext cx="3116278" cy="204259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HT-DATA</a:t>
            </a: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567F0FD4-A914-4FCB-BCD4-1218A655D329}"/>
              </a:ext>
            </a:extLst>
          </p:cNvPr>
          <p:cNvCxnSpPr>
            <a:cxnSpLocks/>
          </p:cNvCxnSpPr>
          <p:nvPr/>
        </p:nvCxnSpPr>
        <p:spPr bwMode="auto">
          <a:xfrm flipH="1">
            <a:off x="4752733" y="1738311"/>
            <a:ext cx="2543" cy="37224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CBAB7ED3-5C2C-4D7D-8B39-2A9295840D66}"/>
              </a:ext>
            </a:extLst>
          </p:cNvPr>
          <p:cNvCxnSpPr/>
          <p:nvPr/>
        </p:nvCxnSpPr>
        <p:spPr bwMode="auto">
          <a:xfrm flipH="1">
            <a:off x="4764512" y="3430585"/>
            <a:ext cx="2543" cy="37224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A01FC98F-FBAD-4855-A88F-FFAF3333C5F1}"/>
              </a:ext>
            </a:extLst>
          </p:cNvPr>
          <p:cNvCxnSpPr/>
          <p:nvPr/>
        </p:nvCxnSpPr>
        <p:spPr bwMode="auto">
          <a:xfrm flipH="1">
            <a:off x="4737707" y="2358792"/>
            <a:ext cx="2543" cy="37224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896C51B2-3E08-4956-9C5E-F2C61DE734F4}"/>
              </a:ext>
            </a:extLst>
          </p:cNvPr>
          <p:cNvCxnSpPr/>
          <p:nvPr/>
        </p:nvCxnSpPr>
        <p:spPr bwMode="auto">
          <a:xfrm flipH="1">
            <a:off x="5691184" y="3045893"/>
            <a:ext cx="2543" cy="37224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E740EA2F-C1BD-47F4-82A9-B248572FE01B}"/>
              </a:ext>
            </a:extLst>
          </p:cNvPr>
          <p:cNvCxnSpPr/>
          <p:nvPr/>
        </p:nvCxnSpPr>
        <p:spPr bwMode="auto">
          <a:xfrm flipH="1">
            <a:off x="3829306" y="2051871"/>
            <a:ext cx="2543" cy="37224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9FE7E6A3-6B1C-45E7-9C59-EC95A717E564}"/>
              </a:ext>
            </a:extLst>
          </p:cNvPr>
          <p:cNvCxnSpPr/>
          <p:nvPr/>
        </p:nvCxnSpPr>
        <p:spPr bwMode="auto">
          <a:xfrm flipH="1">
            <a:off x="5692840" y="2700893"/>
            <a:ext cx="2543" cy="37224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11">
            <a:extLst>
              <a:ext uri="{FF2B5EF4-FFF2-40B4-BE49-F238E27FC236}">
                <a16:creationId xmlns:a16="http://schemas.microsoft.com/office/drawing/2014/main" id="{B8C9FB14-E21A-4852-ABE5-1637D32DA955}"/>
              </a:ext>
            </a:extLst>
          </p:cNvPr>
          <p:cNvSpPr/>
          <p:nvPr/>
        </p:nvSpPr>
        <p:spPr>
          <a:xfrm>
            <a:off x="663287" y="3971173"/>
            <a:ext cx="765255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L-STF</a:t>
            </a:r>
          </a:p>
        </p:txBody>
      </p:sp>
      <p:sp>
        <p:nvSpPr>
          <p:cNvPr id="71" name="Rectangle 11">
            <a:extLst>
              <a:ext uri="{FF2B5EF4-FFF2-40B4-BE49-F238E27FC236}">
                <a16:creationId xmlns:a16="http://schemas.microsoft.com/office/drawing/2014/main" id="{EAE21AEB-6E71-4899-9D02-6DD0CCE53F1B}"/>
              </a:ext>
            </a:extLst>
          </p:cNvPr>
          <p:cNvSpPr/>
          <p:nvPr/>
        </p:nvSpPr>
        <p:spPr>
          <a:xfrm>
            <a:off x="1428813" y="3972267"/>
            <a:ext cx="769135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L-LTF</a:t>
            </a:r>
          </a:p>
        </p:txBody>
      </p:sp>
      <p:sp>
        <p:nvSpPr>
          <p:cNvPr id="72" name="Rectangle 11">
            <a:extLst>
              <a:ext uri="{FF2B5EF4-FFF2-40B4-BE49-F238E27FC236}">
                <a16:creationId xmlns:a16="http://schemas.microsoft.com/office/drawing/2014/main" id="{C65CF399-00AE-44A3-B061-53E502877E3E}"/>
              </a:ext>
            </a:extLst>
          </p:cNvPr>
          <p:cNvSpPr/>
          <p:nvPr/>
        </p:nvSpPr>
        <p:spPr>
          <a:xfrm>
            <a:off x="2198613" y="3970984"/>
            <a:ext cx="746530" cy="211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L-SIG</a:t>
            </a:r>
          </a:p>
        </p:txBody>
      </p:sp>
      <p:sp>
        <p:nvSpPr>
          <p:cNvPr id="74" name="Rectangle 11">
            <a:extLst>
              <a:ext uri="{FF2B5EF4-FFF2-40B4-BE49-F238E27FC236}">
                <a16:creationId xmlns:a16="http://schemas.microsoft.com/office/drawing/2014/main" id="{78456F1B-0807-4F45-B36C-58C6D1CFCEDC}"/>
              </a:ext>
            </a:extLst>
          </p:cNvPr>
          <p:cNvSpPr/>
          <p:nvPr/>
        </p:nvSpPr>
        <p:spPr>
          <a:xfrm>
            <a:off x="2951704" y="3969541"/>
            <a:ext cx="921441" cy="211663"/>
          </a:xfrm>
          <a:prstGeom prst="rect">
            <a:avLst/>
          </a:prstGeom>
          <a:pattFill prst="pct50">
            <a:fgClr>
              <a:schemeClr val="accent1">
                <a:lumMod val="60000"/>
                <a:lumOff val="40000"/>
              </a:schemeClr>
            </a:fgClr>
            <a:bgClr>
              <a:schemeClr val="bg1"/>
            </a:bgClr>
          </a:pattFill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+mn-lt"/>
                <a:ea typeface="+mn-ea"/>
                <a:sym typeface="Helvetica"/>
              </a:rPr>
              <a:t>Signature</a:t>
            </a:r>
            <a:endParaRPr kumimoji="0" lang="en-US" sz="11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75" name="Rectangle 11">
            <a:extLst>
              <a:ext uri="{FF2B5EF4-FFF2-40B4-BE49-F238E27FC236}">
                <a16:creationId xmlns:a16="http://schemas.microsoft.com/office/drawing/2014/main" id="{C7B2370C-B41E-429C-ABB9-7FA98BE7D759}"/>
              </a:ext>
            </a:extLst>
          </p:cNvPr>
          <p:cNvSpPr/>
          <p:nvPr/>
        </p:nvSpPr>
        <p:spPr>
          <a:xfrm>
            <a:off x="3849235" y="3971939"/>
            <a:ext cx="4942361" cy="21377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EHT-SIG, EHT-STF, EHT-LTF, EHT-DATA</a:t>
            </a:r>
          </a:p>
        </p:txBody>
      </p:sp>
      <p:sp>
        <p:nvSpPr>
          <p:cNvPr id="76" name="Rectangle 11">
            <a:extLst>
              <a:ext uri="{FF2B5EF4-FFF2-40B4-BE49-F238E27FC236}">
                <a16:creationId xmlns:a16="http://schemas.microsoft.com/office/drawing/2014/main" id="{A313A1B7-0F8B-4855-9344-B43FED23C1BD}"/>
              </a:ext>
            </a:extLst>
          </p:cNvPr>
          <p:cNvSpPr/>
          <p:nvPr/>
        </p:nvSpPr>
        <p:spPr>
          <a:xfrm>
            <a:off x="-72935" y="3886200"/>
            <a:ext cx="821721" cy="42575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11be-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EHT</a:t>
            </a:r>
          </a:p>
        </p:txBody>
      </p:sp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58B2D5A8-4DA7-4CFE-9D03-9E2771138532}"/>
              </a:ext>
            </a:extLst>
          </p:cNvPr>
          <p:cNvCxnSpPr/>
          <p:nvPr/>
        </p:nvCxnSpPr>
        <p:spPr bwMode="auto">
          <a:xfrm flipH="1">
            <a:off x="3846008" y="3887785"/>
            <a:ext cx="2543" cy="37224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9573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575" y="1523999"/>
            <a:ext cx="7770813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 support 11be, the </a:t>
            </a:r>
            <a:r>
              <a:rPr lang="en-US" sz="2000" dirty="0">
                <a:solidFill>
                  <a:schemeClr val="tx1"/>
                </a:solidFill>
              </a:rPr>
              <a:t>basic</a:t>
            </a:r>
            <a:r>
              <a:rPr lang="en-US" sz="2000" dirty="0"/>
              <a:t> requirements is backward compatibility and coexistence with legacy device</a:t>
            </a:r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</a:t>
            </a:r>
            <a:r>
              <a:rPr lang="en-US" altLang="ko-KR" sz="2000" dirty="0"/>
              <a:t>[1], [2],  EHT preamble design criteria is discussed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Simple implementation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Support future device extend-ability</a:t>
            </a:r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consider </a:t>
            </a:r>
            <a:r>
              <a:rPr lang="en-US" altLang="ko-KR" sz="2000" dirty="0"/>
              <a:t>the signature symbol which has been previously investigated in [3], </a:t>
            </a:r>
            <a:r>
              <a:rPr lang="en-US" sz="2000" dirty="0"/>
              <a:t>to classify between legacy PPDU and 11be format including further future amendments</a:t>
            </a:r>
          </a:p>
          <a:p>
            <a:pPr marL="914400" lvl="2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with simulation results, the signature symbol is taken into account to detect 11be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925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Signature Symbol in EHT-SIG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2743200"/>
                <a:ext cx="7770813" cy="4419600"/>
              </a:xfrm>
            </p:spPr>
            <p:txBody>
              <a:bodyPr/>
              <a:lstStyle/>
              <a:p>
                <a:pPr marL="457200" lvl="1" indent="0"/>
                <a:endParaRPr lang="en-US" sz="16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Signature symbol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Signature sequence (e.g., 3-10 bits) in [2], [3]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Reserved bits or control bits (e.g., 2-9 bits)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CRC can include 8 bits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Tail 6 bits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Number of cases of different signature sequence successfully classify the future device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Fixed n bits for signature sequence support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600" dirty="0"/>
                  <a:t> </a:t>
                </a:r>
                <a:r>
                  <a:rPr lang="en-US" sz="1600"/>
                  <a:t>PPDU format</a:t>
                </a:r>
                <a:endParaRPr lang="en-US" sz="16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2743200"/>
                <a:ext cx="7770813" cy="4419600"/>
              </a:xfrm>
              <a:blipFill>
                <a:blip r:embed="rId2"/>
                <a:stretch>
                  <a:fillRect l="-70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직사각형 66">
            <a:extLst>
              <a:ext uri="{FF2B5EF4-FFF2-40B4-BE49-F238E27FC236}">
                <a16:creationId xmlns:a16="http://schemas.microsoft.com/office/drawing/2014/main" id="{76AF42DA-7CB0-4D93-85EC-59CCAD629304}"/>
              </a:ext>
            </a:extLst>
          </p:cNvPr>
          <p:cNvSpPr/>
          <p:nvPr/>
        </p:nvSpPr>
        <p:spPr>
          <a:xfrm>
            <a:off x="1143000" y="1768476"/>
            <a:ext cx="1066800" cy="34881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>
            <a:outerShdw blurRad="38100" dist="25400" dir="5400000" rotWithShape="0">
              <a:schemeClr val="bg1">
                <a:alpha val="5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Helvetica"/>
              </a:rPr>
              <a:t>L-STF</a:t>
            </a:r>
            <a:endParaRPr kumimoji="0" lang="ko-KR" altLang="en-US" sz="16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7" name="직사각형 66">
            <a:extLst>
              <a:ext uri="{FF2B5EF4-FFF2-40B4-BE49-F238E27FC236}">
                <a16:creationId xmlns:a16="http://schemas.microsoft.com/office/drawing/2014/main" id="{C7B659CB-FA4B-4D5B-A81D-CBF222410329}"/>
              </a:ext>
            </a:extLst>
          </p:cNvPr>
          <p:cNvSpPr/>
          <p:nvPr/>
        </p:nvSpPr>
        <p:spPr>
          <a:xfrm>
            <a:off x="2209800" y="1768476"/>
            <a:ext cx="1066800" cy="34881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>
            <a:outerShdw blurRad="38100" dist="25400" dir="5400000" rotWithShape="0">
              <a:schemeClr val="bg1">
                <a:alpha val="5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Helvetica"/>
              </a:rPr>
              <a:t>L-LTF</a:t>
            </a:r>
            <a:endParaRPr kumimoji="0" lang="ko-KR" altLang="en-US" sz="16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8" name="직사각형 66">
            <a:extLst>
              <a:ext uri="{FF2B5EF4-FFF2-40B4-BE49-F238E27FC236}">
                <a16:creationId xmlns:a16="http://schemas.microsoft.com/office/drawing/2014/main" id="{D8F2701B-39EB-4DDB-99B2-8A9164076C5F}"/>
              </a:ext>
            </a:extLst>
          </p:cNvPr>
          <p:cNvSpPr/>
          <p:nvPr/>
        </p:nvSpPr>
        <p:spPr>
          <a:xfrm>
            <a:off x="3276600" y="1768476"/>
            <a:ext cx="1066800" cy="34881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>
            <a:outerShdw blurRad="38100" dist="25400" dir="5400000" rotWithShape="0">
              <a:schemeClr val="bg1">
                <a:alpha val="5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Helvetica"/>
              </a:rPr>
              <a:t>L-SIG</a:t>
            </a:r>
            <a:endParaRPr kumimoji="0" lang="ko-KR" altLang="en-US" sz="16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직사각형 66">
            <a:extLst>
              <a:ext uri="{FF2B5EF4-FFF2-40B4-BE49-F238E27FC236}">
                <a16:creationId xmlns:a16="http://schemas.microsoft.com/office/drawing/2014/main" id="{A9183D3C-62CF-4667-9159-301B48D535C3}"/>
              </a:ext>
            </a:extLst>
          </p:cNvPr>
          <p:cNvSpPr/>
          <p:nvPr/>
        </p:nvSpPr>
        <p:spPr>
          <a:xfrm>
            <a:off x="5410200" y="1768476"/>
            <a:ext cx="1066800" cy="348813"/>
          </a:xfrm>
          <a:prstGeom prst="rect">
            <a:avLst/>
          </a:prstGeom>
          <a:pattFill prst="ltDnDiag">
            <a:fgClr>
              <a:schemeClr val="accent1">
                <a:lumMod val="60000"/>
                <a:lumOff val="40000"/>
              </a:schemeClr>
            </a:fgClr>
            <a:bgClr>
              <a:schemeClr val="bg1"/>
            </a:bgClr>
          </a:pattFill>
          <a:ln w="12700" cap="flat">
            <a:solidFill>
              <a:schemeClr val="tx1"/>
            </a:solidFill>
            <a:miter lim="400000"/>
          </a:ln>
          <a:effectLst>
            <a:outerShdw blurRad="38100" dist="25400" dir="5400000" rotWithShape="0">
              <a:schemeClr val="bg1">
                <a:alpha val="5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ko-KR" sz="1600" b="1" dirty="0">
                <a:solidFill>
                  <a:schemeClr val="tx1"/>
                </a:solidFill>
                <a:latin typeface="+mn-lt"/>
                <a:ea typeface="+mn-ea"/>
                <a:sym typeface="Helvetica"/>
              </a:rPr>
              <a:t>EHT-SIG</a:t>
            </a:r>
            <a:endParaRPr kumimoji="0" lang="ko-KR" altLang="en-US" sz="16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F5C5C27-8C01-44BE-B834-45B181264F69}"/>
                  </a:ext>
                </a:extLst>
              </p:cNvPr>
              <p:cNvSpPr txBox="1"/>
              <p:nvPr/>
            </p:nvSpPr>
            <p:spPr>
              <a:xfrm>
                <a:off x="7543800" y="1665970"/>
                <a:ext cx="4865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defTabSz="914400" eaLnBrk="0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kern="12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sz="2800" b="1" kern="12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F5C5C27-8C01-44BE-B834-45B181264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1665970"/>
                <a:ext cx="486514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오른쪽 중괄호 11">
            <a:extLst>
              <a:ext uri="{FF2B5EF4-FFF2-40B4-BE49-F238E27FC236}">
                <a16:creationId xmlns:a16="http://schemas.microsoft.com/office/drawing/2014/main" id="{0CC15D39-2670-473E-A2FC-FB56C1E38E22}"/>
              </a:ext>
            </a:extLst>
          </p:cNvPr>
          <p:cNvSpPr/>
          <p:nvPr/>
        </p:nvSpPr>
        <p:spPr bwMode="auto">
          <a:xfrm rot="5400000">
            <a:off x="5883166" y="1642954"/>
            <a:ext cx="120868" cy="106680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직사각형 66">
            <a:extLst>
              <a:ext uri="{FF2B5EF4-FFF2-40B4-BE49-F238E27FC236}">
                <a16:creationId xmlns:a16="http://schemas.microsoft.com/office/drawing/2014/main" id="{BEABFCDB-84C5-4BD0-B627-BA84A4A5EE6C}"/>
              </a:ext>
            </a:extLst>
          </p:cNvPr>
          <p:cNvSpPr/>
          <p:nvPr/>
        </p:nvSpPr>
        <p:spPr>
          <a:xfrm>
            <a:off x="5419725" y="2158400"/>
            <a:ext cx="1066800" cy="595035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>
            <a:outerShdw blurRad="38100" dist="25400" dir="5400000" rotWithShape="0">
              <a:schemeClr val="bg1">
                <a:alpha val="5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Helvetica"/>
              </a:rPr>
              <a:t>Signature symbol</a:t>
            </a:r>
            <a:endParaRPr kumimoji="0" lang="ko-KR" altLang="en-US" sz="16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6" name="직사각형 66">
            <a:extLst>
              <a:ext uri="{FF2B5EF4-FFF2-40B4-BE49-F238E27FC236}">
                <a16:creationId xmlns:a16="http://schemas.microsoft.com/office/drawing/2014/main" id="{808D43F8-5DBE-4F6E-89A7-6EE8BFEFC5DE}"/>
              </a:ext>
            </a:extLst>
          </p:cNvPr>
          <p:cNvSpPr/>
          <p:nvPr/>
        </p:nvSpPr>
        <p:spPr>
          <a:xfrm>
            <a:off x="6477000" y="1768476"/>
            <a:ext cx="1066800" cy="348813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tx1"/>
            </a:solidFill>
            <a:miter lim="400000"/>
          </a:ln>
          <a:effectLst>
            <a:outerShdw blurRad="38100" dist="25400" dir="5400000" rotWithShape="0">
              <a:schemeClr val="bg1">
                <a:alpha val="5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ko-KR" sz="1600" b="1" dirty="0">
                <a:solidFill>
                  <a:schemeClr val="tx1"/>
                </a:solidFill>
                <a:latin typeface="+mn-lt"/>
                <a:ea typeface="+mn-ea"/>
                <a:sym typeface="Helvetica"/>
              </a:rPr>
              <a:t>EHT-SIG</a:t>
            </a:r>
            <a:endParaRPr kumimoji="0" lang="ko-KR" altLang="en-US" sz="16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9" name="직사각형 66">
            <a:extLst>
              <a:ext uri="{FF2B5EF4-FFF2-40B4-BE49-F238E27FC236}">
                <a16:creationId xmlns:a16="http://schemas.microsoft.com/office/drawing/2014/main" id="{BF54CBA5-848A-4749-BD4D-D5EAF26512CC}"/>
              </a:ext>
            </a:extLst>
          </p:cNvPr>
          <p:cNvSpPr/>
          <p:nvPr/>
        </p:nvSpPr>
        <p:spPr>
          <a:xfrm>
            <a:off x="4343400" y="1768476"/>
            <a:ext cx="1066800" cy="3488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>
            <a:solidFill>
              <a:schemeClr val="tx1"/>
            </a:solidFill>
            <a:prstDash val="sysDash"/>
            <a:miter lim="400000"/>
          </a:ln>
          <a:effectLst>
            <a:outerShdw blurRad="38100" dist="25400" dir="5400000" rotWithShape="0">
              <a:schemeClr val="bg1">
                <a:alpha val="5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Helvetica"/>
              </a:rPr>
              <a:t>RL-SIG</a:t>
            </a:r>
            <a:endParaRPr kumimoji="0" lang="ko-KR" altLang="en-US" sz="16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08397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18830-A897-47EE-93C2-17378E286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Configuration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9E8A7-1BE4-4915-84A4-C289BF223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General configuration: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 TX, 1 RX, 1 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# of channel realizations:  10,000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DNLOS, </a:t>
            </a:r>
            <a:r>
              <a:rPr lang="en-US" sz="1600" dirty="0" err="1"/>
              <a:t>UMi</a:t>
            </a:r>
            <a:r>
              <a:rPr lang="en-US" sz="1600" dirty="0"/>
              <a:t>-NLOS channels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Channel power distribution with the total power normalized to 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Signature symbol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64 FFT, 0.8 us GI, MCS0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 </a:t>
            </a:r>
            <a:r>
              <a:rPr lang="en-US" altLang="ko-KR" sz="1400" dirty="0"/>
              <a:t>or</a:t>
            </a:r>
            <a:r>
              <a:rPr lang="ko-KR" altLang="en-US" sz="1400" dirty="0"/>
              <a:t> </a:t>
            </a:r>
            <a:r>
              <a:rPr lang="en-US" altLang="ko-KR" sz="1400" dirty="0"/>
              <a:t>4</a:t>
            </a:r>
            <a:r>
              <a:rPr lang="en-US" sz="1400" dirty="0"/>
              <a:t> signature sequence bits, 2 or 8 reserved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8 CRC bits, 6 tail bits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Impairments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Carrier Frequency Offset : fixed 20 ppm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 processing: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Actual timing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1"/>
                </a:solidFill>
              </a:rPr>
              <a:t>CFO estimation and compensation in preamble portion</a:t>
            </a:r>
            <a:endParaRPr lang="en-US" sz="1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RL-SIG is not considered when detect 11be PPDU format</a:t>
            </a:r>
          </a:p>
          <a:p>
            <a:pPr marL="457200" lvl="1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D2033-F796-4FAF-9487-2A4891AB6C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649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06AEC-F3D6-43DE-BB32-3E0B330EE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TGac</a:t>
            </a:r>
            <a:r>
              <a:rPr lang="en-US" dirty="0"/>
              <a:t> D NLOS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481A9-32C1-4B2C-92A9-ACD172A18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10 bits </a:t>
            </a:r>
            <a:r>
              <a:rPr lang="en-US" sz="1800" dirty="0">
                <a:solidFill>
                  <a:schemeClr val="tx1"/>
                </a:solidFill>
              </a:rPr>
              <a:t>in Signature sequence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Probability of false alarm is 10</a:t>
            </a:r>
            <a:r>
              <a:rPr lang="en-US" sz="1800" baseline="30000" dirty="0"/>
              <a:t>-3  </a:t>
            </a:r>
            <a:r>
              <a:rPr lang="en-US" sz="1800" dirty="0"/>
              <a:t>without CRC check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Probability of false alarm is below 10</a:t>
            </a:r>
            <a:r>
              <a:rPr lang="en-US" sz="1800" baseline="30000" dirty="0"/>
              <a:t>-4 </a:t>
            </a:r>
            <a:r>
              <a:rPr lang="en-US" sz="1800" dirty="0"/>
              <a:t>with 8-bit CRC check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CRC check may reduce false alarm rate from legacy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aseline="300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C30B42-408A-4050-A9BF-4A348E5FFD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4B1C46AF-C680-49E2-B021-897D95C2ED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00" y="1980000"/>
            <a:ext cx="4395300" cy="3292800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AA05DCC2-3DDC-4FA9-A7D3-F20E7DA9B2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000" y="1980000"/>
            <a:ext cx="4395300" cy="329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189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06AEC-F3D6-43DE-BB32-3E0B330EE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TGac</a:t>
            </a:r>
            <a:r>
              <a:rPr lang="en-US" dirty="0"/>
              <a:t> D NLOS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481A9-32C1-4B2C-92A9-ACD172A18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4 bits </a:t>
            </a:r>
            <a:r>
              <a:rPr lang="en-US" sz="1800" dirty="0">
                <a:solidFill>
                  <a:schemeClr val="tx1"/>
                </a:solidFill>
              </a:rPr>
              <a:t>in Signature sequence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Probability of false alarm is 10</a:t>
            </a:r>
            <a:r>
              <a:rPr lang="en-US" sz="1800" baseline="30000" dirty="0"/>
              <a:t>-1  </a:t>
            </a:r>
            <a:r>
              <a:rPr lang="en-US" sz="1800" dirty="0"/>
              <a:t>without CRC check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Probability of false alarm is below 10</a:t>
            </a:r>
            <a:r>
              <a:rPr lang="en-US" sz="1800" baseline="30000" dirty="0"/>
              <a:t>-3 </a:t>
            </a:r>
            <a:r>
              <a:rPr lang="en-US" sz="1800" dirty="0"/>
              <a:t>with 8-bit CRC check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CRC check may reduce false alarm rate from legacy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baseline="300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C30B42-408A-4050-A9BF-4A348E5FFD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B9AE4D1-61F4-4CDB-911C-E15703280B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00" y="1980000"/>
            <a:ext cx="4395300" cy="329280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13BF16D6-3C2D-41B4-A03B-F328D2D4E0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000" y="1980000"/>
            <a:ext cx="4395300" cy="329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517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06AEC-F3D6-43DE-BB32-3E0B330EE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UMi</a:t>
            </a:r>
            <a:r>
              <a:rPr lang="en-US" dirty="0"/>
              <a:t>-NLOS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481A9-32C1-4B2C-92A9-ACD172A18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10 bits </a:t>
            </a:r>
            <a:r>
              <a:rPr lang="en-US" sz="1800" dirty="0">
                <a:solidFill>
                  <a:schemeClr val="tx1"/>
                </a:solidFill>
              </a:rPr>
              <a:t>in Signature sequence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Probability of false alarm is 10</a:t>
            </a:r>
            <a:r>
              <a:rPr lang="en-US" sz="1800" baseline="30000" dirty="0"/>
              <a:t>-3  </a:t>
            </a:r>
            <a:r>
              <a:rPr lang="en-US" sz="1800" dirty="0"/>
              <a:t>without CRC check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Probability of false alarm is below 10</a:t>
            </a:r>
            <a:r>
              <a:rPr lang="en-US" sz="1800" baseline="30000" dirty="0"/>
              <a:t>-4 </a:t>
            </a:r>
            <a:r>
              <a:rPr lang="en-US" sz="1800" dirty="0"/>
              <a:t>with 8-bit CRC check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CRC check may reduce false alarm rate from legacy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aseline="300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C30B42-408A-4050-A9BF-4A348E5FFD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D4F1AB0-D17D-46CB-A3F6-B0EC5BB23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00" y="1980000"/>
            <a:ext cx="4395300" cy="329280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203110B5-5F8B-40C0-AF4A-4AFC931858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000" y="1980000"/>
            <a:ext cx="4395300" cy="329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13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06AEC-F3D6-43DE-BB32-3E0B330EE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UMi</a:t>
            </a:r>
            <a:r>
              <a:rPr lang="en-US" dirty="0"/>
              <a:t>-NLOS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481A9-32C1-4B2C-92A9-ACD172A18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4 bits </a:t>
            </a:r>
            <a:r>
              <a:rPr lang="en-US" sz="1800" dirty="0">
                <a:solidFill>
                  <a:schemeClr val="tx1"/>
                </a:solidFill>
              </a:rPr>
              <a:t>in </a:t>
            </a:r>
            <a:r>
              <a:rPr lang="en-US" sz="1800">
                <a:solidFill>
                  <a:schemeClr val="tx1"/>
                </a:solidFill>
              </a:rPr>
              <a:t>Signature sequence</a:t>
            </a: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Probability of false alarm is 10</a:t>
            </a:r>
            <a:r>
              <a:rPr lang="en-US" sz="1800" baseline="30000" dirty="0"/>
              <a:t>-1  </a:t>
            </a:r>
            <a:r>
              <a:rPr lang="en-US" sz="1800" dirty="0"/>
              <a:t>without CRC check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Probability of false alarm is below 10</a:t>
            </a:r>
            <a:r>
              <a:rPr lang="en-US" sz="1800" baseline="30000" dirty="0"/>
              <a:t>-3 </a:t>
            </a:r>
            <a:r>
              <a:rPr lang="en-US" sz="1800" dirty="0"/>
              <a:t>with 8-bit CRC check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CRC check may reduce false alarm rate from legacy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aseline="300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C30B42-408A-4050-A9BF-4A348E5FFD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AD307410-975F-4035-AA6B-6FD926A01C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00" y="1980000"/>
            <a:ext cx="4395300" cy="3292800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30951ACB-5BB6-4C9B-AE3E-569EE0B203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000" y="1980000"/>
            <a:ext cx="4395300" cy="329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359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99591-E55A-41C8-9ACB-61F050601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0C194-5A7C-4840-9110-91C35D1D0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Signature symbol is simple implementation technology to classify 11be and future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Select the signature sequence to detect each format is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Signature sequence check seems to provide reasonable performance to meet the auto-detection probability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D50CB-0B47-420A-B8A0-18B3684DE9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429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30101</TotalTime>
  <Words>839</Words>
  <Application>Microsoft Office PowerPoint</Application>
  <PresentationFormat>화면 슬라이드 쇼(4:3)</PresentationFormat>
  <Paragraphs>257</Paragraphs>
  <Slides>12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Times New Roman</vt:lpstr>
      <vt:lpstr>Office Theme</vt:lpstr>
      <vt:lpstr>Auto-Detection for 11be</vt:lpstr>
      <vt:lpstr>Introduction</vt:lpstr>
      <vt:lpstr>Signature Symbol in EHT-SIG</vt:lpstr>
      <vt:lpstr>Simulation Configuration</vt:lpstr>
      <vt:lpstr>TGac D NLOS</vt:lpstr>
      <vt:lpstr>TGac D NLOS</vt:lpstr>
      <vt:lpstr>UMi-NLOS</vt:lpstr>
      <vt:lpstr>UMi-NLOS</vt:lpstr>
      <vt:lpstr>Summary</vt:lpstr>
      <vt:lpstr>Reference</vt:lpstr>
      <vt:lpstr>APPENDIX</vt:lpstr>
      <vt:lpstr>11be and Legacy Format Detection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Nsym amd Tpe at RX side when Dopler is enabled</dc:title>
  <dc:creator>Yujin Noh</dc:creator>
  <dc:description>Yujin Noh, Newracom</dc:description>
  <cp:lastModifiedBy>nrc01@newratek.onmicrosoft.com</cp:lastModifiedBy>
  <cp:revision>1450</cp:revision>
  <cp:lastPrinted>2019-09-09T09:37:54Z</cp:lastPrinted>
  <dcterms:created xsi:type="dcterms:W3CDTF">2016-07-23T21:44:38Z</dcterms:created>
  <dcterms:modified xsi:type="dcterms:W3CDTF">2019-09-13T07:36:53Z</dcterms:modified>
</cp:coreProperties>
</file>