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69" r:id="rId2"/>
    <p:sldId id="292" r:id="rId3"/>
    <p:sldId id="324" r:id="rId4"/>
    <p:sldId id="326" r:id="rId5"/>
    <p:sldId id="329" r:id="rId6"/>
    <p:sldId id="331" r:id="rId7"/>
    <p:sldId id="333" r:id="rId8"/>
    <p:sldId id="335" r:id="rId9"/>
    <p:sldId id="336" r:id="rId10"/>
    <p:sldId id="321" r:id="rId11"/>
    <p:sldId id="322" r:id="rId12"/>
    <p:sldId id="323" r:id="rId13"/>
    <p:sldId id="296" r:id="rId14"/>
    <p:sldId id="327" r:id="rId15"/>
    <p:sldId id="328" r:id="rId16"/>
    <p:sldId id="330" r:id="rId17"/>
    <p:sldId id="332" r:id="rId18"/>
    <p:sldId id="334" r:id="rId19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3" autoAdjust="0"/>
    <p:restoredTop sz="99548" autoAdjust="0"/>
  </p:normalViewPr>
  <p:slideViewPr>
    <p:cSldViewPr>
      <p:cViewPr varScale="1">
        <p:scale>
          <a:sx n="116" d="100"/>
          <a:sy n="116" d="100"/>
        </p:scale>
        <p:origin x="146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822" y="10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802.11-yy/0371r0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98223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 2019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 2019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 2019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 2019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 2019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 2019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 2019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 2019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 2019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 2019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 2019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5" y="6475413"/>
            <a:ext cx="16484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802.11-19/1495r2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95524" y="6475413"/>
            <a:ext cx="164840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dirty="0" smtClean="0"/>
              <a:t>Further Discussion on </a:t>
            </a:r>
            <a:br>
              <a:rPr lang="en-US" dirty="0" smtClean="0"/>
            </a:br>
            <a:r>
              <a:rPr lang="en-US" dirty="0" smtClean="0"/>
              <a:t>Feedback Overhead Reduction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2020-03-05</a:t>
            </a:r>
            <a:endParaRPr lang="en-US" sz="2000" b="0" dirty="0" smtClean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1758711"/>
              </p:ext>
            </p:extLst>
          </p:nvPr>
        </p:nvGraphicFramePr>
        <p:xfrm>
          <a:off x="522288" y="2751138"/>
          <a:ext cx="8081962" cy="3754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5" name="Document" r:id="rId5" imgW="9526421" imgH="4421512" progId="Word.Document.8">
                  <p:embed/>
                </p:oleObj>
              </mc:Choice>
              <mc:Fallback>
                <p:oleObj name="Document" r:id="rId5" imgW="9526421" imgH="4421512" progId="Word.Document.8">
                  <p:embed/>
                  <p:pic>
                    <p:nvPicPr>
                      <p:cNvPr id="0" name="Picture 18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288" y="2751138"/>
                        <a:ext cx="8081962" cy="37544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case of SU, conventional compressed beamforming overhead is not affecting overall performance much</a:t>
            </a:r>
          </a:p>
          <a:p>
            <a:pPr lvl="1"/>
            <a:r>
              <a:rPr lang="en-US" dirty="0" smtClean="0"/>
              <a:t>Feedback periodicity can be longer than MU-MIMO</a:t>
            </a:r>
          </a:p>
          <a:p>
            <a:pPr lvl="1"/>
            <a:r>
              <a:rPr lang="en-US" dirty="0" smtClean="0"/>
              <a:t>Overhead itself is smaller than MU-MIMO feedback</a:t>
            </a:r>
          </a:p>
          <a:p>
            <a:r>
              <a:rPr lang="en-US" dirty="0"/>
              <a:t>In </a:t>
            </a:r>
            <a:r>
              <a:rPr lang="en-US" dirty="0" smtClean="0"/>
              <a:t>case of MU, </a:t>
            </a:r>
            <a:r>
              <a:rPr lang="en-US" dirty="0"/>
              <a:t>we need an overhead reduction scheme</a:t>
            </a:r>
          </a:p>
          <a:p>
            <a:pPr lvl="1"/>
            <a:r>
              <a:rPr lang="en-US" dirty="0"/>
              <a:t>In 16x2 MU-MIMO case, </a:t>
            </a:r>
            <a:r>
              <a:rPr lang="en-US" dirty="0" smtClean="0"/>
              <a:t>overhead reduction scheme provides 2-3dB gain over conventional compressed beamforming feedback</a:t>
            </a:r>
            <a:endParaRPr lang="en-US" dirty="0"/>
          </a:p>
          <a:p>
            <a:r>
              <a:rPr lang="en-US" dirty="0" smtClean="0"/>
              <a:t>We </a:t>
            </a:r>
            <a:r>
              <a:rPr lang="en-US" dirty="0"/>
              <a:t>propose to have an overhead reduction scheme focusing on MU-MIMO feedback with number of stream (</a:t>
            </a:r>
            <a:r>
              <a:rPr lang="en-US" dirty="0" err="1"/>
              <a:t>Nc</a:t>
            </a:r>
            <a:r>
              <a:rPr lang="en-US" dirty="0"/>
              <a:t>) 1-4</a:t>
            </a:r>
          </a:p>
          <a:p>
            <a:pPr lvl="2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0422606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to define </a:t>
            </a:r>
            <a:r>
              <a:rPr lang="en-US" dirty="0"/>
              <a:t>a </a:t>
            </a:r>
            <a:r>
              <a:rPr lang="en-US" dirty="0" smtClean="0"/>
              <a:t>compressed beamforming feedback in 11be for following cases?</a:t>
            </a:r>
          </a:p>
          <a:p>
            <a:pPr lvl="1"/>
            <a:r>
              <a:rPr lang="en-US" dirty="0"/>
              <a:t>Number of </a:t>
            </a:r>
            <a:r>
              <a:rPr lang="en-US" dirty="0" smtClean="0"/>
              <a:t>streams: </a:t>
            </a:r>
            <a:r>
              <a:rPr lang="en-US" dirty="0"/>
              <a:t>1-16</a:t>
            </a:r>
          </a:p>
          <a:p>
            <a:pPr lvl="1"/>
            <a:r>
              <a:rPr lang="en-US" dirty="0"/>
              <a:t>Number of </a:t>
            </a:r>
            <a:r>
              <a:rPr lang="en-US" dirty="0" smtClean="0"/>
              <a:t>antennas: 2-16</a:t>
            </a:r>
            <a:endParaRPr lang="en-US" dirty="0"/>
          </a:p>
          <a:p>
            <a:pPr lvl="1"/>
            <a:r>
              <a:rPr lang="en-US" dirty="0" smtClean="0"/>
              <a:t>Note: Compressed beamforming feedback is defined in 19.3.12.3.6 of 802.11-2016. Number of streams is </a:t>
            </a:r>
            <a:r>
              <a:rPr lang="en-US" dirty="0" err="1" smtClean="0"/>
              <a:t>Nc</a:t>
            </a:r>
            <a:r>
              <a:rPr lang="en-US" dirty="0" smtClean="0"/>
              <a:t> </a:t>
            </a:r>
            <a:r>
              <a:rPr lang="en-US" dirty="0"/>
              <a:t>in equation </a:t>
            </a:r>
            <a:r>
              <a:rPr lang="en-US" dirty="0" smtClean="0"/>
              <a:t>19-79</a:t>
            </a:r>
            <a:r>
              <a:rPr lang="en-US" dirty="0"/>
              <a:t> of 802.11-2016</a:t>
            </a:r>
            <a:r>
              <a:rPr lang="en-US" dirty="0" smtClean="0"/>
              <a:t>. Number of antennas is </a:t>
            </a:r>
            <a:r>
              <a:rPr lang="en-US" dirty="0" err="1" smtClean="0"/>
              <a:t>Nr</a:t>
            </a:r>
            <a:r>
              <a:rPr lang="en-US" dirty="0" smtClean="0"/>
              <a:t> </a:t>
            </a:r>
            <a:r>
              <a:rPr lang="en-US" dirty="0"/>
              <a:t>in equation </a:t>
            </a:r>
            <a:r>
              <a:rPr lang="en-US" dirty="0" smtClean="0"/>
              <a:t>19-79</a:t>
            </a:r>
            <a:r>
              <a:rPr lang="en-US" dirty="0"/>
              <a:t> of 802.11-2016</a:t>
            </a:r>
            <a:r>
              <a:rPr lang="en-US" dirty="0" smtClean="0"/>
              <a:t>.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989625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to define a mechanism to reduce the explicit beamforming feedback overhead for 9-16 antennas in </a:t>
            </a:r>
            <a:r>
              <a:rPr lang="en-US" dirty="0"/>
              <a:t>11be compared </a:t>
            </a:r>
            <a:r>
              <a:rPr lang="en-US" dirty="0" smtClean="0"/>
              <a:t>to the compressed </a:t>
            </a:r>
            <a:r>
              <a:rPr lang="en-US" dirty="0"/>
              <a:t>beamforming feedback </a:t>
            </a:r>
            <a:r>
              <a:rPr lang="en-US" dirty="0" smtClean="0"/>
              <a:t>defined </a:t>
            </a:r>
            <a:r>
              <a:rPr lang="en-US" dirty="0"/>
              <a:t>in 19.3.12.3.6 of 802.11-2016?</a:t>
            </a:r>
            <a:endParaRPr lang="en-US" dirty="0" smtClean="0"/>
          </a:p>
          <a:p>
            <a:pPr lvl="1"/>
            <a:r>
              <a:rPr lang="en-US" dirty="0" smtClean="0"/>
              <a:t>Focusing </a:t>
            </a:r>
            <a:r>
              <a:rPr lang="en-US" dirty="0"/>
              <a:t>on MU-MIMO feedback with </a:t>
            </a:r>
            <a:r>
              <a:rPr lang="en-US" dirty="0" smtClean="0"/>
              <a:t>maximum 4 streams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1240392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[1] </a:t>
            </a:r>
            <a:r>
              <a:rPr lang="en-US" dirty="0"/>
              <a:t>11-18/1575r0, “Further study on potential </a:t>
            </a:r>
            <a:r>
              <a:rPr lang="en-US" dirty="0" smtClean="0"/>
              <a:t>features”</a:t>
            </a:r>
          </a:p>
          <a:p>
            <a:pPr marL="0" indent="0">
              <a:buNone/>
            </a:pPr>
            <a:r>
              <a:rPr lang="en-US" dirty="0" smtClean="0"/>
              <a:t>[2] </a:t>
            </a:r>
            <a:r>
              <a:rPr lang="en-US" dirty="0"/>
              <a:t>11-19/1018r1, “Feedback Overhead Reduction</a:t>
            </a:r>
            <a:r>
              <a:rPr lang="en-US" dirty="0" smtClean="0"/>
              <a:t>”</a:t>
            </a:r>
          </a:p>
          <a:p>
            <a:pPr marL="0" indent="0">
              <a:buNone/>
            </a:pPr>
            <a:r>
              <a:rPr lang="en-US" dirty="0" smtClean="0"/>
              <a:t>[3] 11-19/0719r1, “</a:t>
            </a:r>
            <a:r>
              <a:rPr lang="en-US" dirty="0" err="1" smtClean="0"/>
              <a:t>TGbe</a:t>
            </a:r>
            <a:r>
              <a:rPr lang="en-US" dirty="0" smtClean="0"/>
              <a:t> channel model document”</a:t>
            </a:r>
          </a:p>
          <a:p>
            <a:pPr marL="0" indent="0">
              <a:buNone/>
            </a:pPr>
            <a:r>
              <a:rPr lang="en-US" dirty="0" smtClean="0"/>
              <a:t>[4] 11-19/1597r0, “</a:t>
            </a:r>
            <a:r>
              <a:rPr lang="en-US" dirty="0"/>
              <a:t>Cumulative impact of multiple impairments on JT </a:t>
            </a:r>
            <a:r>
              <a:rPr lang="en-US" dirty="0" smtClean="0"/>
              <a:t>performance”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</p:spTree>
    <p:extLst>
      <p:ext uri="{BB962C8B-B14F-4D97-AF65-F5344CB8AC3E}">
        <p14:creationId xmlns:p14="http://schemas.microsoft.com/office/powerpoint/2010/main" val="9012621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Dimension Reduction Scheme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 smtClean="0"/>
              <a:t>Wideband/sub band beamforming feedback combined with subcarrier beamforming feedback with reduced dimension</a:t>
            </a:r>
          </a:p>
          <a:p>
            <a:pPr lvl="1"/>
            <a:r>
              <a:rPr lang="en-US" dirty="0"/>
              <a:t>Wideband/sub band beamforming </a:t>
            </a:r>
            <a:r>
              <a:rPr lang="en-US" dirty="0" smtClean="0"/>
              <a:t>matrix could has dimension </a:t>
            </a:r>
            <a:r>
              <a:rPr lang="en-GB" dirty="0"/>
              <a:t>N</a:t>
            </a:r>
            <a:r>
              <a:rPr lang="en-GB" baseline="-25000" dirty="0"/>
              <a:t>TX</a:t>
            </a:r>
            <a:r>
              <a:rPr lang="en-GB" dirty="0"/>
              <a:t> </a:t>
            </a:r>
            <a:r>
              <a:rPr lang="en-GB" dirty="0" smtClean="0"/>
              <a:t>× </a:t>
            </a:r>
            <a:r>
              <a:rPr lang="en-GB" dirty="0"/>
              <a:t>K where N</a:t>
            </a:r>
            <a:r>
              <a:rPr lang="en-GB" baseline="-25000" dirty="0"/>
              <a:t>TX</a:t>
            </a:r>
            <a:r>
              <a:rPr lang="en-GB" dirty="0"/>
              <a:t> is Number of transmit antennas and K is design parameter for dimension </a:t>
            </a:r>
            <a:r>
              <a:rPr lang="en-GB" dirty="0" smtClean="0"/>
              <a:t>reduction. This is to project the space of channel H to its K dimensional principal subspace. </a:t>
            </a:r>
          </a:p>
          <a:p>
            <a:pPr lvl="1"/>
            <a:r>
              <a:rPr lang="en-GB" dirty="0" smtClean="0"/>
              <a:t>Subcarrier beamforming feedback will have reduced dimension N</a:t>
            </a:r>
            <a:r>
              <a:rPr lang="en-GB" baseline="-25000" dirty="0" smtClean="0"/>
              <a:t>RX</a:t>
            </a:r>
            <a:r>
              <a:rPr lang="en-GB" dirty="0"/>
              <a:t> ×</a:t>
            </a:r>
            <a:r>
              <a:rPr lang="en-GB" dirty="0" smtClean="0"/>
              <a:t> K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  <p:grpSp>
        <p:nvGrpSpPr>
          <p:cNvPr id="53" name="Group 52"/>
          <p:cNvGrpSpPr/>
          <p:nvPr/>
        </p:nvGrpSpPr>
        <p:grpSpPr>
          <a:xfrm>
            <a:off x="1828800" y="4724400"/>
            <a:ext cx="5715000" cy="1447800"/>
            <a:chOff x="1752600" y="4876800"/>
            <a:chExt cx="5715000" cy="1447800"/>
          </a:xfrm>
        </p:grpSpPr>
        <p:sp>
          <p:nvSpPr>
            <p:cNvPr id="9" name="Round Same Side Corner Rectangle 8"/>
            <p:cNvSpPr/>
            <p:nvPr/>
          </p:nvSpPr>
          <p:spPr bwMode="auto">
            <a:xfrm>
              <a:off x="1905000" y="5334000"/>
              <a:ext cx="5562600" cy="228600"/>
            </a:xfrm>
            <a:prstGeom prst="round2Same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11" name="Straight Arrow Connector 10"/>
            <p:cNvCxnSpPr/>
            <p:nvPr/>
          </p:nvCxnSpPr>
          <p:spPr bwMode="auto">
            <a:xfrm flipV="1">
              <a:off x="20326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2" name="Straight Arrow Connector 11"/>
            <p:cNvCxnSpPr/>
            <p:nvPr/>
          </p:nvCxnSpPr>
          <p:spPr bwMode="auto">
            <a:xfrm flipV="1">
              <a:off x="21850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3" name="Straight Arrow Connector 12"/>
            <p:cNvCxnSpPr/>
            <p:nvPr/>
          </p:nvCxnSpPr>
          <p:spPr bwMode="auto">
            <a:xfrm flipV="1">
              <a:off x="23374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4" name="Straight Arrow Connector 13"/>
            <p:cNvCxnSpPr/>
            <p:nvPr/>
          </p:nvCxnSpPr>
          <p:spPr bwMode="auto">
            <a:xfrm flipV="1">
              <a:off x="24898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5" name="Straight Arrow Connector 14"/>
            <p:cNvCxnSpPr/>
            <p:nvPr/>
          </p:nvCxnSpPr>
          <p:spPr bwMode="auto">
            <a:xfrm flipV="1">
              <a:off x="26422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6" name="Straight Arrow Connector 15"/>
            <p:cNvCxnSpPr/>
            <p:nvPr/>
          </p:nvCxnSpPr>
          <p:spPr bwMode="auto">
            <a:xfrm flipV="1">
              <a:off x="27946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7" name="Straight Arrow Connector 16"/>
            <p:cNvCxnSpPr/>
            <p:nvPr/>
          </p:nvCxnSpPr>
          <p:spPr bwMode="auto">
            <a:xfrm flipV="1">
              <a:off x="29470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8" name="Straight Arrow Connector 17"/>
            <p:cNvCxnSpPr/>
            <p:nvPr/>
          </p:nvCxnSpPr>
          <p:spPr bwMode="auto">
            <a:xfrm flipV="1">
              <a:off x="30994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9" name="Straight Arrow Connector 18"/>
            <p:cNvCxnSpPr/>
            <p:nvPr/>
          </p:nvCxnSpPr>
          <p:spPr bwMode="auto">
            <a:xfrm flipV="1">
              <a:off x="32518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0" name="Straight Arrow Connector 19"/>
            <p:cNvCxnSpPr/>
            <p:nvPr/>
          </p:nvCxnSpPr>
          <p:spPr bwMode="auto">
            <a:xfrm flipV="1">
              <a:off x="34042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1" name="Straight Arrow Connector 20"/>
            <p:cNvCxnSpPr/>
            <p:nvPr/>
          </p:nvCxnSpPr>
          <p:spPr bwMode="auto">
            <a:xfrm flipV="1">
              <a:off x="35566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2" name="Straight Arrow Connector 21"/>
            <p:cNvCxnSpPr/>
            <p:nvPr/>
          </p:nvCxnSpPr>
          <p:spPr bwMode="auto">
            <a:xfrm flipV="1">
              <a:off x="37090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3" name="Straight Arrow Connector 22"/>
            <p:cNvCxnSpPr/>
            <p:nvPr/>
          </p:nvCxnSpPr>
          <p:spPr bwMode="auto">
            <a:xfrm flipV="1">
              <a:off x="38614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4" name="Straight Arrow Connector 23"/>
            <p:cNvCxnSpPr/>
            <p:nvPr/>
          </p:nvCxnSpPr>
          <p:spPr bwMode="auto">
            <a:xfrm flipV="1">
              <a:off x="40138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5" name="Straight Arrow Connector 24"/>
            <p:cNvCxnSpPr/>
            <p:nvPr/>
          </p:nvCxnSpPr>
          <p:spPr bwMode="auto">
            <a:xfrm flipV="1">
              <a:off x="41662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6" name="Straight Arrow Connector 25"/>
            <p:cNvCxnSpPr/>
            <p:nvPr/>
          </p:nvCxnSpPr>
          <p:spPr bwMode="auto">
            <a:xfrm flipV="1">
              <a:off x="43186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7" name="Straight Arrow Connector 26"/>
            <p:cNvCxnSpPr/>
            <p:nvPr/>
          </p:nvCxnSpPr>
          <p:spPr bwMode="auto">
            <a:xfrm flipV="1">
              <a:off x="44710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8" name="Straight Arrow Connector 27"/>
            <p:cNvCxnSpPr/>
            <p:nvPr/>
          </p:nvCxnSpPr>
          <p:spPr bwMode="auto">
            <a:xfrm flipV="1">
              <a:off x="46234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9" name="Straight Arrow Connector 28"/>
            <p:cNvCxnSpPr/>
            <p:nvPr/>
          </p:nvCxnSpPr>
          <p:spPr bwMode="auto">
            <a:xfrm flipV="1">
              <a:off x="47758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30" name="Straight Arrow Connector 29"/>
            <p:cNvCxnSpPr/>
            <p:nvPr/>
          </p:nvCxnSpPr>
          <p:spPr bwMode="auto">
            <a:xfrm flipV="1">
              <a:off x="49282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31" name="Straight Arrow Connector 30"/>
            <p:cNvCxnSpPr/>
            <p:nvPr/>
          </p:nvCxnSpPr>
          <p:spPr bwMode="auto">
            <a:xfrm flipV="1">
              <a:off x="50806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32" name="Straight Arrow Connector 31"/>
            <p:cNvCxnSpPr/>
            <p:nvPr/>
          </p:nvCxnSpPr>
          <p:spPr bwMode="auto">
            <a:xfrm flipV="1">
              <a:off x="52330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33" name="Straight Arrow Connector 32"/>
            <p:cNvCxnSpPr/>
            <p:nvPr/>
          </p:nvCxnSpPr>
          <p:spPr bwMode="auto">
            <a:xfrm flipV="1">
              <a:off x="53854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34" name="Straight Arrow Connector 33"/>
            <p:cNvCxnSpPr/>
            <p:nvPr/>
          </p:nvCxnSpPr>
          <p:spPr bwMode="auto">
            <a:xfrm flipV="1">
              <a:off x="55378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35" name="Straight Arrow Connector 34"/>
            <p:cNvCxnSpPr/>
            <p:nvPr/>
          </p:nvCxnSpPr>
          <p:spPr bwMode="auto">
            <a:xfrm flipV="1">
              <a:off x="56902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36" name="Straight Arrow Connector 35"/>
            <p:cNvCxnSpPr/>
            <p:nvPr/>
          </p:nvCxnSpPr>
          <p:spPr bwMode="auto">
            <a:xfrm flipV="1">
              <a:off x="58426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37" name="Straight Arrow Connector 36"/>
            <p:cNvCxnSpPr/>
            <p:nvPr/>
          </p:nvCxnSpPr>
          <p:spPr bwMode="auto">
            <a:xfrm flipV="1">
              <a:off x="59950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38" name="Straight Arrow Connector 37"/>
            <p:cNvCxnSpPr/>
            <p:nvPr/>
          </p:nvCxnSpPr>
          <p:spPr bwMode="auto">
            <a:xfrm flipV="1">
              <a:off x="61474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39" name="Straight Arrow Connector 38"/>
            <p:cNvCxnSpPr/>
            <p:nvPr/>
          </p:nvCxnSpPr>
          <p:spPr bwMode="auto">
            <a:xfrm flipV="1">
              <a:off x="62998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40" name="Straight Arrow Connector 39"/>
            <p:cNvCxnSpPr/>
            <p:nvPr/>
          </p:nvCxnSpPr>
          <p:spPr bwMode="auto">
            <a:xfrm flipV="1">
              <a:off x="64522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41" name="Straight Arrow Connector 40"/>
            <p:cNvCxnSpPr/>
            <p:nvPr/>
          </p:nvCxnSpPr>
          <p:spPr bwMode="auto">
            <a:xfrm flipV="1">
              <a:off x="66046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42" name="Straight Arrow Connector 41"/>
            <p:cNvCxnSpPr/>
            <p:nvPr/>
          </p:nvCxnSpPr>
          <p:spPr bwMode="auto">
            <a:xfrm flipV="1">
              <a:off x="67570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43" name="Straight Arrow Connector 42"/>
            <p:cNvCxnSpPr/>
            <p:nvPr/>
          </p:nvCxnSpPr>
          <p:spPr bwMode="auto">
            <a:xfrm flipV="1">
              <a:off x="69094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44" name="Straight Arrow Connector 43"/>
            <p:cNvCxnSpPr/>
            <p:nvPr/>
          </p:nvCxnSpPr>
          <p:spPr bwMode="auto">
            <a:xfrm flipV="1">
              <a:off x="70618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45" name="Straight Arrow Connector 44"/>
            <p:cNvCxnSpPr/>
            <p:nvPr/>
          </p:nvCxnSpPr>
          <p:spPr bwMode="auto">
            <a:xfrm flipV="1">
              <a:off x="72142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46" name="Straight Arrow Connector 45"/>
            <p:cNvCxnSpPr/>
            <p:nvPr/>
          </p:nvCxnSpPr>
          <p:spPr bwMode="auto">
            <a:xfrm flipV="1">
              <a:off x="73666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48" name="Left Brace 47"/>
            <p:cNvSpPr/>
            <p:nvPr/>
          </p:nvSpPr>
          <p:spPr bwMode="auto">
            <a:xfrm rot="5400000">
              <a:off x="4610100" y="2400300"/>
              <a:ext cx="152400" cy="5562600"/>
            </a:xfrm>
            <a:prstGeom prst="leftBrace">
              <a:avLst/>
            </a:prstGeom>
            <a:solidFill>
              <a:schemeClr val="bg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9" name="TextBox 48"/>
                <p:cNvSpPr txBox="1"/>
                <p:nvPr/>
              </p:nvSpPr>
              <p:spPr>
                <a:xfrm>
                  <a:off x="2819400" y="4876800"/>
                  <a:ext cx="3844322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Feedback Wideband beamforming matrix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>
                              <a:latin typeface="Cambria Math" panose="02040503050406030204" pitchFamily="18" charset="0"/>
                            </a:rPr>
                            <m:t>𝐕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WB</m:t>
                          </m:r>
                        </m:sub>
                      </m:sSub>
                    </m:oMath>
                  </a14:m>
                  <a:r>
                    <a:rPr lang="en-US" dirty="0" smtClean="0"/>
                    <a:t> of </a:t>
                  </a:r>
                  <a:r>
                    <a:rPr lang="en-GB" dirty="0"/>
                    <a:t>N</a:t>
                  </a:r>
                  <a:r>
                    <a:rPr lang="en-GB" baseline="-25000" dirty="0"/>
                    <a:t>TX</a:t>
                  </a:r>
                  <a:r>
                    <a:rPr lang="en-GB" dirty="0"/>
                    <a:t> × K </a:t>
                  </a:r>
                  <a:endParaRPr lang="en-US" dirty="0"/>
                </a:p>
              </p:txBody>
            </p:sp>
          </mc:Choice>
          <mc:Fallback xmlns="">
            <p:sp>
              <p:nvSpPr>
                <p:cNvPr id="49" name="TextBox 4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819400" y="4876800"/>
                  <a:ext cx="3844322" cy="276999"/>
                </a:xfrm>
                <a:prstGeom prst="rect">
                  <a:avLst/>
                </a:prstGeom>
                <a:blipFill rotWithShape="0">
                  <a:blip r:embed="rId2"/>
                  <a:stretch>
                    <a:fillRect t="-2222" b="-1777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0" name="TextBox 49"/>
                <p:cNvSpPr txBox="1"/>
                <p:nvPr/>
              </p:nvSpPr>
              <p:spPr>
                <a:xfrm>
                  <a:off x="1752600" y="5862935"/>
                  <a:ext cx="3070969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For each sub carrier/group of subcarriers, </a:t>
                  </a:r>
                </a:p>
                <a:p>
                  <a:r>
                    <a:rPr lang="en-US" dirty="0"/>
                    <a:t>f</a:t>
                  </a:r>
                  <a:r>
                    <a:rPr lang="en-US" dirty="0" smtClean="0"/>
                    <a:t>eedback beamforming matrix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>
                              <a:latin typeface="Cambria Math" panose="02040503050406030204" pitchFamily="18" charset="0"/>
                            </a:rPr>
                            <m:t>𝐕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sc</m:t>
                          </m:r>
                        </m:sub>
                      </m:sSub>
                    </m:oMath>
                  </a14:m>
                  <a:r>
                    <a:rPr lang="en-US" dirty="0" smtClean="0"/>
                    <a:t> of  </a:t>
                  </a:r>
                  <a:r>
                    <a:rPr lang="en-GB" dirty="0" smtClean="0"/>
                    <a:t>N</a:t>
                  </a:r>
                  <a:r>
                    <a:rPr lang="en-GB" baseline="-25000" dirty="0" smtClean="0"/>
                    <a:t>RX</a:t>
                  </a:r>
                  <a:r>
                    <a:rPr lang="en-GB" dirty="0" smtClean="0"/>
                    <a:t> </a:t>
                  </a:r>
                  <a:r>
                    <a:rPr lang="en-GB" dirty="0"/>
                    <a:t>× K</a:t>
                  </a:r>
                </a:p>
              </p:txBody>
            </p:sp>
          </mc:Choice>
          <mc:Fallback xmlns="">
            <p:sp>
              <p:nvSpPr>
                <p:cNvPr id="50" name="TextBox 4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752600" y="5862935"/>
                  <a:ext cx="3070969" cy="461665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 t="-1316" b="-921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52" name="Straight Arrow Connector 51"/>
            <p:cNvCxnSpPr/>
            <p:nvPr/>
          </p:nvCxnSpPr>
          <p:spPr bwMode="auto">
            <a:xfrm flipV="1">
              <a:off x="3015996" y="5562600"/>
              <a:ext cx="368808" cy="381000"/>
            </a:xfrm>
            <a:prstGeom prst="straightConnector1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5323406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Implementation of DR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77500" lnSpcReduction="20000"/>
              </a:bodyPr>
              <a:lstStyle/>
              <a:p>
                <a:r>
                  <a:rPr lang="en-US" dirty="0" smtClean="0"/>
                  <a:t>Note that how to obtain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>
                            <a:latin typeface="Cambria Math" panose="02040503050406030204" pitchFamily="18" charset="0"/>
                          </a:rPr>
                          <m:t>𝐕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WB</m:t>
                        </m:r>
                      </m:sub>
                    </m:sSub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>
                            <a:latin typeface="Cambria Math" panose="02040503050406030204" pitchFamily="18" charset="0"/>
                          </a:rPr>
                          <m:t>𝐕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b="0">
                            <a:latin typeface="Cambria Math" panose="02040503050406030204" pitchFamily="18" charset="0"/>
                          </a:rPr>
                          <m:t>sc</m:t>
                        </m:r>
                      </m:sub>
                    </m:sSub>
                  </m:oMath>
                </a14:m>
                <a:r>
                  <a:rPr lang="en-US" dirty="0" smtClean="0"/>
                  <a:t> can be implementation specific</a:t>
                </a:r>
              </a:p>
              <a:p>
                <a:r>
                  <a:rPr lang="en-US" dirty="0" smtClean="0"/>
                  <a:t>Following method is one exemplary implementation 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>
                            <a:latin typeface="Cambria Math" panose="02040503050406030204" pitchFamily="18" charset="0"/>
                          </a:rPr>
                          <m:t>𝐕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WB</m:t>
                        </m:r>
                      </m:sub>
                    </m:sSub>
                  </m:oMath>
                </a14:m>
                <a:r>
                  <a:rPr lang="en-US" dirty="0" smtClean="0"/>
                  <a:t>: </a:t>
                </a:r>
              </a:p>
              <a:p>
                <a:pPr lvl="2"/>
                <a:r>
                  <a:rPr lang="en-US" dirty="0" smtClean="0"/>
                  <a:t>Obtain wideband/</a:t>
                </a:r>
                <a:r>
                  <a:rPr lang="en-US" dirty="0" err="1" smtClean="0"/>
                  <a:t>subband</a:t>
                </a:r>
                <a:r>
                  <a:rPr lang="en-US" dirty="0" smtClean="0"/>
                  <a:t> covariance matrix by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Cov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den>
                    </m:f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𝐻</m:t>
                            </m:r>
                          </m:sup>
                        </m:sSup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</m:nary>
                  </m:oMath>
                </a14:m>
                <a:endParaRPr lang="en-US" dirty="0" smtClean="0"/>
              </a:p>
              <a:p>
                <a:pPr lvl="2"/>
                <a:r>
                  <a:rPr lang="en-US" dirty="0" smtClean="0"/>
                  <a:t>Perform SVD of </a:t>
                </a:r>
                <a:r>
                  <a:rPr lang="en-US" dirty="0" err="1" smtClean="0"/>
                  <a:t>Cov</a:t>
                </a:r>
                <a:r>
                  <a:rPr lang="en-US" dirty="0" smtClean="0"/>
                  <a:t> to find K right singular vectors</a:t>
                </a:r>
              </a:p>
              <a:p>
                <a:pPr lvl="2"/>
                <a:r>
                  <a:rPr lang="en-US" dirty="0" smtClean="0"/>
                  <a:t>Quantize K right singular vectors to make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>
                            <a:latin typeface="Cambria Math" panose="02040503050406030204" pitchFamily="18" charset="0"/>
                          </a:rPr>
                          <m:t>𝐕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WB</m:t>
                        </m:r>
                      </m:sub>
                    </m:sSub>
                  </m:oMath>
                </a14:m>
                <a:r>
                  <a:rPr lang="en-US" dirty="0" smtClean="0"/>
                  <a:t> using compressed beamforming method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>
                            <a:latin typeface="Cambria Math" panose="02040503050406030204" pitchFamily="18" charset="0"/>
                          </a:rPr>
                          <m:t>𝐕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sc</m:t>
                        </m:r>
                      </m:sub>
                    </m:sSub>
                  </m:oMath>
                </a14:m>
                <a:r>
                  <a:rPr lang="en-US" dirty="0" smtClean="0"/>
                  <a:t>:</a:t>
                </a:r>
              </a:p>
              <a:p>
                <a:pPr lvl="2"/>
                <a:r>
                  <a:rPr lang="en-US" dirty="0" smtClean="0"/>
                  <a:t>Multiplying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>
                            <a:latin typeface="Cambria Math" panose="02040503050406030204" pitchFamily="18" charset="0"/>
                          </a:rPr>
                          <m:t>𝐕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WB</m:t>
                        </m:r>
                      </m:sub>
                    </m:sSub>
                  </m:oMath>
                </a14:m>
                <a:r>
                  <a:rPr lang="en-US" dirty="0" smtClean="0"/>
                  <a:t> with k-</a:t>
                </a:r>
                <a:r>
                  <a:rPr lang="en-US" dirty="0" err="1" smtClean="0"/>
                  <a:t>th</a:t>
                </a:r>
                <a:r>
                  <a:rPr lang="en-US" dirty="0" smtClean="0"/>
                  <a:t> subcarrier channel matrix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>
                            <a:latin typeface="Cambria Math" panose="02040503050406030204" pitchFamily="18" charset="0"/>
                          </a:rPr>
                          <m:t>𝐇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dirty="0" smtClean="0"/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>
                                <a:latin typeface="Cambria Math" panose="02040503050406030204" pitchFamily="18" charset="0"/>
                              </a:rPr>
                              <m:t>𝐇</m:t>
                            </m:r>
                          </m:e>
                        </m:acc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>
                            <a:latin typeface="Cambria Math" panose="02040503050406030204" pitchFamily="18" charset="0"/>
                          </a:rPr>
                          <m:t>𝐇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>
                            <a:latin typeface="Cambria Math" panose="02040503050406030204" pitchFamily="18" charset="0"/>
                          </a:rPr>
                          <m:t>𝐕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WB</m:t>
                        </m:r>
                      </m:sub>
                    </m:sSub>
                  </m:oMath>
                </a14:m>
                <a:endParaRPr lang="en-US" dirty="0" smtClean="0"/>
              </a:p>
              <a:p>
                <a:pPr lvl="2"/>
                <a:r>
                  <a:rPr lang="en-US" dirty="0" smtClean="0"/>
                  <a:t>Perform SVD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>
                                <a:latin typeface="Cambria Math" panose="02040503050406030204" pitchFamily="18" charset="0"/>
                              </a:rPr>
                              <m:t>𝐇</m:t>
                            </m:r>
                          </m:e>
                        </m:acc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dirty="0" smtClean="0"/>
                  <a:t>to find </a:t>
                </a:r>
                <a:r>
                  <a:rPr lang="en-US" dirty="0" err="1" smtClean="0"/>
                  <a:t>Nc</a:t>
                </a:r>
                <a:r>
                  <a:rPr lang="en-US" dirty="0" smtClean="0"/>
                  <a:t> right singular vectors</a:t>
                </a:r>
              </a:p>
              <a:p>
                <a:pPr lvl="2"/>
                <a:r>
                  <a:rPr lang="en-US" dirty="0" smtClean="0"/>
                  <a:t>Quantize </a:t>
                </a:r>
                <a:r>
                  <a:rPr lang="en-US" dirty="0" err="1" smtClean="0"/>
                  <a:t>Nc</a:t>
                </a:r>
                <a:r>
                  <a:rPr lang="en-US" dirty="0" smtClean="0"/>
                  <a:t> right singular vectors to make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>
                            <a:latin typeface="Cambria Math" panose="02040503050406030204" pitchFamily="18" charset="0"/>
                          </a:rPr>
                          <m:t>𝐕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sc</m:t>
                        </m:r>
                      </m:sub>
                    </m:sSub>
                  </m:oMath>
                </a14:m>
                <a:r>
                  <a:rPr lang="en-US" dirty="0" smtClean="0"/>
                  <a:t> using compressed beamforming method</a:t>
                </a:r>
              </a:p>
              <a:p>
                <a:r>
                  <a:rPr lang="en-US" dirty="0" smtClean="0"/>
                  <a:t>Complexity note (80MHz, Ng=4, HE): </a:t>
                </a:r>
              </a:p>
              <a:p>
                <a:pPr lvl="1"/>
                <a:r>
                  <a:rPr lang="en-US" dirty="0" smtClean="0"/>
                  <a:t>Baseline requires 250 of 16 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x</a:t>
                </a:r>
                <a:r>
                  <a:rPr lang="en-GB" dirty="0" smtClean="0"/>
                  <a:t> </a:t>
                </a:r>
                <a:r>
                  <a:rPr lang="en-GB" dirty="0"/>
                  <a:t>N</a:t>
                </a:r>
                <a:r>
                  <a:rPr lang="en-GB" baseline="-25000" dirty="0"/>
                  <a:t>RX</a:t>
                </a:r>
                <a:r>
                  <a:rPr lang="en-US" dirty="0" smtClean="0"/>
                  <a:t> SVD</a:t>
                </a:r>
              </a:p>
              <a:p>
                <a:pPr lvl="1"/>
                <a:r>
                  <a:rPr lang="en-US" dirty="0" smtClean="0"/>
                  <a:t>DR requires N</a:t>
                </a:r>
                <a:r>
                  <a:rPr lang="en-US" baseline="-25000" dirty="0" smtClean="0"/>
                  <a:t>SB</a:t>
                </a:r>
                <a:r>
                  <a:rPr lang="en-US" dirty="0" smtClean="0"/>
                  <a:t> (number of </a:t>
                </a:r>
                <a:r>
                  <a:rPr lang="en-US" dirty="0" err="1" smtClean="0"/>
                  <a:t>subbands</a:t>
                </a:r>
                <a:r>
                  <a:rPr lang="en-US" dirty="0" smtClean="0"/>
                  <a:t>) of 16 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x</a:t>
                </a:r>
                <a:r>
                  <a:rPr lang="en-GB" dirty="0"/>
                  <a:t> </a:t>
                </a:r>
                <a:r>
                  <a:rPr lang="en-US" dirty="0"/>
                  <a:t>16</a:t>
                </a:r>
                <a:r>
                  <a:rPr lang="en-US" dirty="0" smtClean="0"/>
                  <a:t> SVD + </a:t>
                </a:r>
                <a:r>
                  <a:rPr lang="en-US" dirty="0"/>
                  <a:t>250 of </a:t>
                </a:r>
                <a:r>
                  <a:rPr lang="en-US" dirty="0" smtClean="0"/>
                  <a:t>8 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x</a:t>
                </a:r>
                <a:r>
                  <a:rPr lang="en-GB" dirty="0"/>
                  <a:t> N</a:t>
                </a:r>
                <a:r>
                  <a:rPr lang="en-GB" baseline="-25000" dirty="0"/>
                  <a:t>RX</a:t>
                </a:r>
                <a:r>
                  <a:rPr lang="en-US" dirty="0"/>
                  <a:t> </a:t>
                </a:r>
                <a:r>
                  <a:rPr lang="en-US" dirty="0" smtClean="0"/>
                  <a:t>SVD</a:t>
                </a:r>
              </a:p>
              <a:p>
                <a:pPr lvl="1"/>
                <a:r>
                  <a:rPr lang="en-US" dirty="0" smtClean="0"/>
                  <a:t>16 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x</a:t>
                </a:r>
                <a:r>
                  <a:rPr lang="en-GB" dirty="0"/>
                  <a:t> N</a:t>
                </a:r>
                <a:r>
                  <a:rPr lang="en-GB" baseline="-25000" dirty="0"/>
                  <a:t>RX</a:t>
                </a:r>
                <a:r>
                  <a:rPr lang="en-US" dirty="0"/>
                  <a:t> </a:t>
                </a:r>
                <a:r>
                  <a:rPr lang="en-US" dirty="0" smtClean="0"/>
                  <a:t>or </a:t>
                </a:r>
                <a:r>
                  <a:rPr lang="en-US" dirty="0"/>
                  <a:t>8 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x</a:t>
                </a:r>
                <a:r>
                  <a:rPr lang="en-GB" dirty="0"/>
                  <a:t> N</a:t>
                </a:r>
                <a:r>
                  <a:rPr lang="en-GB" baseline="-25000" dirty="0"/>
                  <a:t>RX</a:t>
                </a:r>
                <a:r>
                  <a:rPr lang="en-US" dirty="0"/>
                  <a:t> </a:t>
                </a:r>
                <a:r>
                  <a:rPr lang="en-US" dirty="0" smtClean="0"/>
                  <a:t>SVD requires only finding </a:t>
                </a:r>
                <a:r>
                  <a:rPr lang="en-US" dirty="0" err="1" smtClean="0"/>
                  <a:t>Nc</a:t>
                </a:r>
                <a:r>
                  <a:rPr lang="en-US" dirty="0" smtClean="0"/>
                  <a:t> right singular vectors</a:t>
                </a:r>
              </a:p>
              <a:p>
                <a:pPr lvl="1"/>
                <a:r>
                  <a:rPr lang="en-US" dirty="0"/>
                  <a:t>16 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x</a:t>
                </a:r>
                <a:r>
                  <a:rPr lang="en-GB" dirty="0"/>
                  <a:t> </a:t>
                </a:r>
                <a:r>
                  <a:rPr lang="en-US" dirty="0"/>
                  <a:t>16 </a:t>
                </a:r>
                <a:r>
                  <a:rPr lang="en-US" dirty="0" smtClean="0"/>
                  <a:t>SVD</a:t>
                </a:r>
                <a:r>
                  <a:rPr lang="en-US" dirty="0"/>
                  <a:t> requires only finding </a:t>
                </a:r>
                <a:r>
                  <a:rPr lang="en-US" dirty="0" smtClean="0"/>
                  <a:t>K </a:t>
                </a:r>
                <a:r>
                  <a:rPr lang="en-US" dirty="0"/>
                  <a:t>right singular vectors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627" t="-20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6387793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Detail MU Simulation Results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286000"/>
            <a:ext cx="4572000" cy="343258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2286000"/>
            <a:ext cx="4572000" cy="3432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25443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Total SU Feedback Overhead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0605154"/>
              </p:ext>
            </p:extLst>
          </p:nvPr>
        </p:nvGraphicFramePr>
        <p:xfrm>
          <a:off x="685800" y="2057400"/>
          <a:ext cx="7772402" cy="36906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90995"/>
                <a:gridCol w="833005"/>
                <a:gridCol w="703457"/>
                <a:gridCol w="616105"/>
                <a:gridCol w="616105"/>
                <a:gridCol w="616105"/>
                <a:gridCol w="616105"/>
                <a:gridCol w="616105"/>
                <a:gridCol w="616105"/>
                <a:gridCol w="616105"/>
                <a:gridCol w="616105"/>
                <a:gridCol w="616105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Total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Nss2, MCS3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Nss2, MCS4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Nss2, MCS5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Nss2, MCS6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Nss2, MCS7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Nss2, MCS8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Nss2, MCS9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Nss2, MCS10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Nss2, MCS11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8x2, 80MHz, Ng=4, SU Fine, HE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Baseline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4064B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472us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424us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408us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392us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392us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376us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376us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376us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360us</a:t>
                      </a:r>
                      <a:endParaRPr lang="en-US" sz="1050" dirty="0"/>
                    </a:p>
                  </a:txBody>
                  <a:tcPr anchor="ctr"/>
                </a:tc>
              </a:tr>
              <a:tr h="370840">
                <a:tc rowSpan="6"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16x2, 80MHz, Ng=4, SU Fine, HE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Baseline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 smtClean="0">
                          <a:solidFill>
                            <a:srgbClr val="FF0000"/>
                          </a:solidFill>
                        </a:rPr>
                        <a:t>14502B</a:t>
                      </a:r>
                      <a:endParaRPr lang="en-US" sz="105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808us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648us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568us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552us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520us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488us</a:t>
                      </a:r>
                      <a:endParaRPr lang="en-US" sz="105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472us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456us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456us</a:t>
                      </a:r>
                    </a:p>
                  </a:txBody>
                  <a:tcPr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DR, K=8, 5MHz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5904B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536us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472us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440us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424us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408us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408us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392us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392us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376us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DR, K=8, 10MHz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4984B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504us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440us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424us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408us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408us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392us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392us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376us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376us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DR, K=4, 5MHz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2644B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424us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392us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376us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376us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376us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360us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360us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360us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360us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DR, K=4, 10MHz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2104B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408us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376us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376us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360us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360us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360us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360us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360us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360us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1% Required SNR</a:t>
                      </a:r>
                      <a:endParaRPr lang="en-US" sz="105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4.2dB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7.3dB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11.3dB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12.6dB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14.0dB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18.0dB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19.8dB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23.6dB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26.0dB</a:t>
                      </a:r>
                      <a:endParaRPr lang="en-US" sz="105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62000" y="6096000"/>
            <a:ext cx="762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1% required SNR is from MU feedback result. Difference will be small.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28882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Detail </a:t>
            </a:r>
            <a:r>
              <a:rPr lang="en-US" dirty="0" smtClean="0"/>
              <a:t>SU </a:t>
            </a:r>
            <a:r>
              <a:rPr lang="en-US" dirty="0"/>
              <a:t>Simulation Results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286000"/>
            <a:ext cx="4572000" cy="343258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2286000"/>
            <a:ext cx="4572000" cy="3432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58718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In [1], we showed the benefit of supporting </a:t>
            </a:r>
            <a:r>
              <a:rPr lang="en-GB" dirty="0" smtClean="0"/>
              <a:t>16 streams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In [2], we showed that beamforming gain of overhead reduction scheme matches with subcarrier level compressed beamforming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In this contribution, we provide our thought further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</p:spTree>
    <p:extLst>
      <p:ext uri="{BB962C8B-B14F-4D97-AF65-F5344CB8AC3E}">
        <p14:creationId xmlns:p14="http://schemas.microsoft.com/office/powerpoint/2010/main" val="38059068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 Feedback Overhead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4248"/>
            <a:ext cx="7772400" cy="21336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We consider following HE MU feedback with 8 STAs</a:t>
            </a:r>
          </a:p>
          <a:p>
            <a:r>
              <a:rPr lang="en-US" dirty="0" smtClean="0"/>
              <a:t>Following is feedback overhead computation</a:t>
            </a:r>
          </a:p>
          <a:p>
            <a:pPr lvl="1"/>
            <a:r>
              <a:rPr lang="en-US" dirty="0" smtClean="0"/>
              <a:t>HE NDP Announcement: 21+4*</a:t>
            </a:r>
            <a:r>
              <a:rPr lang="en-US" dirty="0" err="1" smtClean="0"/>
              <a:t>NumUser</a:t>
            </a:r>
            <a:r>
              <a:rPr lang="en-US" dirty="0" smtClean="0"/>
              <a:t>(8)=53B, MCS0, Non-HT PPDU: 96us</a:t>
            </a:r>
          </a:p>
          <a:p>
            <a:pPr lvl="1"/>
            <a:r>
              <a:rPr lang="en-US" dirty="0" smtClean="0"/>
              <a:t>HE NDP: 168us (2x HE-LTF)</a:t>
            </a:r>
          </a:p>
          <a:p>
            <a:pPr lvl="1"/>
            <a:r>
              <a:rPr lang="en-US" dirty="0" smtClean="0"/>
              <a:t>BFRP Trigger: 28+6*</a:t>
            </a:r>
            <a:r>
              <a:rPr lang="en-US" dirty="0" err="1"/>
              <a:t>NumUser</a:t>
            </a:r>
            <a:r>
              <a:rPr lang="en-US" dirty="0"/>
              <a:t>(8</a:t>
            </a:r>
            <a:r>
              <a:rPr lang="en-US" dirty="0" smtClean="0"/>
              <a:t>)=76B, MCS0, Non-HT PPDU: 128us</a:t>
            </a:r>
          </a:p>
          <a:p>
            <a:pPr lvl="1"/>
            <a:r>
              <a:rPr lang="en-US" dirty="0" smtClean="0"/>
              <a:t>SIFS: 3*16=48us </a:t>
            </a:r>
          </a:p>
          <a:p>
            <a:pPr lvl="1"/>
            <a:r>
              <a:rPr lang="en-US" dirty="0" smtClean="0"/>
              <a:t>440us + TB PPDU (8 users with 106-tone RU) (HE </a:t>
            </a:r>
            <a:r>
              <a:rPr lang="en-US" dirty="0"/>
              <a:t>Compressed </a:t>
            </a:r>
            <a:r>
              <a:rPr lang="en-US" dirty="0" smtClean="0"/>
              <a:t>Beamforming)</a:t>
            </a:r>
          </a:p>
          <a:p>
            <a:pPr lvl="1"/>
            <a:r>
              <a:rPr lang="en-US" dirty="0" smtClean="0"/>
              <a:t>See next page for total feedback overhead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xmlns:lc="http://schemas.openxmlformats.org/drawingml/2006/lockedCanvas" id="{D75908E5-FA8D-4885-B58E-657AD89A3025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751410" y="4191000"/>
            <a:ext cx="5943600" cy="2259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71537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Total MU Feedback Overhead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8481938"/>
              </p:ext>
            </p:extLst>
          </p:nvPr>
        </p:nvGraphicFramePr>
        <p:xfrm>
          <a:off x="685800" y="2133600"/>
          <a:ext cx="7772402" cy="36906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90995"/>
                <a:gridCol w="833005"/>
                <a:gridCol w="703457"/>
                <a:gridCol w="616105"/>
                <a:gridCol w="616105"/>
                <a:gridCol w="616105"/>
                <a:gridCol w="616105"/>
                <a:gridCol w="616105"/>
                <a:gridCol w="616105"/>
                <a:gridCol w="616105"/>
                <a:gridCol w="616105"/>
                <a:gridCol w="616105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Total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Nss2, MCS3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Nss2, MCS4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Nss2, MCS5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Nss2, MCS6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Nss2, MCS7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Nss2, MCS8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Nss2, MCS9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Nss2, MCS10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Nss2, MCS11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8x2, 80MHz, Ng=4, MU Fine, HE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Baseline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6752B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2640us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1936us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1584us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1456us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1360us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1232us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1152us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1088us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1024us</a:t>
                      </a:r>
                      <a:endParaRPr lang="en-US" sz="1050" dirty="0"/>
                    </a:p>
                  </a:txBody>
                  <a:tcPr anchor="ctr"/>
                </a:tc>
              </a:tr>
              <a:tr h="370840">
                <a:tc rowSpan="6"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16x2, 80MHz, Ng=4, MU Fine, HE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Baseline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 smtClean="0">
                          <a:solidFill>
                            <a:srgbClr val="FF0000"/>
                          </a:solidFill>
                        </a:rPr>
                        <a:t>14752B</a:t>
                      </a:r>
                      <a:endParaRPr lang="en-US" sz="105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5152us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3600us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2832us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2576us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2368us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2064us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1904us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1760us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1632us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DR, K=8, 5MHz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9696B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3568us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2544us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2048us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1872us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1744us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1536us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1440us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1328us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1248us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DR, K=8, 10MHz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8224B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3104us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2240us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1808us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1664us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1552us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1376us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1296us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1216us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1136us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DR, K=4, 5MHz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4480B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1920us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1456us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1216us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1152us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1088us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992us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944us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896us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864us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DR, K=4, 10MHz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3616B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1648us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1280us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1088us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1024us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976us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896us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864us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816us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800us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1% Required SNR</a:t>
                      </a:r>
                      <a:endParaRPr lang="en-US" sz="105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4.2dB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7.3dB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11.3dB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12.6dB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14.0dB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18.0dB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19.8dB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23.6dB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26.0dB</a:t>
                      </a:r>
                      <a:endParaRPr lang="en-US" sz="105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62000" y="5867400"/>
            <a:ext cx="762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1% Required SNR computed based on following assumptions: </a:t>
            </a:r>
            <a:r>
              <a:rPr lang="en-US" dirty="0"/>
              <a:t>2Tx STA, 16Rx </a:t>
            </a:r>
            <a:r>
              <a:rPr lang="en-US" dirty="0" smtClean="0"/>
              <a:t>AP, </a:t>
            </a:r>
            <a:r>
              <a:rPr lang="en-US" dirty="0" err="1"/>
              <a:t>TGbe</a:t>
            </a:r>
            <a:r>
              <a:rPr lang="en-US" dirty="0"/>
              <a:t> channel D [3</a:t>
            </a:r>
            <a:r>
              <a:rPr lang="en-US" dirty="0" smtClean="0"/>
              <a:t>], packet size 4000B, with all impairments and compensations.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See Appendix for detail dimension reduction (DR) scheme.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2801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 System 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57800" y="1981200"/>
            <a:ext cx="3200400" cy="4114800"/>
          </a:xfrm>
        </p:spPr>
        <p:txBody>
          <a:bodyPr>
            <a:normAutofit fontScale="92500"/>
          </a:bodyPr>
          <a:lstStyle/>
          <a:p>
            <a:r>
              <a:rPr lang="en-US" sz="1600" dirty="0" smtClean="0"/>
              <a:t>Assume 10dB power difference in downlink and uplink </a:t>
            </a:r>
          </a:p>
          <a:p>
            <a:r>
              <a:rPr lang="en-US" sz="1600" dirty="0" smtClean="0"/>
              <a:t>Best performance chosen from 5ms, 10ms, 20ms and 40ms feedback period for each scheme</a:t>
            </a:r>
          </a:p>
          <a:p>
            <a:r>
              <a:rPr lang="en-US" sz="1600" dirty="0"/>
              <a:t>In case of </a:t>
            </a:r>
            <a:r>
              <a:rPr lang="en-US" sz="1600" dirty="0" smtClean="0"/>
              <a:t>16 antenna MU</a:t>
            </a:r>
            <a:r>
              <a:rPr lang="en-US" sz="1600" dirty="0"/>
              <a:t>, feedback periodicity </a:t>
            </a:r>
            <a:r>
              <a:rPr lang="en-US" sz="1600" dirty="0" smtClean="0"/>
              <a:t>should </a:t>
            </a:r>
            <a:r>
              <a:rPr lang="en-US" sz="1600" dirty="0"/>
              <a:t>be </a:t>
            </a:r>
            <a:r>
              <a:rPr lang="en-US" sz="1600" dirty="0" smtClean="0"/>
              <a:t>5-10ms </a:t>
            </a:r>
            <a:endParaRPr lang="en-US" sz="1600" dirty="0"/>
          </a:p>
          <a:p>
            <a:r>
              <a:rPr lang="en-US" sz="1600" dirty="0" smtClean="0"/>
              <a:t>Dimension reduction scheme shows 2-3dB better than conventional compressed beamforming scheme thanks to smaller overhead while maintaining beamforming gain</a:t>
            </a:r>
          </a:p>
          <a:p>
            <a:r>
              <a:rPr lang="en-US" sz="1600" dirty="0" smtClean="0"/>
              <a:t>See appendix for more simulation result</a:t>
            </a:r>
          </a:p>
          <a:p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55648"/>
            <a:ext cx="5575501" cy="41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30590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 Feedback Overhead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4248"/>
            <a:ext cx="7772400" cy="21336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We consider following HE SU feedback </a:t>
            </a:r>
          </a:p>
          <a:p>
            <a:r>
              <a:rPr lang="en-US" dirty="0" smtClean="0"/>
              <a:t>Following is feedback overhead computation</a:t>
            </a:r>
          </a:p>
          <a:p>
            <a:pPr lvl="1"/>
            <a:r>
              <a:rPr lang="en-US" dirty="0" smtClean="0"/>
              <a:t>HE NDP Announcement: 21+4*</a:t>
            </a:r>
            <a:r>
              <a:rPr lang="en-US" dirty="0" err="1" smtClean="0"/>
              <a:t>NumUser</a:t>
            </a:r>
            <a:r>
              <a:rPr lang="en-US" dirty="0" smtClean="0"/>
              <a:t>(1)=25B, MCS0, Non-HT PPDU: 60us</a:t>
            </a:r>
          </a:p>
          <a:p>
            <a:pPr lvl="1"/>
            <a:r>
              <a:rPr lang="en-US" dirty="0" smtClean="0"/>
              <a:t>HE NDP: 168us (2x HE-LTF)</a:t>
            </a:r>
          </a:p>
          <a:p>
            <a:pPr lvl="1"/>
            <a:r>
              <a:rPr lang="en-US" dirty="0" smtClean="0"/>
              <a:t>SIFS: 2*16=32us </a:t>
            </a:r>
          </a:p>
          <a:p>
            <a:pPr lvl="1"/>
            <a:r>
              <a:rPr lang="en-US" dirty="0" smtClean="0"/>
              <a:t>260us + HE SU PPDU (HE </a:t>
            </a:r>
            <a:r>
              <a:rPr lang="en-US" dirty="0"/>
              <a:t>Compressed </a:t>
            </a:r>
            <a:r>
              <a:rPr lang="en-US" dirty="0" smtClean="0"/>
              <a:t>Beamforming)</a:t>
            </a:r>
          </a:p>
          <a:p>
            <a:pPr lvl="1"/>
            <a:r>
              <a:rPr lang="en-US" dirty="0" smtClean="0"/>
              <a:t>See appendix for total feedback overhead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4724400"/>
            <a:ext cx="6400800" cy="1266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81814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 System 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57800" y="1981200"/>
            <a:ext cx="3200400" cy="4114800"/>
          </a:xfrm>
        </p:spPr>
        <p:txBody>
          <a:bodyPr>
            <a:noAutofit/>
          </a:bodyPr>
          <a:lstStyle/>
          <a:p>
            <a:r>
              <a:rPr lang="en-US" sz="1600" dirty="0" smtClean="0"/>
              <a:t>Assume 10dB power difference in downlink and uplink </a:t>
            </a:r>
          </a:p>
          <a:p>
            <a:r>
              <a:rPr lang="en-US" sz="1600" dirty="0" smtClean="0"/>
              <a:t>Best performance chosen from 5ms, 10ms, 15ms, 20ms, 40ms and 80ms feedback period for each scheme</a:t>
            </a:r>
          </a:p>
          <a:p>
            <a:r>
              <a:rPr lang="en-US" sz="1600" dirty="0" smtClean="0"/>
              <a:t>In case of 16 antenna SU, feedback periodicity can be as large as 15-20ms </a:t>
            </a:r>
          </a:p>
          <a:p>
            <a:r>
              <a:rPr lang="en-US" sz="1600" dirty="0" smtClean="0"/>
              <a:t>In this case, performance gain due to feedback overhead reduction is minimal</a:t>
            </a:r>
          </a:p>
          <a:p>
            <a:r>
              <a:rPr lang="en-US" sz="1600" dirty="0" smtClean="0"/>
              <a:t>See appendix for more simulation result</a:t>
            </a:r>
          </a:p>
          <a:p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52600"/>
            <a:ext cx="5575501" cy="41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58591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Revision 1- PER comparison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In addition to throughput comparison, we further evaluated packet error rate comparison including all impairments and compensation method</a:t>
            </a:r>
          </a:p>
          <a:p>
            <a:r>
              <a:rPr lang="en-US" dirty="0" smtClean="0"/>
              <a:t>Following is simulation assumption</a:t>
            </a:r>
          </a:p>
          <a:p>
            <a:pPr lvl="1"/>
            <a:r>
              <a:rPr lang="en-US" dirty="0" smtClean="0"/>
              <a:t>CFO: 20ppm</a:t>
            </a:r>
          </a:p>
          <a:p>
            <a:pPr lvl="1"/>
            <a:r>
              <a:rPr lang="en-US" dirty="0" smtClean="0"/>
              <a:t>PN: 0.2degree at both transmitter (each AP has different PN) and receiver</a:t>
            </a:r>
          </a:p>
          <a:p>
            <a:pPr lvl="1"/>
            <a:r>
              <a:rPr lang="en-US" dirty="0" err="1" smtClean="0"/>
              <a:t>Ntx</a:t>
            </a:r>
            <a:r>
              <a:rPr lang="en-US" dirty="0" smtClean="0"/>
              <a:t>: 16 or 2x8 (two of 8 antenna APs)</a:t>
            </a:r>
          </a:p>
          <a:p>
            <a:pPr lvl="1"/>
            <a:r>
              <a:rPr lang="en-US" dirty="0" err="1" smtClean="0"/>
              <a:t>Nrx</a:t>
            </a:r>
            <a:r>
              <a:rPr lang="en-US" dirty="0" smtClean="0"/>
              <a:t>: 2</a:t>
            </a:r>
          </a:p>
          <a:p>
            <a:pPr lvl="1"/>
            <a:r>
              <a:rPr lang="en-US" dirty="0" smtClean="0"/>
              <a:t>Number of STA: 6 (fixed scheduling)</a:t>
            </a:r>
          </a:p>
          <a:p>
            <a:pPr lvl="1"/>
            <a:r>
              <a:rPr lang="en-US" dirty="0" smtClean="0"/>
              <a:t>MCS 6</a:t>
            </a:r>
          </a:p>
          <a:p>
            <a:pPr lvl="1"/>
            <a:r>
              <a:rPr lang="en-US" dirty="0" smtClean="0"/>
              <a:t>BW: 80MHz or 20MHz</a:t>
            </a:r>
          </a:p>
          <a:p>
            <a:pPr lvl="1"/>
            <a:r>
              <a:rPr lang="en-US" dirty="0" smtClean="0"/>
              <a:t>PPDU length 1500B (for 80MHz) or 15000B (for 20MHz)</a:t>
            </a:r>
          </a:p>
          <a:p>
            <a:pPr lvl="1"/>
            <a:r>
              <a:rPr lang="en-US" dirty="0" smtClean="0"/>
              <a:t>Ng = 4, 8 (not in 11ax) and 16</a:t>
            </a:r>
          </a:p>
          <a:p>
            <a:pPr lvl="1"/>
            <a:r>
              <a:rPr lang="en-US" dirty="0" smtClean="0"/>
              <a:t>All other multi-AP impairments defined in [4]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8215559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Results (PER)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32890"/>
            <a:ext cx="4572000" cy="3425182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828800"/>
            <a:ext cx="4572000" cy="3429272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Box 8"/>
          <p:cNvSpPr txBox="1"/>
          <p:nvPr/>
        </p:nvSpPr>
        <p:spPr>
          <a:xfrm>
            <a:off x="609600" y="5405077"/>
            <a:ext cx="350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i="1" baseline="-25000" dirty="0">
                <a:latin typeface="Arial" panose="020B0604020202020204" pitchFamily="34" charset="0"/>
                <a:cs typeface="Arial" panose="020B0604020202020204" pitchFamily="34" charset="0"/>
              </a:rPr>
              <a:t>TX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= 16, 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i="1" baseline="-25000" dirty="0">
                <a:latin typeface="Arial" panose="020B0604020202020204" pitchFamily="34" charset="0"/>
                <a:cs typeface="Arial" panose="020B0604020202020204" pitchFamily="34" charset="0"/>
              </a:rPr>
              <a:t>RX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= 2, 6 STAs fixed allocation, 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i="1" baseline="-25000" dirty="0"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= 2 each total 12 streams,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MCS6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257800" y="5410200"/>
            <a:ext cx="350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i="1" baseline="-25000" dirty="0">
                <a:latin typeface="Arial" panose="020B0604020202020204" pitchFamily="34" charset="0"/>
                <a:cs typeface="Arial" panose="020B0604020202020204" pitchFamily="34" charset="0"/>
              </a:rPr>
              <a:t>TX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16 or 2x8, 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i="1" baseline="-25000" dirty="0">
                <a:latin typeface="Arial" panose="020B0604020202020204" pitchFamily="34" charset="0"/>
                <a:cs typeface="Arial" panose="020B0604020202020204" pitchFamily="34" charset="0"/>
              </a:rPr>
              <a:t>RX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= 2, 6 STAs fixed allocation, 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i="1" baseline="-25000" dirty="0"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= 2 each total 12 streams,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MCS6, 1.2ms PPDU length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904557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125332</TotalTime>
  <Words>1333</Words>
  <Application>Microsoft Office PowerPoint</Application>
  <PresentationFormat>On-screen Show (4:3)</PresentationFormat>
  <Paragraphs>338</Paragraphs>
  <Slides>18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Cambria Math</vt:lpstr>
      <vt:lpstr>Times New Roman</vt:lpstr>
      <vt:lpstr>802-11-Submission</vt:lpstr>
      <vt:lpstr>Document</vt:lpstr>
      <vt:lpstr>Further Discussion on  Feedback Overhead Reduction</vt:lpstr>
      <vt:lpstr>Introduction</vt:lpstr>
      <vt:lpstr>MU Feedback Overhead</vt:lpstr>
      <vt:lpstr>Total MU Feedback Overhead</vt:lpstr>
      <vt:lpstr>MU System Performance</vt:lpstr>
      <vt:lpstr>SU Feedback Overhead</vt:lpstr>
      <vt:lpstr>SU System Performance</vt:lpstr>
      <vt:lpstr>Revision 1- PER comparison</vt:lpstr>
      <vt:lpstr>Simulation Results (PER)</vt:lpstr>
      <vt:lpstr>Discussions</vt:lpstr>
      <vt:lpstr>Straw Poll #1</vt:lpstr>
      <vt:lpstr>Straw Poll #2</vt:lpstr>
      <vt:lpstr>Reference</vt:lpstr>
      <vt:lpstr>Dimension Reduction Scheme</vt:lpstr>
      <vt:lpstr>Example Implementation of DR</vt:lpstr>
      <vt:lpstr>Detail MU Simulation Results</vt:lpstr>
      <vt:lpstr>Total SU Feedback Overhead</vt:lpstr>
      <vt:lpstr>Detail SU Simulation Results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Wook Bong Lee</dc:creator>
  <cp:lastModifiedBy>Wook Bong Lee</cp:lastModifiedBy>
  <cp:revision>2018</cp:revision>
  <cp:lastPrinted>1998-02-10T13:28:06Z</cp:lastPrinted>
  <dcterms:created xsi:type="dcterms:W3CDTF">2007-05-21T21:00:37Z</dcterms:created>
  <dcterms:modified xsi:type="dcterms:W3CDTF">2020-03-05T17:13:07Z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NSCPROP_SA">
    <vt:lpwstr>C:\Users\tianyu.wu\Downloads\11-17-0371-04-00ba-wur-duty-cycle-mode-and-timing-synchronization-follow-up.pptx</vt:lpwstr>
  </property>
</Properties>
</file>