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34" r:id="rId3"/>
    <p:sldId id="313" r:id="rId4"/>
    <p:sldId id="333" r:id="rId5"/>
    <p:sldId id="324" r:id="rId6"/>
    <p:sldId id="335" r:id="rId7"/>
    <p:sldId id="322" r:id="rId8"/>
    <p:sldId id="319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n Toledano" initials="RT" lastIdx="2" clrIdx="0">
    <p:extLst>
      <p:ext uri="{19B8F6BF-5375-455C-9EA6-DF929625EA0E}">
        <p15:presenceInfo xmlns:p15="http://schemas.microsoft.com/office/powerpoint/2012/main" userId="S-1-5-21-4074694662-3501753973-433055986-2112" providerId="AD"/>
      </p:ext>
    </p:extLst>
  </p:cmAuthor>
  <p:cmAuthor id="2" name="Leonid Menis" initials="LM" lastIdx="6" clrIdx="1">
    <p:extLst>
      <p:ext uri="{19B8F6BF-5375-455C-9EA6-DF929625EA0E}">
        <p15:presenceInfo xmlns:p15="http://schemas.microsoft.com/office/powerpoint/2012/main" userId="Leonid Menis" providerId="None"/>
      </p:ext>
    </p:extLst>
  </p:cmAuthor>
  <p:cmAuthor id="3" name="Onn Haran" initials="OH" lastIdx="5" clrIdx="2">
    <p:extLst>
      <p:ext uri="{19B8F6BF-5375-455C-9EA6-DF929625EA0E}">
        <p15:presenceInfo xmlns:p15="http://schemas.microsoft.com/office/powerpoint/2012/main" userId="S-1-5-21-4074694662-3501753973-433055986-11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>
        <p:scale>
          <a:sx n="90" d="100"/>
          <a:sy n="90" d="100"/>
        </p:scale>
        <p:origin x="355" y="-19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139" y="4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11-Sep-19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652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66C1966-4163-441D-9BD3-CED54DB758D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Yossi Shaul, Autotalks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8604E65-F3AA-48F9-988C-BC385B152FDC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Yossi Shaul, Autotalks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197A634-158D-4C37-A6E3-042928A63BA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Yossi Shaul, Autotalks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DCB2662-F82B-436E-BACD-A32D98B87F0A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Yossi Shaul, Autotalks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51830F4-7873-4E49-B414-1CE4161EA8E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Yossi Shaul, Autotalks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BE96EC4-05F0-4BD8-89D1-7EFA05E3DAC4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Yossi Shaul, Autotalks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Yossi Shaul, Autotalks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19-1494/r0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99583" y="502966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Fair Sub-Channels Access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4338190"/>
              </p:ext>
            </p:extLst>
          </p:nvPr>
        </p:nvGraphicFramePr>
        <p:xfrm>
          <a:off x="984250" y="2373313"/>
          <a:ext cx="10120313" cy="268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" name="Document" r:id="rId4" imgW="10459112" imgH="2765252" progId="Word.Document.8">
                  <p:embed/>
                </p:oleObj>
              </mc:Choice>
              <mc:Fallback>
                <p:oleObj name="Document" r:id="rId4" imgW="10459112" imgH="276525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2373313"/>
                        <a:ext cx="10120313" cy="2682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9527F674-4CE2-4475-8D6C-B814C1A97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Yossi Shaul, Autotalks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Yossi Shaul, Autotalks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F945ED2-7E49-4152-BD88-E95930C604FF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kern="0" dirty="0"/>
              <a:t>It was agreed to support 20MHZ operation for 11bd</a:t>
            </a:r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kern="0" dirty="0"/>
              <a:t>11bd main advantage is co-channel coexistence with 11p </a:t>
            </a:r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kern="0" dirty="0"/>
              <a:t>Open issue: channel access rules for 20MHZ channel assuming both 11p/11bd devices</a:t>
            </a:r>
          </a:p>
        </p:txBody>
      </p:sp>
    </p:spTree>
    <p:extLst>
      <p:ext uri="{BB962C8B-B14F-4D97-AF65-F5344CB8AC3E}">
        <p14:creationId xmlns:p14="http://schemas.microsoft.com/office/powerpoint/2010/main" val="3428010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Yossi Shaul, Autotalks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F945ED2-7E49-4152-BD88-E95930C604FF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kern="0" dirty="0"/>
              <a:t>Both 10MHz sub-channels may carry equally important legacy services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kern="0" dirty="0"/>
              <a:t>Existing WiFi operation decodes NAV in a single sub-channel</a:t>
            </a:r>
          </a:p>
          <a:p>
            <a:pPr marL="800100" lvl="1" indent="-342900">
              <a:spcBef>
                <a:spcPts val="1200"/>
              </a:spcBef>
              <a:buFont typeface="Wingdings" panose="05000000000000000000" pitchFamily="2" charset="2"/>
              <a:buChar char="à"/>
            </a:pPr>
            <a:r>
              <a:rPr lang="en-US" kern="0" dirty="0">
                <a:sym typeface="Wingdings" panose="05000000000000000000" pitchFamily="2" charset="2"/>
              </a:rPr>
              <a:t>By default, one (which one? arbitrary?) sub-channel has better protection than the other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kern="0" dirty="0"/>
              <a:t>Fair 20MHz channel access is achieved by decoding L-SIG length field in both sub-channels, without preferring one sub-channel over the other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kern="0" dirty="0"/>
              <a:t>Implementation would require two receivers, which is undesired due to cost and complexity 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kern="0" dirty="0"/>
              <a:t>Without NAV / L-SIG length field, legacy sub-channel would have less transmission opportunities and higher hidden node collision probability  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kern="0" dirty="0"/>
              <a:t>A concept of lightly-modified single-radio decoder capable of decoding </a:t>
            </a:r>
            <a:br>
              <a:rPr lang="en-US" kern="0" dirty="0"/>
            </a:br>
            <a:r>
              <a:rPr lang="en-US" kern="0" dirty="0"/>
              <a:t>L-SIG length field in both sub-channels is proposed</a:t>
            </a:r>
          </a:p>
        </p:txBody>
      </p:sp>
    </p:spTree>
    <p:extLst>
      <p:ext uri="{BB962C8B-B14F-4D97-AF65-F5344CB8AC3E}">
        <p14:creationId xmlns:p14="http://schemas.microsoft.com/office/powerpoint/2010/main" val="3335684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20MHz 11bd PPDU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Yossi Shaul, Autotalks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F945ED2-7E49-4152-BD88-E95930C604FF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lvl="1" indent="0">
              <a:spcBef>
                <a:spcPts val="1200"/>
              </a:spcBef>
              <a:defRPr/>
            </a:pPr>
            <a:r>
              <a:rPr lang="en-US" sz="2400" b="1" kern="0" dirty="0"/>
              <a:t>From SFD: “</a:t>
            </a:r>
            <a:r>
              <a:rPr lang="en-US" altLang="ko-KR" sz="2400" b="1" kern="0" dirty="0"/>
              <a:t>In</a:t>
            </a:r>
            <a:r>
              <a:rPr lang="ko-KR" altLang="en-US" sz="2400" b="1" kern="0" dirty="0"/>
              <a:t> </a:t>
            </a:r>
            <a:r>
              <a:rPr lang="en-US" altLang="ko-KR" sz="2400" b="1" kern="0" dirty="0"/>
              <a:t>20MHz bandwidth,  L-STF, L-LTF, and L-SIG for 10MHz PPDU are duplicated as</a:t>
            </a:r>
            <a:r>
              <a:rPr lang="ko-KR" altLang="en-US" sz="2400" b="1" kern="0" dirty="0"/>
              <a:t> </a:t>
            </a:r>
            <a:r>
              <a:rPr lang="en-US" altLang="ko-KR" sz="2400" b="1" kern="0" dirty="0"/>
              <a:t>shown in the figure below.”</a:t>
            </a:r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59497EBB-D99A-4C52-9ED6-27CD175E8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6014" y="3492499"/>
            <a:ext cx="3519487" cy="912812"/>
          </a:xfrm>
          <a:prstGeom prst="rect">
            <a:avLst/>
          </a:prstGeom>
          <a:noFill/>
          <a:ln w="19050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250000"/>
              </a:lnSpc>
              <a:spcBef>
                <a:spcPts val="2000"/>
              </a:spcBef>
              <a:buNone/>
            </a:pPr>
            <a:endParaRPr lang="en-US" altLang="zh-CN" sz="1600" b="0">
              <a:ea typeface="MS Gothic" panose="020B0609070205080204" pitchFamily="49" charset="-128"/>
            </a:endParaRPr>
          </a:p>
        </p:txBody>
      </p:sp>
      <p:cxnSp>
        <p:nvCxnSpPr>
          <p:cNvPr id="10" name="Straight Arrow Connector 14">
            <a:extLst>
              <a:ext uri="{FF2B5EF4-FFF2-40B4-BE49-F238E27FC236}">
                <a16:creationId xmlns:a16="http://schemas.microsoft.com/office/drawing/2014/main" id="{247D3193-63BB-4A4B-B3C1-FF59959AD7BB}"/>
              </a:ext>
            </a:extLst>
          </p:cNvPr>
          <p:cNvCxnSpPr>
            <a:cxnSpLocks/>
          </p:cNvCxnSpPr>
          <p:nvPr/>
        </p:nvCxnSpPr>
        <p:spPr bwMode="auto">
          <a:xfrm>
            <a:off x="3186113" y="3463924"/>
            <a:ext cx="0" cy="45561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Arrow Connector 15">
            <a:extLst>
              <a:ext uri="{FF2B5EF4-FFF2-40B4-BE49-F238E27FC236}">
                <a16:creationId xmlns:a16="http://schemas.microsoft.com/office/drawing/2014/main" id="{DF6C034D-6522-4635-B945-C96E33340D4D}"/>
              </a:ext>
            </a:extLst>
          </p:cNvPr>
          <p:cNvCxnSpPr>
            <a:cxnSpLocks/>
          </p:cNvCxnSpPr>
          <p:nvPr/>
        </p:nvCxnSpPr>
        <p:spPr bwMode="auto">
          <a:xfrm>
            <a:off x="3181350" y="3946525"/>
            <a:ext cx="0" cy="4540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TextBox 9">
            <a:extLst>
              <a:ext uri="{FF2B5EF4-FFF2-40B4-BE49-F238E27FC236}">
                <a16:creationId xmlns:a16="http://schemas.microsoft.com/office/drawing/2014/main" id="{56596F0A-ED55-4BEE-8AE7-AF082A5850BA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2604264" y="3360330"/>
            <a:ext cx="400110" cy="64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1400" b="0">
                <a:ea typeface="Gulim" pitchFamily="34" charset="-127"/>
              </a:rPr>
              <a:t>10MHz</a:t>
            </a:r>
          </a:p>
        </p:txBody>
      </p:sp>
      <p:sp>
        <p:nvSpPr>
          <p:cNvPr id="13" name="TextBox 10">
            <a:extLst>
              <a:ext uri="{FF2B5EF4-FFF2-40B4-BE49-F238E27FC236}">
                <a16:creationId xmlns:a16="http://schemas.microsoft.com/office/drawing/2014/main" id="{8899A176-2782-465C-B18E-893FB481E04B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2597914" y="3839755"/>
            <a:ext cx="400110" cy="64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1400" b="0">
                <a:ea typeface="Gulim" pitchFamily="34" charset="-127"/>
              </a:rPr>
              <a:t>10MHz</a:t>
            </a: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BA703C2F-B6EF-4C8E-8E0D-4D3174788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4000" y="3494086"/>
            <a:ext cx="1066800" cy="4572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zh-CN" sz="1600" b="0">
                <a:ea typeface="MS Gothic" panose="020B0609070205080204" pitchFamily="49" charset="-128"/>
              </a:rPr>
              <a:t>L-LTF</a:t>
            </a:r>
          </a:p>
        </p:txBody>
      </p:sp>
      <p:sp>
        <p:nvSpPr>
          <p:cNvPr id="15" name="Rectangle 19">
            <a:extLst>
              <a:ext uri="{FF2B5EF4-FFF2-40B4-BE49-F238E27FC236}">
                <a16:creationId xmlns:a16="http://schemas.microsoft.com/office/drawing/2014/main" id="{1ECD3E5B-6DE0-41D3-A84A-85A0FB35E8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2000" y="3494086"/>
            <a:ext cx="762000" cy="4572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zh-CN" sz="1600" b="0">
                <a:ea typeface="MS Gothic" panose="020B0609070205080204" pitchFamily="49" charset="-128"/>
              </a:rPr>
              <a:t>L-STF</a:t>
            </a:r>
          </a:p>
        </p:txBody>
      </p:sp>
      <p:sp>
        <p:nvSpPr>
          <p:cNvPr id="16" name="Rectangle 20">
            <a:extLst>
              <a:ext uri="{FF2B5EF4-FFF2-40B4-BE49-F238E27FC236}">
                <a16:creationId xmlns:a16="http://schemas.microsoft.com/office/drawing/2014/main" id="{E39559E1-8DCE-4BA7-8A89-B4B95407A7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0800" y="3492499"/>
            <a:ext cx="1066800" cy="4572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zh-CN" sz="1600" b="0">
                <a:ea typeface="MS Gothic" panose="020B0609070205080204" pitchFamily="49" charset="-128"/>
              </a:rPr>
              <a:t>L-SIG</a:t>
            </a:r>
          </a:p>
        </p:txBody>
      </p:sp>
      <p:sp>
        <p:nvSpPr>
          <p:cNvPr id="17" name="Rectangle 21">
            <a:extLst>
              <a:ext uri="{FF2B5EF4-FFF2-40B4-BE49-F238E27FC236}">
                <a16:creationId xmlns:a16="http://schemas.microsoft.com/office/drawing/2014/main" id="{3DC521F3-B0B6-4E37-AF98-EBD9120F6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4000" y="3946524"/>
            <a:ext cx="1066800" cy="4572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zh-CN" sz="1600" b="0">
                <a:ea typeface="MS Gothic" panose="020B0609070205080204" pitchFamily="49" charset="-128"/>
              </a:rPr>
              <a:t>L-LTF</a:t>
            </a:r>
          </a:p>
        </p:txBody>
      </p:sp>
      <p:sp>
        <p:nvSpPr>
          <p:cNvPr id="18" name="Rectangle 22">
            <a:extLst>
              <a:ext uri="{FF2B5EF4-FFF2-40B4-BE49-F238E27FC236}">
                <a16:creationId xmlns:a16="http://schemas.microsoft.com/office/drawing/2014/main" id="{DA53F3E6-50A4-49D1-8327-F65B5C4B2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2000" y="3946524"/>
            <a:ext cx="762000" cy="4572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zh-CN" sz="1600" b="0">
                <a:ea typeface="MS Gothic" panose="020B0609070205080204" pitchFamily="49" charset="-128"/>
              </a:rPr>
              <a:t>L-STF</a:t>
            </a:r>
          </a:p>
        </p:txBody>
      </p:sp>
      <p:sp>
        <p:nvSpPr>
          <p:cNvPr id="19" name="Rectangle 23">
            <a:extLst>
              <a:ext uri="{FF2B5EF4-FFF2-40B4-BE49-F238E27FC236}">
                <a16:creationId xmlns:a16="http://schemas.microsoft.com/office/drawing/2014/main" id="{A3DA8D63-492F-4543-B3F0-8FDED680F0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0800" y="3946524"/>
            <a:ext cx="1066800" cy="455612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zh-CN" sz="1600" b="0">
                <a:ea typeface="MS Gothic" panose="020B0609070205080204" pitchFamily="49" charset="-128"/>
              </a:rPr>
              <a:t>L-SIG</a:t>
            </a:r>
          </a:p>
        </p:txBody>
      </p:sp>
      <p:cxnSp>
        <p:nvCxnSpPr>
          <p:cNvPr id="20" name="직선 화살표 연결선 17">
            <a:extLst>
              <a:ext uri="{FF2B5EF4-FFF2-40B4-BE49-F238E27FC236}">
                <a16:creationId xmlns:a16="http://schemas.microsoft.com/office/drawing/2014/main" id="{1B776E2A-F1EB-4188-9DAD-5AD261D1C409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286126" y="4554537"/>
            <a:ext cx="6429375" cy="3175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Box 18">
            <a:extLst>
              <a:ext uri="{FF2B5EF4-FFF2-40B4-BE49-F238E27FC236}">
                <a16:creationId xmlns:a16="http://schemas.microsoft.com/office/drawing/2014/main" id="{0C0F18A9-A21B-4A2F-B4B9-E1040BA73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9914" y="4598987"/>
            <a:ext cx="9540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ko-KR" sz="1200" b="0">
                <a:ea typeface="Gulim" pitchFamily="34" charset="-127"/>
              </a:rPr>
              <a:t>11bd PPDU </a:t>
            </a:r>
            <a:endParaRPr kumimoji="1" lang="ko-KR" altLang="en-US" sz="1200" b="0"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72328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10896600" cy="1065213"/>
          </a:xfrm>
        </p:spPr>
        <p:txBody>
          <a:bodyPr/>
          <a:lstStyle/>
          <a:p>
            <a:r>
              <a:rPr lang="en-US" dirty="0"/>
              <a:t>Block Diagram of 20MHz Receiver with single NAV decoding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Yossi Shaul, Autotalks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A5266A-CC03-40D8-959D-B0451526E299}"/>
              </a:ext>
            </a:extLst>
          </p:cNvPr>
          <p:cNvSpPr/>
          <p:nvPr/>
        </p:nvSpPr>
        <p:spPr bwMode="auto">
          <a:xfrm>
            <a:off x="990600" y="3048000"/>
            <a:ext cx="838200" cy="762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RF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04BC9AB-FC9A-44C8-AFA9-1B7C29BACC88}"/>
              </a:ext>
            </a:extLst>
          </p:cNvPr>
          <p:cNvSpPr/>
          <p:nvPr/>
        </p:nvSpPr>
        <p:spPr bwMode="auto">
          <a:xfrm>
            <a:off x="2247900" y="3048000"/>
            <a:ext cx="838200" cy="762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A/D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1107221-1D5A-40FA-92E8-4D82F5B672FE}"/>
              </a:ext>
            </a:extLst>
          </p:cNvPr>
          <p:cNvSpPr/>
          <p:nvPr/>
        </p:nvSpPr>
        <p:spPr bwMode="auto">
          <a:xfrm>
            <a:off x="3505200" y="2816603"/>
            <a:ext cx="1219200" cy="46279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Synchronization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6E52E0A-5AC6-4121-B7AF-F06C98AA0BF1}"/>
              </a:ext>
            </a:extLst>
          </p:cNvPr>
          <p:cNvSpPr/>
          <p:nvPr/>
        </p:nvSpPr>
        <p:spPr bwMode="auto">
          <a:xfrm>
            <a:off x="3505200" y="3578605"/>
            <a:ext cx="1219200" cy="46279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Cyclic shift removal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AD6CFE9-A25D-47EB-AF15-52BBEF173D9F}"/>
              </a:ext>
            </a:extLst>
          </p:cNvPr>
          <p:cNvSpPr/>
          <p:nvPr/>
        </p:nvSpPr>
        <p:spPr bwMode="auto">
          <a:xfrm>
            <a:off x="5143500" y="3050796"/>
            <a:ext cx="838200" cy="762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FFT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CC0A59D-DF20-4DD3-9AFD-6671475318E7}"/>
              </a:ext>
            </a:extLst>
          </p:cNvPr>
          <p:cNvSpPr/>
          <p:nvPr/>
        </p:nvSpPr>
        <p:spPr bwMode="auto">
          <a:xfrm>
            <a:off x="9086096" y="3048000"/>
            <a:ext cx="838200" cy="762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Symbol  </a:t>
            </a:r>
            <a:b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</a:b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-&gt; Data processing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61E12B4-D3D9-428B-B2B8-8787F95B7E75}"/>
              </a:ext>
            </a:extLst>
          </p:cNvPr>
          <p:cNvCxnSpPr>
            <a:stCxn id="19" idx="3"/>
            <a:endCxn id="20" idx="1"/>
          </p:cNvCxnSpPr>
          <p:nvPr/>
        </p:nvCxnSpPr>
        <p:spPr bwMode="auto">
          <a:xfrm>
            <a:off x="1828800" y="3429000"/>
            <a:ext cx="4191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7AD7A212-8BF0-412B-A8D2-6BCDCD64AA38}"/>
              </a:ext>
            </a:extLst>
          </p:cNvPr>
          <p:cNvCxnSpPr>
            <a:stCxn id="20" idx="3"/>
            <a:endCxn id="22" idx="1"/>
          </p:cNvCxnSpPr>
          <p:nvPr/>
        </p:nvCxnSpPr>
        <p:spPr bwMode="auto">
          <a:xfrm>
            <a:off x="3086100" y="3429000"/>
            <a:ext cx="419100" cy="381002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6E19E547-4A4C-4C16-9041-C2844C25DDDE}"/>
              </a:ext>
            </a:extLst>
          </p:cNvPr>
          <p:cNvCxnSpPr>
            <a:cxnSpLocks/>
            <a:stCxn id="22" idx="3"/>
            <a:endCxn id="23" idx="1"/>
          </p:cNvCxnSpPr>
          <p:nvPr/>
        </p:nvCxnSpPr>
        <p:spPr bwMode="auto">
          <a:xfrm flipV="1">
            <a:off x="4724400" y="3431796"/>
            <a:ext cx="419100" cy="378206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57BB715C-2E34-4CCE-937D-D61FC674F366}"/>
              </a:ext>
            </a:extLst>
          </p:cNvPr>
          <p:cNvCxnSpPr>
            <a:cxnSpLocks/>
            <a:stCxn id="20" idx="3"/>
            <a:endCxn id="21" idx="1"/>
          </p:cNvCxnSpPr>
          <p:nvPr/>
        </p:nvCxnSpPr>
        <p:spPr bwMode="auto">
          <a:xfrm flipV="1">
            <a:off x="3086100" y="3048000"/>
            <a:ext cx="419100" cy="381000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BBE0B70-8E8A-485B-A23A-4004BA7AF5C6}"/>
              </a:ext>
            </a:extLst>
          </p:cNvPr>
          <p:cNvCxnSpPr>
            <a:cxnSpLocks/>
          </p:cNvCxnSpPr>
          <p:nvPr/>
        </p:nvCxnSpPr>
        <p:spPr bwMode="auto">
          <a:xfrm>
            <a:off x="9940375" y="3428999"/>
            <a:ext cx="4191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CA8DADBC-8756-4449-BFDB-E157D1B0D805}"/>
              </a:ext>
            </a:extLst>
          </p:cNvPr>
          <p:cNvSpPr/>
          <p:nvPr/>
        </p:nvSpPr>
        <p:spPr bwMode="auto">
          <a:xfrm>
            <a:off x="10375554" y="3047999"/>
            <a:ext cx="838200" cy="762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NAV state machine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C59101B-18DE-4B3F-BBB5-AF65A7B1B690}"/>
              </a:ext>
            </a:extLst>
          </p:cNvPr>
          <p:cNvSpPr/>
          <p:nvPr/>
        </p:nvSpPr>
        <p:spPr bwMode="auto">
          <a:xfrm>
            <a:off x="6401229" y="3047931"/>
            <a:ext cx="838200" cy="762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Equalization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F42B2C11-55F7-4C35-AB8E-71B3EE94C935}"/>
              </a:ext>
            </a:extLst>
          </p:cNvPr>
          <p:cNvCxnSpPr>
            <a:endCxn id="46" idx="1"/>
          </p:cNvCxnSpPr>
          <p:nvPr/>
        </p:nvCxnSpPr>
        <p:spPr bwMode="auto">
          <a:xfrm>
            <a:off x="5982129" y="3428931"/>
            <a:ext cx="4191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B0687487-4FDA-4FF6-9560-EB3809867E57}"/>
              </a:ext>
            </a:extLst>
          </p:cNvPr>
          <p:cNvCxnSpPr>
            <a:cxnSpLocks/>
            <a:stCxn id="46" idx="3"/>
            <a:endCxn id="36" idx="1"/>
          </p:cNvCxnSpPr>
          <p:nvPr/>
        </p:nvCxnSpPr>
        <p:spPr bwMode="auto">
          <a:xfrm flipV="1">
            <a:off x="7239429" y="3200400"/>
            <a:ext cx="235300" cy="228531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rapezoid 30">
            <a:extLst>
              <a:ext uri="{FF2B5EF4-FFF2-40B4-BE49-F238E27FC236}">
                <a16:creationId xmlns:a16="http://schemas.microsoft.com/office/drawing/2014/main" id="{84D5082C-44AC-4249-AFBC-6C18175AA5D2}"/>
              </a:ext>
            </a:extLst>
          </p:cNvPr>
          <p:cNvSpPr/>
          <p:nvPr/>
        </p:nvSpPr>
        <p:spPr bwMode="auto">
          <a:xfrm rot="5400000">
            <a:off x="8532199" y="3389376"/>
            <a:ext cx="758952" cy="76200"/>
          </a:xfrm>
          <a:prstGeom prst="trapezoid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805EF313-8109-42C6-A700-9D4CA75A8529}"/>
              </a:ext>
            </a:extLst>
          </p:cNvPr>
          <p:cNvCxnSpPr>
            <a:cxnSpLocks/>
            <a:stCxn id="46" idx="3"/>
          </p:cNvCxnSpPr>
          <p:nvPr/>
        </p:nvCxnSpPr>
        <p:spPr bwMode="auto">
          <a:xfrm>
            <a:off x="7239429" y="3428931"/>
            <a:ext cx="1641766" cy="195141"/>
          </a:xfrm>
          <a:prstGeom prst="bentConnector3">
            <a:avLst>
              <a:gd name="adj1" fmla="val 7282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282D9D2-F14F-4F5A-A56E-4E6463EE4EBB}"/>
              </a:ext>
            </a:extLst>
          </p:cNvPr>
          <p:cNvCxnSpPr>
            <a:cxnSpLocks/>
            <a:stCxn id="31" idx="0"/>
            <a:endCxn id="24" idx="1"/>
          </p:cNvCxnSpPr>
          <p:nvPr/>
        </p:nvCxnSpPr>
        <p:spPr bwMode="auto">
          <a:xfrm>
            <a:off x="8949775" y="3427476"/>
            <a:ext cx="136321" cy="15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82082D77-78AA-4CB0-8B67-24307D679113}"/>
              </a:ext>
            </a:extLst>
          </p:cNvPr>
          <p:cNvSpPr/>
          <p:nvPr/>
        </p:nvSpPr>
        <p:spPr bwMode="auto">
          <a:xfrm>
            <a:off x="7474729" y="2971800"/>
            <a:ext cx="100584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</a:pP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Primary </a:t>
            </a:r>
            <a:r>
              <a:rPr lang="en-US" sz="1200" dirty="0" err="1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ch.</a:t>
            </a: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 subcarriers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A6A37B7-C9EF-4721-9A9E-5ACE2997ECD6}"/>
              </a:ext>
            </a:extLst>
          </p:cNvPr>
          <p:cNvCxnSpPr>
            <a:cxnSpLocks/>
          </p:cNvCxnSpPr>
          <p:nvPr/>
        </p:nvCxnSpPr>
        <p:spPr bwMode="auto">
          <a:xfrm flipV="1">
            <a:off x="8480569" y="3200400"/>
            <a:ext cx="384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B93912B1-E888-4381-95D0-EA236816F3C7}"/>
              </a:ext>
            </a:extLst>
          </p:cNvPr>
          <p:cNvSpPr txBox="1">
            <a:spLocks/>
          </p:cNvSpPr>
          <p:nvPr/>
        </p:nvSpPr>
        <p:spPr bwMode="auto">
          <a:xfrm>
            <a:off x="990600" y="4349496"/>
            <a:ext cx="10399184" cy="15941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ts val="1200"/>
              </a:spcBef>
            </a:pPr>
            <a:r>
              <a:rPr lang="en-US" sz="2000" kern="0" dirty="0"/>
              <a:t>Sample packet reception flow</a:t>
            </a:r>
          </a:p>
          <a:p>
            <a:pPr marL="27432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kern="0" dirty="0"/>
              <a:t>Baseline receiver performs preamble detection and NAV calculation on the primary channe</a:t>
            </a:r>
            <a:r>
              <a:rPr lang="en-US" sz="1800" dirty="0"/>
              <a:t>l</a:t>
            </a:r>
          </a:p>
          <a:p>
            <a:pPr marL="27432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kern="0" dirty="0"/>
              <a:t>Remaining of 20MHz PPDU is decoded at entire band</a:t>
            </a:r>
          </a:p>
          <a:p>
            <a:pPr marL="27432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kern="0" dirty="0"/>
              <a:t>Decoding of 10MHz PPDU is unnecessary if received packet belongs to a different service, as when 20MHz transmission doesn’t fallback to 10MHz</a:t>
            </a:r>
          </a:p>
          <a:p>
            <a:pPr marL="274320" lvl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700" kern="0" dirty="0"/>
          </a:p>
          <a:p>
            <a:pPr marL="0" indent="0">
              <a:spcBef>
                <a:spcPts val="1200"/>
              </a:spcBef>
            </a:pPr>
            <a:endParaRPr lang="en-US" sz="2000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27138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5801"/>
            <a:ext cx="10667999" cy="1065213"/>
          </a:xfrm>
        </p:spPr>
        <p:txBody>
          <a:bodyPr/>
          <a:lstStyle/>
          <a:p>
            <a:r>
              <a:rPr lang="en-US" dirty="0"/>
              <a:t>Block Diagram of 20MHz Receiver with dual L-SIG packet length decoding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Yossi Shaul, Autotalks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AF77F2-0BD4-4A22-8752-C908135FCC7E}"/>
              </a:ext>
            </a:extLst>
          </p:cNvPr>
          <p:cNvSpPr/>
          <p:nvPr/>
        </p:nvSpPr>
        <p:spPr bwMode="auto">
          <a:xfrm>
            <a:off x="990600" y="3048000"/>
            <a:ext cx="838200" cy="762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RF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F005515-BAD3-4059-B4E2-06DE257E6140}"/>
              </a:ext>
            </a:extLst>
          </p:cNvPr>
          <p:cNvSpPr/>
          <p:nvPr/>
        </p:nvSpPr>
        <p:spPr bwMode="auto">
          <a:xfrm>
            <a:off x="2247900" y="3048000"/>
            <a:ext cx="838200" cy="762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A/D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4DAF04-A1C7-48F3-A5FA-64E16DFBC12A}"/>
              </a:ext>
            </a:extLst>
          </p:cNvPr>
          <p:cNvSpPr/>
          <p:nvPr/>
        </p:nvSpPr>
        <p:spPr bwMode="auto">
          <a:xfrm>
            <a:off x="3505200" y="2816603"/>
            <a:ext cx="1219200" cy="46279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Synchronization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Upper 10MHz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7D3E8D5-2CAB-44C9-B937-6FEF6DD6376A}"/>
              </a:ext>
            </a:extLst>
          </p:cNvPr>
          <p:cNvSpPr/>
          <p:nvPr/>
        </p:nvSpPr>
        <p:spPr bwMode="auto">
          <a:xfrm>
            <a:off x="3505200" y="3578605"/>
            <a:ext cx="1219200" cy="46279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Cyclic shift removal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46BACC-363D-4417-8672-D33042E57098}"/>
              </a:ext>
            </a:extLst>
          </p:cNvPr>
          <p:cNvSpPr/>
          <p:nvPr/>
        </p:nvSpPr>
        <p:spPr bwMode="auto">
          <a:xfrm>
            <a:off x="5143500" y="3050796"/>
            <a:ext cx="838200" cy="762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FFT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7EE9F7-48D6-47BF-B15B-081D7AD0F885}"/>
              </a:ext>
            </a:extLst>
          </p:cNvPr>
          <p:cNvSpPr/>
          <p:nvPr/>
        </p:nvSpPr>
        <p:spPr bwMode="auto">
          <a:xfrm>
            <a:off x="9086096" y="3048000"/>
            <a:ext cx="838200" cy="762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Symbol  </a:t>
            </a:r>
            <a:b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</a:b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-&gt; Data processing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55DC7D7-1E74-4325-B030-B0DE6FEF0AD8}"/>
              </a:ext>
            </a:extLst>
          </p:cNvPr>
          <p:cNvCxnSpPr>
            <a:stCxn id="7" idx="3"/>
            <a:endCxn id="10" idx="1"/>
          </p:cNvCxnSpPr>
          <p:nvPr/>
        </p:nvCxnSpPr>
        <p:spPr bwMode="auto">
          <a:xfrm>
            <a:off x="1828800" y="3429000"/>
            <a:ext cx="4191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B98E7D6A-62C8-44A3-AA3C-0AC4529CABA1}"/>
              </a:ext>
            </a:extLst>
          </p:cNvPr>
          <p:cNvCxnSpPr>
            <a:stCxn id="10" idx="3"/>
            <a:endCxn id="13" idx="1"/>
          </p:cNvCxnSpPr>
          <p:nvPr/>
        </p:nvCxnSpPr>
        <p:spPr bwMode="auto">
          <a:xfrm>
            <a:off x="3086100" y="3429000"/>
            <a:ext cx="419100" cy="381002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EECD34B9-787C-445D-AAB0-E714DC223E17}"/>
              </a:ext>
            </a:extLst>
          </p:cNvPr>
          <p:cNvCxnSpPr>
            <a:cxnSpLocks/>
            <a:stCxn id="13" idx="3"/>
            <a:endCxn id="15" idx="1"/>
          </p:cNvCxnSpPr>
          <p:nvPr/>
        </p:nvCxnSpPr>
        <p:spPr bwMode="auto">
          <a:xfrm flipV="1">
            <a:off x="4724400" y="3431796"/>
            <a:ext cx="419100" cy="378206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E8435D9F-B5A7-45E5-9E00-728842B0FFC8}"/>
              </a:ext>
            </a:extLst>
          </p:cNvPr>
          <p:cNvCxnSpPr>
            <a:cxnSpLocks/>
            <a:stCxn id="10" idx="3"/>
            <a:endCxn id="12" idx="1"/>
          </p:cNvCxnSpPr>
          <p:nvPr/>
        </p:nvCxnSpPr>
        <p:spPr bwMode="auto">
          <a:xfrm flipV="1">
            <a:off x="3086100" y="3048000"/>
            <a:ext cx="419100" cy="381000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379D9BC2-9A0B-4F63-993F-7B9754AB5A35}"/>
              </a:ext>
            </a:extLst>
          </p:cNvPr>
          <p:cNvSpPr/>
          <p:nvPr/>
        </p:nvSpPr>
        <p:spPr bwMode="auto">
          <a:xfrm>
            <a:off x="3505200" y="2054601"/>
            <a:ext cx="1219200" cy="46279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Synchronization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Lower 10MHz</a:t>
            </a:r>
            <a:endParaRPr kumimoji="0" lang="en-US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36471B29-6C9A-4EA2-BE45-152F07872BD8}"/>
              </a:ext>
            </a:extLst>
          </p:cNvPr>
          <p:cNvCxnSpPr>
            <a:cxnSpLocks/>
            <a:stCxn id="10" idx="3"/>
            <a:endCxn id="20" idx="1"/>
          </p:cNvCxnSpPr>
          <p:nvPr/>
        </p:nvCxnSpPr>
        <p:spPr bwMode="auto">
          <a:xfrm flipV="1">
            <a:off x="3086100" y="2285998"/>
            <a:ext cx="419100" cy="1143002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0B6D6F65-A5F1-43C1-B669-C919885DC66B}"/>
              </a:ext>
            </a:extLst>
          </p:cNvPr>
          <p:cNvCxnSpPr>
            <a:cxnSpLocks/>
          </p:cNvCxnSpPr>
          <p:nvPr/>
        </p:nvCxnSpPr>
        <p:spPr bwMode="auto">
          <a:xfrm>
            <a:off x="9940375" y="3428999"/>
            <a:ext cx="4191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BEE87BF9-AA0E-461B-A72A-C0827790CA9E}"/>
              </a:ext>
            </a:extLst>
          </p:cNvPr>
          <p:cNvSpPr/>
          <p:nvPr/>
        </p:nvSpPr>
        <p:spPr bwMode="auto">
          <a:xfrm>
            <a:off x="10375554" y="3047999"/>
            <a:ext cx="838200" cy="762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Packet length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8D96633-884B-4037-B13D-0AE5F5FA0B18}"/>
              </a:ext>
            </a:extLst>
          </p:cNvPr>
          <p:cNvSpPr/>
          <p:nvPr/>
        </p:nvSpPr>
        <p:spPr bwMode="auto">
          <a:xfrm>
            <a:off x="6401229" y="3047931"/>
            <a:ext cx="838200" cy="762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Equalization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9D0265F-DF50-4949-A01E-BFBF9011EC37}"/>
              </a:ext>
            </a:extLst>
          </p:cNvPr>
          <p:cNvCxnSpPr/>
          <p:nvPr/>
        </p:nvCxnSpPr>
        <p:spPr bwMode="auto">
          <a:xfrm>
            <a:off x="5982129" y="3428931"/>
            <a:ext cx="4191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rapezoid 40">
            <a:extLst>
              <a:ext uri="{FF2B5EF4-FFF2-40B4-BE49-F238E27FC236}">
                <a16:creationId xmlns:a16="http://schemas.microsoft.com/office/drawing/2014/main" id="{FC31456D-EBD7-4281-9A35-F0D842C114DC}"/>
              </a:ext>
            </a:extLst>
          </p:cNvPr>
          <p:cNvSpPr/>
          <p:nvPr/>
        </p:nvSpPr>
        <p:spPr bwMode="auto">
          <a:xfrm rot="5400000">
            <a:off x="8532199" y="3389376"/>
            <a:ext cx="758952" cy="76200"/>
          </a:xfrm>
          <a:prstGeom prst="trapezoid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1CA1D2D1-7028-40A0-931E-8F028423A029}"/>
              </a:ext>
            </a:extLst>
          </p:cNvPr>
          <p:cNvCxnSpPr>
            <a:cxnSpLocks/>
          </p:cNvCxnSpPr>
          <p:nvPr/>
        </p:nvCxnSpPr>
        <p:spPr bwMode="auto">
          <a:xfrm>
            <a:off x="8949775" y="3427476"/>
            <a:ext cx="136321" cy="15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6790BEB0-789D-4175-9FF7-B46A6247C190}"/>
              </a:ext>
            </a:extLst>
          </p:cNvPr>
          <p:cNvSpPr/>
          <p:nvPr/>
        </p:nvSpPr>
        <p:spPr bwMode="auto">
          <a:xfrm>
            <a:off x="7474729" y="3276600"/>
            <a:ext cx="1005840" cy="320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</a:pP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Lower </a:t>
            </a:r>
            <a:r>
              <a:rPr lang="en-US" sz="1200" dirty="0" err="1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ch.</a:t>
            </a: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 subcarriers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8F738373-9F5D-43E1-9236-94435EE3D2FA}"/>
              </a:ext>
            </a:extLst>
          </p:cNvPr>
          <p:cNvCxnSpPr>
            <a:cxnSpLocks/>
          </p:cNvCxnSpPr>
          <p:nvPr/>
        </p:nvCxnSpPr>
        <p:spPr bwMode="auto">
          <a:xfrm flipH="1">
            <a:off x="7326664" y="2621280"/>
            <a:ext cx="0" cy="10972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F2954958-1E26-424C-A692-6E63E8881477}"/>
              </a:ext>
            </a:extLst>
          </p:cNvPr>
          <p:cNvSpPr/>
          <p:nvPr/>
        </p:nvSpPr>
        <p:spPr bwMode="auto">
          <a:xfrm>
            <a:off x="7463903" y="2865971"/>
            <a:ext cx="1005840" cy="320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</a:pP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Upper </a:t>
            </a:r>
            <a:r>
              <a:rPr lang="en-US" sz="1200" dirty="0" err="1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ch.</a:t>
            </a: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 subcarriers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6C4414E-1108-47CE-A26A-907C914CBCB7}"/>
              </a:ext>
            </a:extLst>
          </p:cNvPr>
          <p:cNvSpPr/>
          <p:nvPr/>
        </p:nvSpPr>
        <p:spPr bwMode="auto">
          <a:xfrm>
            <a:off x="7463903" y="2455343"/>
            <a:ext cx="1005840" cy="320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</a:pP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Upper + lower subcarriers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54D1144-D824-4AF3-B228-4AF45999E37F}"/>
              </a:ext>
            </a:extLst>
          </p:cNvPr>
          <p:cNvCxnSpPr>
            <a:cxnSpLocks/>
          </p:cNvCxnSpPr>
          <p:nvPr/>
        </p:nvCxnSpPr>
        <p:spPr bwMode="auto">
          <a:xfrm>
            <a:off x="7239429" y="3428931"/>
            <a:ext cx="2353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63A2ED27-1E5C-406E-860C-EBDC656DE7E0}"/>
              </a:ext>
            </a:extLst>
          </p:cNvPr>
          <p:cNvCxnSpPr>
            <a:cxnSpLocks/>
          </p:cNvCxnSpPr>
          <p:nvPr/>
        </p:nvCxnSpPr>
        <p:spPr bwMode="auto">
          <a:xfrm>
            <a:off x="7326664" y="3713915"/>
            <a:ext cx="15544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5F8467B7-8830-461D-8E12-B76AB5ADE188}"/>
              </a:ext>
            </a:extLst>
          </p:cNvPr>
          <p:cNvCxnSpPr>
            <a:cxnSpLocks/>
          </p:cNvCxnSpPr>
          <p:nvPr/>
        </p:nvCxnSpPr>
        <p:spPr bwMode="auto">
          <a:xfrm>
            <a:off x="7315200" y="3026664"/>
            <a:ext cx="1371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EC813306-3718-4707-87D6-C609BC6F0ABD}"/>
              </a:ext>
            </a:extLst>
          </p:cNvPr>
          <p:cNvCxnSpPr>
            <a:cxnSpLocks/>
          </p:cNvCxnSpPr>
          <p:nvPr/>
        </p:nvCxnSpPr>
        <p:spPr bwMode="auto">
          <a:xfrm>
            <a:off x="7315200" y="2615184"/>
            <a:ext cx="1371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04C585EA-4E22-4F91-BFED-2B2F7B5CCCD1}"/>
              </a:ext>
            </a:extLst>
          </p:cNvPr>
          <p:cNvCxnSpPr>
            <a:cxnSpLocks/>
          </p:cNvCxnSpPr>
          <p:nvPr/>
        </p:nvCxnSpPr>
        <p:spPr bwMode="auto">
          <a:xfrm>
            <a:off x="8638275" y="3537947"/>
            <a:ext cx="2353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0A1C1A7D-D478-4C2C-82C1-8537E2F9E48A}"/>
              </a:ext>
            </a:extLst>
          </p:cNvPr>
          <p:cNvCxnSpPr>
            <a:cxnSpLocks/>
          </p:cNvCxnSpPr>
          <p:nvPr/>
        </p:nvCxnSpPr>
        <p:spPr bwMode="auto">
          <a:xfrm>
            <a:off x="8782135" y="3186011"/>
            <a:ext cx="914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9D2E109D-C8B4-4541-BF30-39C4F10FC109}"/>
              </a:ext>
            </a:extLst>
          </p:cNvPr>
          <p:cNvCxnSpPr>
            <a:cxnSpLocks/>
          </p:cNvCxnSpPr>
          <p:nvPr/>
        </p:nvCxnSpPr>
        <p:spPr bwMode="auto">
          <a:xfrm>
            <a:off x="8708983" y="3361979"/>
            <a:ext cx="1645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915AB0E8-9F07-47CB-8C54-94544519BA26}"/>
              </a:ext>
            </a:extLst>
          </p:cNvPr>
          <p:cNvCxnSpPr>
            <a:cxnSpLocks/>
          </p:cNvCxnSpPr>
          <p:nvPr/>
        </p:nvCxnSpPr>
        <p:spPr bwMode="auto">
          <a:xfrm>
            <a:off x="8469743" y="2615184"/>
            <a:ext cx="31089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E52A3384-D1B7-4771-8462-189FEB5A4ABF}"/>
              </a:ext>
            </a:extLst>
          </p:cNvPr>
          <p:cNvCxnSpPr>
            <a:cxnSpLocks/>
          </p:cNvCxnSpPr>
          <p:nvPr/>
        </p:nvCxnSpPr>
        <p:spPr bwMode="auto">
          <a:xfrm flipH="1">
            <a:off x="8782135" y="2606040"/>
            <a:ext cx="0" cy="5669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DE1C066E-14EB-42FE-8123-F0F70F06D510}"/>
              </a:ext>
            </a:extLst>
          </p:cNvPr>
          <p:cNvCxnSpPr>
            <a:cxnSpLocks/>
          </p:cNvCxnSpPr>
          <p:nvPr/>
        </p:nvCxnSpPr>
        <p:spPr bwMode="auto">
          <a:xfrm>
            <a:off x="8469743" y="3026664"/>
            <a:ext cx="23774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CC9CF9D9-2AC5-4EEC-AE60-05F685FB0363}"/>
              </a:ext>
            </a:extLst>
          </p:cNvPr>
          <p:cNvCxnSpPr>
            <a:cxnSpLocks/>
          </p:cNvCxnSpPr>
          <p:nvPr/>
        </p:nvCxnSpPr>
        <p:spPr bwMode="auto">
          <a:xfrm flipH="1">
            <a:off x="8707487" y="3014472"/>
            <a:ext cx="0" cy="3474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75C059D2-7D96-4386-A951-F5F6FA545284}"/>
              </a:ext>
            </a:extLst>
          </p:cNvPr>
          <p:cNvCxnSpPr>
            <a:cxnSpLocks/>
          </p:cNvCxnSpPr>
          <p:nvPr/>
        </p:nvCxnSpPr>
        <p:spPr bwMode="auto">
          <a:xfrm>
            <a:off x="8480569" y="3428931"/>
            <a:ext cx="1645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12AF7233-09F7-4911-A350-374A0C2A0743}"/>
              </a:ext>
            </a:extLst>
          </p:cNvPr>
          <p:cNvCxnSpPr>
            <a:cxnSpLocks/>
          </p:cNvCxnSpPr>
          <p:nvPr/>
        </p:nvCxnSpPr>
        <p:spPr bwMode="auto">
          <a:xfrm flipH="1">
            <a:off x="8645161" y="3429000"/>
            <a:ext cx="0" cy="1097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459FCEC1-C377-4B8A-BF3A-4FE1EE7B0327}"/>
              </a:ext>
            </a:extLst>
          </p:cNvPr>
          <p:cNvSpPr txBox="1">
            <a:spLocks/>
          </p:cNvSpPr>
          <p:nvPr/>
        </p:nvSpPr>
        <p:spPr bwMode="auto">
          <a:xfrm>
            <a:off x="990600" y="4349496"/>
            <a:ext cx="10246776" cy="15941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ts val="1200"/>
              </a:spcBef>
            </a:pPr>
            <a:r>
              <a:rPr lang="en-US" sz="2000" kern="0" dirty="0"/>
              <a:t>Sample packet reception flow</a:t>
            </a:r>
          </a:p>
          <a:p>
            <a:pPr marL="27432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kern="0" dirty="0"/>
              <a:t>Preamble is searched in both upper and lower sub-channels </a:t>
            </a:r>
          </a:p>
          <a:p>
            <a:pPr marL="27432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kern="0" dirty="0"/>
              <a:t>Packet length is extracted from L-SIG using the sub-channels that contained the preamble (sum of both sub-channels can be used when found in both)</a:t>
            </a:r>
            <a:endParaRPr lang="en-US" sz="2200" dirty="0"/>
          </a:p>
          <a:p>
            <a:pPr marL="27432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kern="0" dirty="0"/>
              <a:t>Receiver continues to monitor the other sub-channel after receiving L-SIG (10MHz packet isn’t decoded)</a:t>
            </a:r>
          </a:p>
          <a:p>
            <a:pPr marL="674370"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Buffer stores L-SIG samples if sub-channel preamble was received while L-SIG of other sub-channel is decoded</a:t>
            </a:r>
          </a:p>
          <a:p>
            <a:pPr marL="274320" lvl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700" kern="0" dirty="0"/>
          </a:p>
          <a:p>
            <a:pPr marL="0" indent="0">
              <a:spcBef>
                <a:spcPts val="1200"/>
              </a:spcBef>
            </a:pPr>
            <a:endParaRPr lang="en-US" sz="2000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kern="0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DDA54139-11B3-4D56-85D6-914E1C169045}"/>
              </a:ext>
            </a:extLst>
          </p:cNvPr>
          <p:cNvSpPr/>
          <p:nvPr/>
        </p:nvSpPr>
        <p:spPr bwMode="auto">
          <a:xfrm>
            <a:off x="2057400" y="3935354"/>
            <a:ext cx="1028700" cy="28878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L-SIG buffer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18EBA0C2-ABA5-46FA-A6CC-30E76808364C}"/>
              </a:ext>
            </a:extLst>
          </p:cNvPr>
          <p:cNvCxnSpPr>
            <a:cxnSpLocks/>
          </p:cNvCxnSpPr>
          <p:nvPr/>
        </p:nvCxnSpPr>
        <p:spPr bwMode="auto">
          <a:xfrm>
            <a:off x="3276600" y="3935353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C43B6948-2C2B-4921-86A5-76F69976C24E}"/>
              </a:ext>
            </a:extLst>
          </p:cNvPr>
          <p:cNvCxnSpPr>
            <a:cxnSpLocks/>
            <a:stCxn id="61" idx="3"/>
          </p:cNvCxnSpPr>
          <p:nvPr/>
        </p:nvCxnSpPr>
        <p:spPr bwMode="auto">
          <a:xfrm>
            <a:off x="3086100" y="4079748"/>
            <a:ext cx="192024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17F835CA-D0DB-441D-94CB-322B08783230}"/>
              </a:ext>
            </a:extLst>
          </p:cNvPr>
          <p:cNvCxnSpPr>
            <a:cxnSpLocks/>
          </p:cNvCxnSpPr>
          <p:nvPr/>
        </p:nvCxnSpPr>
        <p:spPr bwMode="auto">
          <a:xfrm flipH="1">
            <a:off x="3276600" y="3940678"/>
            <a:ext cx="0" cy="1463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743902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Packet Flow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Yossi Shaul, Autotalks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80307F8-E1C9-4B3B-BCA2-178D20726208}"/>
              </a:ext>
            </a:extLst>
          </p:cNvPr>
          <p:cNvCxnSpPr/>
          <p:nvPr/>
        </p:nvCxnSpPr>
        <p:spPr bwMode="auto">
          <a:xfrm>
            <a:off x="1295400" y="4653074"/>
            <a:ext cx="96926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34258CB-5A64-4DBB-8CDB-4A4C8F25E7DB}"/>
              </a:ext>
            </a:extLst>
          </p:cNvPr>
          <p:cNvCxnSpPr/>
          <p:nvPr/>
        </p:nvCxnSpPr>
        <p:spPr bwMode="auto">
          <a:xfrm>
            <a:off x="1295400" y="4348274"/>
            <a:ext cx="96926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3" name="Rectangle 9">
            <a:extLst>
              <a:ext uri="{FF2B5EF4-FFF2-40B4-BE49-F238E27FC236}">
                <a16:creationId xmlns:a16="http://schemas.microsoft.com/office/drawing/2014/main" id="{5E4E32CB-BB67-4DB9-93B8-1113EC08C8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5176" y="4119674"/>
            <a:ext cx="2420623" cy="53022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20MHz</a:t>
            </a: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5CA56752-298B-44F2-85E7-FDB939955F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6537" y="4422886"/>
            <a:ext cx="54864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Header</a:t>
            </a:r>
          </a:p>
        </p:txBody>
      </p:sp>
      <p:sp>
        <p:nvSpPr>
          <p:cNvPr id="18" name="Rectangle 9">
            <a:extLst>
              <a:ext uri="{FF2B5EF4-FFF2-40B4-BE49-F238E27FC236}">
                <a16:creationId xmlns:a16="http://schemas.microsoft.com/office/drawing/2014/main" id="{23E814B9-0C58-42A7-B147-AD96A6B1BD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132" y="4116675"/>
            <a:ext cx="54864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5EB01D7-8B46-412E-B078-A58914E434C8}"/>
              </a:ext>
            </a:extLst>
          </p:cNvPr>
          <p:cNvSpPr txBox="1"/>
          <p:nvPr/>
        </p:nvSpPr>
        <p:spPr>
          <a:xfrm>
            <a:off x="2438400" y="4811632"/>
            <a:ext cx="20252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Successful reception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64603275-2213-42CC-B4E4-88C39BBA5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4708" y="4422885"/>
            <a:ext cx="2078654" cy="233805"/>
          </a:xfrm>
          <a:prstGeom prst="rect">
            <a:avLst/>
          </a:prstGeom>
          <a:pattFill prst="pct25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618D1B5-277B-49AC-98F4-8FF6BD5FF5C6}"/>
              </a:ext>
            </a:extLst>
          </p:cNvPr>
          <p:cNvSpPr txBox="1"/>
          <p:nvPr/>
        </p:nvSpPr>
        <p:spPr>
          <a:xfrm>
            <a:off x="5194670" y="4811632"/>
            <a:ext cx="84037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L-SIG packet length decoded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9">
            <a:extLst>
              <a:ext uri="{FF2B5EF4-FFF2-40B4-BE49-F238E27FC236}">
                <a16:creationId xmlns:a16="http://schemas.microsoft.com/office/drawing/2014/main" id="{45FC9A3E-79BB-4BBC-A214-1288610E9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116675"/>
            <a:ext cx="1280160" cy="228600"/>
          </a:xfrm>
          <a:prstGeom prst="rect">
            <a:avLst/>
          </a:prstGeom>
          <a:pattFill prst="pct25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B918E65-0BF6-4644-9279-85ACAF058EB9}"/>
              </a:ext>
            </a:extLst>
          </p:cNvPr>
          <p:cNvSpPr txBox="1"/>
          <p:nvPr/>
        </p:nvSpPr>
        <p:spPr>
          <a:xfrm>
            <a:off x="6537961" y="4811632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L-SIG decoded (given dynamic range)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9">
            <a:extLst>
              <a:ext uri="{FF2B5EF4-FFF2-40B4-BE49-F238E27FC236}">
                <a16:creationId xmlns:a16="http://schemas.microsoft.com/office/drawing/2014/main" id="{8A5DE777-9176-47DA-9C65-2FEA8CD2C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34235" y="4428100"/>
            <a:ext cx="1188720" cy="228600"/>
          </a:xfrm>
          <a:prstGeom prst="rect">
            <a:avLst/>
          </a:prstGeom>
          <a:pattFill prst="pct25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</a:p>
        </p:txBody>
      </p:sp>
      <p:sp>
        <p:nvSpPr>
          <p:cNvPr id="29" name="Rectangle 9">
            <a:extLst>
              <a:ext uri="{FF2B5EF4-FFF2-40B4-BE49-F238E27FC236}">
                <a16:creationId xmlns:a16="http://schemas.microsoft.com/office/drawing/2014/main" id="{C91D7167-E184-4369-A7A6-2663B77B6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1463" y="4118086"/>
            <a:ext cx="1645920" cy="228600"/>
          </a:xfrm>
          <a:prstGeom prst="rect">
            <a:avLst/>
          </a:prstGeom>
          <a:pattFill prst="pct25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11B576C-41B1-4765-AD71-CEBD4ADBBA1B}"/>
              </a:ext>
            </a:extLst>
          </p:cNvPr>
          <p:cNvSpPr txBox="1"/>
          <p:nvPr/>
        </p:nvSpPr>
        <p:spPr>
          <a:xfrm>
            <a:off x="8970986" y="4811632"/>
            <a:ext cx="24187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L-SIG buffer enables decoding of both sub-channels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tangle 9">
            <a:extLst>
              <a:ext uri="{FF2B5EF4-FFF2-40B4-BE49-F238E27FC236}">
                <a16:creationId xmlns:a16="http://schemas.microsoft.com/office/drawing/2014/main" id="{81A2FC6B-9626-460C-9735-59A9067AEE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6067" y="4422886"/>
            <a:ext cx="54864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Header</a:t>
            </a:r>
          </a:p>
        </p:txBody>
      </p:sp>
      <p:sp>
        <p:nvSpPr>
          <p:cNvPr id="27" name="Rectangle 9">
            <a:extLst>
              <a:ext uri="{FF2B5EF4-FFF2-40B4-BE49-F238E27FC236}">
                <a16:creationId xmlns:a16="http://schemas.microsoft.com/office/drawing/2014/main" id="{B0B13960-A86D-4868-9571-7E5C342FE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960" y="4116675"/>
            <a:ext cx="54864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Header</a:t>
            </a:r>
          </a:p>
        </p:txBody>
      </p:sp>
      <p:sp>
        <p:nvSpPr>
          <p:cNvPr id="31" name="Rectangle 9">
            <a:extLst>
              <a:ext uri="{FF2B5EF4-FFF2-40B4-BE49-F238E27FC236}">
                <a16:creationId xmlns:a16="http://schemas.microsoft.com/office/drawing/2014/main" id="{4B7E4B54-B24A-49AD-B4D9-21D546080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5597" y="4428100"/>
            <a:ext cx="54864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Header</a:t>
            </a:r>
          </a:p>
        </p:txBody>
      </p:sp>
      <p:sp>
        <p:nvSpPr>
          <p:cNvPr id="32" name="Rectangle 9">
            <a:extLst>
              <a:ext uri="{FF2B5EF4-FFF2-40B4-BE49-F238E27FC236}">
                <a16:creationId xmlns:a16="http://schemas.microsoft.com/office/drawing/2014/main" id="{FDF428B6-2E93-4F8D-8974-1182D7F39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2823" y="4118086"/>
            <a:ext cx="54864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Header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3327F89-D409-471F-9012-4105AAE9543C}"/>
              </a:ext>
            </a:extLst>
          </p:cNvPr>
          <p:cNvSpPr txBox="1"/>
          <p:nvPr/>
        </p:nvSpPr>
        <p:spPr>
          <a:xfrm>
            <a:off x="311811" y="3225775"/>
            <a:ext cx="11969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Processed sub-channel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BE06C82-7854-44FC-9049-2A7AF53E4BB1}"/>
              </a:ext>
            </a:extLst>
          </p:cNvPr>
          <p:cNvSpPr txBox="1"/>
          <p:nvPr/>
        </p:nvSpPr>
        <p:spPr>
          <a:xfrm>
            <a:off x="330742" y="2590800"/>
            <a:ext cx="11969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9D90F4F-D301-4DE8-9A78-3E6FC8583F34}"/>
              </a:ext>
            </a:extLst>
          </p:cNvPr>
          <p:cNvSpPr/>
          <p:nvPr/>
        </p:nvSpPr>
        <p:spPr bwMode="auto">
          <a:xfrm>
            <a:off x="1514132" y="3396523"/>
            <a:ext cx="548640" cy="320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</a:pP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Upper + lower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8AB63EA-3B8E-4430-A08C-B2CD9F775570}"/>
              </a:ext>
            </a:extLst>
          </p:cNvPr>
          <p:cNvSpPr/>
          <p:nvPr/>
        </p:nvSpPr>
        <p:spPr bwMode="auto">
          <a:xfrm>
            <a:off x="2072639" y="3396523"/>
            <a:ext cx="2423160" cy="320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</a:pP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All (upper and lower)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23F8D45-9048-44A9-A588-56D82FB61A87}"/>
              </a:ext>
            </a:extLst>
          </p:cNvPr>
          <p:cNvSpPr/>
          <p:nvPr/>
        </p:nvSpPr>
        <p:spPr bwMode="auto">
          <a:xfrm>
            <a:off x="5195181" y="3392895"/>
            <a:ext cx="548640" cy="320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</a:pP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Lower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451097E-5698-426B-9982-BB513DC1777A}"/>
              </a:ext>
            </a:extLst>
          </p:cNvPr>
          <p:cNvSpPr/>
          <p:nvPr/>
        </p:nvSpPr>
        <p:spPr bwMode="auto">
          <a:xfrm>
            <a:off x="6537960" y="3392895"/>
            <a:ext cx="548640" cy="320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</a:pP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Upper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FE748CC-DF97-40D5-8E00-260657754FDB}"/>
              </a:ext>
            </a:extLst>
          </p:cNvPr>
          <p:cNvSpPr/>
          <p:nvPr/>
        </p:nvSpPr>
        <p:spPr bwMode="auto">
          <a:xfrm>
            <a:off x="8885597" y="3392895"/>
            <a:ext cx="548640" cy="320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</a:pP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Lower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D37056B-BA59-4F1D-82C9-06B3B89328E3}"/>
              </a:ext>
            </a:extLst>
          </p:cNvPr>
          <p:cNvSpPr/>
          <p:nvPr/>
        </p:nvSpPr>
        <p:spPr bwMode="auto">
          <a:xfrm>
            <a:off x="1539019" y="2602500"/>
            <a:ext cx="548640" cy="320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</a:pP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10MHz header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D5530B7-FA94-4FD7-A37A-F002B7113005}"/>
              </a:ext>
            </a:extLst>
          </p:cNvPr>
          <p:cNvSpPr/>
          <p:nvPr/>
        </p:nvSpPr>
        <p:spPr bwMode="auto">
          <a:xfrm>
            <a:off x="2072639" y="2602500"/>
            <a:ext cx="2423160" cy="320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</a:pP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20MHz reception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AA51AB2-8E35-440E-9993-8A8229739F8E}"/>
              </a:ext>
            </a:extLst>
          </p:cNvPr>
          <p:cNvSpPr/>
          <p:nvPr/>
        </p:nvSpPr>
        <p:spPr bwMode="auto">
          <a:xfrm>
            <a:off x="4472369" y="2602500"/>
            <a:ext cx="731520" cy="320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</a:pP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Scan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DF801FD-D0A6-480B-9139-C6F9F6F5F398}"/>
              </a:ext>
            </a:extLst>
          </p:cNvPr>
          <p:cNvSpPr/>
          <p:nvPr/>
        </p:nvSpPr>
        <p:spPr bwMode="auto">
          <a:xfrm>
            <a:off x="5180543" y="2602500"/>
            <a:ext cx="548640" cy="320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</a:pP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10MHz header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BEC36FE-561C-4969-A4E0-9CE2E04AA9F9}"/>
              </a:ext>
            </a:extLst>
          </p:cNvPr>
          <p:cNvSpPr/>
          <p:nvPr/>
        </p:nvSpPr>
        <p:spPr bwMode="auto">
          <a:xfrm>
            <a:off x="6540655" y="2602500"/>
            <a:ext cx="548640" cy="320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</a:pP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10MHz header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D8AAE8A-F972-47BC-BFFD-682CB6551490}"/>
              </a:ext>
            </a:extLst>
          </p:cNvPr>
          <p:cNvSpPr/>
          <p:nvPr/>
        </p:nvSpPr>
        <p:spPr bwMode="auto">
          <a:xfrm>
            <a:off x="8885597" y="2602500"/>
            <a:ext cx="548640" cy="320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</a:pP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10MHz header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2529B1D9-95B2-4667-AD62-DBCCC9E0D985}"/>
              </a:ext>
            </a:extLst>
          </p:cNvPr>
          <p:cNvSpPr/>
          <p:nvPr/>
        </p:nvSpPr>
        <p:spPr bwMode="auto">
          <a:xfrm>
            <a:off x="5743821" y="2602500"/>
            <a:ext cx="822960" cy="320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</a:pP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Scan +</a:t>
            </a:r>
            <a:b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</a:b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CCA 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3A44FA5-3E55-44E9-9BAB-0A34865EA7ED}"/>
              </a:ext>
            </a:extLst>
          </p:cNvPr>
          <p:cNvSpPr/>
          <p:nvPr/>
        </p:nvSpPr>
        <p:spPr bwMode="auto">
          <a:xfrm>
            <a:off x="7101840" y="2602500"/>
            <a:ext cx="731521" cy="320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</a:pP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Scan +</a:t>
            </a:r>
            <a:b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</a:b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CCA L+U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590C331-AF83-41C4-A2C6-84233F092620}"/>
              </a:ext>
            </a:extLst>
          </p:cNvPr>
          <p:cNvSpPr/>
          <p:nvPr/>
        </p:nvSpPr>
        <p:spPr bwMode="auto">
          <a:xfrm>
            <a:off x="9434236" y="2602500"/>
            <a:ext cx="555465" cy="320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</a:pP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Scan +</a:t>
            </a:r>
            <a:b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</a:b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CCA 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609B534-9704-4DEF-B439-38E97B78FE2A}"/>
              </a:ext>
            </a:extLst>
          </p:cNvPr>
          <p:cNvSpPr/>
          <p:nvPr/>
        </p:nvSpPr>
        <p:spPr bwMode="auto">
          <a:xfrm>
            <a:off x="8373412" y="2602500"/>
            <a:ext cx="512185" cy="320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</a:pP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Scan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4A75321-58A8-49C3-9BEA-A62C9A93241D}"/>
              </a:ext>
            </a:extLst>
          </p:cNvPr>
          <p:cNvSpPr/>
          <p:nvPr/>
        </p:nvSpPr>
        <p:spPr bwMode="auto">
          <a:xfrm>
            <a:off x="11135618" y="2589798"/>
            <a:ext cx="650386" cy="320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</a:pP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Scan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44CFC7F-AFA6-446F-9C31-2317B17A0373}"/>
              </a:ext>
            </a:extLst>
          </p:cNvPr>
          <p:cNvSpPr txBox="1"/>
          <p:nvPr/>
        </p:nvSpPr>
        <p:spPr>
          <a:xfrm>
            <a:off x="311811" y="4116675"/>
            <a:ext cx="11969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Received packets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C71A180-0BED-49D2-9001-4B531E45A830}"/>
              </a:ext>
            </a:extLst>
          </p:cNvPr>
          <p:cNvSpPr/>
          <p:nvPr/>
        </p:nvSpPr>
        <p:spPr bwMode="auto">
          <a:xfrm>
            <a:off x="7840013" y="2602500"/>
            <a:ext cx="526747" cy="320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</a:pP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Scan +</a:t>
            </a:r>
            <a:b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</a:b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CCA U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0E0FD522-EE30-4BB8-951B-404C57A5C8EB}"/>
              </a:ext>
            </a:extLst>
          </p:cNvPr>
          <p:cNvSpPr/>
          <p:nvPr/>
        </p:nvSpPr>
        <p:spPr bwMode="auto">
          <a:xfrm>
            <a:off x="9442248" y="3395250"/>
            <a:ext cx="548640" cy="320040"/>
          </a:xfrm>
          <a:prstGeom prst="rect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</a:pP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Upper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E1CEAD5-E67C-4420-A1D2-1A0527013183}"/>
              </a:ext>
            </a:extLst>
          </p:cNvPr>
          <p:cNvSpPr/>
          <p:nvPr/>
        </p:nvSpPr>
        <p:spPr bwMode="auto">
          <a:xfrm>
            <a:off x="9989702" y="2588011"/>
            <a:ext cx="633253" cy="320040"/>
          </a:xfrm>
          <a:prstGeom prst="rect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</a:pP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Scan +</a:t>
            </a:r>
            <a:b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</a:b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CCA L+U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7653CAD-9BE9-4CC1-97CD-F113BA3ED76E}"/>
              </a:ext>
            </a:extLst>
          </p:cNvPr>
          <p:cNvSpPr/>
          <p:nvPr/>
        </p:nvSpPr>
        <p:spPr bwMode="auto">
          <a:xfrm>
            <a:off x="10652981" y="2588011"/>
            <a:ext cx="482637" cy="320040"/>
          </a:xfrm>
          <a:prstGeom prst="rect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</a:pP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Scan +</a:t>
            </a:r>
            <a:b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</a:br>
            <a:r>
              <a:rPr lang="en-U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CCA U</a:t>
            </a:r>
          </a:p>
        </p:txBody>
      </p:sp>
    </p:spTree>
    <p:extLst>
      <p:ext uri="{BB962C8B-B14F-4D97-AF65-F5344CB8AC3E}">
        <p14:creationId xmlns:p14="http://schemas.microsoft.com/office/powerpoint/2010/main" val="3679612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802.11bd 20MHz shall be capable to decode both 10MHz sub-channels L-SIG and to extract legacy length field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 </a:t>
            </a:r>
          </a:p>
          <a:p>
            <a:r>
              <a:rPr lang="en-US" dirty="0"/>
              <a:t>N: </a:t>
            </a:r>
          </a:p>
          <a:p>
            <a:r>
              <a:rPr lang="en-US" dirty="0"/>
              <a:t>A: 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dirty="0"/>
              <a:t>Yossi Shaul</a:t>
            </a:r>
            <a:r>
              <a:rPr lang="en-GB" b="0" kern="0" dirty="0"/>
              <a:t>, Autotalks</a:t>
            </a:r>
          </a:p>
        </p:txBody>
      </p:sp>
    </p:spTree>
    <p:extLst>
      <p:ext uri="{BB962C8B-B14F-4D97-AF65-F5344CB8AC3E}">
        <p14:creationId xmlns:p14="http://schemas.microsoft.com/office/powerpoint/2010/main" val="6500840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40672</TotalTime>
  <Words>583</Words>
  <Application>Microsoft Office PowerPoint</Application>
  <PresentationFormat>Widescreen</PresentationFormat>
  <Paragraphs>146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Wingdings</vt:lpstr>
      <vt:lpstr>Office Theme</vt:lpstr>
      <vt:lpstr>Document</vt:lpstr>
      <vt:lpstr>Fair Sub-Channels Access</vt:lpstr>
      <vt:lpstr>Background</vt:lpstr>
      <vt:lpstr>Motivation</vt:lpstr>
      <vt:lpstr>20MHz 11bd PPDU</vt:lpstr>
      <vt:lpstr>Block Diagram of 20MHz Receiver with single NAV decoding</vt:lpstr>
      <vt:lpstr>Block Diagram of 20MHz Receiver with dual L-SIG packet length decoding</vt:lpstr>
      <vt:lpstr>Packet Flow Example</vt:lpstr>
      <vt:lpstr>Straw Poll 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Toledano</dc:creator>
  <cp:lastModifiedBy>Onn Haran</cp:lastModifiedBy>
  <cp:revision>1092</cp:revision>
  <cp:lastPrinted>1601-01-01T00:00:00Z</cp:lastPrinted>
  <dcterms:created xsi:type="dcterms:W3CDTF">2018-10-25T12:07:45Z</dcterms:created>
  <dcterms:modified xsi:type="dcterms:W3CDTF">2019-09-11T12:13:01Z</dcterms:modified>
</cp:coreProperties>
</file>