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960" r:id="rId3"/>
    <p:sldId id="961" r:id="rId4"/>
    <p:sldId id="963" r:id="rId5"/>
    <p:sldId id="964" r:id="rId6"/>
    <p:sldId id="965" r:id="rId7"/>
    <p:sldId id="970" r:id="rId8"/>
    <p:sldId id="972" r:id="rId9"/>
    <p:sldId id="969" r:id="rId10"/>
    <p:sldId id="967" r:id="rId11"/>
    <p:sldId id="962" r:id="rId12"/>
    <p:sldId id="971"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p:scale>
          <a:sx n="100" d="100"/>
          <a:sy n="100" d="100"/>
        </p:scale>
        <p:origin x="1158"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802.11-19/1493r1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Phase Rotation for 320MHz</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2019-09-16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209261760"/>
              </p:ext>
            </p:extLst>
          </p:nvPr>
        </p:nvGraphicFramePr>
        <p:xfrm>
          <a:off x="762000" y="2895599"/>
          <a:ext cx="7620000" cy="2514602"/>
        </p:xfrm>
        <a:graphic>
          <a:graphicData uri="http://schemas.openxmlformats.org/drawingml/2006/table">
            <a:tbl>
              <a:tblPr/>
              <a:tblGrid>
                <a:gridCol w="1524000"/>
                <a:gridCol w="1203325"/>
                <a:gridCol w="1684338"/>
                <a:gridCol w="1363662"/>
                <a:gridCol w="1844675"/>
              </a:tblGrid>
              <a:tr h="65766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sz="2000" dirty="0" smtClean="0"/>
              <a:t>Which option do you prefer for the phase rotation applied to the legacy preamble part of 320/160+160 MHz EHT PPDU?</a:t>
            </a:r>
          </a:p>
          <a:p>
            <a:pPr lvl="1"/>
            <a:r>
              <a:rPr lang="en-US" altLang="ko-KR" sz="1800" dirty="0" smtClean="0"/>
              <a:t>Option1</a:t>
            </a:r>
          </a:p>
          <a:p>
            <a:pPr lvl="2"/>
            <a:r>
              <a:rPr lang="en-US" altLang="ko-KR" sz="1600" dirty="0" smtClean="0"/>
              <a:t>Repeat </a:t>
            </a:r>
            <a:r>
              <a:rPr lang="en-US" altLang="ko-KR" sz="1600" dirty="0"/>
              <a:t>11ax / new 80MHz phase rotation</a:t>
            </a:r>
            <a:endParaRPr lang="en-US" altLang="ko-KR" sz="1600" dirty="0" smtClean="0"/>
          </a:p>
          <a:p>
            <a:pPr lvl="1"/>
            <a:r>
              <a:rPr lang="en-US" altLang="ko-KR" sz="1800" dirty="0" smtClean="0"/>
              <a:t>Option2</a:t>
            </a:r>
          </a:p>
          <a:p>
            <a:pPr lvl="2"/>
            <a:r>
              <a:rPr lang="en-US" altLang="ko-KR" sz="1600" dirty="0" smtClean="0"/>
              <a:t>Repeat </a:t>
            </a:r>
            <a:r>
              <a:rPr lang="en-US" altLang="ko-KR" sz="1600" dirty="0"/>
              <a:t>11ax / new 80MHz phase rotation and apply additional phase rotation </a:t>
            </a:r>
            <a:r>
              <a:rPr lang="en-US" altLang="ko-KR" sz="1600" dirty="0" smtClean="0"/>
              <a:t>to 80/160 MHz segment</a:t>
            </a:r>
            <a:endParaRPr lang="en-US" altLang="ko-KR" sz="1600" dirty="0"/>
          </a:p>
          <a:p>
            <a:pPr lvl="1"/>
            <a:r>
              <a:rPr lang="en-US" altLang="ko-KR" sz="1800" dirty="0" smtClean="0"/>
              <a:t>Option3</a:t>
            </a:r>
          </a:p>
          <a:p>
            <a:pPr lvl="2"/>
            <a:r>
              <a:rPr lang="en-US" altLang="ko-KR" sz="1600" dirty="0" smtClean="0"/>
              <a:t>Optimal phase rotation</a:t>
            </a:r>
            <a:endParaRPr lang="en-US" altLang="ko-KR" sz="1600" dirty="0"/>
          </a:p>
          <a:p>
            <a:endParaRPr lang="en-US" altLang="ko-KR" sz="2000" dirty="0" smtClean="0"/>
          </a:p>
          <a:p>
            <a:endParaRPr lang="en-US" altLang="ko-KR" sz="2000" dirty="0"/>
          </a:p>
          <a:p>
            <a:r>
              <a:rPr lang="en-US" altLang="ko-KR" sz="2000" dirty="0" smtClean="0"/>
              <a:t>Option1/Option2/Option3/None of them/Abstain:</a:t>
            </a:r>
            <a:endParaRPr lang="ko-KR" altLang="en-US" sz="200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771398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2000" dirty="0" smtClean="0"/>
              <a:t>[1] </a:t>
            </a:r>
            <a:r>
              <a:rPr lang="en-US" altLang="ko-KR" sz="2000" dirty="0"/>
              <a:t>802.11-19/1099r0 Preamble </a:t>
            </a:r>
            <a:r>
              <a:rPr lang="en-US" altLang="ko-KR" sz="2000" dirty="0" smtClean="0"/>
              <a:t>Structure</a:t>
            </a:r>
          </a:p>
          <a:p>
            <a:pPr marL="0" indent="0">
              <a:buNone/>
            </a:pPr>
            <a:r>
              <a:rPr lang="en-US" altLang="ko-KR" sz="2000" dirty="0"/>
              <a:t>[2] </a:t>
            </a:r>
            <a:r>
              <a:rPr lang="en-US" altLang="ko-KR" sz="2000" dirty="0" smtClean="0"/>
              <a:t>802.11-19/1142r0 </a:t>
            </a:r>
            <a:r>
              <a:rPr lang="en-US" altLang="ko-KR" sz="2000" dirty="0" smtClean="0">
                <a:ea typeface="굴림" panose="020B0600000101010101" pitchFamily="50" charset="-127"/>
              </a:rPr>
              <a:t>Discussion </a:t>
            </a:r>
            <a:r>
              <a:rPr lang="en-US" altLang="ko-KR" sz="2000" dirty="0">
                <a:ea typeface="굴림" panose="020B0600000101010101" pitchFamily="50" charset="-127"/>
              </a:rPr>
              <a:t>on the preamble for 11be</a:t>
            </a:r>
            <a:endParaRPr lang="en-US" altLang="ko-KR" sz="2000" dirty="0" smtClean="0"/>
          </a:p>
          <a:p>
            <a:pPr marL="0" indent="0">
              <a:buNone/>
            </a:pPr>
            <a:r>
              <a:rPr lang="en-US" altLang="ko-KR" sz="2000" dirty="0" smtClean="0"/>
              <a:t>[3] 802.11-19/1214r0 Preamble </a:t>
            </a:r>
            <a:r>
              <a:rPr lang="en-US" altLang="ko-KR" sz="2000" dirty="0"/>
              <a:t>Design Consideration for 11be </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931660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2000" dirty="0" smtClean="0"/>
              <a:t>PAPR when the 11ax 80MHz phase rotation is repeated</a:t>
            </a:r>
          </a:p>
          <a:p>
            <a:pPr lvl="1"/>
            <a:r>
              <a:rPr lang="en-US" altLang="ko-KR" sz="1800" dirty="0" smtClean="0"/>
              <a:t>4 times IFFT is applied</a:t>
            </a:r>
            <a:endParaRPr lang="en-US" altLang="ko-KR" sz="1800" dirty="0"/>
          </a:p>
          <a:p>
            <a:pPr lvl="1"/>
            <a:r>
              <a:rPr lang="en-US" altLang="ko-KR" sz="1800" dirty="0" smtClean="0"/>
              <a:t>80MHz: [1 -1 -1 -1]</a:t>
            </a:r>
          </a:p>
          <a:p>
            <a:pPr lvl="1"/>
            <a:r>
              <a:rPr lang="en-US" altLang="ko-KR" sz="1800" dirty="0" smtClean="0"/>
              <a:t>160MHz: [1 -1 -1 -1 1 -1 -1 -1]</a:t>
            </a:r>
          </a:p>
          <a:p>
            <a:pPr lvl="1"/>
            <a:r>
              <a:rPr lang="en-US" altLang="ko-KR" sz="1800" dirty="0" smtClean="0"/>
              <a:t>320MHz: [1 -1 -1 -1 1 -1 -1 -1 1 -1 -1 -1 1 -1 -1 -1]</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00936999"/>
              </p:ext>
            </p:extLst>
          </p:nvPr>
        </p:nvGraphicFramePr>
        <p:xfrm>
          <a:off x="1447800" y="3782199"/>
          <a:ext cx="6096000" cy="200152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pPr algn="ctr" latinLnBrk="1"/>
                      <a:r>
                        <a:rPr lang="en-US" altLang="ko-KR" sz="1400" dirty="0" smtClean="0"/>
                        <a:t>Bandwidth</a:t>
                      </a:r>
                      <a:endParaRPr lang="ko-KR" altLang="en-US" sz="1400" dirty="0"/>
                    </a:p>
                  </a:txBody>
                  <a:tcPr anchor="ctr"/>
                </a:tc>
                <a:tc gridSpan="2">
                  <a:txBody>
                    <a:bodyPr/>
                    <a:lstStyle/>
                    <a:p>
                      <a:pPr algn="ctr" latinLnBrk="1"/>
                      <a:r>
                        <a:rPr lang="en-US" altLang="ko-KR" sz="1400" dirty="0" smtClean="0"/>
                        <a:t>Full</a:t>
                      </a:r>
                      <a:r>
                        <a:rPr lang="en-US" altLang="ko-KR" sz="1400" baseline="0" dirty="0" smtClean="0"/>
                        <a:t> bandwidth</a:t>
                      </a:r>
                    </a:p>
                    <a:p>
                      <a:pPr algn="ctr" latinLnBrk="1"/>
                      <a:r>
                        <a:rPr lang="en-US" altLang="ko-KR" sz="1400" baseline="0" dirty="0" smtClean="0"/>
                        <a:t>(PAPR)</a:t>
                      </a:r>
                      <a:endParaRPr lang="ko-KR" altLang="en-US" sz="1400" dirty="0"/>
                    </a:p>
                  </a:txBody>
                  <a:tcPr anchor="ctr"/>
                </a:tc>
                <a:tc hMerge="1">
                  <a:txBody>
                    <a:bodyPr/>
                    <a:lstStyle/>
                    <a:p>
                      <a:pPr latinLnBrk="1"/>
                      <a:endParaRPr lang="ko-KR" altLang="en-US" dirty="0"/>
                    </a:p>
                  </a:txBody>
                  <a:tcPr/>
                </a:tc>
                <a:tc gridSpan="2">
                  <a:txBody>
                    <a:bodyPr/>
                    <a:lstStyle/>
                    <a:p>
                      <a:pPr algn="ctr" latinLnBrk="1"/>
                      <a:r>
                        <a:rPr lang="en-US" altLang="ko-KR" sz="1400" dirty="0" smtClean="0"/>
                        <a:t>Preamble puncturing</a:t>
                      </a:r>
                    </a:p>
                    <a:p>
                      <a:pPr algn="ctr" latinLnBrk="1"/>
                      <a:r>
                        <a:rPr lang="en-US" altLang="ko-KR" sz="1400" dirty="0" smtClean="0"/>
                        <a:t>(max PAPR)</a:t>
                      </a:r>
                      <a:endParaRPr lang="ko-KR" altLang="en-US" sz="1400" dirty="0"/>
                    </a:p>
                  </a:txBody>
                  <a:tcPr anchor="ctr"/>
                </a:tc>
                <a:tc hMerge="1">
                  <a:txBody>
                    <a:bodyPr/>
                    <a:lstStyle/>
                    <a:p>
                      <a:pPr latinLnBrk="1"/>
                      <a:endParaRPr lang="ko-KR" altLang="en-US" dirty="0"/>
                    </a:p>
                  </a:txBody>
                  <a:tcPr/>
                </a:tc>
              </a:tr>
              <a:tr h="370840">
                <a:tc vMerge="1">
                  <a:txBody>
                    <a:bodyPr/>
                    <a:lstStyle/>
                    <a:p>
                      <a:pPr latinLnBrk="1"/>
                      <a:endParaRPr lang="ko-KR" altLang="en-US" dirty="0"/>
                    </a:p>
                  </a:txBody>
                  <a:tcPr/>
                </a:tc>
                <a:tc>
                  <a:txBody>
                    <a:bodyPr/>
                    <a:lstStyle/>
                    <a:p>
                      <a:pPr algn="ctr" latinLnBrk="1"/>
                      <a:r>
                        <a:rPr lang="en-US" altLang="ko-KR" sz="1400" dirty="0" smtClean="0"/>
                        <a:t>L-STF</a:t>
                      </a:r>
                      <a:endParaRPr lang="ko-KR" altLang="en-US" sz="1400" dirty="0"/>
                    </a:p>
                  </a:txBody>
                  <a:tcPr anchor="ctr"/>
                </a:tc>
                <a:tc>
                  <a:txBody>
                    <a:bodyPr/>
                    <a:lstStyle/>
                    <a:p>
                      <a:pPr algn="ctr" latinLnBrk="1"/>
                      <a:r>
                        <a:rPr lang="en-US" altLang="ko-KR" sz="1400" dirty="0" smtClean="0"/>
                        <a:t>L-LTF</a:t>
                      </a:r>
                      <a:endParaRPr lang="ko-KR" altLang="en-US" sz="1400" dirty="0"/>
                    </a:p>
                  </a:txBody>
                  <a:tcPr anchor="ctr"/>
                </a:tc>
                <a:tc>
                  <a:txBody>
                    <a:bodyPr/>
                    <a:lstStyle/>
                    <a:p>
                      <a:pPr algn="ctr" latinLnBrk="1"/>
                      <a:r>
                        <a:rPr lang="en-US" altLang="ko-KR" sz="1400" dirty="0" smtClean="0"/>
                        <a:t>L-STF</a:t>
                      </a:r>
                      <a:endParaRPr lang="ko-KR" altLang="en-US" sz="1400" dirty="0"/>
                    </a:p>
                  </a:txBody>
                  <a:tcPr anchor="ctr"/>
                </a:tc>
                <a:tc>
                  <a:txBody>
                    <a:bodyPr/>
                    <a:lstStyle/>
                    <a:p>
                      <a:pPr algn="ctr" latinLnBrk="1"/>
                      <a:r>
                        <a:rPr lang="en-US" altLang="ko-KR" sz="1400" dirty="0" smtClean="0"/>
                        <a:t>L-LTF</a:t>
                      </a:r>
                      <a:endParaRPr lang="ko-KR" altLang="en-US" sz="1400" dirty="0"/>
                    </a:p>
                  </a:txBody>
                  <a:tcPr anchor="ctr"/>
                </a:tc>
              </a:tr>
              <a:tr h="370840">
                <a:tc>
                  <a:txBody>
                    <a:bodyPr/>
                    <a:lstStyle/>
                    <a:p>
                      <a:pPr algn="ctr" latinLnBrk="1"/>
                      <a:r>
                        <a:rPr lang="en-US" altLang="ko-KR" sz="1400" dirty="0" smtClean="0"/>
                        <a:t>80MHz</a:t>
                      </a:r>
                      <a:endParaRPr lang="ko-KR" altLang="en-US" sz="1400"/>
                    </a:p>
                  </a:txBody>
                  <a:tcPr anchor="ctr"/>
                </a:tc>
                <a:tc>
                  <a:txBody>
                    <a:bodyPr/>
                    <a:lstStyle/>
                    <a:p>
                      <a:pPr algn="ctr" latinLnBrk="1"/>
                      <a:r>
                        <a:rPr lang="en-US" altLang="ko-KR" sz="1400" dirty="0" smtClean="0"/>
                        <a:t>4.4380</a:t>
                      </a:r>
                      <a:endParaRPr lang="ko-KR" altLang="en-US" sz="1400"/>
                    </a:p>
                  </a:txBody>
                  <a:tcPr anchor="ctr"/>
                </a:tc>
                <a:tc>
                  <a:txBody>
                    <a:bodyPr/>
                    <a:lstStyle/>
                    <a:p>
                      <a:pPr algn="ctr" latinLnBrk="1"/>
                      <a:r>
                        <a:rPr lang="en-US" altLang="ko-KR" sz="1400" dirty="0" smtClean="0"/>
                        <a:t>5.3962</a:t>
                      </a:r>
                      <a:endParaRPr lang="ko-KR" altLang="en-US" sz="1400" dirty="0"/>
                    </a:p>
                  </a:txBody>
                  <a:tcPr anchor="ctr"/>
                </a:tc>
                <a:tc>
                  <a:txBody>
                    <a:bodyPr/>
                    <a:lstStyle/>
                    <a:p>
                      <a:pPr algn="ctr" latinLnBrk="1"/>
                      <a:r>
                        <a:rPr lang="en-US" altLang="ko-KR" sz="1400" dirty="0" smtClean="0"/>
                        <a:t>6.8606</a:t>
                      </a:r>
                      <a:endParaRPr lang="ko-KR" altLang="en-US" sz="1400" dirty="0"/>
                    </a:p>
                  </a:txBody>
                  <a:tcPr anchor="ctr"/>
                </a:tc>
                <a:tc>
                  <a:txBody>
                    <a:bodyPr/>
                    <a:lstStyle/>
                    <a:p>
                      <a:pPr algn="ctr" latinLnBrk="1"/>
                      <a:r>
                        <a:rPr lang="en-US" altLang="ko-KR" sz="1400" dirty="0" smtClean="0"/>
                        <a:t>7.9370</a:t>
                      </a:r>
                      <a:endParaRPr lang="ko-KR" altLang="en-US" sz="1400"/>
                    </a:p>
                  </a:txBody>
                  <a:tcPr anchor="ctr"/>
                </a:tc>
              </a:tr>
              <a:tr h="370840">
                <a:tc>
                  <a:txBody>
                    <a:bodyPr/>
                    <a:lstStyle/>
                    <a:p>
                      <a:pPr algn="ctr" latinLnBrk="1"/>
                      <a:r>
                        <a:rPr lang="en-US" altLang="ko-KR" sz="1400" dirty="0" smtClean="0"/>
                        <a:t>160MHz</a:t>
                      </a:r>
                      <a:endParaRPr lang="ko-KR" altLang="en-US" sz="1400"/>
                    </a:p>
                  </a:txBody>
                  <a:tcPr anchor="ctr"/>
                </a:tc>
                <a:tc>
                  <a:txBody>
                    <a:bodyPr/>
                    <a:lstStyle/>
                    <a:p>
                      <a:pPr algn="ctr" latinLnBrk="1"/>
                      <a:r>
                        <a:rPr lang="en-US" altLang="ko-KR" sz="1400" dirty="0" smtClean="0"/>
                        <a:t>5.9144</a:t>
                      </a:r>
                      <a:endParaRPr lang="ko-KR" altLang="en-US" sz="1400"/>
                    </a:p>
                  </a:txBody>
                  <a:tcPr anchor="ctr"/>
                </a:tc>
                <a:tc>
                  <a:txBody>
                    <a:bodyPr/>
                    <a:lstStyle/>
                    <a:p>
                      <a:pPr algn="ctr" latinLnBrk="1"/>
                      <a:r>
                        <a:rPr lang="en-US" altLang="ko-KR" sz="1400" dirty="0" smtClean="0"/>
                        <a:t>6.4716</a:t>
                      </a:r>
                      <a:endParaRPr lang="ko-KR" altLang="en-US" sz="1400"/>
                    </a:p>
                  </a:txBody>
                  <a:tcPr anchor="ctr"/>
                </a:tc>
                <a:tc>
                  <a:txBody>
                    <a:bodyPr/>
                    <a:lstStyle/>
                    <a:p>
                      <a:pPr algn="ctr" latinLnBrk="1"/>
                      <a:r>
                        <a:rPr lang="en-US" altLang="ko-KR" sz="1400" dirty="0" smtClean="0"/>
                        <a:t>9.8709</a:t>
                      </a:r>
                      <a:endParaRPr lang="ko-KR" altLang="en-US" sz="1400" dirty="0"/>
                    </a:p>
                  </a:txBody>
                  <a:tcPr anchor="ctr"/>
                </a:tc>
                <a:tc>
                  <a:txBody>
                    <a:bodyPr/>
                    <a:lstStyle/>
                    <a:p>
                      <a:pPr algn="ctr" latinLnBrk="1"/>
                      <a:r>
                        <a:rPr lang="en-US" altLang="ko-KR" sz="1400" dirty="0" smtClean="0"/>
                        <a:t>10.9473</a:t>
                      </a:r>
                      <a:endParaRPr lang="ko-KR" altLang="en-US" sz="1400"/>
                    </a:p>
                  </a:txBody>
                  <a:tcPr anchor="ctr"/>
                </a:tc>
              </a:tr>
              <a:tr h="370840">
                <a:tc>
                  <a:txBody>
                    <a:bodyPr/>
                    <a:lstStyle/>
                    <a:p>
                      <a:pPr algn="ctr" latinLnBrk="1"/>
                      <a:r>
                        <a:rPr lang="en-US" altLang="ko-KR" sz="1400" dirty="0" smtClean="0"/>
                        <a:t>320MHz</a:t>
                      </a:r>
                      <a:endParaRPr lang="ko-KR" altLang="en-US" sz="1400"/>
                    </a:p>
                  </a:txBody>
                  <a:tcPr anchor="ctr"/>
                </a:tc>
                <a:tc>
                  <a:txBody>
                    <a:bodyPr/>
                    <a:lstStyle/>
                    <a:p>
                      <a:pPr algn="ctr" latinLnBrk="1"/>
                      <a:r>
                        <a:rPr lang="en-US" altLang="ko-KR" sz="1400" dirty="0" smtClean="0"/>
                        <a:t>8.2600</a:t>
                      </a:r>
                      <a:endParaRPr lang="ko-KR" altLang="en-US" sz="1400"/>
                    </a:p>
                  </a:txBody>
                  <a:tcPr anchor="ctr"/>
                </a:tc>
                <a:tc>
                  <a:txBody>
                    <a:bodyPr/>
                    <a:lstStyle/>
                    <a:p>
                      <a:pPr algn="ctr" latinLnBrk="1"/>
                      <a:r>
                        <a:rPr lang="en-US" altLang="ko-KR" sz="1400" dirty="0" smtClean="0"/>
                        <a:t>9.1864</a:t>
                      </a:r>
                      <a:endParaRPr lang="ko-KR" altLang="en-US" sz="1400"/>
                    </a:p>
                  </a:txBody>
                  <a:tcPr anchor="ctr"/>
                </a:tc>
                <a:tc>
                  <a:txBody>
                    <a:bodyPr/>
                    <a:lstStyle/>
                    <a:p>
                      <a:pPr algn="ctr" latinLnBrk="1"/>
                      <a:r>
                        <a:rPr lang="en-US" altLang="ko-KR" sz="1400" dirty="0" smtClean="0"/>
                        <a:t>12.8812</a:t>
                      </a:r>
                      <a:endParaRPr lang="ko-KR" altLang="en-US" sz="1400" dirty="0"/>
                    </a:p>
                  </a:txBody>
                  <a:tcPr anchor="ctr"/>
                </a:tc>
                <a:tc>
                  <a:txBody>
                    <a:bodyPr/>
                    <a:lstStyle/>
                    <a:p>
                      <a:pPr algn="ctr" latinLnBrk="1"/>
                      <a:r>
                        <a:rPr lang="en-US" altLang="ko-KR" sz="1400" dirty="0" smtClean="0"/>
                        <a:t>13.9576</a:t>
                      </a:r>
                      <a:endParaRPr lang="ko-KR" altLang="en-US" sz="1400" dirty="0"/>
                    </a:p>
                  </a:txBody>
                  <a:tcPr anchor="ctr"/>
                </a:tc>
              </a:tr>
            </a:tbl>
          </a:graphicData>
        </a:graphic>
      </p:graphicFrame>
      <p:sp>
        <p:nvSpPr>
          <p:cNvPr id="8" name="TextBox 7"/>
          <p:cNvSpPr txBox="1"/>
          <p:nvPr/>
        </p:nvSpPr>
        <p:spPr>
          <a:xfrm>
            <a:off x="6772708" y="3505200"/>
            <a:ext cx="757237" cy="276999"/>
          </a:xfrm>
          <a:prstGeom prst="rect">
            <a:avLst/>
          </a:prstGeom>
          <a:noFill/>
        </p:spPr>
        <p:txBody>
          <a:bodyPr wrap="square" rtlCol="0">
            <a:spAutoFit/>
          </a:bodyPr>
          <a:lstStyle/>
          <a:p>
            <a:r>
              <a:rPr lang="en-US" altLang="ko-KR" dirty="0" smtClean="0"/>
              <a:t>Unit: dB</a:t>
            </a:r>
            <a:endParaRPr lang="ko-KR" altLang="en-US"/>
          </a:p>
        </p:txBody>
      </p:sp>
    </p:spTree>
    <p:extLst>
      <p:ext uri="{BB962C8B-B14F-4D97-AF65-F5344CB8AC3E}">
        <p14:creationId xmlns:p14="http://schemas.microsoft.com/office/powerpoint/2010/main" val="130780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Several contributions discussed a preamble structure for 11be and most of them considered PPDUs starting with the legacy preamble for coexistence with legacy devices [1-3]</a:t>
            </a:r>
          </a:p>
          <a:p>
            <a:r>
              <a:rPr lang="en-US" altLang="ko-KR" sz="2000" dirty="0" smtClean="0"/>
              <a:t>Conventional Wi-Fi systems including 11ax apply phase rotation to the legacy preamble to reduce PAPR</a:t>
            </a:r>
          </a:p>
          <a:p>
            <a:r>
              <a:rPr lang="en-US" altLang="ko-KR" sz="2000" dirty="0" smtClean="0"/>
              <a:t>Phase rotation can be definitely employed in 11be as well, and thus, a new design is required for 320MHz PPDUs</a:t>
            </a:r>
          </a:p>
          <a:p>
            <a:r>
              <a:rPr lang="en-US" altLang="ko-KR" sz="2000" dirty="0" smtClean="0"/>
              <a:t>This contribution first discusses what we need to consider to come up with the phase rotation, and then, proposes three design options</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1995533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(1/2)</a:t>
            </a:r>
            <a:endParaRPr lang="ko-KR" altLang="en-US"/>
          </a:p>
        </p:txBody>
      </p:sp>
      <p:sp>
        <p:nvSpPr>
          <p:cNvPr id="3" name="내용 개체 틀 2"/>
          <p:cNvSpPr>
            <a:spLocks noGrp="1"/>
          </p:cNvSpPr>
          <p:nvPr>
            <p:ph idx="1"/>
          </p:nvPr>
        </p:nvSpPr>
        <p:spPr/>
        <p:txBody>
          <a:bodyPr/>
          <a:lstStyle/>
          <a:p>
            <a:r>
              <a:rPr lang="en-US" altLang="ko-KR" sz="2000" dirty="0" smtClean="0"/>
              <a:t>Design metric</a:t>
            </a:r>
          </a:p>
          <a:p>
            <a:pPr lvl="1"/>
            <a:r>
              <a:rPr lang="en-US" altLang="ko-KR" sz="1800" dirty="0" smtClean="0"/>
              <a:t>Phase rotation needs to be designed to reduce PAPR</a:t>
            </a:r>
          </a:p>
          <a:p>
            <a:pPr lvl="1"/>
            <a:r>
              <a:rPr lang="en-US" altLang="ko-KR" sz="1800" dirty="0" smtClean="0"/>
              <a:t>PAPR for L-STF,L-LTF or L-SIG parts can be considered</a:t>
            </a:r>
          </a:p>
          <a:p>
            <a:r>
              <a:rPr lang="en-US" altLang="ko-KR" sz="2000" dirty="0" smtClean="0"/>
              <a:t>Preamble puncturing</a:t>
            </a:r>
          </a:p>
          <a:p>
            <a:pPr lvl="1"/>
            <a:r>
              <a:rPr lang="en-US" altLang="ko-KR" sz="1800" dirty="0" smtClean="0"/>
              <a:t>Preamble puncturing can be considered in 11be similar to 11ax MU PPDU to enhance the efficiency</a:t>
            </a:r>
          </a:p>
          <a:p>
            <a:pPr lvl="1"/>
            <a:r>
              <a:rPr lang="en-US" altLang="ko-KR" sz="1800" dirty="0" smtClean="0"/>
              <a:t>Whatever the size of the preamble puncturing unit, various puncturing patterns can be created in 320MHz PPDUs and each pattern may lead to different PAPR</a:t>
            </a:r>
          </a:p>
          <a:p>
            <a:pPr lvl="1"/>
            <a:r>
              <a:rPr lang="en-US" altLang="ko-KR" sz="1800" dirty="0" smtClean="0"/>
              <a:t>We need to find unified phase rotation values which minimize the worst PAPR by considering various preamble puncturing cases</a:t>
            </a:r>
          </a:p>
          <a:p>
            <a:pPr lvl="1"/>
            <a:r>
              <a:rPr lang="en-US" altLang="ko-KR" sz="1800" dirty="0" smtClean="0"/>
              <a:t>We can consider redesigning the phase rotation values even in 80 / 160MHz (1~2 dB lower PAPR can be achieved)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597043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(2/2)</a:t>
            </a:r>
            <a:endParaRPr lang="ko-KR" altLang="en-US"/>
          </a:p>
        </p:txBody>
      </p:sp>
      <p:sp>
        <p:nvSpPr>
          <p:cNvPr id="3" name="내용 개체 틀 2"/>
          <p:cNvSpPr>
            <a:spLocks noGrp="1"/>
          </p:cNvSpPr>
          <p:nvPr>
            <p:ph idx="1"/>
          </p:nvPr>
        </p:nvSpPr>
        <p:spPr/>
        <p:txBody>
          <a:bodyPr/>
          <a:lstStyle/>
          <a:p>
            <a:r>
              <a:rPr lang="en-US" altLang="ko-KR" sz="2000" dirty="0" smtClean="0"/>
              <a:t>RF capability regarding the bandwidth</a:t>
            </a:r>
          </a:p>
          <a:p>
            <a:pPr lvl="1"/>
            <a:r>
              <a:rPr lang="en-US" altLang="ko-KR" sz="1800" dirty="0" smtClean="0"/>
              <a:t>11be may support 160+160 / 320 MHz as new bandwidth modes and PPDUs for those bandwidth can be transmitted using two RFs which can deal with up to 160MHz bandwidth or one RF which can generate 320MHz PPDU</a:t>
            </a:r>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r>
              <a:rPr lang="en-US" altLang="ko-KR" sz="1800" dirty="0" smtClean="0"/>
              <a:t>Each part generated by different RFs may have different PAPR</a:t>
            </a:r>
          </a:p>
          <a:p>
            <a:pPr lvl="1"/>
            <a:r>
              <a:rPr lang="en-US" altLang="ko-KR" sz="1800" dirty="0"/>
              <a:t>We need to find </a:t>
            </a:r>
            <a:r>
              <a:rPr lang="en-US" altLang="ko-KR" sz="1800" dirty="0" smtClean="0"/>
              <a:t>unified </a:t>
            </a:r>
            <a:r>
              <a:rPr lang="en-US" altLang="ko-KR" sz="1800" dirty="0"/>
              <a:t>phase rotation values which minimize the worst PAPR </a:t>
            </a:r>
            <a:r>
              <a:rPr lang="en-US" altLang="ko-KR" sz="1800" dirty="0" smtClean="0"/>
              <a:t>by considering diverse RF capabilities</a:t>
            </a:r>
            <a:endParaRPr lang="en-US" altLang="ko-KR" sz="1800" dirty="0"/>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grpSp>
        <p:nvGrpSpPr>
          <p:cNvPr id="37" name="그룹 36"/>
          <p:cNvGrpSpPr/>
          <p:nvPr/>
        </p:nvGrpSpPr>
        <p:grpSpPr>
          <a:xfrm>
            <a:off x="990600" y="685800"/>
            <a:ext cx="7391400" cy="5791200"/>
            <a:chOff x="990600" y="990600"/>
            <a:chExt cx="7391400" cy="5791200"/>
          </a:xfrm>
        </p:grpSpPr>
        <p:grpSp>
          <p:nvGrpSpPr>
            <p:cNvPr id="33" name="그룹 32"/>
            <p:cNvGrpSpPr/>
            <p:nvPr/>
          </p:nvGrpSpPr>
          <p:grpSpPr>
            <a:xfrm>
              <a:off x="990600" y="990600"/>
              <a:ext cx="7391400" cy="5791200"/>
              <a:chOff x="990600" y="1143000"/>
              <a:chExt cx="7391400" cy="5791200"/>
            </a:xfrm>
          </p:grpSpPr>
          <p:grpSp>
            <p:nvGrpSpPr>
              <p:cNvPr id="7" name="그룹 6"/>
              <p:cNvGrpSpPr/>
              <p:nvPr/>
            </p:nvGrpSpPr>
            <p:grpSpPr>
              <a:xfrm>
                <a:off x="990600" y="4114800"/>
                <a:ext cx="7391400" cy="651665"/>
                <a:chOff x="910555" y="2723977"/>
                <a:chExt cx="7391400" cy="651665"/>
              </a:xfrm>
            </p:grpSpPr>
            <p:grpSp>
              <p:nvGrpSpPr>
                <p:cNvPr id="8" name="그룹 7"/>
                <p:cNvGrpSpPr/>
                <p:nvPr/>
              </p:nvGrpSpPr>
              <p:grpSpPr>
                <a:xfrm>
                  <a:off x="910555" y="2800179"/>
                  <a:ext cx="3488112" cy="562859"/>
                  <a:chOff x="658610" y="4988152"/>
                  <a:chExt cx="4113415" cy="866298"/>
                </a:xfrm>
              </p:grpSpPr>
              <p:grpSp>
                <p:nvGrpSpPr>
                  <p:cNvPr id="21" name="그룹 20"/>
                  <p:cNvGrpSpPr/>
                  <p:nvPr/>
                </p:nvGrpSpPr>
                <p:grpSpPr>
                  <a:xfrm>
                    <a:off x="1322071" y="5210175"/>
                    <a:ext cx="3449954" cy="644275"/>
                    <a:chOff x="1322071" y="5210175"/>
                    <a:chExt cx="3449954" cy="644275"/>
                  </a:xfrm>
                </p:grpSpPr>
                <p:sp>
                  <p:nvSpPr>
                    <p:cNvPr id="23" name="직사각형 22"/>
                    <p:cNvSpPr/>
                    <p:nvPr/>
                  </p:nvSpPr>
                  <p:spPr bwMode="auto">
                    <a:xfrm>
                      <a:off x="3102177" y="521017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4" name="그룹 23"/>
                    <p:cNvGrpSpPr/>
                    <p:nvPr/>
                  </p:nvGrpSpPr>
                  <p:grpSpPr>
                    <a:xfrm>
                      <a:off x="1322071" y="5211988"/>
                      <a:ext cx="2057229" cy="642462"/>
                      <a:chOff x="1295400" y="2925095"/>
                      <a:chExt cx="2057229" cy="642462"/>
                    </a:xfrm>
                  </p:grpSpPr>
                  <p:grpSp>
                    <p:nvGrpSpPr>
                      <p:cNvPr id="25" name="그룹 24"/>
                      <p:cNvGrpSpPr/>
                      <p:nvPr/>
                    </p:nvGrpSpPr>
                    <p:grpSpPr>
                      <a:xfrm>
                        <a:off x="1295400" y="2925095"/>
                        <a:ext cx="1725613" cy="226815"/>
                        <a:chOff x="1276696" y="3323967"/>
                        <a:chExt cx="1725613" cy="226815"/>
                      </a:xfrm>
                    </p:grpSpPr>
                    <p:sp>
                      <p:nvSpPr>
                        <p:cNvPr id="27" name="직사각형 26"/>
                        <p:cNvSpPr/>
                        <p:nvPr/>
                      </p:nvSpPr>
                      <p:spPr bwMode="auto">
                        <a:xfrm>
                          <a:off x="1332461" y="332584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1276696" y="3323967"/>
                          <a:ext cx="45719" cy="226815"/>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6" name="TextBox 25"/>
                      <p:cNvSpPr txBox="1"/>
                      <p:nvPr/>
                    </p:nvSpPr>
                    <p:spPr>
                      <a:xfrm>
                        <a:off x="2698722" y="3141227"/>
                        <a:ext cx="653907" cy="426330"/>
                      </a:xfrm>
                      <a:prstGeom prst="rect">
                        <a:avLst/>
                      </a:prstGeom>
                      <a:noFill/>
                    </p:spPr>
                    <p:txBody>
                      <a:bodyPr wrap="square" rtlCol="0">
                        <a:spAutoFit/>
                      </a:bodyPr>
                      <a:lstStyle/>
                      <a:p>
                        <a:r>
                          <a:rPr lang="en-US" altLang="ko-KR" dirty="0" smtClean="0"/>
                          <a:t>5 null</a:t>
                        </a:r>
                        <a:endParaRPr lang="ko-KR" altLang="en-US"/>
                      </a:p>
                    </p:txBody>
                  </p:sp>
                </p:grpSp>
              </p:grpSp>
              <p:sp>
                <p:nvSpPr>
                  <p:cNvPr id="22" name="TextBox 21"/>
                  <p:cNvSpPr txBox="1"/>
                  <p:nvPr/>
                </p:nvSpPr>
                <p:spPr>
                  <a:xfrm>
                    <a:off x="658610" y="4988152"/>
                    <a:ext cx="1066800" cy="276999"/>
                  </a:xfrm>
                  <a:prstGeom prst="rect">
                    <a:avLst/>
                  </a:prstGeom>
                  <a:noFill/>
                </p:spPr>
                <p:txBody>
                  <a:bodyPr wrap="square" rtlCol="0">
                    <a:spAutoFit/>
                  </a:bodyPr>
                  <a:lstStyle/>
                  <a:p>
                    <a:r>
                      <a:rPr lang="en-US" altLang="ko-KR" dirty="0" smtClean="0"/>
                      <a:t>12 left guard</a:t>
                    </a:r>
                    <a:endParaRPr lang="ko-KR" altLang="en-US"/>
                  </a:p>
                </p:txBody>
              </p:sp>
            </p:grpSp>
            <p:grpSp>
              <p:nvGrpSpPr>
                <p:cNvPr id="9" name="그룹 8"/>
                <p:cNvGrpSpPr/>
                <p:nvPr/>
              </p:nvGrpSpPr>
              <p:grpSpPr>
                <a:xfrm>
                  <a:off x="4108696" y="2723977"/>
                  <a:ext cx="4193259" cy="651665"/>
                  <a:chOff x="930853" y="4870876"/>
                  <a:chExt cx="4944971" cy="1002980"/>
                </a:xfrm>
              </p:grpSpPr>
              <p:grpSp>
                <p:nvGrpSpPr>
                  <p:cNvPr id="10" name="그룹 9"/>
                  <p:cNvGrpSpPr/>
                  <p:nvPr/>
                </p:nvGrpSpPr>
                <p:grpSpPr>
                  <a:xfrm>
                    <a:off x="963448" y="4870876"/>
                    <a:ext cx="3873665" cy="983574"/>
                    <a:chOff x="963448" y="4870876"/>
                    <a:chExt cx="3873665" cy="983574"/>
                  </a:xfrm>
                </p:grpSpPr>
                <p:sp>
                  <p:nvSpPr>
                    <p:cNvPr id="13" name="직사각형 12"/>
                    <p:cNvSpPr/>
                    <p:nvPr/>
                  </p:nvSpPr>
                  <p:spPr bwMode="auto">
                    <a:xfrm>
                      <a:off x="3102177" y="521017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 name="그룹 13"/>
                    <p:cNvGrpSpPr/>
                    <p:nvPr/>
                  </p:nvGrpSpPr>
                  <p:grpSpPr>
                    <a:xfrm>
                      <a:off x="963448" y="4870876"/>
                      <a:ext cx="3873665" cy="983574"/>
                      <a:chOff x="936777" y="2583983"/>
                      <a:chExt cx="3873665" cy="983574"/>
                    </a:xfrm>
                  </p:grpSpPr>
                  <p:grpSp>
                    <p:nvGrpSpPr>
                      <p:cNvPr id="15" name="그룹 14"/>
                      <p:cNvGrpSpPr/>
                      <p:nvPr/>
                    </p:nvGrpSpPr>
                    <p:grpSpPr>
                      <a:xfrm>
                        <a:off x="936777" y="2583983"/>
                        <a:ext cx="3873665" cy="567927"/>
                        <a:chOff x="918073" y="2982855"/>
                        <a:chExt cx="3873665" cy="567927"/>
                      </a:xfrm>
                    </p:grpSpPr>
                    <p:sp>
                      <p:nvSpPr>
                        <p:cNvPr id="17" name="직사각형 16"/>
                        <p:cNvSpPr/>
                        <p:nvPr/>
                      </p:nvSpPr>
                      <p:spPr bwMode="auto">
                        <a:xfrm>
                          <a:off x="1332461" y="332584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4738081" y="3322182"/>
                          <a:ext cx="53657" cy="22490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918073" y="2982855"/>
                          <a:ext cx="778810" cy="426329"/>
                        </a:xfrm>
                        <a:prstGeom prst="rect">
                          <a:avLst/>
                        </a:prstGeom>
                        <a:noFill/>
                      </p:spPr>
                      <p:txBody>
                        <a:bodyPr wrap="square" rtlCol="0">
                          <a:spAutoFit/>
                        </a:bodyPr>
                        <a:lstStyle/>
                        <a:p>
                          <a:r>
                            <a:rPr lang="en-US" altLang="ko-KR" dirty="0" smtClean="0"/>
                            <a:t>2x2020</a:t>
                          </a:r>
                          <a:endParaRPr lang="ko-KR" altLang="en-US"/>
                        </a:p>
                      </p:txBody>
                    </p:sp>
                  </p:grpSp>
                  <p:sp>
                    <p:nvSpPr>
                      <p:cNvPr id="16" name="TextBox 15"/>
                      <p:cNvSpPr txBox="1"/>
                      <p:nvPr/>
                    </p:nvSpPr>
                    <p:spPr>
                      <a:xfrm>
                        <a:off x="2704049" y="3141227"/>
                        <a:ext cx="744273" cy="426330"/>
                      </a:xfrm>
                      <a:prstGeom prst="rect">
                        <a:avLst/>
                      </a:prstGeom>
                      <a:noFill/>
                    </p:spPr>
                    <p:txBody>
                      <a:bodyPr wrap="square" rtlCol="0">
                        <a:spAutoFit/>
                      </a:bodyPr>
                      <a:lstStyle/>
                      <a:p>
                        <a:r>
                          <a:rPr lang="en-US" altLang="ko-KR" dirty="0" smtClean="0"/>
                          <a:t>5 null</a:t>
                        </a:r>
                        <a:endParaRPr lang="ko-KR" altLang="en-US"/>
                      </a:p>
                    </p:txBody>
                  </p:sp>
                </p:grpSp>
              </p:grpSp>
              <p:sp>
                <p:nvSpPr>
                  <p:cNvPr id="11" name="TextBox 10"/>
                  <p:cNvSpPr txBox="1"/>
                  <p:nvPr/>
                </p:nvSpPr>
                <p:spPr>
                  <a:xfrm>
                    <a:off x="930853" y="5447526"/>
                    <a:ext cx="1066800" cy="426330"/>
                  </a:xfrm>
                  <a:prstGeom prst="rect">
                    <a:avLst/>
                  </a:prstGeom>
                  <a:noFill/>
                </p:spPr>
                <p:txBody>
                  <a:bodyPr wrap="square" rtlCol="0">
                    <a:spAutoFit/>
                  </a:bodyPr>
                  <a:lstStyle/>
                  <a:p>
                    <a:r>
                      <a:rPr lang="en-US" altLang="ko-KR" dirty="0" smtClean="0"/>
                      <a:t>23 DC</a:t>
                    </a:r>
                    <a:endParaRPr lang="ko-KR" altLang="en-US"/>
                  </a:p>
                </p:txBody>
              </p:sp>
              <p:sp>
                <p:nvSpPr>
                  <p:cNvPr id="12" name="TextBox 11"/>
                  <p:cNvSpPr txBox="1"/>
                  <p:nvPr/>
                </p:nvSpPr>
                <p:spPr>
                  <a:xfrm>
                    <a:off x="4809024" y="4945716"/>
                    <a:ext cx="1066800" cy="276999"/>
                  </a:xfrm>
                  <a:prstGeom prst="rect">
                    <a:avLst/>
                  </a:prstGeom>
                  <a:noFill/>
                </p:spPr>
                <p:txBody>
                  <a:bodyPr wrap="square" rtlCol="0">
                    <a:spAutoFit/>
                  </a:bodyPr>
                  <a:lstStyle/>
                  <a:p>
                    <a:r>
                      <a:rPr lang="en-US" altLang="ko-KR" dirty="0" smtClean="0"/>
                      <a:t>11 right guard</a:t>
                    </a:r>
                    <a:endParaRPr lang="ko-KR" altLang="en-US"/>
                  </a:p>
                </p:txBody>
              </p:sp>
            </p:grpSp>
          </p:grpSp>
          <p:sp>
            <p:nvSpPr>
              <p:cNvPr id="30" name="왼쪽 중괄호 29"/>
              <p:cNvSpPr/>
              <p:nvPr/>
            </p:nvSpPr>
            <p:spPr bwMode="auto">
              <a:xfrm>
                <a:off x="2977942" y="3429000"/>
                <a:ext cx="150142" cy="2895600"/>
              </a:xfrm>
              <a:prstGeom prst="leftBrace">
                <a:avLst/>
              </a:prstGeom>
              <a:solidFill>
                <a:srgbClr val="00B0F0"/>
              </a:solidFill>
              <a:ln w="12700" cap="flat" cmpd="sng" algn="ctr">
                <a:solidFill>
                  <a:schemeClr val="tx1"/>
                </a:solidFill>
                <a:prstDash val="solid"/>
                <a:round/>
                <a:headEnd type="none" w="sm" len="sm"/>
                <a:tailEnd type="none" w="sm" len="sm"/>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왼쪽 중괄호 30"/>
              <p:cNvSpPr/>
              <p:nvPr/>
            </p:nvSpPr>
            <p:spPr bwMode="auto">
              <a:xfrm>
                <a:off x="5945573" y="3429000"/>
                <a:ext cx="150142" cy="2895600"/>
              </a:xfrm>
              <a:prstGeom prst="leftBrace">
                <a:avLst/>
              </a:prstGeom>
              <a:solidFill>
                <a:srgbClr val="00B0F0"/>
              </a:solidFill>
              <a:ln w="12700" cap="flat" cmpd="sng" algn="ctr">
                <a:solidFill>
                  <a:schemeClr val="tx1"/>
                </a:solidFill>
                <a:prstDash val="solid"/>
                <a:round/>
                <a:headEnd type="none" w="sm" len="sm"/>
                <a:tailEnd type="none" w="sm" len="sm"/>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왼쪽 중괄호 31"/>
              <p:cNvSpPr/>
              <p:nvPr/>
            </p:nvSpPr>
            <p:spPr bwMode="auto">
              <a:xfrm>
                <a:off x="4474264" y="1143000"/>
                <a:ext cx="140813" cy="5791200"/>
              </a:xfrm>
              <a:prstGeom prst="leftBrace">
                <a:avLst/>
              </a:prstGeom>
              <a:solidFill>
                <a:srgbClr val="FF0000"/>
              </a:solid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34" name="TextBox 33"/>
            <p:cNvSpPr txBox="1"/>
            <p:nvPr/>
          </p:nvSpPr>
          <p:spPr>
            <a:xfrm>
              <a:off x="3886200" y="3520427"/>
              <a:ext cx="1600926" cy="276999"/>
            </a:xfrm>
            <a:prstGeom prst="rect">
              <a:avLst/>
            </a:prstGeom>
            <a:noFill/>
          </p:spPr>
          <p:txBody>
            <a:bodyPr wrap="square" rtlCol="0">
              <a:spAutoFit/>
            </a:bodyPr>
            <a:lstStyle/>
            <a:p>
              <a:r>
                <a:rPr lang="en-US" altLang="ko-KR" dirty="0" smtClean="0"/>
                <a:t>320MHz capable RF</a:t>
              </a:r>
              <a:endParaRPr lang="ko-KR" altLang="en-US"/>
            </a:p>
          </p:txBody>
        </p:sp>
        <p:sp>
          <p:nvSpPr>
            <p:cNvPr id="35" name="TextBox 34"/>
            <p:cNvSpPr txBox="1"/>
            <p:nvPr/>
          </p:nvSpPr>
          <p:spPr>
            <a:xfrm>
              <a:off x="2362200" y="4851089"/>
              <a:ext cx="1467368" cy="276999"/>
            </a:xfrm>
            <a:prstGeom prst="rect">
              <a:avLst/>
            </a:prstGeom>
            <a:noFill/>
          </p:spPr>
          <p:txBody>
            <a:bodyPr wrap="square" rtlCol="0">
              <a:spAutoFit/>
            </a:bodyPr>
            <a:lstStyle/>
            <a:p>
              <a:r>
                <a:rPr lang="en-US" altLang="ko-KR" dirty="0" smtClean="0"/>
                <a:t>160MHz capable RF</a:t>
              </a:r>
              <a:endParaRPr lang="ko-KR" altLang="en-US"/>
            </a:p>
          </p:txBody>
        </p:sp>
        <p:sp>
          <p:nvSpPr>
            <p:cNvPr id="36" name="TextBox 35"/>
            <p:cNvSpPr txBox="1"/>
            <p:nvPr/>
          </p:nvSpPr>
          <p:spPr>
            <a:xfrm>
              <a:off x="5259773" y="4857050"/>
              <a:ext cx="1532053" cy="276999"/>
            </a:xfrm>
            <a:prstGeom prst="rect">
              <a:avLst/>
            </a:prstGeom>
            <a:noFill/>
          </p:spPr>
          <p:txBody>
            <a:bodyPr wrap="square" rtlCol="0">
              <a:spAutoFit/>
            </a:bodyPr>
            <a:lstStyle/>
            <a:p>
              <a:r>
                <a:rPr lang="en-US" altLang="ko-KR" dirty="0" smtClean="0"/>
                <a:t>160MHz capable RF</a:t>
              </a:r>
              <a:endParaRPr lang="ko-KR" altLang="en-US"/>
            </a:p>
          </p:txBody>
        </p:sp>
      </p:grpSp>
    </p:spTree>
    <p:extLst>
      <p:ext uri="{BB962C8B-B14F-4D97-AF65-F5344CB8AC3E}">
        <p14:creationId xmlns:p14="http://schemas.microsoft.com/office/powerpoint/2010/main" val="3322694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Options</a:t>
            </a:r>
            <a:endParaRPr lang="ko-KR" altLang="en-US"/>
          </a:p>
        </p:txBody>
      </p:sp>
      <p:sp>
        <p:nvSpPr>
          <p:cNvPr id="3" name="내용 개체 틀 2"/>
          <p:cNvSpPr>
            <a:spLocks noGrp="1"/>
          </p:cNvSpPr>
          <p:nvPr>
            <p:ph idx="1"/>
          </p:nvPr>
        </p:nvSpPr>
        <p:spPr/>
        <p:txBody>
          <a:bodyPr/>
          <a:lstStyle/>
          <a:p>
            <a:r>
              <a:rPr lang="en-US" altLang="ko-KR" sz="1800" dirty="0" smtClean="0"/>
              <a:t>Option 1</a:t>
            </a:r>
          </a:p>
          <a:p>
            <a:pPr lvl="1"/>
            <a:r>
              <a:rPr lang="en-US" altLang="ko-KR" sz="1600" dirty="0"/>
              <a:t>R</a:t>
            </a:r>
            <a:r>
              <a:rPr lang="en-US" altLang="ko-KR" sz="1600" dirty="0" smtClean="0"/>
              <a:t>epeat 11ax / new 80MHz phase rotation</a:t>
            </a:r>
          </a:p>
          <a:p>
            <a:pPr lvl="2"/>
            <a:r>
              <a:rPr lang="en-US" altLang="ko-KR" sz="1400" dirty="0" smtClean="0"/>
              <a:t>[1 -1 -1 -1 1 -1 -1 -1 1 -1 -1 -1 1 -1 -1 -1]</a:t>
            </a:r>
          </a:p>
          <a:p>
            <a:pPr lvl="1"/>
            <a:r>
              <a:rPr lang="en-US" altLang="ko-KR" sz="1600" dirty="0" smtClean="0"/>
              <a:t>The coefficients in all 80MHz segments remain the same but it may cause somewhat high PAPR (Please see Appendix)</a:t>
            </a:r>
          </a:p>
          <a:p>
            <a:r>
              <a:rPr lang="en-US" altLang="ko-KR" sz="1800" dirty="0" smtClean="0"/>
              <a:t>Option 2</a:t>
            </a:r>
          </a:p>
          <a:p>
            <a:pPr lvl="1"/>
            <a:r>
              <a:rPr lang="en-US" altLang="ko-KR" sz="1600" dirty="0"/>
              <a:t>Repeat </a:t>
            </a:r>
            <a:r>
              <a:rPr lang="en-US" altLang="ko-KR" sz="1600" dirty="0" smtClean="0"/>
              <a:t>11ax / new 80MHz </a:t>
            </a:r>
            <a:r>
              <a:rPr lang="en-US" altLang="ko-KR" sz="1600" dirty="0"/>
              <a:t>phase </a:t>
            </a:r>
            <a:r>
              <a:rPr lang="en-US" altLang="ko-KR" sz="1600" dirty="0" smtClean="0"/>
              <a:t>rotation and apply additional phase rotation to each 80/160MHz segment </a:t>
            </a:r>
          </a:p>
          <a:p>
            <a:pPr lvl="2"/>
            <a:r>
              <a:rPr lang="en-US" altLang="ko-KR" sz="1400" dirty="0" smtClean="0"/>
              <a:t>[a*[1 -1 -1 -1] b*[1 -1 -1 -1] c*[1 -1 -1 -1] d*[1 -1 -1 -1]]</a:t>
            </a:r>
          </a:p>
          <a:p>
            <a:pPr lvl="2"/>
            <a:r>
              <a:rPr lang="en-US" altLang="ko-KR" sz="1400" dirty="0" smtClean="0"/>
              <a:t>Coefficients of a, b, c and d can be selected out of 1, -1, </a:t>
            </a:r>
            <a:r>
              <a:rPr lang="en-US" altLang="ko-KR" sz="1400" dirty="0" err="1" smtClean="0"/>
              <a:t>i</a:t>
            </a:r>
            <a:r>
              <a:rPr lang="en-US" altLang="ko-KR" sz="1400" dirty="0" smtClean="0"/>
              <a:t> and -</a:t>
            </a:r>
            <a:r>
              <a:rPr lang="en-US" altLang="ko-KR" sz="1400" dirty="0" err="1" smtClean="0"/>
              <a:t>i</a:t>
            </a:r>
            <a:r>
              <a:rPr lang="en-US" altLang="ko-KR" sz="1400" dirty="0" smtClean="0"/>
              <a:t> for simplicity</a:t>
            </a:r>
            <a:endParaRPr lang="en-US" altLang="ko-KR" sz="1400" dirty="0"/>
          </a:p>
          <a:p>
            <a:pPr lvl="1"/>
            <a:r>
              <a:rPr lang="en-US" altLang="ko-KR" sz="1600" dirty="0" smtClean="0"/>
              <a:t>Relatively low PAPR can </a:t>
            </a:r>
            <a:r>
              <a:rPr lang="en-US" altLang="ko-KR" sz="1600" dirty="0"/>
              <a:t>be expected (about </a:t>
            </a:r>
            <a:r>
              <a:rPr lang="en-US" altLang="ko-KR" sz="1600" dirty="0" smtClean="0"/>
              <a:t>1~3dB </a:t>
            </a:r>
            <a:r>
              <a:rPr lang="en-US" altLang="ko-KR" sz="1600" dirty="0"/>
              <a:t>reduced</a:t>
            </a:r>
            <a:r>
              <a:rPr lang="en-US" altLang="ko-KR" sz="1600" dirty="0" smtClean="0"/>
              <a:t>)</a:t>
            </a:r>
          </a:p>
          <a:p>
            <a:r>
              <a:rPr lang="en-US" altLang="ko-KR" sz="1800" dirty="0" smtClean="0"/>
              <a:t>Option 3</a:t>
            </a:r>
          </a:p>
          <a:p>
            <a:pPr lvl="1"/>
            <a:r>
              <a:rPr lang="en-US" altLang="ko-KR" sz="1600" dirty="0" smtClean="0"/>
              <a:t>Find optimal phase rotation for each 20MHz channel</a:t>
            </a:r>
          </a:p>
          <a:p>
            <a:pPr lvl="2"/>
            <a:r>
              <a:rPr lang="en-US" altLang="ko-KR" sz="1400" dirty="0" smtClean="0"/>
              <a:t>Each coefficient can be selected out of 1</a:t>
            </a:r>
            <a:r>
              <a:rPr lang="en-US" altLang="ko-KR" sz="1400" dirty="0"/>
              <a:t>, -1, </a:t>
            </a:r>
            <a:r>
              <a:rPr lang="en-US" altLang="ko-KR" sz="1400" dirty="0" err="1" smtClean="0"/>
              <a:t>i</a:t>
            </a:r>
            <a:r>
              <a:rPr lang="en-US" altLang="ko-KR" sz="1400" dirty="0" smtClean="0"/>
              <a:t> </a:t>
            </a:r>
            <a:r>
              <a:rPr lang="en-US" altLang="ko-KR" sz="1400" dirty="0"/>
              <a:t>and </a:t>
            </a:r>
            <a:r>
              <a:rPr lang="en-US" altLang="ko-KR" sz="1400" dirty="0" smtClean="0"/>
              <a:t>-</a:t>
            </a:r>
            <a:r>
              <a:rPr lang="en-US" altLang="ko-KR" sz="1400" dirty="0" err="1" smtClean="0"/>
              <a:t>i</a:t>
            </a:r>
            <a:r>
              <a:rPr lang="en-US" altLang="ko-KR" sz="1400" dirty="0" smtClean="0"/>
              <a:t> </a:t>
            </a:r>
            <a:r>
              <a:rPr lang="en-US" altLang="ko-KR" sz="1400" dirty="0"/>
              <a:t>for </a:t>
            </a:r>
            <a:r>
              <a:rPr lang="en-US" altLang="ko-KR" sz="1400" dirty="0" smtClean="0"/>
              <a:t>simplicity</a:t>
            </a:r>
          </a:p>
          <a:p>
            <a:pPr lvl="1"/>
            <a:r>
              <a:rPr lang="en-US" altLang="ko-KR" sz="1600" dirty="0" smtClean="0"/>
              <a:t>Lowest PAPR can be </a:t>
            </a:r>
            <a:r>
              <a:rPr lang="en-US" altLang="ko-KR" sz="1600" dirty="0"/>
              <a:t>achieved (about 3~4dB reduced</a:t>
            </a:r>
            <a:r>
              <a:rPr lang="en-US" altLang="ko-KR" sz="1600" dirty="0" smtClean="0"/>
              <a:t>) but each 80MHz segment may have totally different coefficients</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05534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sz="2000" dirty="0" smtClean="0"/>
              <a:t>We have discussed the phase rotation for 320MHz in 11be</a:t>
            </a:r>
          </a:p>
          <a:p>
            <a:r>
              <a:rPr lang="en-US" altLang="ko-KR" sz="2000" dirty="0" smtClean="0"/>
              <a:t>Two consideration points have been presented</a:t>
            </a:r>
          </a:p>
          <a:p>
            <a:pPr lvl="1"/>
            <a:r>
              <a:rPr lang="en-US" altLang="ko-KR" sz="1800" dirty="0" smtClean="0"/>
              <a:t>Preamble puncturing</a:t>
            </a:r>
          </a:p>
          <a:p>
            <a:pPr lvl="1"/>
            <a:r>
              <a:rPr lang="en-US" altLang="ko-KR" sz="1800" dirty="0" smtClean="0"/>
              <a:t>RF capability</a:t>
            </a:r>
          </a:p>
          <a:p>
            <a:r>
              <a:rPr lang="en-US" altLang="ko-KR" sz="2000" dirty="0" smtClean="0"/>
              <a:t>Three design options have been presented</a:t>
            </a:r>
          </a:p>
          <a:p>
            <a:pPr lvl="1"/>
            <a:r>
              <a:rPr lang="en-US" altLang="ko-KR" sz="1800" dirty="0" smtClean="0"/>
              <a:t>Repeat 11ax / new phase rotation</a:t>
            </a:r>
          </a:p>
          <a:p>
            <a:pPr lvl="1"/>
            <a:r>
              <a:rPr lang="en-US" altLang="ko-KR" sz="1800" dirty="0"/>
              <a:t>Repeat </a:t>
            </a:r>
            <a:r>
              <a:rPr lang="en-US" altLang="ko-KR" sz="1800" dirty="0" smtClean="0"/>
              <a:t>11ax / new </a:t>
            </a:r>
            <a:r>
              <a:rPr lang="en-US" altLang="ko-KR" sz="1800" dirty="0"/>
              <a:t>phase </a:t>
            </a:r>
            <a:r>
              <a:rPr lang="en-US" altLang="ko-KR" sz="1800" dirty="0" smtClean="0"/>
              <a:t>rotation and apply additional phase rotation</a:t>
            </a:r>
          </a:p>
          <a:p>
            <a:pPr lvl="1"/>
            <a:r>
              <a:rPr lang="en-US" altLang="ko-KR" sz="1800" dirty="0" smtClean="0"/>
              <a:t>Find optimal phase rotation</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040747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smtClean="0"/>
              <a:t>Phase </a:t>
            </a:r>
            <a:r>
              <a:rPr lang="en-US" altLang="ko-KR" sz="1800" dirty="0"/>
              <a:t>rotation </a:t>
            </a:r>
            <a:r>
              <a:rPr lang="en-US" altLang="ko-KR" sz="1800" dirty="0" smtClean="0"/>
              <a:t>is</a:t>
            </a:r>
            <a:r>
              <a:rPr lang="en-US" altLang="ko-KR" sz="1800" dirty="0" smtClean="0"/>
              <a:t> </a:t>
            </a:r>
            <a:r>
              <a:rPr lang="en-US" altLang="ko-KR" sz="1800" dirty="0"/>
              <a:t>applied to the legacy preamble part of </a:t>
            </a:r>
            <a:r>
              <a:rPr lang="en-US" altLang="ko-KR" sz="1800" dirty="0" smtClean="0"/>
              <a:t>EHT </a:t>
            </a:r>
            <a:r>
              <a:rPr lang="en-US" altLang="ko-KR" sz="1800" dirty="0"/>
              <a:t>PPDU</a:t>
            </a:r>
          </a:p>
          <a:p>
            <a:pPr lvl="2"/>
            <a:r>
              <a:rPr lang="en-US" altLang="ko-KR" sz="1600" dirty="0" smtClean="0"/>
              <a:t>Coefficients </a:t>
            </a:r>
            <a:r>
              <a:rPr lang="en-US" altLang="ko-KR" sz="1600" dirty="0"/>
              <a:t>applied to each 20MHz channel </a:t>
            </a:r>
            <a:r>
              <a:rPr lang="en-US" altLang="ko-KR" sz="1600" dirty="0" smtClean="0"/>
              <a:t>are </a:t>
            </a:r>
            <a:r>
              <a:rPr lang="en-US" altLang="ko-KR" sz="1600" dirty="0" smtClean="0"/>
              <a:t>TBD</a:t>
            </a:r>
          </a:p>
          <a:p>
            <a:pPr lvl="2"/>
            <a:r>
              <a:rPr lang="en-US" altLang="ko-KR" sz="1600" dirty="0" smtClean="0"/>
              <a:t>Application </a:t>
            </a:r>
            <a:r>
              <a:rPr lang="en-US" altLang="ko-KR" sz="1600" dirty="0"/>
              <a:t>to the other fields is TBD</a:t>
            </a:r>
          </a:p>
          <a:p>
            <a:endParaRPr lang="en-US" altLang="ko-KR" sz="2000" dirty="0" smtClean="0"/>
          </a:p>
          <a:p>
            <a:endParaRPr lang="en-US" altLang="ko-KR" sz="2000" dirty="0"/>
          </a:p>
          <a:p>
            <a:r>
              <a:rPr lang="en-US" altLang="ko-KR" sz="2000" dirty="0" smtClean="0"/>
              <a:t>Y/N/A: </a:t>
            </a:r>
            <a:r>
              <a:rPr lang="en-US" altLang="ko-KR" sz="2000" dirty="0" smtClean="0"/>
              <a:t>28/5/9</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482603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r>
              <a:rPr lang="en-US" altLang="ko-KR" sz="2000" dirty="0" smtClean="0"/>
              <a:t>Move to </a:t>
            </a:r>
            <a:r>
              <a:rPr lang="en-US" altLang="ko-KR" sz="2000" dirty="0"/>
              <a:t>add the following to the </a:t>
            </a:r>
            <a:r>
              <a:rPr lang="en-US" altLang="ko-KR" sz="2000" dirty="0" err="1"/>
              <a:t>TGbe</a:t>
            </a:r>
            <a:r>
              <a:rPr lang="en-US" altLang="ko-KR" sz="2000"/>
              <a:t> </a:t>
            </a:r>
            <a:r>
              <a:rPr lang="en-US" altLang="ko-KR" sz="2000" smtClean="0"/>
              <a:t>SFD</a:t>
            </a:r>
            <a:endParaRPr lang="en-US" altLang="ko-KR" sz="2000" dirty="0"/>
          </a:p>
          <a:p>
            <a:pPr lvl="1"/>
            <a:r>
              <a:rPr lang="en-US" altLang="ko-KR" sz="1800" dirty="0" smtClean="0"/>
              <a:t>Phase </a:t>
            </a:r>
            <a:r>
              <a:rPr lang="en-US" altLang="ko-KR" sz="1800" dirty="0"/>
              <a:t>rotation </a:t>
            </a:r>
            <a:r>
              <a:rPr lang="en-US" altLang="ko-KR" sz="1800" dirty="0" smtClean="0"/>
              <a:t>is</a:t>
            </a:r>
            <a:r>
              <a:rPr lang="en-US" altLang="ko-KR" sz="1800" dirty="0" smtClean="0"/>
              <a:t> </a:t>
            </a:r>
            <a:r>
              <a:rPr lang="en-US" altLang="ko-KR" sz="1800" dirty="0"/>
              <a:t>applied to the legacy preamble part of </a:t>
            </a:r>
            <a:r>
              <a:rPr lang="en-US" altLang="ko-KR" sz="1800" dirty="0" smtClean="0"/>
              <a:t>EHT </a:t>
            </a:r>
            <a:r>
              <a:rPr lang="en-US" altLang="ko-KR" sz="1800" dirty="0"/>
              <a:t>PPDU</a:t>
            </a:r>
          </a:p>
          <a:p>
            <a:pPr lvl="2"/>
            <a:r>
              <a:rPr lang="en-US" altLang="ko-KR" sz="1600" dirty="0" smtClean="0"/>
              <a:t>Coefficients </a:t>
            </a:r>
            <a:r>
              <a:rPr lang="en-US" altLang="ko-KR" sz="1600" dirty="0"/>
              <a:t>applied to each 20MHz channel </a:t>
            </a:r>
            <a:r>
              <a:rPr lang="en-US" altLang="ko-KR" sz="1600" dirty="0" smtClean="0"/>
              <a:t>are </a:t>
            </a:r>
            <a:r>
              <a:rPr lang="en-US" altLang="ko-KR" sz="1600" dirty="0" smtClean="0"/>
              <a:t>TBD</a:t>
            </a:r>
          </a:p>
          <a:p>
            <a:pPr lvl="2"/>
            <a:r>
              <a:rPr lang="en-US" altLang="ko-KR" sz="1600" dirty="0" smtClean="0"/>
              <a:t>Application </a:t>
            </a:r>
            <a:r>
              <a:rPr lang="en-US" altLang="ko-KR" sz="1600" dirty="0"/>
              <a:t>to the other fields is TBD</a:t>
            </a:r>
          </a:p>
          <a:p>
            <a:endParaRPr lang="en-US" altLang="ko-KR" sz="2000" dirty="0" smtClean="0"/>
          </a:p>
          <a:p>
            <a:endParaRPr lang="en-US" altLang="ko-KR" sz="2000" dirty="0"/>
          </a:p>
          <a:p>
            <a:r>
              <a:rPr lang="en-US" altLang="ko-KR" sz="2000" dirty="0" smtClean="0"/>
              <a:t>Y/N/A: </a:t>
            </a:r>
            <a:r>
              <a:rPr lang="en-US" altLang="ko-KR" sz="2000" dirty="0" smtClean="0"/>
              <a:t>28/5/9</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2464018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sz="2000" dirty="0"/>
              <a:t>Do you agree </a:t>
            </a:r>
            <a:r>
              <a:rPr lang="en-US" altLang="ko-KR" sz="2000" dirty="0" smtClean="0"/>
              <a:t>to redesign phase rotation applied to the legacy preamble part of 80/160/80+80MHz EHT PPDU?</a:t>
            </a:r>
            <a:endParaRPr lang="en-US" altLang="ko-KR" sz="2000" dirty="0"/>
          </a:p>
          <a:p>
            <a:endParaRPr lang="en-US" altLang="ko-KR" sz="2000" dirty="0" smtClean="0"/>
          </a:p>
          <a:p>
            <a:endParaRPr lang="en-US" altLang="ko-KR" sz="2000" dirty="0"/>
          </a:p>
          <a:p>
            <a:r>
              <a:rPr lang="en-US" altLang="ko-KR" sz="2000" dirty="0" smtClean="0"/>
              <a:t>Y/N/A: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2717797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247963</TotalTime>
  <Words>1016</Words>
  <Application>Microsoft Office PowerPoint</Application>
  <PresentationFormat>화면 슬라이드 쇼(4:3)</PresentationFormat>
  <Paragraphs>184</Paragraphs>
  <Slides>12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맑은 고딕</vt:lpstr>
      <vt:lpstr>Arial</vt:lpstr>
      <vt:lpstr>Times New Roman</vt:lpstr>
      <vt:lpstr>802-11-Submission</vt:lpstr>
      <vt:lpstr>Phase Rotation for 320MHz</vt:lpstr>
      <vt:lpstr>Introduction</vt:lpstr>
      <vt:lpstr>Consideration Points (1/2)</vt:lpstr>
      <vt:lpstr>Consideration Points (2/2)</vt:lpstr>
      <vt:lpstr>Design Options</vt:lpstr>
      <vt:lpstr>Summary</vt:lpstr>
      <vt:lpstr>Straw Poll #1</vt:lpstr>
      <vt:lpstr>Motion #1</vt:lpstr>
      <vt:lpstr>Straw Poll #2</vt:lpstr>
      <vt:lpstr>Straw Poll #3</vt:lpstr>
      <vt:lpstr>References</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4975</cp:revision>
  <cp:lastPrinted>2017-07-07T02:11:09Z</cp:lastPrinted>
  <dcterms:created xsi:type="dcterms:W3CDTF">2007-05-21T21:00:37Z</dcterms:created>
  <dcterms:modified xsi:type="dcterms:W3CDTF">2019-11-14T03:14:29Z</dcterms:modified>
</cp:coreProperties>
</file>