
<file path=[Content_Types].xml><?xml version="1.0" encoding="utf-8"?>
<Types xmlns="http://schemas.openxmlformats.org/package/2006/content-types"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83" r:id="rId2"/>
    <p:sldId id="954" r:id="rId3"/>
    <p:sldId id="956" r:id="rId4"/>
    <p:sldId id="957" r:id="rId5"/>
    <p:sldId id="959" r:id="rId6"/>
    <p:sldId id="963" r:id="rId7"/>
    <p:sldId id="964" r:id="rId8"/>
    <p:sldId id="965" r:id="rId9"/>
    <p:sldId id="960" r:id="rId10"/>
    <p:sldId id="955" r:id="rId11"/>
    <p:sldId id="961" r:id="rId12"/>
    <p:sldId id="962" r:id="rId13"/>
  </p:sldIdLst>
  <p:sldSz cx="9144000" cy="6858000" type="screen4x3"/>
  <p:notesSz cx="9939338" cy="6807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굴림" panose="020B0600000101010101" pitchFamily="50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CC"/>
    <a:srgbClr val="0000FF"/>
    <a:srgbClr val="006C31"/>
    <a:srgbClr val="00863D"/>
    <a:srgbClr val="168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111" autoAdjust="0"/>
    <p:restoredTop sz="95034" autoAdjust="0"/>
  </p:normalViewPr>
  <p:slideViewPr>
    <p:cSldViewPr>
      <p:cViewPr varScale="1">
        <p:scale>
          <a:sx n="65" d="100"/>
          <a:sy n="65" d="100"/>
        </p:scale>
        <p:origin x="63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1464" y="84"/>
      </p:cViewPr>
      <p:guideLst>
        <p:guide orient="horz" pos="2144"/>
        <p:guide pos="313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746875" y="698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96950" y="6985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405688" y="6588125"/>
            <a:ext cx="1651000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598988" y="6588125"/>
            <a:ext cx="517525" cy="185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7C77D250-BF2B-474F-8F3A-CA096EC7180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993775" y="284163"/>
            <a:ext cx="7951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93775" y="6588125"/>
            <a:ext cx="719138" cy="185738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5128" name="Line 8"/>
          <p:cNvSpPr>
            <a:spLocks noChangeShapeType="1"/>
          </p:cNvSpPr>
          <p:nvPr/>
        </p:nvSpPr>
        <p:spPr bwMode="auto">
          <a:xfrm>
            <a:off x="993775" y="6580188"/>
            <a:ext cx="81708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4548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808788" y="12700"/>
            <a:ext cx="21971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936625" y="12700"/>
            <a:ext cx="91598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73425" y="514350"/>
            <a:ext cx="3392488" cy="25447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3738"/>
            <a:ext cx="7291388" cy="306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892925" y="6591300"/>
            <a:ext cx="21129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837113" y="6591300"/>
            <a:ext cx="51752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Page </a:t>
            </a:r>
            <a:fld id="{5658750D-1A1F-422E-985B-C80903A5BF0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1038225" y="6591300"/>
            <a:ext cx="719138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4105" name="Line 9"/>
          <p:cNvSpPr>
            <a:spLocks noChangeShapeType="1"/>
          </p:cNvSpPr>
          <p:nvPr/>
        </p:nvSpPr>
        <p:spPr bwMode="auto">
          <a:xfrm>
            <a:off x="1038225" y="6589713"/>
            <a:ext cx="78628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4106" name="Line 10"/>
          <p:cNvSpPr>
            <a:spLocks noChangeShapeType="1"/>
          </p:cNvSpPr>
          <p:nvPr/>
        </p:nvSpPr>
        <p:spPr bwMode="auto">
          <a:xfrm>
            <a:off x="930275" y="217488"/>
            <a:ext cx="8078788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7667200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938713" y="6591300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 smtClean="0">
                <a:cs typeface="Arial" panose="020B0604020202020204" pitchFamily="34" charset="0"/>
              </a:rPr>
              <a:t>Page </a:t>
            </a:r>
            <a:fld id="{D16F94EA-742D-44CD-9688-170CD9FE9804}" type="slidenum">
              <a:rPr lang="en-US" altLang="ko-KR" smtClean="0">
                <a:cs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US" altLang="ko-KR" smtClean="0">
              <a:cs typeface="Arial" panose="020B0604020202020204" pitchFamily="34" charset="0"/>
            </a:endParaRPr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16469561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344F568-301E-46A9-87B7-B3D2507D325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0915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Eunsung Park, LG Electronics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DB6D5A24-C744-4D9A-83D3-476F0D333A1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9190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329363" y="6475413"/>
            <a:ext cx="22145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Eunsung Park et. al, LG Electronics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E0A3520-BDA5-4137-83B2-D2C57FC18B7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>
              <a:defRPr/>
            </a:pPr>
            <a:r>
              <a:rPr kumimoji="0" lang="en-US" altLang="ko-KR" sz="1800" b="1" dirty="0" smtClean="0">
                <a:cs typeface="Arial" charset="0"/>
              </a:rPr>
              <a:t>doc.: IEEE </a:t>
            </a:r>
            <a:r>
              <a:rPr kumimoji="0" lang="en-US" altLang="ko-KR" sz="1800" b="1" dirty="0" smtClean="0">
                <a:cs typeface="Arial" charset="0"/>
              </a:rPr>
              <a:t>802.11-19/1492r1</a:t>
            </a:r>
            <a:endParaRPr kumimoji="0" lang="en-US" altLang="ko-KR" sz="1800" b="1" dirty="0" smtClean="0">
              <a:cs typeface="Arial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js.choi@lge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err="1"/>
              <a:t>Eunsung</a:t>
            </a:r>
            <a:r>
              <a:rPr lang="en-US" altLang="ko-KR" dirty="0"/>
              <a:t> Park, LG Electronics</a:t>
            </a:r>
          </a:p>
        </p:txBody>
      </p:sp>
      <p:sp>
        <p:nvSpPr>
          <p:cNvPr id="614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 smtClean="0">
                <a:cs typeface="Arial" panose="020B0604020202020204" pitchFamily="34" charset="0"/>
              </a:rPr>
              <a:t>Slide </a:t>
            </a:r>
            <a:fld id="{EEF3827E-182F-493C-A013-CDEF1F4810CB}" type="slidenum">
              <a:rPr lang="en-US" altLang="ko-KR" sz="1200" b="0" smtClean="0">
                <a:cs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 smtClean="0">
              <a:cs typeface="Arial" panose="020B0604020202020204" pitchFamily="34" charset="0"/>
            </a:endParaRPr>
          </a:p>
        </p:txBody>
      </p:sp>
      <p:sp>
        <p:nvSpPr>
          <p:cNvPr id="6149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ea typeface="굴림" panose="020B0600000101010101" pitchFamily="50" charset="-127"/>
              </a:rPr>
              <a:t>Non-OFDMA Tone Plan for 320MHz</a:t>
            </a:r>
            <a:endParaRPr lang="en-US" altLang="ko-KR" dirty="0" smtClean="0">
              <a:ea typeface="굴림" panose="020B0600000101010101" pitchFamily="50" charset="-127"/>
            </a:endParaRP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굴림" panose="020B0600000101010101" pitchFamily="50" charset="-127"/>
              </a:rPr>
              <a:t>Date:</a:t>
            </a:r>
            <a:r>
              <a:rPr lang="en-US" altLang="ko-KR" sz="2000" b="0" dirty="0" smtClean="0">
                <a:ea typeface="굴림" panose="020B0600000101010101" pitchFamily="50" charset="-127"/>
              </a:rPr>
              <a:t> 2019-09-16</a:t>
            </a:r>
          </a:p>
        </p:txBody>
      </p:sp>
      <p:sp>
        <p:nvSpPr>
          <p:cNvPr id="615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kumimoji="0" lang="en-US" altLang="ko-KR" sz="2000" dirty="0">
                <a:cs typeface="Arial" panose="020B0604020202020204" pitchFamily="34" charset="0"/>
              </a:rPr>
              <a:t>Authors:</a:t>
            </a:r>
            <a:endParaRPr kumimoji="0" lang="en-US" altLang="ko-KR" sz="2000" b="0" dirty="0">
              <a:cs typeface="Arial" panose="020B0604020202020204" pitchFamily="34" charset="0"/>
            </a:endParaRPr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9261760"/>
              </p:ext>
            </p:extLst>
          </p:nvPr>
        </p:nvGraphicFramePr>
        <p:xfrm>
          <a:off x="762000" y="2895599"/>
          <a:ext cx="7620000" cy="2514602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657666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Eunsung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Park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4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esung.park@lge.com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Lim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dongguk.lim@lge.com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jinmin1230.kim@lge.com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6423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  <a:hlinkClick r:id="rId3"/>
                        </a:rPr>
                        <a:t>js.choi@lge.com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2019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sz="2000" dirty="0" smtClean="0"/>
              <a:t>[1] 802.11-19/1066r0 Tone Plan Discussion</a:t>
            </a:r>
          </a:p>
          <a:p>
            <a:pPr marL="0" indent="0">
              <a:buNone/>
            </a:pPr>
            <a:r>
              <a:rPr lang="en-US" altLang="ko-KR" sz="2000" dirty="0" smtClean="0"/>
              <a:t>[2] 802.11-00/294r0 Suggested PA Model for 802.11 </a:t>
            </a:r>
            <a:r>
              <a:rPr lang="en-US" altLang="ko-KR" sz="2000" dirty="0" err="1" smtClean="0"/>
              <a:t>HRb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8950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Appendix A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Residual CFO impact according to the number of pilot tones</a:t>
            </a:r>
          </a:p>
          <a:p>
            <a:pPr lvl="1"/>
            <a:r>
              <a:rPr lang="en-US" altLang="ko-KR" sz="1600" dirty="0" smtClean="0"/>
              <a:t>PER comparison between cases w/o CFO and w/ CFO</a:t>
            </a:r>
          </a:p>
          <a:p>
            <a:pPr lvl="1"/>
            <a:r>
              <a:rPr lang="en-US" altLang="ko-KR" sz="1600" dirty="0" smtClean="0"/>
              <a:t>CFO is randomly applied within ±20ppm which is first compensated in L-STF and L-LTF and its residual phase is tracked by using pilots</a:t>
            </a:r>
            <a:endParaRPr lang="ko-KR" altLang="en-US" sz="16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4876800" y="3383340"/>
            <a:ext cx="377971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/>
              <a:t>5GHz band</a:t>
            </a:r>
          </a:p>
          <a:p>
            <a:r>
              <a:rPr lang="en-US" altLang="ko-KR" dirty="0" smtClean="0"/>
              <a:t>320MHz using 2x2020-tone RU</a:t>
            </a:r>
          </a:p>
          <a:p>
            <a:r>
              <a:rPr lang="en-US" altLang="ko-KR" dirty="0" smtClean="0"/>
              <a:t>P8, P16, P32, P64: 8, 16, 32, 64 pilots in 2x2020-tone RU</a:t>
            </a:r>
          </a:p>
          <a:p>
            <a:r>
              <a:rPr lang="en-US" altLang="ko-KR" dirty="0" smtClean="0"/>
              <a:t>SISO</a:t>
            </a:r>
          </a:p>
          <a:p>
            <a:r>
              <a:rPr lang="en-US" altLang="ko-KR" dirty="0" smtClean="0"/>
              <a:t>MCS0</a:t>
            </a:r>
          </a:p>
          <a:p>
            <a:r>
              <a:rPr lang="en-US" altLang="ko-KR" dirty="0"/>
              <a:t>2000 bytes</a:t>
            </a:r>
          </a:p>
          <a:p>
            <a:r>
              <a:rPr lang="en-US" altLang="ko-KR" dirty="0" err="1" smtClean="0"/>
              <a:t>TGnD</a:t>
            </a:r>
            <a:r>
              <a:rPr lang="en-US" altLang="ko-KR" dirty="0" smtClean="0"/>
              <a:t> channel</a:t>
            </a:r>
          </a:p>
          <a:p>
            <a:r>
              <a:rPr lang="en-US" altLang="ko-KR" dirty="0" smtClean="0"/>
              <a:t>LDPC coding</a:t>
            </a:r>
            <a:endParaRPr lang="ko-KR" altLang="en-US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3016094"/>
            <a:ext cx="4094423" cy="3079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503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Appendix B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PSD for each 160MHz segment when using 2020-tone RU with 12/11 guard tones and 5 DC tones</a:t>
            </a:r>
          </a:p>
          <a:p>
            <a:pPr lvl="1"/>
            <a:r>
              <a:rPr lang="en-US" altLang="ko-KR" sz="1800" dirty="0" smtClean="0"/>
              <a:t>RAPP model is applied with p=3 and 4dB average input power </a:t>
            </a:r>
            <a:r>
              <a:rPr lang="en-US" altLang="ko-KR" sz="1800" dirty="0" err="1" smtClean="0"/>
              <a:t>backoff</a:t>
            </a:r>
            <a:r>
              <a:rPr lang="en-US" altLang="ko-KR" sz="1800" dirty="0" smtClean="0"/>
              <a:t> from 1dB compression point [2]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pic>
        <p:nvPicPr>
          <p:cNvPr id="11" name="그림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5527" y="3017205"/>
            <a:ext cx="4092946" cy="30787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0597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our previous contribution [1], tone plans for 320MHz were proposed</a:t>
            </a:r>
          </a:p>
          <a:p>
            <a:pPr lvl="1"/>
            <a:r>
              <a:rPr lang="en-US" altLang="ko-KR" sz="1800" dirty="0" smtClean="0"/>
              <a:t>OFDMA tone plan: repeat the 11ax 80MHz tone plan</a:t>
            </a:r>
          </a:p>
          <a:p>
            <a:pPr lvl="1"/>
            <a:r>
              <a:rPr lang="en-US" altLang="ko-KR" sz="1800" dirty="0" smtClean="0"/>
              <a:t>Non-OFDMA tone plan: define a new RU for the contiguous bandwidth</a:t>
            </a:r>
          </a:p>
          <a:p>
            <a:r>
              <a:rPr lang="en-US" altLang="ko-KR" sz="2000" dirty="0" smtClean="0"/>
              <a:t>By defining a new RU, better peak rate can be achieved</a:t>
            </a:r>
          </a:p>
          <a:p>
            <a:r>
              <a:rPr lang="en-US" altLang="ko-KR" sz="2000" dirty="0" smtClean="0"/>
              <a:t>However, there are some concerns on hardware complexity due to </a:t>
            </a:r>
            <a:r>
              <a:rPr lang="en-US" altLang="ko-KR" sz="2000" smtClean="0"/>
              <a:t>non-consistent non-OFDMA tone </a:t>
            </a:r>
            <a:r>
              <a:rPr lang="en-US" altLang="ko-KR" sz="2000" dirty="0" smtClean="0"/>
              <a:t>plans between non-contiguous and contiguous bandwidth cases</a:t>
            </a:r>
          </a:p>
          <a:p>
            <a:r>
              <a:rPr lang="en-US" altLang="ko-KR" sz="2000" dirty="0" smtClean="0"/>
              <a:t>In this contribution, a non-OFDMA tone plan which not only guarantees consistency but also improves peak rate is proposed</a:t>
            </a:r>
            <a:endParaRPr lang="ko-KR" altLang="en-US" sz="20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287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Non-OFDMA Tone Plan (1/2)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In [1], to further increase the peak rate, the non-OFDMA tone plan below was proposed for the contiguous 320MHz bandwidth</a:t>
            </a:r>
          </a:p>
          <a:p>
            <a:pPr lvl="1"/>
            <a:endParaRPr lang="en-US" altLang="ko-KR" sz="1800" dirty="0" smtClean="0"/>
          </a:p>
          <a:p>
            <a:pPr lvl="1"/>
            <a:endParaRPr lang="en-US" altLang="ko-KR" sz="1800" dirty="0"/>
          </a:p>
          <a:p>
            <a:pPr lvl="1"/>
            <a:r>
              <a:rPr lang="en-US" altLang="ko-KR" sz="1800" dirty="0"/>
              <a:t>4068-tone RU with 16 pilots </a:t>
            </a:r>
            <a:r>
              <a:rPr lang="en-US" altLang="ko-KR" sz="1800" dirty="0" smtClean="0"/>
              <a:t>can achieve an additional </a:t>
            </a:r>
            <a:r>
              <a:rPr lang="en-US" altLang="ko-KR" sz="1800" dirty="0"/>
              <a:t>1.294Gbps (3.37%) increase in peak </a:t>
            </a:r>
            <a:r>
              <a:rPr lang="en-US" altLang="ko-KR" sz="1800" dirty="0" smtClean="0"/>
              <a:t>rate compared to </a:t>
            </a:r>
            <a:r>
              <a:rPr lang="en-US" altLang="ko-KR" sz="1800" dirty="0"/>
              <a:t>4x996-tone RU </a:t>
            </a:r>
            <a:r>
              <a:rPr lang="en-US" altLang="ko-KR" sz="1800" dirty="0" smtClean="0"/>
              <a:t>assuming </a:t>
            </a:r>
            <a:r>
              <a:rPr lang="en-US" altLang="ko-KR" sz="1800" dirty="0"/>
              <a:t>MCS11, 0.8us GI and </a:t>
            </a:r>
            <a:r>
              <a:rPr lang="en-US" altLang="ko-KR" sz="1800" dirty="0" smtClean="0"/>
              <a:t>16 SS </a:t>
            </a:r>
          </a:p>
          <a:p>
            <a:r>
              <a:rPr lang="en-US" altLang="ko-KR" sz="2000" dirty="0" smtClean="0"/>
              <a:t>However, we need a </a:t>
            </a:r>
            <a:r>
              <a:rPr lang="en-US" altLang="ko-KR" sz="2000" dirty="0"/>
              <a:t>different </a:t>
            </a:r>
            <a:r>
              <a:rPr lang="en-US" altLang="ko-KR" sz="2000" dirty="0" smtClean="0"/>
              <a:t>tone plan </a:t>
            </a:r>
            <a:r>
              <a:rPr lang="en-US" altLang="ko-KR" sz="2000" dirty="0"/>
              <a:t>for the non-contiguous 160+160MHz bandwidth, </a:t>
            </a:r>
            <a:r>
              <a:rPr lang="en-US" altLang="ko-KR" sz="2000" dirty="0" smtClean="0"/>
              <a:t>and these two different designs can cause a hardware complexity increase</a:t>
            </a:r>
          </a:p>
          <a:p>
            <a:pPr lvl="1"/>
            <a:r>
              <a:rPr lang="en-US" altLang="ko-KR" sz="1800" dirty="0" smtClean="0"/>
              <a:t>For 160+160MHz, additional null tones at DC and edges in each 160MHz segment are required, and thus, a different tone plan needs to be defined </a:t>
            </a:r>
            <a:endParaRPr lang="ko-KR" altLang="en-US" sz="2000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grpSp>
        <p:nvGrpSpPr>
          <p:cNvPr id="7" name="그룹 6"/>
          <p:cNvGrpSpPr/>
          <p:nvPr/>
        </p:nvGrpSpPr>
        <p:grpSpPr>
          <a:xfrm>
            <a:off x="921328" y="2514600"/>
            <a:ext cx="7622597" cy="542568"/>
            <a:chOff x="1066800" y="2981682"/>
            <a:chExt cx="7622597" cy="542568"/>
          </a:xfrm>
        </p:grpSpPr>
        <p:grpSp>
          <p:nvGrpSpPr>
            <p:cNvPr id="8" name="그룹 7"/>
            <p:cNvGrpSpPr/>
            <p:nvPr/>
          </p:nvGrpSpPr>
          <p:grpSpPr>
            <a:xfrm>
              <a:off x="1295400" y="2981682"/>
              <a:ext cx="6908219" cy="523518"/>
              <a:chOff x="1295400" y="2895600"/>
              <a:chExt cx="6908219" cy="523518"/>
            </a:xfrm>
          </p:grpSpPr>
          <p:grpSp>
            <p:nvGrpSpPr>
              <p:cNvPr id="11" name="그룹 10"/>
              <p:cNvGrpSpPr/>
              <p:nvPr/>
            </p:nvGrpSpPr>
            <p:grpSpPr>
              <a:xfrm>
                <a:off x="1295400" y="2895600"/>
                <a:ext cx="6908219" cy="276999"/>
                <a:chOff x="1276696" y="3294472"/>
                <a:chExt cx="6908219" cy="276999"/>
              </a:xfrm>
            </p:grpSpPr>
            <p:sp>
              <p:nvSpPr>
                <p:cNvPr id="13" name="직사각형 12"/>
                <p:cNvSpPr/>
                <p:nvPr/>
              </p:nvSpPr>
              <p:spPr bwMode="auto">
                <a:xfrm>
                  <a:off x="1332459" y="3325845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4" name="직사각형 13"/>
                <p:cNvSpPr/>
                <p:nvPr/>
              </p:nvSpPr>
              <p:spPr bwMode="auto">
                <a:xfrm>
                  <a:off x="8136081" y="3322182"/>
                  <a:ext cx="48834" cy="228334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5" name="직사각형 14"/>
                <p:cNvSpPr/>
                <p:nvPr/>
              </p:nvSpPr>
              <p:spPr bwMode="auto">
                <a:xfrm>
                  <a:off x="1276696" y="3323967"/>
                  <a:ext cx="45719" cy="226815"/>
                </a:xfrm>
                <a:prstGeom prst="rect">
                  <a:avLst/>
                </a:prstGeom>
                <a:solidFill>
                  <a:schemeClr val="tx1"/>
                </a:soli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6" name="직사각형 15"/>
                <p:cNvSpPr/>
                <p:nvPr/>
              </p:nvSpPr>
              <p:spPr bwMode="auto">
                <a:xfrm>
                  <a:off x="4758687" y="3322182"/>
                  <a:ext cx="3369081" cy="228600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7030A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sp>
              <p:nvSpPr>
                <p:cNvPr id="17" name="TextBox 16"/>
                <p:cNvSpPr txBox="1"/>
                <p:nvPr/>
              </p:nvSpPr>
              <p:spPr>
                <a:xfrm>
                  <a:off x="4211983" y="3294472"/>
                  <a:ext cx="1408113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4068 or 4066 or … </a:t>
                  </a:r>
                  <a:endParaRPr lang="ko-KR" altLang="en-US"/>
                </a:p>
              </p:txBody>
            </p:sp>
          </p:grpSp>
          <p:sp>
            <p:nvSpPr>
              <p:cNvPr id="12" name="TextBox 11"/>
              <p:cNvSpPr txBox="1"/>
              <p:nvPr/>
            </p:nvSpPr>
            <p:spPr>
              <a:xfrm>
                <a:off x="4235336" y="3142119"/>
                <a:ext cx="1447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DC: 5 or 7 or …</a:t>
                </a:r>
                <a:endParaRPr lang="ko-KR" altLang="en-US"/>
              </a:p>
            </p:txBody>
          </p:sp>
        </p:grpSp>
        <p:sp>
          <p:nvSpPr>
            <p:cNvPr id="9" name="TextBox 8"/>
            <p:cNvSpPr txBox="1"/>
            <p:nvPr/>
          </p:nvSpPr>
          <p:spPr>
            <a:xfrm>
              <a:off x="1066800" y="3247251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12 left guard</a:t>
              </a:r>
              <a:endParaRPr lang="ko-KR" alt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7622597" y="3237726"/>
              <a:ext cx="106680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11 right guard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60546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Non-OFDMA Tone Plan </a:t>
            </a:r>
            <a:r>
              <a:rPr lang="en-US" altLang="ko-KR" dirty="0" smtClean="0"/>
              <a:t>(2/2</a:t>
            </a:r>
            <a:r>
              <a:rPr lang="en-US" altLang="ko-KR" dirty="0"/>
              <a:t>)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1600" dirty="0" smtClean="0"/>
              <a:t>For simplicity, a consistent non-OFDMA tone plan is proposed</a:t>
            </a:r>
          </a:p>
          <a:p>
            <a:pPr lvl="1"/>
            <a:r>
              <a:rPr lang="en-US" altLang="ko-KR" sz="1400" dirty="0" smtClean="0"/>
              <a:t>Contiguous 320MHz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400" dirty="0" smtClean="0"/>
          </a:p>
          <a:p>
            <a:pPr lvl="1"/>
            <a:r>
              <a:rPr lang="en-US" altLang="ko-KR" sz="1400" dirty="0" smtClean="0"/>
              <a:t>Non-contiguous 160+160MHz</a:t>
            </a:r>
          </a:p>
          <a:p>
            <a:pPr lvl="1"/>
            <a:endParaRPr lang="en-US" altLang="ko-KR" sz="1400" dirty="0"/>
          </a:p>
          <a:p>
            <a:pPr lvl="1"/>
            <a:endParaRPr lang="en-US" altLang="ko-KR" sz="1600" dirty="0" smtClean="0"/>
          </a:p>
          <a:p>
            <a:pPr lvl="1"/>
            <a:r>
              <a:rPr lang="en-US" altLang="ko-KR" sz="1400" dirty="0"/>
              <a:t>2x2020-tone </a:t>
            </a:r>
            <a:r>
              <a:rPr lang="en-US" altLang="ko-KR" sz="1400" dirty="0" smtClean="0"/>
              <a:t>RU can </a:t>
            </a:r>
            <a:r>
              <a:rPr lang="en-US" altLang="ko-KR" sz="1400" dirty="0"/>
              <a:t>achieve an additional </a:t>
            </a:r>
            <a:r>
              <a:rPr lang="en-US" altLang="ko-KR" sz="1400" dirty="0" smtClean="0"/>
              <a:t>increase </a:t>
            </a:r>
            <a:r>
              <a:rPr lang="en-US" altLang="ko-KR" sz="1400" dirty="0"/>
              <a:t>in peak rate compared to 4x996-tone </a:t>
            </a:r>
            <a:r>
              <a:rPr lang="en-US" altLang="ko-KR" sz="1400" dirty="0" smtClean="0"/>
              <a:t>RU</a:t>
            </a:r>
            <a:endParaRPr lang="en-US" altLang="ko-KR" sz="1400" dirty="0"/>
          </a:p>
          <a:p>
            <a:pPr lvl="2"/>
            <a:r>
              <a:rPr lang="en-US" altLang="ko-KR" sz="1200" dirty="0"/>
              <a:t>Note that we can get further gain by decreasing the number of pilots </a:t>
            </a:r>
          </a:p>
          <a:p>
            <a:pPr lvl="2"/>
            <a:r>
              <a:rPr lang="en-US" altLang="ko-KR" sz="1200" dirty="0"/>
              <a:t>Additional 1.020Gbps (2.65%) can be achieved if the number of pilots is 2x8</a:t>
            </a:r>
          </a:p>
          <a:p>
            <a:pPr lvl="2"/>
            <a:r>
              <a:rPr lang="en-US" altLang="ko-KR" sz="1200" dirty="0"/>
              <a:t>In Appendix A, the residual CFO impact is shown according to the number of pilots</a:t>
            </a:r>
          </a:p>
          <a:p>
            <a:pPr lvl="1"/>
            <a:r>
              <a:rPr lang="en-US" altLang="ko-KR" sz="1400" dirty="0" smtClean="0"/>
              <a:t>Assuming 0.4us GI, 2x2020-tone RU can support more than 40Gbps (40.161Gbps) even with the same number of pilots as in 4x996-tone RU (64 pilots)</a:t>
            </a:r>
          </a:p>
          <a:p>
            <a:pPr lvl="2"/>
            <a:r>
              <a:rPr lang="en-US" altLang="ko-KR" sz="1200" smtClean="0"/>
              <a:t>From </a:t>
            </a:r>
            <a:r>
              <a:rPr lang="en-US" altLang="ko-KR" sz="1200" dirty="0" smtClean="0"/>
              <a:t>the market viewpoint, it could be attractive to provide more than 40Gbps by Wi-Fi</a:t>
            </a:r>
          </a:p>
          <a:p>
            <a:pPr lvl="1"/>
            <a:r>
              <a:rPr lang="en-US" altLang="ko-KR" sz="1400" dirty="0" smtClean="0"/>
              <a:t>The number of guard and DC tones need to be further studied</a:t>
            </a:r>
          </a:p>
          <a:p>
            <a:pPr lvl="2"/>
            <a:r>
              <a:rPr lang="en-US" altLang="ko-KR" sz="1200" dirty="0" smtClean="0"/>
              <a:t>12 / 11 guard tones in each 160MHz segment may be sufficient since it can meet the 11ax TX mask for 160MHz as shown in Appendix B</a:t>
            </a:r>
          </a:p>
          <a:p>
            <a:pPr lvl="2"/>
            <a:r>
              <a:rPr lang="en-US" altLang="ko-KR" sz="1200" dirty="0" smtClean="0"/>
              <a:t>5 nulls at DC in each 160MHz segment may be sufficient with DC offset calibration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  <p:grpSp>
        <p:nvGrpSpPr>
          <p:cNvPr id="91" name="그룹 90"/>
          <p:cNvGrpSpPr/>
          <p:nvPr/>
        </p:nvGrpSpPr>
        <p:grpSpPr>
          <a:xfrm>
            <a:off x="1141413" y="2133600"/>
            <a:ext cx="6701083" cy="651665"/>
            <a:chOff x="1141413" y="2723977"/>
            <a:chExt cx="6701083" cy="651665"/>
          </a:xfrm>
        </p:grpSpPr>
        <p:grpSp>
          <p:nvGrpSpPr>
            <p:cNvPr id="43" name="그룹 42"/>
            <p:cNvGrpSpPr/>
            <p:nvPr/>
          </p:nvGrpSpPr>
          <p:grpSpPr>
            <a:xfrm>
              <a:off x="1141413" y="2944430"/>
              <a:ext cx="3257254" cy="418606"/>
              <a:chOff x="930853" y="5210172"/>
              <a:chExt cx="3841172" cy="644278"/>
            </a:xfrm>
          </p:grpSpPr>
          <p:grpSp>
            <p:nvGrpSpPr>
              <p:cNvPr id="44" name="그룹 43"/>
              <p:cNvGrpSpPr/>
              <p:nvPr/>
            </p:nvGrpSpPr>
            <p:grpSpPr>
              <a:xfrm>
                <a:off x="1322071" y="5210172"/>
                <a:ext cx="3449954" cy="644278"/>
                <a:chOff x="1322071" y="5210172"/>
                <a:chExt cx="3449954" cy="644278"/>
              </a:xfrm>
            </p:grpSpPr>
            <p:sp>
              <p:nvSpPr>
                <p:cNvPr id="47" name="직사각형 46"/>
                <p:cNvSpPr/>
                <p:nvPr/>
              </p:nvSpPr>
              <p:spPr bwMode="auto">
                <a:xfrm>
                  <a:off x="3102177" y="5210172"/>
                  <a:ext cx="1669848" cy="224937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00B05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48" name="그룹 47"/>
                <p:cNvGrpSpPr/>
                <p:nvPr/>
              </p:nvGrpSpPr>
              <p:grpSpPr>
                <a:xfrm>
                  <a:off x="1322071" y="5211988"/>
                  <a:ext cx="2673934" cy="642462"/>
                  <a:chOff x="1295400" y="2925095"/>
                  <a:chExt cx="2673934" cy="642462"/>
                </a:xfrm>
              </p:grpSpPr>
              <p:grpSp>
                <p:nvGrpSpPr>
                  <p:cNvPr id="49" name="그룹 48"/>
                  <p:cNvGrpSpPr/>
                  <p:nvPr/>
                </p:nvGrpSpPr>
                <p:grpSpPr>
                  <a:xfrm>
                    <a:off x="1295400" y="2925095"/>
                    <a:ext cx="1725613" cy="226815"/>
                    <a:chOff x="1276696" y="3323967"/>
                    <a:chExt cx="1725613" cy="226815"/>
                  </a:xfrm>
                </p:grpSpPr>
                <p:sp>
                  <p:nvSpPr>
                    <p:cNvPr id="51" name="직사각형 50"/>
                    <p:cNvSpPr/>
                    <p:nvPr/>
                  </p:nvSpPr>
                  <p:spPr bwMode="auto">
                    <a:xfrm>
                      <a:off x="1332461" y="3325845"/>
                      <a:ext cx="1669848" cy="224937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rgbClr val="00B050"/>
                        </a:gs>
                      </a:gsLst>
                      <a:lin ang="5400000" scaled="1"/>
                    </a:gra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53" name="직사각형 52"/>
                    <p:cNvSpPr/>
                    <p:nvPr/>
                  </p:nvSpPr>
                  <p:spPr bwMode="auto">
                    <a:xfrm>
                      <a:off x="1276696" y="3323967"/>
                      <a:ext cx="45719" cy="226815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</p:grpSp>
              <p:sp>
                <p:nvSpPr>
                  <p:cNvPr id="50" name="TextBox 49"/>
                  <p:cNvSpPr txBox="1"/>
                  <p:nvPr/>
                </p:nvSpPr>
                <p:spPr>
                  <a:xfrm>
                    <a:off x="2343816" y="3141227"/>
                    <a:ext cx="1625518" cy="426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 smtClean="0"/>
                      <a:t>Null: 5 or 7 or …</a:t>
                    </a:r>
                    <a:endParaRPr lang="ko-KR" altLang="en-US"/>
                  </a:p>
                </p:txBody>
              </p:sp>
            </p:grpSp>
          </p:grpSp>
          <p:sp>
            <p:nvSpPr>
              <p:cNvPr id="45" name="TextBox 44"/>
              <p:cNvSpPr txBox="1"/>
              <p:nvPr/>
            </p:nvSpPr>
            <p:spPr>
              <a:xfrm>
                <a:off x="930853" y="5447526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12 left guard</a:t>
                </a:r>
                <a:endParaRPr lang="ko-KR" altLang="en-US"/>
              </a:p>
            </p:txBody>
          </p:sp>
        </p:grpSp>
        <p:grpSp>
          <p:nvGrpSpPr>
            <p:cNvPr id="79" name="그룹 78"/>
            <p:cNvGrpSpPr/>
            <p:nvPr/>
          </p:nvGrpSpPr>
          <p:grpSpPr>
            <a:xfrm>
              <a:off x="3657600" y="2723977"/>
              <a:ext cx="4184896" cy="651665"/>
              <a:chOff x="398891" y="4870876"/>
              <a:chExt cx="4935109" cy="1002980"/>
            </a:xfrm>
          </p:grpSpPr>
          <p:grpSp>
            <p:nvGrpSpPr>
              <p:cNvPr id="80" name="그룹 79"/>
              <p:cNvGrpSpPr/>
              <p:nvPr/>
            </p:nvGrpSpPr>
            <p:grpSpPr>
              <a:xfrm>
                <a:off x="398891" y="4870876"/>
                <a:ext cx="4438222" cy="983575"/>
                <a:chOff x="398891" y="4870876"/>
                <a:chExt cx="4438222" cy="983575"/>
              </a:xfrm>
            </p:grpSpPr>
            <p:sp>
              <p:nvSpPr>
                <p:cNvPr id="83" name="직사각형 82"/>
                <p:cNvSpPr/>
                <p:nvPr/>
              </p:nvSpPr>
              <p:spPr bwMode="auto">
                <a:xfrm>
                  <a:off x="3102177" y="5210175"/>
                  <a:ext cx="1669848" cy="224937"/>
                </a:xfrm>
                <a:prstGeom prst="rect">
                  <a:avLst/>
                </a:prstGeom>
                <a:gradFill>
                  <a:gsLst>
                    <a:gs pos="0">
                      <a:schemeClr val="accent1">
                        <a:lumMod val="5000"/>
                        <a:lumOff val="95000"/>
                      </a:schemeClr>
                    </a:gs>
                    <a:gs pos="100000">
                      <a:srgbClr val="00B050"/>
                    </a:gs>
                  </a:gsLst>
                  <a:lin ang="5400000" scaled="1"/>
                </a:gradFill>
                <a:ln w="12700" cap="flat" cmpd="sng" algn="ctr">
                  <a:solidFill>
                    <a:schemeClr val="tx1"/>
                  </a:solidFill>
                  <a:prstDash val="solid"/>
                  <a:round/>
                  <a:headEnd type="none" w="sm" len="sm"/>
                  <a:tailEnd type="none" w="sm" len="sm"/>
                </a:ln>
                <a:effectLst/>
              </p:spPr>
              <p:txBody>
                <a:bodyPr vert="horz" wrap="square" lIns="91440" tIns="45720" rIns="91440" bIns="45720" numCol="1" rtlCol="0" anchor="t" anchorCtr="0" compatLnSpc="1">
                  <a:prstTxWarp prst="textNoShape">
                    <a:avLst/>
                  </a:prstTxWarp>
                </a:bodyPr>
                <a:lstStyle/>
                <a:p>
                  <a:pPr marL="0" marR="0" indent="0" algn="l" defTabSz="914400" rtl="0" eaLnBrk="0" fontAlgn="base" latinLnBrk="0" hangingPunct="0">
                    <a:lnSpc>
                      <a:spcPct val="100000"/>
                    </a:lnSpc>
                    <a:spcBef>
                      <a:spcPct val="0"/>
                    </a:spcBef>
                    <a:spcAft>
                      <a:spcPct val="0"/>
                    </a:spcAft>
                    <a:buClrTx/>
                    <a:buSzTx/>
                    <a:buFontTx/>
                    <a:buNone/>
                    <a:tabLst/>
                  </a:pPr>
                  <a:endParaRPr kumimoji="0" lang="ko-KR" altLang="en-US" sz="12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endParaRPr>
                </a:p>
              </p:txBody>
            </p:sp>
            <p:grpSp>
              <p:nvGrpSpPr>
                <p:cNvPr id="84" name="그룹 83"/>
                <p:cNvGrpSpPr/>
                <p:nvPr/>
              </p:nvGrpSpPr>
              <p:grpSpPr>
                <a:xfrm>
                  <a:off x="398891" y="4870876"/>
                  <a:ext cx="4438222" cy="983575"/>
                  <a:chOff x="372220" y="2583983"/>
                  <a:chExt cx="4438222" cy="983575"/>
                </a:xfrm>
              </p:grpSpPr>
              <p:grpSp>
                <p:nvGrpSpPr>
                  <p:cNvPr id="85" name="그룹 84"/>
                  <p:cNvGrpSpPr/>
                  <p:nvPr/>
                </p:nvGrpSpPr>
                <p:grpSpPr>
                  <a:xfrm>
                    <a:off x="372220" y="2583983"/>
                    <a:ext cx="4438222" cy="567927"/>
                    <a:chOff x="353516" y="2982855"/>
                    <a:chExt cx="4438222" cy="567927"/>
                  </a:xfrm>
                </p:grpSpPr>
                <p:sp>
                  <p:nvSpPr>
                    <p:cNvPr id="87" name="직사각형 86"/>
                    <p:cNvSpPr/>
                    <p:nvPr/>
                  </p:nvSpPr>
                  <p:spPr bwMode="auto">
                    <a:xfrm>
                      <a:off x="1332461" y="3325845"/>
                      <a:ext cx="1669848" cy="224937"/>
                    </a:xfrm>
                    <a:prstGeom prst="rect">
                      <a:avLst/>
                    </a:prstGeom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100000">
                          <a:srgbClr val="00B050"/>
                        </a:gs>
                      </a:gsLst>
                      <a:lin ang="5400000" scaled="1"/>
                    </a:gra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88" name="직사각형 87"/>
                    <p:cNvSpPr/>
                    <p:nvPr/>
                  </p:nvSpPr>
                  <p:spPr bwMode="auto">
                    <a:xfrm>
                      <a:off x="4738081" y="3322182"/>
                      <a:ext cx="53657" cy="224909"/>
                    </a:xfrm>
                    <a:prstGeom prst="rect">
                      <a:avLst/>
                    </a:prstGeom>
                    <a:solidFill>
                      <a:schemeClr val="tx1"/>
                    </a:solidFill>
                    <a:ln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>
                    <a:effectLst/>
                  </p:spPr>
                  <p:txBody>
                    <a:bodyPr vert="horz" wrap="square" lIns="91440" tIns="45720" rIns="91440" bIns="45720" numCol="1" rtlCol="0" anchor="t" anchorCtr="0" compatLnSpc="1">
                      <a:prstTxWarp prst="textNoShape">
                        <a:avLst/>
                      </a:prstTxWarp>
                    </a:bodyPr>
                    <a:lstStyle/>
                    <a:p>
                      <a:pPr marL="0" marR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ko-KR" altLang="en-US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p:txBody>
                </p:sp>
                <p:sp>
                  <p:nvSpPr>
                    <p:cNvPr id="90" name="TextBox 89"/>
                    <p:cNvSpPr txBox="1"/>
                    <p:nvPr/>
                  </p:nvSpPr>
                  <p:spPr>
                    <a:xfrm>
                      <a:off x="353516" y="2982855"/>
                      <a:ext cx="2048472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2x2020 or 2*2018 or …</a:t>
                      </a:r>
                      <a:endParaRPr lang="ko-KR" altLang="en-US"/>
                    </a:p>
                  </p:txBody>
                </p:sp>
              </p:grpSp>
              <p:sp>
                <p:nvSpPr>
                  <p:cNvPr id="86" name="TextBox 85"/>
                  <p:cNvSpPr txBox="1"/>
                  <p:nvPr/>
                </p:nvSpPr>
                <p:spPr>
                  <a:xfrm>
                    <a:off x="2439002" y="3141228"/>
                    <a:ext cx="1487304" cy="426330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altLang="ko-KR" dirty="0"/>
                      <a:t>Null: 5 or 7 or …</a:t>
                    </a:r>
                    <a:endParaRPr lang="ko-KR" altLang="en-US"/>
                  </a:p>
                </p:txBody>
              </p:sp>
            </p:grpSp>
          </p:grpSp>
          <p:sp>
            <p:nvSpPr>
              <p:cNvPr id="81" name="TextBox 80"/>
              <p:cNvSpPr txBox="1"/>
              <p:nvPr/>
            </p:nvSpPr>
            <p:spPr>
              <a:xfrm>
                <a:off x="930853" y="5447526"/>
                <a:ext cx="1066800" cy="426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23 DC</a:t>
                </a:r>
                <a:endParaRPr lang="ko-KR" altLang="en-US"/>
              </a:p>
            </p:txBody>
          </p:sp>
          <p:sp>
            <p:nvSpPr>
              <p:cNvPr id="82" name="TextBox 81"/>
              <p:cNvSpPr txBox="1"/>
              <p:nvPr/>
            </p:nvSpPr>
            <p:spPr>
              <a:xfrm>
                <a:off x="4267200" y="5438001"/>
                <a:ext cx="1066800" cy="27699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 smtClean="0"/>
                  <a:t>11 right guard</a:t>
                </a:r>
                <a:endParaRPr lang="ko-KR" altLang="en-US"/>
              </a:p>
            </p:txBody>
          </p:sp>
        </p:grpSp>
      </p:grpSp>
      <p:grpSp>
        <p:nvGrpSpPr>
          <p:cNvPr id="95" name="그룹 94"/>
          <p:cNvGrpSpPr/>
          <p:nvPr/>
        </p:nvGrpSpPr>
        <p:grpSpPr>
          <a:xfrm>
            <a:off x="1143000" y="2819400"/>
            <a:ext cx="7820904" cy="675455"/>
            <a:chOff x="1143000" y="3926231"/>
            <a:chExt cx="7820904" cy="675455"/>
          </a:xfrm>
        </p:grpSpPr>
        <p:grpSp>
          <p:nvGrpSpPr>
            <p:cNvPr id="92" name="그룹 91"/>
            <p:cNvGrpSpPr/>
            <p:nvPr/>
          </p:nvGrpSpPr>
          <p:grpSpPr>
            <a:xfrm>
              <a:off x="1143000" y="4179503"/>
              <a:ext cx="7820904" cy="422183"/>
              <a:chOff x="1069553" y="4690355"/>
              <a:chExt cx="7820904" cy="422183"/>
            </a:xfrm>
          </p:grpSpPr>
          <p:grpSp>
            <p:nvGrpSpPr>
              <p:cNvPr id="55" name="그룹 54"/>
              <p:cNvGrpSpPr/>
              <p:nvPr/>
            </p:nvGrpSpPr>
            <p:grpSpPr>
              <a:xfrm>
                <a:off x="1069553" y="4693934"/>
                <a:ext cx="3733800" cy="418604"/>
                <a:chOff x="930853" y="5210175"/>
                <a:chExt cx="4403147" cy="644275"/>
              </a:xfrm>
            </p:grpSpPr>
            <p:grpSp>
              <p:nvGrpSpPr>
                <p:cNvPr id="56" name="그룹 55"/>
                <p:cNvGrpSpPr/>
                <p:nvPr/>
              </p:nvGrpSpPr>
              <p:grpSpPr>
                <a:xfrm>
                  <a:off x="1322071" y="5210175"/>
                  <a:ext cx="3515042" cy="644275"/>
                  <a:chOff x="1322071" y="5210175"/>
                  <a:chExt cx="3515042" cy="644275"/>
                </a:xfrm>
              </p:grpSpPr>
              <p:sp>
                <p:nvSpPr>
                  <p:cNvPr id="59" name="직사각형 58"/>
                  <p:cNvSpPr/>
                  <p:nvPr/>
                </p:nvSpPr>
                <p:spPr bwMode="auto">
                  <a:xfrm>
                    <a:off x="3102177" y="521017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60" name="그룹 59"/>
                  <p:cNvGrpSpPr/>
                  <p:nvPr/>
                </p:nvGrpSpPr>
                <p:grpSpPr>
                  <a:xfrm>
                    <a:off x="1322071" y="5210203"/>
                    <a:ext cx="3515042" cy="644247"/>
                    <a:chOff x="1295400" y="2923310"/>
                    <a:chExt cx="3515042" cy="644247"/>
                  </a:xfrm>
                </p:grpSpPr>
                <p:grpSp>
                  <p:nvGrpSpPr>
                    <p:cNvPr id="61" name="그룹 60"/>
                    <p:cNvGrpSpPr/>
                    <p:nvPr/>
                  </p:nvGrpSpPr>
                  <p:grpSpPr>
                    <a:xfrm>
                      <a:off x="1295400" y="2923310"/>
                      <a:ext cx="3515042" cy="228600"/>
                      <a:chOff x="1276696" y="3322182"/>
                      <a:chExt cx="3515042" cy="228600"/>
                    </a:xfrm>
                  </p:grpSpPr>
                  <p:sp>
                    <p:nvSpPr>
                      <p:cNvPr id="63" name="직사각형 62"/>
                      <p:cNvSpPr/>
                      <p:nvPr/>
                    </p:nvSpPr>
                    <p:spPr bwMode="auto">
                      <a:xfrm>
                        <a:off x="1332461" y="3325845"/>
                        <a:ext cx="1669848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4" name="직사각형 63"/>
                      <p:cNvSpPr/>
                      <p:nvPr/>
                    </p:nvSpPr>
                    <p:spPr bwMode="auto">
                      <a:xfrm>
                        <a:off x="4738081" y="3322182"/>
                        <a:ext cx="53657" cy="22490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65" name="직사각형 64"/>
                      <p:cNvSpPr/>
                      <p:nvPr/>
                    </p:nvSpPr>
                    <p:spPr bwMode="auto">
                      <a:xfrm>
                        <a:off x="1276696" y="3323967"/>
                        <a:ext cx="45719" cy="22681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62" name="TextBox 61"/>
                    <p:cNvSpPr txBox="1"/>
                    <p:nvPr/>
                  </p:nvSpPr>
                  <p:spPr>
                    <a:xfrm>
                      <a:off x="2431804" y="3141227"/>
                      <a:ext cx="1418984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 smtClean="0"/>
                        <a:t>DC: 5 or 7 or …</a:t>
                      </a:r>
                      <a:endParaRPr lang="ko-KR" altLang="en-US"/>
                    </a:p>
                  </p:txBody>
                </p:sp>
              </p:grpSp>
            </p:grpSp>
            <p:sp>
              <p:nvSpPr>
                <p:cNvPr id="57" name="TextBox 56"/>
                <p:cNvSpPr txBox="1"/>
                <p:nvPr/>
              </p:nvSpPr>
              <p:spPr>
                <a:xfrm>
                  <a:off x="930853" y="5447526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12 left guard</a:t>
                  </a:r>
                  <a:endParaRPr lang="ko-KR" altLang="en-US"/>
                </a:p>
              </p:txBody>
            </p:sp>
            <p:sp>
              <p:nvSpPr>
                <p:cNvPr id="58" name="TextBox 57"/>
                <p:cNvSpPr txBox="1"/>
                <p:nvPr/>
              </p:nvSpPr>
              <p:spPr>
                <a:xfrm>
                  <a:off x="4267200" y="5438001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11 right guard</a:t>
                  </a:r>
                  <a:endParaRPr lang="ko-KR" altLang="en-US"/>
                </a:p>
              </p:txBody>
            </p:sp>
          </p:grpSp>
          <p:grpSp>
            <p:nvGrpSpPr>
              <p:cNvPr id="67" name="그룹 66"/>
              <p:cNvGrpSpPr/>
              <p:nvPr/>
            </p:nvGrpSpPr>
            <p:grpSpPr>
              <a:xfrm>
                <a:off x="5156657" y="4690355"/>
                <a:ext cx="3733800" cy="418604"/>
                <a:chOff x="930853" y="5210175"/>
                <a:chExt cx="4403147" cy="644275"/>
              </a:xfrm>
            </p:grpSpPr>
            <p:grpSp>
              <p:nvGrpSpPr>
                <p:cNvPr id="68" name="그룹 67"/>
                <p:cNvGrpSpPr/>
                <p:nvPr/>
              </p:nvGrpSpPr>
              <p:grpSpPr>
                <a:xfrm>
                  <a:off x="1322071" y="5210175"/>
                  <a:ext cx="3515042" cy="644275"/>
                  <a:chOff x="1322071" y="5210175"/>
                  <a:chExt cx="3515042" cy="644275"/>
                </a:xfrm>
              </p:grpSpPr>
              <p:sp>
                <p:nvSpPr>
                  <p:cNvPr id="71" name="직사각형 70"/>
                  <p:cNvSpPr/>
                  <p:nvPr/>
                </p:nvSpPr>
                <p:spPr bwMode="auto">
                  <a:xfrm>
                    <a:off x="3102177" y="5210175"/>
                    <a:ext cx="1669848" cy="224937"/>
                  </a:xfrm>
                  <a:prstGeom prst="rect">
                    <a:avLst/>
                  </a:prstGeom>
                  <a:gradFill>
                    <a:gsLst>
                      <a:gs pos="0">
                        <a:schemeClr val="accent1">
                          <a:lumMod val="5000"/>
                          <a:lumOff val="95000"/>
                        </a:schemeClr>
                      </a:gs>
                      <a:gs pos="100000">
                        <a:srgbClr val="00B050"/>
                      </a:gs>
                    </a:gsLst>
                    <a:lin ang="5400000" scaled="1"/>
                  </a:gradFill>
                  <a:ln w="12700" cap="flat" cmpd="sng" algn="ctr">
                    <a:solidFill>
                      <a:schemeClr val="tx1"/>
                    </a:solidFill>
                    <a:prstDash val="solid"/>
                    <a:round/>
                    <a:headEnd type="none" w="sm" len="sm"/>
                    <a:tailEnd type="none" w="sm" len="sm"/>
                  </a:ln>
                  <a:effectLst/>
                </p:spPr>
                <p:txBody>
                  <a:bodyPr vert="horz" wrap="square" lIns="91440" tIns="45720" rIns="91440" bIns="45720" numCol="1" rtlCol="0" anchor="t" anchorCtr="0" compatLnSpc="1">
                    <a:prstTxWarp prst="textNoShape">
                      <a:avLst/>
                    </a:prstTxWarp>
                  </a:bodyPr>
                  <a:lstStyle/>
                  <a:p>
                    <a:pPr marL="0" marR="0" indent="0" algn="l" defTabSz="914400" rtl="0" eaLnBrk="0" fontAlgn="base" latinLnBrk="0" hangingPunct="0">
                      <a:lnSpc>
                        <a:spcPct val="100000"/>
                      </a:lnSpc>
                      <a:spcBef>
                        <a:spcPct val="0"/>
                      </a:spcBef>
                      <a:spcAft>
                        <a:spcPct val="0"/>
                      </a:spcAft>
                      <a:buClrTx/>
                      <a:buSzTx/>
                      <a:buFontTx/>
                      <a:buNone/>
                      <a:tabLst/>
                    </a:pPr>
                    <a:endParaRPr kumimoji="0" lang="ko-KR" altLang="en-US" sz="1200" b="0" i="0" u="none" strike="noStrike" cap="none" normalizeH="0" baseline="0" smtClean="0">
                      <a:ln>
                        <a:noFill/>
                      </a:ln>
                      <a:solidFill>
                        <a:schemeClr val="tx1"/>
                      </a:solidFill>
                      <a:effectLst/>
                      <a:latin typeface="Times New Roman" pitchFamily="18" charset="0"/>
                    </a:endParaRPr>
                  </a:p>
                </p:txBody>
              </p:sp>
              <p:grpSp>
                <p:nvGrpSpPr>
                  <p:cNvPr id="72" name="그룹 71"/>
                  <p:cNvGrpSpPr/>
                  <p:nvPr/>
                </p:nvGrpSpPr>
                <p:grpSpPr>
                  <a:xfrm>
                    <a:off x="1322071" y="5210203"/>
                    <a:ext cx="3515042" cy="644247"/>
                    <a:chOff x="1295400" y="2923310"/>
                    <a:chExt cx="3515042" cy="644247"/>
                  </a:xfrm>
                </p:grpSpPr>
                <p:grpSp>
                  <p:nvGrpSpPr>
                    <p:cNvPr id="73" name="그룹 72"/>
                    <p:cNvGrpSpPr/>
                    <p:nvPr/>
                  </p:nvGrpSpPr>
                  <p:grpSpPr>
                    <a:xfrm>
                      <a:off x="1295400" y="2923310"/>
                      <a:ext cx="3515042" cy="228600"/>
                      <a:chOff x="1276696" y="3322182"/>
                      <a:chExt cx="3515042" cy="228600"/>
                    </a:xfrm>
                  </p:grpSpPr>
                  <p:sp>
                    <p:nvSpPr>
                      <p:cNvPr id="75" name="직사각형 74"/>
                      <p:cNvSpPr/>
                      <p:nvPr/>
                    </p:nvSpPr>
                    <p:spPr bwMode="auto">
                      <a:xfrm>
                        <a:off x="1332461" y="3325845"/>
                        <a:ext cx="1669848" cy="224937"/>
                      </a:xfrm>
                      <a:prstGeom prst="rect">
                        <a:avLst/>
                      </a:prstGeom>
                      <a:gradFill>
                        <a:gsLst>
                          <a:gs pos="0">
                            <a:schemeClr val="accent1">
                              <a:lumMod val="5000"/>
                              <a:lumOff val="95000"/>
                            </a:schemeClr>
                          </a:gs>
                          <a:gs pos="100000">
                            <a:srgbClr val="00B050"/>
                          </a:gs>
                        </a:gsLst>
                        <a:lin ang="5400000" scaled="1"/>
                      </a:gra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76" name="직사각형 75"/>
                      <p:cNvSpPr/>
                      <p:nvPr/>
                    </p:nvSpPr>
                    <p:spPr bwMode="auto">
                      <a:xfrm>
                        <a:off x="4738081" y="3322182"/>
                        <a:ext cx="53657" cy="224909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  <p:sp>
                    <p:nvSpPr>
                      <p:cNvPr id="77" name="직사각형 76"/>
                      <p:cNvSpPr/>
                      <p:nvPr/>
                    </p:nvSpPr>
                    <p:spPr bwMode="auto">
                      <a:xfrm>
                        <a:off x="1276696" y="3323967"/>
                        <a:ext cx="45719" cy="226815"/>
                      </a:xfrm>
                      <a:prstGeom prst="rect">
                        <a:avLst/>
                      </a:prstGeom>
                      <a:solidFill>
                        <a:schemeClr val="tx1"/>
                      </a:solidFill>
                      <a:ln w="12700" cap="flat" cmpd="sng" algn="ctr">
                        <a:solidFill>
                          <a:schemeClr val="tx1"/>
                        </a:solidFill>
                        <a:prstDash val="solid"/>
                        <a:round/>
                        <a:headEnd type="none" w="sm" len="sm"/>
                        <a:tailEnd type="none" w="sm" len="sm"/>
                      </a:ln>
                      <a:effectLst/>
                    </p:spPr>
                    <p:txBody>
                      <a:bodyPr vert="horz" wrap="square" lIns="91440" tIns="45720" rIns="91440" bIns="45720" numCol="1" rtlCol="0" anchor="t" anchorCtr="0" compatLnSpc="1">
                        <a:prstTxWarp prst="textNoShape">
                          <a:avLst/>
                        </a:prstTxWarp>
                      </a:bodyPr>
                      <a:lstStyle/>
                      <a:p>
                        <a:pPr marL="0" marR="0" indent="0" algn="l" defTabSz="914400" rtl="0" eaLnBrk="0" fontAlgn="base" latinLnBrk="0" hangingPunct="0">
                          <a:lnSpc>
                            <a:spcPct val="100000"/>
                          </a:lnSpc>
                          <a:spcBef>
                            <a:spcPct val="0"/>
                          </a:spcBef>
                          <a:spcAft>
                            <a:spcPct val="0"/>
                          </a:spcAft>
                          <a:buClrTx/>
                          <a:buSzTx/>
                          <a:buFontTx/>
                          <a:buNone/>
                          <a:tabLst/>
                        </a:pPr>
                        <a:endParaRPr kumimoji="0" lang="ko-KR" altLang="en-US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endParaRPr>
                      </a:p>
                    </p:txBody>
                  </p:sp>
                </p:grpSp>
                <p:sp>
                  <p:nvSpPr>
                    <p:cNvPr id="74" name="TextBox 73"/>
                    <p:cNvSpPr txBox="1"/>
                    <p:nvPr/>
                  </p:nvSpPr>
                  <p:spPr>
                    <a:xfrm>
                      <a:off x="2464465" y="3141227"/>
                      <a:ext cx="1427452" cy="426330"/>
                    </a:xfrm>
                    <a:prstGeom prst="rect">
                      <a:avLst/>
                    </a:prstGeom>
                    <a:noFill/>
                  </p:spPr>
                  <p:txBody>
                    <a:bodyPr wrap="square" rtlCol="0">
                      <a:spAutoFit/>
                    </a:bodyPr>
                    <a:lstStyle/>
                    <a:p>
                      <a:r>
                        <a:rPr lang="en-US" altLang="ko-KR" dirty="0"/>
                        <a:t>DC: 5 or 7 or …</a:t>
                      </a:r>
                      <a:endParaRPr lang="ko-KR" altLang="en-US"/>
                    </a:p>
                  </p:txBody>
                </p:sp>
              </p:grpSp>
            </p:grpSp>
            <p:sp>
              <p:nvSpPr>
                <p:cNvPr id="69" name="TextBox 68"/>
                <p:cNvSpPr txBox="1"/>
                <p:nvPr/>
              </p:nvSpPr>
              <p:spPr>
                <a:xfrm>
                  <a:off x="930853" y="5447526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12 left guard</a:t>
                  </a:r>
                  <a:endParaRPr lang="ko-KR" altLang="en-US"/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>
                <a:xfrm>
                  <a:off x="4267200" y="5438001"/>
                  <a:ext cx="1066800" cy="276999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en-US" altLang="ko-KR" dirty="0" smtClean="0"/>
                    <a:t>11 right guard</a:t>
                  </a:r>
                  <a:endParaRPr lang="ko-KR" altLang="en-US"/>
                </a:p>
              </p:txBody>
            </p:sp>
          </p:grpSp>
        </p:grpSp>
        <p:sp>
          <p:nvSpPr>
            <p:cNvPr id="94" name="TextBox 93"/>
            <p:cNvSpPr txBox="1"/>
            <p:nvPr/>
          </p:nvSpPr>
          <p:spPr>
            <a:xfrm>
              <a:off x="4184615" y="3926231"/>
              <a:ext cx="1667259" cy="276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dirty="0" smtClean="0"/>
                <a:t>2x2020 or 2x2018 or … </a:t>
              </a:r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1105554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 smtClean="0"/>
              <a:t>We have proposed the non-OFDMA tone plan in 320MHz bandwidth</a:t>
            </a:r>
          </a:p>
          <a:p>
            <a:pPr lvl="1"/>
            <a:r>
              <a:rPr lang="en-US" altLang="ko-KR" sz="1800" dirty="0" smtClean="0"/>
              <a:t>It is consistent between 160+160MHz and 320MHz</a:t>
            </a:r>
          </a:p>
          <a:p>
            <a:pPr lvl="1"/>
            <a:r>
              <a:rPr lang="en-US" altLang="ko-KR" sz="1800" dirty="0" smtClean="0"/>
              <a:t>It has better </a:t>
            </a:r>
            <a:r>
              <a:rPr lang="en-US" altLang="ko-KR" sz="1800" smtClean="0"/>
              <a:t>peak rate than 4x996-tone RU</a:t>
            </a:r>
            <a:endParaRPr lang="ko-KR" altLang="en-US" sz="180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979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</a:t>
            </a:r>
            <a:r>
              <a:rPr lang="en-US" altLang="ko-KR" sz="2000" dirty="0" smtClean="0"/>
              <a:t>agree to add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A 160MHz tone plan is duplicated </a:t>
            </a:r>
            <a:r>
              <a:rPr lang="en-US" altLang="ko-KR" sz="1800" dirty="0" smtClean="0"/>
              <a:t>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Non-OFDMA tone </a:t>
            </a:r>
            <a:r>
              <a:rPr lang="en-US" altLang="ko-KR" sz="1800" dirty="0"/>
              <a:t>plan </a:t>
            </a:r>
            <a:r>
              <a:rPr lang="en-US" altLang="ko-KR" sz="1800" dirty="0" smtClean="0"/>
              <a:t>of 320/160+160 MHz PPDU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The 160MHz tone plan is TBD</a:t>
            </a:r>
            <a:endParaRPr lang="en-US" altLang="ko-KR" sz="1600" dirty="0" smtClean="0"/>
          </a:p>
          <a:p>
            <a:endParaRPr lang="en-US" altLang="ko-KR" sz="2000" dirty="0"/>
          </a:p>
          <a:p>
            <a:r>
              <a:rPr lang="en-US" altLang="ko-KR" sz="2000" dirty="0" smtClean="0"/>
              <a:t>Y/N/A:</a:t>
            </a:r>
            <a:endParaRPr lang="ko-KR" altLang="en-US" sz="20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452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#2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12 and 11 null tones are used at the left and right edges in each 160MHz segment </a:t>
            </a:r>
            <a:r>
              <a:rPr lang="en-US" altLang="ko-KR" sz="1800" dirty="0"/>
              <a:t>for the Non-OFDMA tone plan </a:t>
            </a:r>
            <a:r>
              <a:rPr lang="en-US" altLang="ko-KR" sz="1800" dirty="0" smtClean="0"/>
              <a:t>of</a:t>
            </a:r>
            <a:r>
              <a:rPr lang="ko-KR" altLang="en-US" sz="1800" smtClean="0"/>
              <a:t> </a:t>
            </a:r>
            <a:r>
              <a:rPr lang="en-US" altLang="ko-KR" sz="1800" dirty="0"/>
              <a:t>320/160+160 MHz PPDU</a:t>
            </a:r>
            <a:endParaRPr lang="en-US" altLang="ko-KR" sz="2000" dirty="0"/>
          </a:p>
          <a:p>
            <a:endParaRPr lang="en-US" altLang="ko-KR" sz="2000" dirty="0" smtClean="0"/>
          </a:p>
          <a:p>
            <a:r>
              <a:rPr lang="en-US" altLang="ko-KR" sz="2000" dirty="0" smtClean="0"/>
              <a:t>Y/N/A: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3584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Straw Poll </a:t>
            </a:r>
            <a:r>
              <a:rPr lang="en-US" altLang="ko-KR" dirty="0" smtClean="0"/>
              <a:t>#</a:t>
            </a:r>
            <a:r>
              <a:rPr lang="en-US" altLang="ko-KR" dirty="0"/>
              <a:t>3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agree to add the following to the </a:t>
            </a:r>
            <a:r>
              <a:rPr lang="en-US" altLang="ko-KR" sz="2000" dirty="0" err="1"/>
              <a:t>TGbe</a:t>
            </a:r>
            <a:r>
              <a:rPr lang="en-US" altLang="ko-KR" sz="2000" dirty="0"/>
              <a:t> SFD?</a:t>
            </a:r>
          </a:p>
          <a:p>
            <a:pPr lvl="1"/>
            <a:r>
              <a:rPr lang="en-US" altLang="ko-KR" sz="1800" dirty="0" smtClean="0"/>
              <a:t>5 </a:t>
            </a:r>
            <a:r>
              <a:rPr lang="en-US" altLang="ko-KR" sz="1800" dirty="0"/>
              <a:t>null tones are used at the </a:t>
            </a:r>
            <a:r>
              <a:rPr lang="en-US" altLang="ko-KR" sz="1800" dirty="0" smtClean="0"/>
              <a:t>center </a:t>
            </a:r>
            <a:r>
              <a:rPr lang="en-US" altLang="ko-KR" sz="1800" dirty="0"/>
              <a:t>in each 160MHz segment for the Non-OFDMA tone plan of</a:t>
            </a:r>
            <a:r>
              <a:rPr lang="ko-KR" altLang="en-US" sz="1800"/>
              <a:t> </a:t>
            </a:r>
            <a:r>
              <a:rPr lang="en-US" altLang="ko-KR" sz="1800" dirty="0"/>
              <a:t>320/160+160 MHz PPDU</a:t>
            </a:r>
            <a:endParaRPr lang="en-US" altLang="ko-KR" dirty="0"/>
          </a:p>
          <a:p>
            <a:endParaRPr lang="en-US" altLang="ko-KR" sz="2000" dirty="0"/>
          </a:p>
          <a:p>
            <a:r>
              <a:rPr lang="en-US" altLang="ko-KR" sz="2000" dirty="0"/>
              <a:t>Y/N/A</a:t>
            </a:r>
            <a:r>
              <a:rPr lang="en-US" altLang="ko-KR" sz="2000" dirty="0" smtClean="0"/>
              <a:t>: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17509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#4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z="2000" dirty="0"/>
              <a:t>Do you </a:t>
            </a:r>
            <a:r>
              <a:rPr lang="en-US" altLang="ko-KR" sz="2000" dirty="0" smtClean="0"/>
              <a:t>agree to add the </a:t>
            </a:r>
            <a:r>
              <a:rPr lang="en-US" altLang="ko-KR" sz="2000" dirty="0"/>
              <a:t>following </a:t>
            </a:r>
            <a:r>
              <a:rPr lang="en-US" altLang="ko-KR" sz="2000" dirty="0" smtClean="0"/>
              <a:t>to the </a:t>
            </a:r>
            <a:r>
              <a:rPr lang="en-US" altLang="ko-KR" sz="2000" dirty="0" err="1" smtClean="0"/>
              <a:t>TGbe</a:t>
            </a:r>
            <a:r>
              <a:rPr lang="en-US" altLang="ko-KR" sz="2000" dirty="0" smtClean="0"/>
              <a:t> SFD?</a:t>
            </a:r>
            <a:endParaRPr lang="en-US" altLang="ko-KR" sz="2000" dirty="0"/>
          </a:p>
          <a:p>
            <a:pPr lvl="1"/>
            <a:r>
              <a:rPr lang="en-US" altLang="ko-KR" sz="1800" dirty="0" smtClean="0"/>
              <a:t>2x2020-tone </a:t>
            </a:r>
            <a:r>
              <a:rPr lang="en-US" altLang="ko-KR" sz="1800" dirty="0"/>
              <a:t>RU </a:t>
            </a:r>
            <a:r>
              <a:rPr lang="en-US" altLang="ko-KR" sz="1800" dirty="0" smtClean="0"/>
              <a:t>is used for </a:t>
            </a:r>
            <a:r>
              <a:rPr lang="en-US" altLang="ko-KR" sz="1800" dirty="0"/>
              <a:t>the </a:t>
            </a:r>
            <a:r>
              <a:rPr lang="en-US" altLang="ko-KR" sz="1800" dirty="0" smtClean="0"/>
              <a:t>Non-OFDMA tone plan of 320/160+160 </a:t>
            </a:r>
            <a:r>
              <a:rPr lang="en-US" altLang="ko-KR" sz="1800" dirty="0"/>
              <a:t>MHz PPDU as </a:t>
            </a:r>
            <a:r>
              <a:rPr lang="en-US" altLang="ko-KR" sz="1800" dirty="0" smtClean="0"/>
              <a:t>shown in slide 4</a:t>
            </a:r>
            <a:endParaRPr lang="en-US" altLang="ko-KR" sz="1800" dirty="0"/>
          </a:p>
          <a:p>
            <a:pPr lvl="2"/>
            <a:r>
              <a:rPr lang="en-US" altLang="ko-KR" sz="1600" dirty="0" smtClean="0"/>
              <a:t>2x2020-tone RU consists of two 2020-tone RUs</a:t>
            </a:r>
          </a:p>
          <a:p>
            <a:endParaRPr lang="en-US" altLang="ko-KR" sz="2000" dirty="0"/>
          </a:p>
          <a:p>
            <a:r>
              <a:rPr lang="en-US" altLang="ko-KR" sz="2000" dirty="0" smtClean="0"/>
              <a:t>Y/N/A:</a:t>
            </a:r>
            <a:endParaRPr lang="ko-KR" altLang="en-US" sz="200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Eunsung Park, LG Electronics</a:t>
            </a:r>
            <a:endParaRPr lang="en-US" altLang="ko-KR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DB6D5A24-C744-4D9A-83D3-476F0D333A12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September 2019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433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250787</TotalTime>
  <Words>940</Words>
  <Application>Microsoft Office PowerPoint</Application>
  <PresentationFormat>화면 슬라이드 쇼(4:3)</PresentationFormat>
  <Paragraphs>153</Paragraphs>
  <Slides>12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12</vt:i4>
      </vt:variant>
    </vt:vector>
  </HeadingPairs>
  <TitlesOfParts>
    <vt:vector size="17" baseType="lpstr">
      <vt:lpstr>굴림</vt:lpstr>
      <vt:lpstr>맑은 고딕</vt:lpstr>
      <vt:lpstr>Arial</vt:lpstr>
      <vt:lpstr>Times New Roman</vt:lpstr>
      <vt:lpstr>802-11-Submission</vt:lpstr>
      <vt:lpstr>Non-OFDMA Tone Plan for 320MHz</vt:lpstr>
      <vt:lpstr>Introduction</vt:lpstr>
      <vt:lpstr>Non-OFDMA Tone Plan (1/2)</vt:lpstr>
      <vt:lpstr>Non-OFDMA Tone Plan (2/2)</vt:lpstr>
      <vt:lpstr>Summary</vt:lpstr>
      <vt:lpstr>Straw Poll #1</vt:lpstr>
      <vt:lpstr>Straw Poll #2</vt:lpstr>
      <vt:lpstr>Straw Poll #3</vt:lpstr>
      <vt:lpstr>Straw Poll #4</vt:lpstr>
      <vt:lpstr>References</vt:lpstr>
      <vt:lpstr>Appendix A</vt:lpstr>
      <vt:lpstr>Appendix B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박은성/선임연구원/차세대표준(연)ICS팀(esung.park@lge.com)</cp:lastModifiedBy>
  <cp:revision>4959</cp:revision>
  <cp:lastPrinted>2019-09-10T23:00:58Z</cp:lastPrinted>
  <dcterms:created xsi:type="dcterms:W3CDTF">2007-05-21T21:00:37Z</dcterms:created>
  <dcterms:modified xsi:type="dcterms:W3CDTF">2019-11-06T05:11:28Z</dcterms:modified>
</cp:coreProperties>
</file>