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54" r:id="rId3"/>
    <p:sldId id="956" r:id="rId4"/>
    <p:sldId id="957" r:id="rId5"/>
    <p:sldId id="959" r:id="rId6"/>
    <p:sldId id="963" r:id="rId7"/>
    <p:sldId id="964" r:id="rId8"/>
    <p:sldId id="965" r:id="rId9"/>
    <p:sldId id="960" r:id="rId10"/>
    <p:sldId id="955" r:id="rId11"/>
    <p:sldId id="961" r:id="rId12"/>
    <p:sldId id="962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Non-OFDMA Tone Plan for 320MHz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802.11-19/1066r0 Tone Plan Discussion</a:t>
            </a:r>
          </a:p>
          <a:p>
            <a:pPr marL="0" indent="0">
              <a:buNone/>
            </a:pPr>
            <a:r>
              <a:rPr lang="en-US" altLang="ko-KR" sz="2000" dirty="0" smtClean="0"/>
              <a:t>[2] 802.11-00/294r0 Suggested PA Model for 802.11 </a:t>
            </a:r>
            <a:r>
              <a:rPr lang="en-US" altLang="ko-KR" sz="2000" dirty="0" err="1" smtClean="0"/>
              <a:t>HRb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Residual CFO impact according to the number of pilot tones</a:t>
            </a:r>
          </a:p>
          <a:p>
            <a:pPr lvl="1"/>
            <a:r>
              <a:rPr lang="en-US" altLang="ko-KR" sz="1600" dirty="0" smtClean="0"/>
              <a:t>PER comparison between cases w/o CFO and w/ CFO</a:t>
            </a:r>
          </a:p>
          <a:p>
            <a:pPr lvl="1"/>
            <a:r>
              <a:rPr lang="en-US" altLang="ko-KR" sz="1600" dirty="0" smtClean="0"/>
              <a:t>CFO is randomly applied within ±20ppm which is first compensated in L-STF and L-LTF and its residual phase is tracked by using pilots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3340"/>
            <a:ext cx="3779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5GHz band</a:t>
            </a:r>
          </a:p>
          <a:p>
            <a:r>
              <a:rPr lang="en-US" altLang="ko-KR" dirty="0" smtClean="0"/>
              <a:t>320MHz using 2x2020-tone RU</a:t>
            </a:r>
          </a:p>
          <a:p>
            <a:r>
              <a:rPr lang="en-US" altLang="ko-KR" dirty="0" smtClean="0"/>
              <a:t>P8, P16, P32, P64: 8, 16, 32, 64 pilots in 2x2020-tone RU</a:t>
            </a:r>
          </a:p>
          <a:p>
            <a:r>
              <a:rPr lang="en-US" altLang="ko-KR" dirty="0" smtClean="0"/>
              <a:t>SISO</a:t>
            </a:r>
          </a:p>
          <a:p>
            <a:r>
              <a:rPr lang="en-US" altLang="ko-KR" dirty="0" smtClean="0"/>
              <a:t>MCS0</a:t>
            </a:r>
          </a:p>
          <a:p>
            <a:r>
              <a:rPr lang="en-US" altLang="ko-KR" dirty="0"/>
              <a:t>2000 bytes</a:t>
            </a:r>
          </a:p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r>
              <a:rPr lang="en-US" altLang="ko-KR" dirty="0" smtClean="0"/>
              <a:t>LDPC coding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16094"/>
            <a:ext cx="4094423" cy="30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PSD for each 160MHz segment when using 2020-tone RU with 12/11 guard tones and 5 DC tones</a:t>
            </a:r>
          </a:p>
          <a:p>
            <a:pPr lvl="1"/>
            <a:r>
              <a:rPr lang="en-US" altLang="ko-KR" sz="1800" dirty="0" smtClean="0"/>
              <a:t>RAPP model is applied with p=3 and 4dB average input power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from 1dB compression point [2]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527" y="3017205"/>
            <a:ext cx="4092946" cy="30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our previous contribution [1], tone plans for 320MHz were proposed</a:t>
            </a:r>
          </a:p>
          <a:p>
            <a:pPr lvl="1"/>
            <a:r>
              <a:rPr lang="en-US" altLang="ko-KR" sz="1800" dirty="0" smtClean="0"/>
              <a:t>OFDMA tone plan: repeat the 11ax 80MHz tone plan</a:t>
            </a:r>
          </a:p>
          <a:p>
            <a:pPr lvl="1"/>
            <a:r>
              <a:rPr lang="en-US" altLang="ko-KR" sz="1800" dirty="0" smtClean="0"/>
              <a:t>Non-OFDMA tone plan: define a new RU for the contiguous bandwidth</a:t>
            </a:r>
          </a:p>
          <a:p>
            <a:r>
              <a:rPr lang="en-US" altLang="ko-KR" sz="2000" dirty="0" smtClean="0"/>
              <a:t>By defining a new RU, better peak rate can be achieved</a:t>
            </a:r>
          </a:p>
          <a:p>
            <a:r>
              <a:rPr lang="en-US" altLang="ko-KR" sz="2000" dirty="0" smtClean="0"/>
              <a:t>However, there are some concerns on hardware complexity due to </a:t>
            </a:r>
            <a:r>
              <a:rPr lang="en-US" altLang="ko-KR" sz="2000" smtClean="0"/>
              <a:t>non-consistent non-OFDMA tone </a:t>
            </a:r>
            <a:r>
              <a:rPr lang="en-US" altLang="ko-KR" sz="2000" dirty="0" smtClean="0"/>
              <a:t>plans between non-contiguous and contiguous bandwidth cases</a:t>
            </a:r>
          </a:p>
          <a:p>
            <a:r>
              <a:rPr lang="en-US" altLang="ko-KR" sz="2000" dirty="0" smtClean="0"/>
              <a:t>In this contribution, a non-OFDMA tone plan which not only guarantees consistency but also improves peak rate is proposed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Non-OFDMA Tone Plan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to further increase the peak rate, the non-OFDMA tone plan below was proposed for the contiguous 320MHz bandwidth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4068-tone RU with 16 pilots </a:t>
            </a:r>
            <a:r>
              <a:rPr lang="en-US" altLang="ko-KR" sz="1800" dirty="0" smtClean="0"/>
              <a:t>can achieve an additional </a:t>
            </a:r>
            <a:r>
              <a:rPr lang="en-US" altLang="ko-KR" sz="1800" dirty="0"/>
              <a:t>1.294Gbps (3.37%) increase in peak </a:t>
            </a:r>
            <a:r>
              <a:rPr lang="en-US" altLang="ko-KR" sz="1800" dirty="0" smtClean="0"/>
              <a:t>rate compared to </a:t>
            </a:r>
            <a:r>
              <a:rPr lang="en-US" altLang="ko-KR" sz="1800" dirty="0"/>
              <a:t>4x996-tone RU </a:t>
            </a:r>
            <a:r>
              <a:rPr lang="en-US" altLang="ko-KR" sz="1800" dirty="0" smtClean="0"/>
              <a:t>assuming </a:t>
            </a:r>
            <a:r>
              <a:rPr lang="en-US" altLang="ko-KR" sz="1800" dirty="0"/>
              <a:t>MCS11, 0.8us GI and </a:t>
            </a:r>
            <a:r>
              <a:rPr lang="en-US" altLang="ko-KR" sz="1800" dirty="0" smtClean="0"/>
              <a:t>16 SS </a:t>
            </a:r>
          </a:p>
          <a:p>
            <a:r>
              <a:rPr lang="en-US" altLang="ko-KR" sz="2000" dirty="0" smtClean="0"/>
              <a:t>However, we need a </a:t>
            </a:r>
            <a:r>
              <a:rPr lang="en-US" altLang="ko-KR" sz="2000" dirty="0"/>
              <a:t>different </a:t>
            </a:r>
            <a:r>
              <a:rPr lang="en-US" altLang="ko-KR" sz="2000" dirty="0" smtClean="0"/>
              <a:t>tone plan </a:t>
            </a:r>
            <a:r>
              <a:rPr lang="en-US" altLang="ko-KR" sz="2000" dirty="0"/>
              <a:t>for the non-contiguous 160+160MHz bandwidth, </a:t>
            </a:r>
            <a:r>
              <a:rPr lang="en-US" altLang="ko-KR" sz="2000" dirty="0" smtClean="0"/>
              <a:t>and these two different designs can cause a hardware complexity increase</a:t>
            </a:r>
          </a:p>
          <a:p>
            <a:pPr lvl="1"/>
            <a:r>
              <a:rPr lang="en-US" altLang="ko-KR" sz="1800" dirty="0" smtClean="0"/>
              <a:t>For 160+160MHz, additional null tones at DC and edges in each 160MHz segment are required, and thus, a different tone plan needs to be defined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921328" y="2514600"/>
            <a:ext cx="7622597" cy="542568"/>
            <a:chOff x="1066800" y="2981682"/>
            <a:chExt cx="7622597" cy="542568"/>
          </a:xfrm>
        </p:grpSpPr>
        <p:grpSp>
          <p:nvGrpSpPr>
            <p:cNvPr id="8" name="그룹 7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1" name="그룹 10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3" name="직사각형 12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직사각형 13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" name="직사각형 14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직사각형 15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05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Non-OFDMA Tone Plan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For simplicity, a consistent non-OFDMA tone plan is proposed</a:t>
            </a:r>
          </a:p>
          <a:p>
            <a:pPr lvl="1"/>
            <a:r>
              <a:rPr lang="en-US" altLang="ko-KR" sz="1400" dirty="0" smtClean="0"/>
              <a:t>Contiguous 320MHz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Non-contiguous 160+160MHz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400" dirty="0"/>
              <a:t>2x2020-tone </a:t>
            </a:r>
            <a:r>
              <a:rPr lang="en-US" altLang="ko-KR" sz="1400" dirty="0" smtClean="0"/>
              <a:t>RU can </a:t>
            </a:r>
            <a:r>
              <a:rPr lang="en-US" altLang="ko-KR" sz="1400" dirty="0"/>
              <a:t>achieve an additional </a:t>
            </a:r>
            <a:r>
              <a:rPr lang="en-US" altLang="ko-KR" sz="1400" dirty="0" smtClean="0"/>
              <a:t>increase </a:t>
            </a:r>
            <a:r>
              <a:rPr lang="en-US" altLang="ko-KR" sz="1400" dirty="0"/>
              <a:t>in peak rate compared to 4x996-tone </a:t>
            </a:r>
            <a:r>
              <a:rPr lang="en-US" altLang="ko-KR" sz="1400" dirty="0" smtClean="0"/>
              <a:t>RU</a:t>
            </a:r>
            <a:endParaRPr lang="en-US" altLang="ko-KR" sz="1400" dirty="0"/>
          </a:p>
          <a:p>
            <a:pPr lvl="2"/>
            <a:r>
              <a:rPr lang="en-US" altLang="ko-KR" sz="1200" dirty="0"/>
              <a:t>Note that we can get further gain by decreasing the number of pilots </a:t>
            </a:r>
          </a:p>
          <a:p>
            <a:pPr lvl="2"/>
            <a:r>
              <a:rPr lang="en-US" altLang="ko-KR" sz="1200" dirty="0"/>
              <a:t>Additional 1.020Gbps (2.65%) can be achieved if the number of pilots is 2x8</a:t>
            </a:r>
          </a:p>
          <a:p>
            <a:pPr lvl="2"/>
            <a:r>
              <a:rPr lang="en-US" altLang="ko-KR" sz="1200" dirty="0"/>
              <a:t>In Appendix A, the residual CFO impact is shown according to the number of pilots</a:t>
            </a:r>
          </a:p>
          <a:p>
            <a:pPr lvl="1"/>
            <a:r>
              <a:rPr lang="en-US" altLang="ko-KR" sz="1400" dirty="0" smtClean="0"/>
              <a:t>Assuming 0.4us GI, 2x2020-tone RU can support more than 40Gbps </a:t>
            </a:r>
            <a:r>
              <a:rPr lang="en-US" altLang="ko-KR" sz="1400" dirty="0" smtClean="0"/>
              <a:t>(40.161</a:t>
            </a:r>
            <a:r>
              <a:rPr lang="en-US" altLang="ko-KR" sz="1400" dirty="0" smtClean="0"/>
              <a:t>Gbps</a:t>
            </a:r>
            <a:r>
              <a:rPr lang="en-US" altLang="ko-KR" sz="1400" dirty="0" smtClean="0"/>
              <a:t>) even </a:t>
            </a:r>
            <a:r>
              <a:rPr lang="en-US" altLang="ko-KR" sz="1400" dirty="0" smtClean="0"/>
              <a:t>with the same number of pilots as in 4x996-tone RU (64 pilots</a:t>
            </a:r>
            <a:r>
              <a:rPr lang="en-US" altLang="ko-KR" sz="1400" dirty="0" smtClean="0"/>
              <a:t>)</a:t>
            </a:r>
          </a:p>
          <a:p>
            <a:pPr lvl="2"/>
            <a:r>
              <a:rPr lang="en-US" altLang="ko-KR" sz="1200" smtClean="0"/>
              <a:t>From </a:t>
            </a:r>
            <a:r>
              <a:rPr lang="en-US" altLang="ko-KR" sz="1200" dirty="0" smtClean="0"/>
              <a:t>the market viewpoint, it could be attractive to provide more than 40Gbps by Wi-Fi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 smtClean="0"/>
              <a:t>number of guard and DC tones need to be further studied</a:t>
            </a:r>
          </a:p>
          <a:p>
            <a:pPr lvl="2"/>
            <a:r>
              <a:rPr lang="en-US" altLang="ko-KR" sz="1200" dirty="0" smtClean="0"/>
              <a:t>12 / 11 guard tones in each 160MHz segment may be sufficient since it can meet the 11ax TX mask for 160MHz as shown in Appendix B</a:t>
            </a:r>
          </a:p>
          <a:p>
            <a:pPr lvl="2"/>
            <a:r>
              <a:rPr lang="en-US" altLang="ko-KR" sz="1200" dirty="0" smtClean="0"/>
              <a:t>5 nulls at DC in each 160MHz segment may be sufficient with DC offset calibration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91" name="그룹 90"/>
          <p:cNvGrpSpPr/>
          <p:nvPr/>
        </p:nvGrpSpPr>
        <p:grpSpPr>
          <a:xfrm>
            <a:off x="1141413" y="2133600"/>
            <a:ext cx="6701083" cy="651665"/>
            <a:chOff x="1141413" y="2723977"/>
            <a:chExt cx="6701083" cy="651665"/>
          </a:xfrm>
        </p:grpSpPr>
        <p:grpSp>
          <p:nvGrpSpPr>
            <p:cNvPr id="43" name="그룹 42"/>
            <p:cNvGrpSpPr/>
            <p:nvPr/>
          </p:nvGrpSpPr>
          <p:grpSpPr>
            <a:xfrm>
              <a:off x="1141413" y="2944430"/>
              <a:ext cx="3257254" cy="418606"/>
              <a:chOff x="930853" y="5210172"/>
              <a:chExt cx="3841172" cy="644278"/>
            </a:xfrm>
          </p:grpSpPr>
          <p:grpSp>
            <p:nvGrpSpPr>
              <p:cNvPr id="44" name="그룹 43"/>
              <p:cNvGrpSpPr/>
              <p:nvPr/>
            </p:nvGrpSpPr>
            <p:grpSpPr>
              <a:xfrm>
                <a:off x="1322071" y="5210172"/>
                <a:ext cx="3449954" cy="644278"/>
                <a:chOff x="1322071" y="5210172"/>
                <a:chExt cx="3449954" cy="644278"/>
              </a:xfrm>
            </p:grpSpPr>
            <p:sp>
              <p:nvSpPr>
                <p:cNvPr id="47" name="직사각형 46"/>
                <p:cNvSpPr/>
                <p:nvPr/>
              </p:nvSpPr>
              <p:spPr bwMode="auto">
                <a:xfrm>
                  <a:off x="3102177" y="5210172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48" name="그룹 47"/>
                <p:cNvGrpSpPr/>
                <p:nvPr/>
              </p:nvGrpSpPr>
              <p:grpSpPr>
                <a:xfrm>
                  <a:off x="1322071" y="5211988"/>
                  <a:ext cx="2673934" cy="642462"/>
                  <a:chOff x="1295400" y="2925095"/>
                  <a:chExt cx="2673934" cy="642462"/>
                </a:xfrm>
              </p:grpSpPr>
              <p:grpSp>
                <p:nvGrpSpPr>
                  <p:cNvPr id="49" name="그룹 48"/>
                  <p:cNvGrpSpPr/>
                  <p:nvPr/>
                </p:nvGrpSpPr>
                <p:grpSpPr>
                  <a:xfrm>
                    <a:off x="1295400" y="2925095"/>
                    <a:ext cx="1725613" cy="226815"/>
                    <a:chOff x="1276696" y="3323967"/>
                    <a:chExt cx="1725613" cy="226815"/>
                  </a:xfrm>
                </p:grpSpPr>
                <p:sp>
                  <p:nvSpPr>
                    <p:cNvPr id="51" name="직사각형 50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3" name="직사각형 52"/>
                    <p:cNvSpPr/>
                    <p:nvPr/>
                  </p:nvSpPr>
                  <p:spPr bwMode="auto">
                    <a:xfrm>
                      <a:off x="1276696" y="3323967"/>
                      <a:ext cx="45719" cy="226815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2343816" y="3141227"/>
                    <a:ext cx="1625518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45" name="TextBox 44"/>
              <p:cNvSpPr txBox="1"/>
              <p:nvPr/>
            </p:nvSpPr>
            <p:spPr>
              <a:xfrm>
                <a:off x="930853" y="5447526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</p:grpSp>
        <p:grpSp>
          <p:nvGrpSpPr>
            <p:cNvPr id="79" name="그룹 78"/>
            <p:cNvGrpSpPr/>
            <p:nvPr/>
          </p:nvGrpSpPr>
          <p:grpSpPr>
            <a:xfrm>
              <a:off x="3657600" y="2723977"/>
              <a:ext cx="4184896" cy="651665"/>
              <a:chOff x="398891" y="4870876"/>
              <a:chExt cx="4935109" cy="1002980"/>
            </a:xfrm>
          </p:grpSpPr>
          <p:grpSp>
            <p:nvGrpSpPr>
              <p:cNvPr id="80" name="그룹 79"/>
              <p:cNvGrpSpPr/>
              <p:nvPr/>
            </p:nvGrpSpPr>
            <p:grpSpPr>
              <a:xfrm>
                <a:off x="398891" y="4870876"/>
                <a:ext cx="4438222" cy="983575"/>
                <a:chOff x="398891" y="4870876"/>
                <a:chExt cx="4438222" cy="983575"/>
              </a:xfrm>
            </p:grpSpPr>
            <p:sp>
              <p:nvSpPr>
                <p:cNvPr id="83" name="직사각형 82"/>
                <p:cNvSpPr/>
                <p:nvPr/>
              </p:nvSpPr>
              <p:spPr bwMode="auto">
                <a:xfrm>
                  <a:off x="3102177" y="5210175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84" name="그룹 83"/>
                <p:cNvGrpSpPr/>
                <p:nvPr/>
              </p:nvGrpSpPr>
              <p:grpSpPr>
                <a:xfrm>
                  <a:off x="398891" y="4870876"/>
                  <a:ext cx="4438222" cy="983575"/>
                  <a:chOff x="372220" y="2583983"/>
                  <a:chExt cx="4438222" cy="983575"/>
                </a:xfrm>
              </p:grpSpPr>
              <p:grpSp>
                <p:nvGrpSpPr>
                  <p:cNvPr id="85" name="그룹 84"/>
                  <p:cNvGrpSpPr/>
                  <p:nvPr/>
                </p:nvGrpSpPr>
                <p:grpSpPr>
                  <a:xfrm>
                    <a:off x="372220" y="2583983"/>
                    <a:ext cx="4438222" cy="567927"/>
                    <a:chOff x="353516" y="2982855"/>
                    <a:chExt cx="4438222" cy="567927"/>
                  </a:xfrm>
                </p:grpSpPr>
                <p:sp>
                  <p:nvSpPr>
                    <p:cNvPr id="87" name="직사각형 86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8" name="직사각형 87"/>
                    <p:cNvSpPr/>
                    <p:nvPr/>
                  </p:nvSpPr>
                  <p:spPr bwMode="auto">
                    <a:xfrm>
                      <a:off x="4738081" y="3322182"/>
                      <a:ext cx="53657" cy="22490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0" name="TextBox 89"/>
                    <p:cNvSpPr txBox="1"/>
                    <p:nvPr/>
                  </p:nvSpPr>
                  <p:spPr>
                    <a:xfrm>
                      <a:off x="353516" y="2982855"/>
                      <a:ext cx="204847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2x2020 or 2*2018 or …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2439002" y="3141228"/>
                    <a:ext cx="1487304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81" name="TextBox 80"/>
              <p:cNvSpPr txBox="1"/>
              <p:nvPr/>
            </p:nvSpPr>
            <p:spPr>
              <a:xfrm>
                <a:off x="930853" y="5447526"/>
                <a:ext cx="1066800" cy="42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DC</a:t>
                </a:r>
                <a:endParaRPr lang="ko-KR" altLang="en-US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267200" y="5438001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</p:grpSp>
      </p:grpSp>
      <p:grpSp>
        <p:nvGrpSpPr>
          <p:cNvPr id="95" name="그룹 94"/>
          <p:cNvGrpSpPr/>
          <p:nvPr/>
        </p:nvGrpSpPr>
        <p:grpSpPr>
          <a:xfrm>
            <a:off x="1143000" y="2819400"/>
            <a:ext cx="7820904" cy="675455"/>
            <a:chOff x="1143000" y="3926231"/>
            <a:chExt cx="7820904" cy="675455"/>
          </a:xfrm>
        </p:grpSpPr>
        <p:grpSp>
          <p:nvGrpSpPr>
            <p:cNvPr id="92" name="그룹 91"/>
            <p:cNvGrpSpPr/>
            <p:nvPr/>
          </p:nvGrpSpPr>
          <p:grpSpPr>
            <a:xfrm>
              <a:off x="1143000" y="4179503"/>
              <a:ext cx="7820904" cy="422183"/>
              <a:chOff x="1069553" y="4690355"/>
              <a:chExt cx="7820904" cy="422183"/>
            </a:xfrm>
          </p:grpSpPr>
          <p:grpSp>
            <p:nvGrpSpPr>
              <p:cNvPr id="55" name="그룹 54"/>
              <p:cNvGrpSpPr/>
              <p:nvPr/>
            </p:nvGrpSpPr>
            <p:grpSpPr>
              <a:xfrm>
                <a:off x="1069553" y="4693934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56" name="그룹 55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59" name="직사각형 58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60" name="그룹 59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61" name="그룹 60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63" name="직사각형 62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직사각형 63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5" name="직사각형 64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2431804" y="3141227"/>
                      <a:ext cx="1418984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57" name="TextBox 56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  <p:grpSp>
            <p:nvGrpSpPr>
              <p:cNvPr id="67" name="그룹 66"/>
              <p:cNvGrpSpPr/>
              <p:nvPr/>
            </p:nvGrpSpPr>
            <p:grpSpPr>
              <a:xfrm>
                <a:off x="5156657" y="4690355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68" name="그룹 67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71" name="직사각형 70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72" name="그룹 71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73" name="그룹 72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75" name="직사각형 74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6" name="직사각형 75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7" name="직사각형 76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2464465" y="3141227"/>
                      <a:ext cx="142745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</p:grpSp>
        <p:sp>
          <p:nvSpPr>
            <p:cNvPr id="94" name="TextBox 93"/>
            <p:cNvSpPr txBox="1"/>
            <p:nvPr/>
          </p:nvSpPr>
          <p:spPr>
            <a:xfrm>
              <a:off x="4184615" y="3926231"/>
              <a:ext cx="1667259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2x2020 or 2x2018 or … 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55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non-OFDMA tone plan in 320MHz bandwidth</a:t>
            </a:r>
          </a:p>
          <a:p>
            <a:pPr lvl="1"/>
            <a:r>
              <a:rPr lang="en-US" altLang="ko-KR" sz="1800" dirty="0" smtClean="0"/>
              <a:t>It is consistent between 160+160MHz and 320MHz</a:t>
            </a:r>
          </a:p>
          <a:p>
            <a:pPr lvl="1"/>
            <a:r>
              <a:rPr lang="en-US" altLang="ko-KR" sz="1800" dirty="0" smtClean="0"/>
              <a:t>It has better </a:t>
            </a:r>
            <a:r>
              <a:rPr lang="en-US" altLang="ko-KR" sz="1800" smtClean="0"/>
              <a:t>peak rate than 4x996-tone RU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2xTBD-tone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is used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</a:t>
            </a:r>
            <a:r>
              <a:rPr lang="en-US" altLang="ko-KR" sz="1800" dirty="0"/>
              <a:t>plan of 320/160+160 </a:t>
            </a:r>
            <a:r>
              <a:rPr lang="en-US" altLang="ko-KR" sz="1800" dirty="0" smtClean="0"/>
              <a:t>MHz PPDU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2xTBD-tone RU consists of two TBD-tone RUs</a:t>
            </a:r>
          </a:p>
          <a:p>
            <a:pPr lvl="2"/>
            <a:r>
              <a:rPr lang="en-US" altLang="ko-KR" sz="1600" dirty="0" smtClean="0"/>
              <a:t>Each TBD-tone </a:t>
            </a:r>
            <a:r>
              <a:rPr lang="en-US" altLang="ko-KR" sz="1600" dirty="0"/>
              <a:t>RU </a:t>
            </a:r>
            <a:r>
              <a:rPr lang="en-US" altLang="ko-KR" sz="1600" dirty="0" smtClean="0"/>
              <a:t>composes each </a:t>
            </a:r>
            <a:r>
              <a:rPr lang="en-US" altLang="ko-KR" sz="1600" dirty="0"/>
              <a:t>160MHz </a:t>
            </a:r>
            <a:r>
              <a:rPr lang="en-US" altLang="ko-KR" sz="1600" dirty="0" smtClean="0"/>
              <a:t>segment in conjunction with </a:t>
            </a:r>
            <a:r>
              <a:rPr lang="en-US" altLang="ko-KR" sz="1600" dirty="0"/>
              <a:t>null tones </a:t>
            </a:r>
            <a:r>
              <a:rPr lang="en-US" altLang="ko-KR" sz="1600" dirty="0" smtClean="0"/>
              <a:t>at </a:t>
            </a:r>
            <a:r>
              <a:rPr lang="en-US" altLang="ko-KR" sz="1600" dirty="0"/>
              <a:t>center and edges</a:t>
            </a:r>
            <a:endParaRPr lang="en-US" altLang="ko-KR" sz="1600" dirty="0" smtClean="0"/>
          </a:p>
          <a:p>
            <a:pPr lvl="2"/>
            <a:r>
              <a:rPr lang="en-US" altLang="ko-KR" sz="1600" dirty="0"/>
              <a:t>Each 160MHz segment </a:t>
            </a:r>
            <a:r>
              <a:rPr lang="en-US" altLang="ko-KR" sz="1600" dirty="0" smtClean="0"/>
              <a:t>has no null </a:t>
            </a:r>
            <a:r>
              <a:rPr lang="en-US" altLang="ko-KR" sz="1600" dirty="0"/>
              <a:t>tones </a:t>
            </a:r>
            <a:r>
              <a:rPr lang="en-US" altLang="ko-KR" sz="1600" dirty="0" smtClean="0"/>
              <a:t>except for </a:t>
            </a:r>
            <a:r>
              <a:rPr lang="en-US" altLang="ko-KR" sz="1600" dirty="0"/>
              <a:t>center and </a:t>
            </a:r>
            <a:r>
              <a:rPr lang="en-US" altLang="ko-KR" sz="1600" dirty="0" smtClean="0"/>
              <a:t>edges</a:t>
            </a:r>
          </a:p>
          <a:p>
            <a:pPr lvl="2"/>
            <a:r>
              <a:rPr lang="en-US" altLang="ko-KR" sz="1600" dirty="0" smtClean="0"/>
              <a:t>The number of null tones for center and edges in each 160MHz segment are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12 and 11 null tones are used at the left and right edges in each 160MHz segment </a:t>
            </a:r>
            <a:r>
              <a:rPr lang="en-US" altLang="ko-KR" sz="1800" dirty="0"/>
              <a:t>for the Non-OFDMA tone plan </a:t>
            </a:r>
            <a:r>
              <a:rPr lang="en-US" altLang="ko-KR" sz="1800" dirty="0" smtClean="0"/>
              <a:t>of</a:t>
            </a:r>
            <a:r>
              <a:rPr lang="ko-KR" altLang="en-US" sz="1800" smtClean="0"/>
              <a:t> </a:t>
            </a:r>
            <a:r>
              <a:rPr lang="en-US" altLang="ko-KR" sz="1800" dirty="0"/>
              <a:t>320/160+160 MHz PPDU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84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5 </a:t>
            </a:r>
            <a:r>
              <a:rPr lang="en-US" altLang="ko-KR" sz="1800" dirty="0"/>
              <a:t>null tones are used at the </a:t>
            </a:r>
            <a:r>
              <a:rPr lang="en-US" altLang="ko-KR" sz="1800" dirty="0" smtClean="0"/>
              <a:t>center </a:t>
            </a:r>
            <a:r>
              <a:rPr lang="en-US" altLang="ko-KR" sz="1800" dirty="0"/>
              <a:t>in each 160MHz segment for the Non-OFDMA tone plan of</a:t>
            </a:r>
            <a:r>
              <a:rPr lang="ko-KR" altLang="en-US" sz="1800"/>
              <a:t> </a:t>
            </a:r>
            <a:r>
              <a:rPr lang="en-US" altLang="ko-KR" sz="1800" dirty="0"/>
              <a:t>320/160+160 MHz PPDU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/>
              <a:t>Y/N/A</a:t>
            </a:r>
            <a:r>
              <a:rPr lang="en-US" altLang="ko-KR" sz="2000" dirty="0" smtClean="0"/>
              <a:t>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50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2x2020-tone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is used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plan of 320/160+160 </a:t>
            </a:r>
            <a:r>
              <a:rPr lang="en-US" altLang="ko-KR" sz="1800" dirty="0"/>
              <a:t>MHz PPDU as </a:t>
            </a:r>
            <a:r>
              <a:rPr lang="en-US" altLang="ko-KR" sz="1800" dirty="0" smtClean="0"/>
              <a:t>shown in slide 4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2x2020-tone RU consists of two 2020-tone RUs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250775</TotalTime>
  <Words>982</Words>
  <Application>Microsoft Office PowerPoint</Application>
  <PresentationFormat>화면 슬라이드 쇼(4:3)</PresentationFormat>
  <Paragraphs>156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Non-OFDMA Tone Plan for 320MHz</vt:lpstr>
      <vt:lpstr>Introduction</vt:lpstr>
      <vt:lpstr>Non-OFDMA Tone Plan (1/2)</vt:lpstr>
      <vt:lpstr>Non-OFDMA Tone Plan (2/2)</vt:lpstr>
      <vt:lpstr>Summary</vt:lpstr>
      <vt:lpstr>Straw Poll #1</vt:lpstr>
      <vt:lpstr>Straw Poll #2</vt:lpstr>
      <vt:lpstr>Straw Poll #3</vt:lpstr>
      <vt:lpstr>Straw Poll #4</vt:lpstr>
      <vt:lpstr>References</vt:lpstr>
      <vt:lpstr>Appendix A</vt:lpstr>
      <vt:lpstr>Appendix B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4957</cp:revision>
  <cp:lastPrinted>2019-09-10T23:00:58Z</cp:lastPrinted>
  <dcterms:created xsi:type="dcterms:W3CDTF">2007-05-21T21:00:37Z</dcterms:created>
  <dcterms:modified xsi:type="dcterms:W3CDTF">2019-09-15T08:09:11Z</dcterms:modified>
</cp:coreProperties>
</file>