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4" r:id="rId3"/>
    <p:sldId id="276" r:id="rId4"/>
    <p:sldId id="257" r:id="rId5"/>
    <p:sldId id="277" r:id="rId6"/>
    <p:sldId id="283" r:id="rId7"/>
    <p:sldId id="279" r:id="rId8"/>
    <p:sldId id="280" r:id="rId9"/>
    <p:sldId id="286" r:id="rId10"/>
    <p:sldId id="287" r:id="rId11"/>
    <p:sldId id="288" r:id="rId12"/>
    <p:sldId id="290" r:id="rId13"/>
    <p:sldId id="291" r:id="rId14"/>
    <p:sldId id="292" r:id="rId15"/>
    <p:sldId id="27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4660"/>
  </p:normalViewPr>
  <p:slideViewPr>
    <p:cSldViewPr>
      <p:cViewPr varScale="1">
        <p:scale>
          <a:sx n="84" d="100"/>
          <a:sy n="84" d="100"/>
        </p:scale>
        <p:origin x="1445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240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80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884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59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09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085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046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333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19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802.11-19/1488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September</a:t>
            </a:r>
            <a:r>
              <a:rPr lang="en-US" sz="1800" b="1" dirty="0" smtClean="0"/>
              <a:t> 2019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536002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/>
              <a:t>Mengshi</a:t>
            </a:r>
            <a:r>
              <a:rPr lang="en-US" sz="1200" baseline="0" dirty="0" smtClean="0"/>
              <a:t> Hu</a:t>
            </a:r>
            <a:r>
              <a:rPr lang="en-US" sz="1200" dirty="0" smtClean="0"/>
              <a:t>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9" y="741952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802.11be Preamble and Auto-Detection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2019-09-1</a:t>
            </a:r>
            <a:r>
              <a:rPr lang="en-US" altLang="zh-CN" sz="2000" b="0" smtClean="0"/>
              <a:t>5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701279"/>
              </p:ext>
            </p:extLst>
          </p:nvPr>
        </p:nvGraphicFramePr>
        <p:xfrm>
          <a:off x="722312" y="2626496"/>
          <a:ext cx="8154987" cy="424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3" name="Document" r:id="rId4" imgW="8586668" imgH="4462443" progId="Word.Document.8">
                  <p:embed/>
                </p:oleObj>
              </mc:Choice>
              <mc:Fallback>
                <p:oleObj name="Document" r:id="rId4" imgW="8586668" imgH="44624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" y="2626496"/>
                        <a:ext cx="8154987" cy="42402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Miss and False Detection (Opt 1)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180" y="1214750"/>
            <a:ext cx="6533840" cy="4653383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71178" y="5793243"/>
            <a:ext cx="6877844" cy="664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kern="0" dirty="0" smtClean="0"/>
              <a:t>This figure shows the miss/false detection performance of Opt 1.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Obvious improvements in false detection can be achieved by detecting QBPSK.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283800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Miss and False Detection (Opt 2)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9776" y="1217571"/>
            <a:ext cx="6480648" cy="466500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143000" y="5752979"/>
            <a:ext cx="7177873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b="1" kern="0" dirty="0">
                <a:latin typeface="+mn-lt"/>
              </a:rPr>
              <a:t>The performance of miss detection is mainly limited by the signature PER. A much better performance of false detection is achieved by Opt 2</a:t>
            </a:r>
            <a:endParaRPr lang="zh-CN" altLang="en-US" sz="1600" b="1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470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Observations</a:t>
            </a:r>
            <a:endParaRPr lang="en-US" kern="0" dirty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76300" y="1752600"/>
            <a:ext cx="7467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dk1"/>
                </a:solidFill>
                <a:ea typeface="Times New Roman"/>
                <a:cs typeface="Times New Roman"/>
              </a:rPr>
              <a:t>Option 1</a:t>
            </a:r>
          </a:p>
          <a:p>
            <a:pPr lvl="1" indent="-342900" algn="just"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Opt 1 has almost the same miss detection performance as Opt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0.</a:t>
            </a:r>
          </a:p>
          <a:p>
            <a:pPr lvl="1" indent="-342900" algn="just"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Obvious improvements in false detection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can be achieved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by detecting QBPSK. </a:t>
            </a:r>
          </a:p>
          <a:p>
            <a:pPr marL="400050" lvl="1" indent="0" algn="just">
              <a:spcBef>
                <a:spcPts val="0"/>
              </a:spcBef>
              <a:buSzPct val="100000"/>
              <a:buNone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Option 2</a:t>
            </a:r>
          </a:p>
          <a:p>
            <a:pPr lvl="1" indent="-342900" algn="just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Opt 2 uses a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pre-defined signature field to do auto-detection. The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contents of the signature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can be further discussed (e.g. standard version). Suggest to include CRC and Tail bits in the signature symbol to provide early detection.</a:t>
            </a:r>
          </a:p>
          <a:p>
            <a:pPr lvl="1" indent="-342900" algn="just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The performance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of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miss detection is mainly limited by the signature PER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.</a:t>
            </a:r>
          </a:p>
          <a:p>
            <a:pPr lvl="1" indent="-342900" algn="just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cs typeface="Times New Roman" panose="02020603050405020304" pitchFamily="18" charset="0"/>
              </a:rPr>
              <a:t>A much better performance </a:t>
            </a:r>
            <a:r>
              <a:rPr lang="en-US" altLang="zh-CN" sz="1600" dirty="0" smtClean="0">
                <a:cs typeface="Times New Roman" panose="02020603050405020304" pitchFamily="18" charset="0"/>
              </a:rPr>
              <a:t>of </a:t>
            </a:r>
            <a:r>
              <a:rPr lang="en-US" altLang="zh-CN" sz="1600" dirty="0">
                <a:cs typeface="Times New Roman" panose="02020603050405020304" pitchFamily="18" charset="0"/>
              </a:rPr>
              <a:t>false detection is achieved by </a:t>
            </a:r>
            <a:r>
              <a:rPr lang="en-US" altLang="zh-CN" sz="1600" dirty="0" smtClean="0">
                <a:cs typeface="Times New Roman" panose="02020603050405020304" pitchFamily="18" charset="0"/>
              </a:rPr>
              <a:t>Opt 2.</a:t>
            </a:r>
          </a:p>
          <a:p>
            <a:pPr marL="400050" lvl="1" indent="0" algn="just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altLang="zh-CN" sz="1400" dirty="0" smtClean="0">
              <a:cs typeface="Times New Roman" panose="02020603050405020304" pitchFamily="18" charset="0"/>
            </a:endParaRPr>
          </a:p>
          <a:p>
            <a:pPr marL="400050" lvl="1" indent="0" algn="just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400050" lvl="1" indent="0" algn="just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lvl="1" indent="0" algn="just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     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1400" b="0" kern="0" dirty="0" smtClean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09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Conclusions</a:t>
            </a:r>
            <a:endParaRPr lang="en-US" kern="0" dirty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52500" y="175260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dk1"/>
                </a:solidFill>
                <a:ea typeface="Times New Roman"/>
                <a:cs typeface="Times New Roman"/>
              </a:rPr>
              <a:t>According to our observations, we propose the following format for auto-detection in 11be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400050" lvl="1" indent="0" algn="ctr">
              <a:spcBef>
                <a:spcPts val="0"/>
              </a:spcBef>
              <a:buSzPct val="100000"/>
              <a:buNone/>
            </a:pPr>
            <a:r>
              <a:rPr lang="en-US" altLang="zh-CN" b="1" dirty="0" smtClean="0">
                <a:ea typeface="Times New Roman"/>
                <a:cs typeface="Times New Roman"/>
              </a:rPr>
              <a:t>L-SIG + RL-SIG (variant) + signature symbol (QBPSK),</a:t>
            </a:r>
          </a:p>
          <a:p>
            <a:pPr marL="400050" lvl="1" indent="0" algn="just">
              <a:spcBef>
                <a:spcPts val="0"/>
              </a:spcBef>
              <a:buSzPct val="100000"/>
              <a:buNone/>
            </a:pPr>
            <a:endParaRPr lang="en-US" altLang="zh-CN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400050" lvl="1" indent="0" algn="just">
              <a:spcBef>
                <a:spcPts val="0"/>
              </a:spcBef>
              <a:buSzPct val="100000"/>
              <a:buNone/>
            </a:pP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which ensures both the miss detection and false detection performance.</a:t>
            </a:r>
          </a:p>
          <a:p>
            <a:pPr marL="400050" lvl="1" indent="0" algn="just">
              <a:spcBef>
                <a:spcPts val="0"/>
              </a:spcBef>
              <a:buSzPct val="100000"/>
              <a:buNone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indent="-342900" algn="just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400050" lvl="1" indent="0" algn="just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lvl="1" indent="0" algn="just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     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1400" b="0" kern="0" dirty="0" smtClean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87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apply the following auto-detection methods for 11be:</a:t>
            </a:r>
          </a:p>
          <a:p>
            <a:pPr lvl="1"/>
            <a:r>
              <a:rPr lang="en-US" altLang="zh-CN" dirty="0">
                <a:ea typeface="Times New Roman"/>
                <a:cs typeface="Times New Roman"/>
              </a:rPr>
              <a:t>L-SIG + RL-SIG </a:t>
            </a:r>
            <a:r>
              <a:rPr lang="en-US" altLang="zh-CN" dirty="0" smtClean="0">
                <a:ea typeface="Times New Roman"/>
                <a:cs typeface="Times New Roman"/>
              </a:rPr>
              <a:t>variant </a:t>
            </a:r>
            <a:r>
              <a:rPr lang="en-US" altLang="zh-CN" dirty="0">
                <a:ea typeface="Times New Roman"/>
                <a:cs typeface="Times New Roman"/>
              </a:rPr>
              <a:t>+ signature symbol (QBPSK</a:t>
            </a:r>
            <a:r>
              <a:rPr lang="en-US" altLang="zh-CN" dirty="0" smtClean="0">
                <a:ea typeface="Times New Roman"/>
                <a:cs typeface="Times New Roman"/>
              </a:rPr>
              <a:t>).</a:t>
            </a:r>
          </a:p>
          <a:p>
            <a:pPr lvl="1"/>
            <a:r>
              <a:rPr lang="en-US" dirty="0" smtClean="0">
                <a:cs typeface="Times New Roman"/>
              </a:rPr>
              <a:t>RL-SIG variant is different from RL-SIG in 11ax. Exact RL-SIG variant details are TBD.</a:t>
            </a:r>
          </a:p>
          <a:p>
            <a:pPr lvl="1"/>
            <a:r>
              <a:rPr lang="en-US" dirty="0" smtClean="0">
                <a:cs typeface="Times New Roman"/>
              </a:rPr>
              <a:t>Signature symbol contents are TBD.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07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14400" y="1752600"/>
            <a:ext cx="7391400" cy="1981200"/>
          </a:xfrm>
          <a:prstGeom prst="rect">
            <a:avLst/>
          </a:prstGeom>
          <a:noFill/>
          <a:ln/>
        </p:spPr>
        <p:txBody>
          <a:bodyPr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[1] </a:t>
            </a:r>
            <a:r>
              <a:rPr lang="en-US" sz="1600" b="0" kern="0" dirty="0"/>
              <a:t>IEEE 802.11-19/1099r0 preamble structure in 11be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[2] IEEE 802.11-19/1142 Discussion on the Preamble for 11be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[3] IEEE 802.11-15/0643r0 auto-detection with signature symbol</a:t>
            </a:r>
            <a:endParaRPr lang="en-US" sz="1600" b="0" kern="0" dirty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[4] IEEE 802.11-10/0549r2 </a:t>
            </a:r>
            <a:r>
              <a:rPr lang="en-US" sz="1600" b="0" kern="0" dirty="0" err="1" smtClean="0"/>
              <a:t>TGac</a:t>
            </a:r>
            <a:r>
              <a:rPr lang="en-US" sz="1600" b="0" kern="0" dirty="0" smtClean="0"/>
              <a:t> Preamble Auto-Detection Comparisons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[5] IEEE </a:t>
            </a:r>
            <a:r>
              <a:rPr lang="en-US" sz="1600" b="0" kern="0" dirty="0"/>
              <a:t>802.11-19/1214r0 Preamble Design Consideration for 802.11be	</a:t>
            </a:r>
            <a:endParaRPr lang="en-US" sz="1600" b="0" kern="0" dirty="0" smtClean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[6] IEEE 802.11-19/1021</a:t>
            </a:r>
            <a:r>
              <a:rPr lang="en-US" altLang="zh-CN" sz="1600" b="0" kern="0" dirty="0" smtClean="0"/>
              <a:t>r1 </a:t>
            </a:r>
            <a:r>
              <a:rPr lang="en-US" altLang="zh-CN" sz="1600" b="0" kern="0" dirty="0"/>
              <a:t>Preamble Design </a:t>
            </a:r>
            <a:r>
              <a:rPr lang="en-US" altLang="zh-CN" sz="1600" b="0" kern="0" dirty="0" smtClean="0"/>
              <a:t>Harmonization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[7] IEEE 802.11-19/1085r0 High-level EHT Preamble Structure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1104900" y="1600200"/>
            <a:ext cx="7010400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Previously, we share our views on 11be preamble structure [1]. In this contribution,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we further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give an analysis on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three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options of auto-detection for 11be. </a:t>
            </a:r>
          </a:p>
          <a:p>
            <a:pPr marL="0" lvl="0" indent="0">
              <a:spcBef>
                <a:spcPts val="0"/>
              </a:spcBef>
              <a:buSzPct val="100000"/>
              <a:buNone/>
            </a:pPr>
            <a:endParaRPr lang="en-US" altLang="zh-CN" sz="20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Several methods can be considered for auto-detection of 11be</a:t>
            </a:r>
          </a:p>
          <a:p>
            <a:pPr lvl="1" indent="-342900"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Using different patterns of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RL-SIG</a:t>
            </a:r>
            <a:endParaRPr lang="en-US" altLang="zh-CN" sz="20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2" indent="-342900"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mask the RL-SIG by a polarity sequence </a:t>
            </a:r>
            <a:r>
              <a:rPr lang="en-US" altLang="zh-CN" sz="1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[2]</a:t>
            </a:r>
            <a:endParaRPr lang="en-US" altLang="zh-CN" sz="1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-342900">
              <a:spcBef>
                <a:spcPts val="0"/>
              </a:spcBef>
              <a:buSzPct val="100000"/>
            </a:pPr>
            <a:r>
              <a:rPr lang="en-US"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Using 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a signature symbol </a:t>
            </a:r>
            <a:r>
              <a:rPr lang="en-US"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[3]</a:t>
            </a:r>
            <a:endParaRPr lang="en-US" sz="1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-342900">
              <a:spcBef>
                <a:spcPts val="0"/>
              </a:spcBef>
              <a:buSzPct val="100000"/>
            </a:pPr>
            <a:r>
              <a:rPr lang="en-US"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Detecting 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BPSK/QBPSK </a:t>
            </a:r>
            <a:r>
              <a:rPr lang="en-US"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[4]</a:t>
            </a:r>
            <a:endParaRPr lang="en-US" sz="1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indent="-342900">
              <a:spcBef>
                <a:spcPts val="0"/>
              </a:spcBef>
              <a:buSzPct val="100000"/>
            </a:pPr>
            <a:r>
              <a:rPr lang="en-US" sz="18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Three options of auto-detection for 11be are analyzed:</a:t>
            </a:r>
          </a:p>
          <a:p>
            <a:pPr lvl="1" indent="-342900">
              <a:spcBef>
                <a:spcPts val="0"/>
              </a:spcBef>
              <a:buSzPct val="100000"/>
            </a:pPr>
            <a:r>
              <a:rPr lang="en-US" sz="16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Give simulation results for these three options </a:t>
            </a:r>
          </a:p>
          <a:p>
            <a:pPr lvl="2" indent="-342900">
              <a:spcBef>
                <a:spcPts val="0"/>
              </a:spcBef>
              <a:buSzPct val="100000"/>
            </a:pPr>
            <a:r>
              <a:rPr lang="en-US" sz="12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PER </a:t>
            </a:r>
          </a:p>
          <a:p>
            <a:pPr lvl="2" indent="-342900">
              <a:spcBef>
                <a:spcPts val="0"/>
              </a:spcBef>
              <a:buSzPct val="100000"/>
            </a:pPr>
            <a:r>
              <a:rPr lang="en-US" sz="1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Miss detection</a:t>
            </a:r>
          </a:p>
          <a:p>
            <a:pPr lvl="2" indent="-342900">
              <a:spcBef>
                <a:spcPts val="0"/>
              </a:spcBef>
              <a:buSzPct val="100000"/>
            </a:pPr>
            <a:r>
              <a:rPr lang="en-US" sz="1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False detection</a:t>
            </a:r>
          </a:p>
          <a:p>
            <a:pPr lvl="1" indent="-342900">
              <a:spcBef>
                <a:spcPts val="0"/>
              </a:spcBef>
              <a:buSzPct val="100000"/>
            </a:pPr>
            <a:r>
              <a:rPr lang="en-US" sz="16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Show the </a:t>
            </a:r>
            <a:r>
              <a:rPr lang="en-US" altLang="zh-CN" sz="16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observations and </a:t>
            </a:r>
            <a:r>
              <a:rPr lang="en-US" sz="16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conclusions </a:t>
            </a:r>
            <a:endParaRPr lang="en-US" sz="1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Recap: </a:t>
            </a:r>
            <a:r>
              <a:rPr lang="en-IE" dirty="0" smtClean="0">
                <a:solidFill>
                  <a:schemeClr val="tx1"/>
                </a:solidFill>
              </a:rPr>
              <a:t>Auto-Detection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4744" y="5728494"/>
            <a:ext cx="7315200" cy="838200"/>
          </a:xfrm>
          <a:noFill/>
          <a:ln/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dk1"/>
                </a:solidFill>
                <a:ea typeface="Times New Roman"/>
                <a:cs typeface="Times New Roman"/>
              </a:rPr>
              <a:t>Auto-detection is implemented in the dashed rectangle. The main methods include detecting RL-SIG, detecting BPSK/QBPSK, checking SIG, etc.</a:t>
            </a:r>
            <a:endParaRPr lang="en-US" sz="1600" kern="1200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700" y="1510821"/>
            <a:ext cx="5983288" cy="401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28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Three Options (1/2)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69062" y="4104355"/>
            <a:ext cx="6995311" cy="236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>
              <a:lnSpc>
                <a:spcPct val="110000"/>
              </a:lnSpc>
              <a:spcBef>
                <a:spcPts val="0"/>
              </a:spcBef>
              <a:buSzPct val="100000"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Options</a:t>
            </a:r>
          </a:p>
          <a:p>
            <a:pPr marL="742950" lvl="1" indent="-342900">
              <a:lnSpc>
                <a:spcPct val="110000"/>
              </a:lnSpc>
              <a:spcBef>
                <a:spcPts val="0"/>
              </a:spcBef>
              <a:buSzPct val="100000"/>
              <a:buChar char="–"/>
            </a:pPr>
            <a:r>
              <a:rPr lang="en-US" altLang="zh-CN" sz="14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Opt 0: Add a masked RL-SIG</a:t>
            </a:r>
          </a:p>
          <a:p>
            <a:pPr marL="742950" lvl="1" indent="-342900">
              <a:lnSpc>
                <a:spcPct val="110000"/>
              </a:lnSpc>
              <a:spcBef>
                <a:spcPts val="0"/>
              </a:spcBef>
              <a:buSzPct val="100000"/>
              <a:buChar char="–"/>
            </a:pPr>
            <a:r>
              <a:rPr lang="en-US" altLang="zh-CN" sz="14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Opt 1: Add a masked RL-SIG and detect the modulation type (QBPSK) of the 1st symbol after the masked RL-SIG</a:t>
            </a:r>
          </a:p>
          <a:p>
            <a:pPr marL="742950" lvl="1" indent="-342900">
              <a:lnSpc>
                <a:spcPct val="110000"/>
              </a:lnSpc>
              <a:spcBef>
                <a:spcPts val="0"/>
              </a:spcBef>
              <a:buSzPct val="100000"/>
              <a:buChar char="–"/>
            </a:pPr>
            <a:r>
              <a:rPr lang="en-US" altLang="zh-CN" sz="14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Opt 2: Add a masked RL-SIG and a signature </a:t>
            </a:r>
            <a:r>
              <a:rPr lang="en-US" altLang="zh-CN" sz="14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symbol</a:t>
            </a:r>
            <a:endParaRPr lang="en-US" altLang="zh-CN" sz="14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342900" lvl="2" indent="-342900">
              <a:lnSpc>
                <a:spcPct val="110000"/>
              </a:lnSpc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Note</a:t>
            </a:r>
            <a:endParaRPr lang="en-US" altLang="zh-CN" sz="16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742950" lvl="1" indent="-342900">
              <a:lnSpc>
                <a:spcPct val="110000"/>
              </a:lnSpc>
              <a:spcBef>
                <a:spcPts val="0"/>
              </a:spcBef>
              <a:buSzPct val="100000"/>
              <a:buFontTx/>
              <a:buChar char="–"/>
            </a:pPr>
            <a:r>
              <a:rPr lang="en-US" altLang="zh-CN" sz="14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red color on the right side represents that the corresponding modules are utilized for </a:t>
            </a:r>
            <a:r>
              <a:rPr lang="en-US" altLang="zh-CN" sz="14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auto-detection</a:t>
            </a:r>
            <a:endParaRPr lang="en-US" altLang="zh-CN" sz="14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11" name="Shape 94"/>
          <p:cNvSpPr txBox="1">
            <a:spLocks noGrp="1"/>
          </p:cNvSpPr>
          <p:nvPr>
            <p:ph idx="1"/>
          </p:nvPr>
        </p:nvSpPr>
        <p:spPr>
          <a:xfrm>
            <a:off x="1066800" y="1326958"/>
            <a:ext cx="7086600" cy="73874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Here we consider three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options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 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444" y="1720471"/>
            <a:ext cx="7614716" cy="2266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Three Options (2/2)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099171"/>
              </p:ext>
            </p:extLst>
          </p:nvPr>
        </p:nvGraphicFramePr>
        <p:xfrm>
          <a:off x="1657350" y="1793109"/>
          <a:ext cx="5981700" cy="13726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6340"/>
                <a:gridCol w="1196340"/>
                <a:gridCol w="1196340"/>
                <a:gridCol w="1196340"/>
                <a:gridCol w="1196340"/>
              </a:tblGrid>
              <a:tr h="41847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Detect</a:t>
                      </a:r>
                      <a:r>
                        <a:rPr lang="en-US" altLang="zh-CN" sz="1100" baseline="0" dirty="0" smtClean="0"/>
                        <a:t> </a:t>
                      </a:r>
                    </a:p>
                    <a:p>
                      <a:pPr algn="ctr"/>
                      <a:r>
                        <a:rPr lang="en-US" altLang="zh-CN" sz="1100" baseline="0" dirty="0" smtClean="0"/>
                        <a:t>RL-SIG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aseline="0" dirty="0" smtClean="0"/>
                        <a:t>Check </a:t>
                      </a:r>
                    </a:p>
                    <a:p>
                      <a:pPr algn="ctr"/>
                      <a:r>
                        <a:rPr lang="en-US" altLang="zh-CN" sz="1100" baseline="0" dirty="0" smtClean="0"/>
                        <a:t>combined-SIG</a:t>
                      </a:r>
                      <a:endParaRPr lang="zh-CN" alt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Check</a:t>
                      </a:r>
                      <a:endParaRPr lang="en-US" altLang="zh-CN" sz="1100" baseline="0" dirty="0" smtClean="0"/>
                    </a:p>
                    <a:p>
                      <a:pPr algn="ctr"/>
                      <a:r>
                        <a:rPr lang="en-US" altLang="zh-CN" sz="1100" baseline="0" dirty="0" smtClean="0"/>
                        <a:t>BPSK/QBPSK</a:t>
                      </a:r>
                      <a:endParaRPr lang="zh-CN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Check</a:t>
                      </a:r>
                    </a:p>
                    <a:p>
                      <a:pPr algn="ctr"/>
                      <a:r>
                        <a:rPr lang="en-US" altLang="zh-CN" sz="1100" dirty="0" smtClean="0"/>
                        <a:t>signature</a:t>
                      </a:r>
                    </a:p>
                  </a:txBody>
                  <a:tcPr/>
                </a:tc>
              </a:tr>
              <a:tr h="315301">
                <a:tc>
                  <a:txBody>
                    <a:bodyPr/>
                    <a:lstStyle/>
                    <a:p>
                      <a:pPr lvl="0" algn="ctr"/>
                      <a:r>
                        <a:rPr lang="en-US" altLang="zh-CN" sz="1200" dirty="0" smtClean="0"/>
                        <a:t>Opt 0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/>
                        <a:t>√</a:t>
                      </a:r>
                      <a:r>
                        <a:rPr lang="en-US" altLang="zh-CN" sz="1100" baseline="0" dirty="0" smtClean="0"/>
                        <a:t> </a:t>
                      </a:r>
                      <a:r>
                        <a:rPr lang="en-US" altLang="zh-CN" sz="1100" dirty="0" smtClean="0"/>
                        <a:t>(+</a:t>
                      </a:r>
                      <a:r>
                        <a:rPr lang="en-US" altLang="zh-CN" sz="1100" b="1" dirty="0" smtClean="0">
                          <a:solidFill>
                            <a:srgbClr val="1E1EFA"/>
                          </a:solidFill>
                        </a:rPr>
                        <a:t>Mask</a:t>
                      </a:r>
                      <a:r>
                        <a:rPr lang="en-US" altLang="zh-CN" sz="1100" dirty="0" smtClean="0"/>
                        <a:t>)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dirty="0" smtClean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/>
                      <a:endParaRPr lang="zh-CN" altLang="en-US" sz="1100"/>
                    </a:p>
                  </a:txBody>
                  <a:tcPr anchor="ctr"/>
                </a:tc>
              </a:tr>
              <a:tr h="315301">
                <a:tc>
                  <a:txBody>
                    <a:bodyPr/>
                    <a:lstStyle/>
                    <a:p>
                      <a:pPr lvl="0" algn="ctr"/>
                      <a:r>
                        <a:rPr lang="en-US" altLang="zh-CN" sz="1200" dirty="0" smtClean="0"/>
                        <a:t>Opt 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dirty="0" smtClean="0"/>
                        <a:t>√</a:t>
                      </a:r>
                      <a:r>
                        <a:rPr lang="en-US" altLang="zh-CN" sz="1100" baseline="0" dirty="0" smtClean="0"/>
                        <a:t> </a:t>
                      </a:r>
                      <a:r>
                        <a:rPr lang="en-US" altLang="zh-CN" sz="1100" dirty="0" smtClean="0"/>
                        <a:t>(+</a:t>
                      </a:r>
                      <a:r>
                        <a:rPr lang="en-US" altLang="zh-CN" sz="1100" b="1" dirty="0" smtClean="0">
                          <a:solidFill>
                            <a:srgbClr val="1E1EFA"/>
                          </a:solidFill>
                        </a:rPr>
                        <a:t>Mask</a:t>
                      </a:r>
                      <a:r>
                        <a:rPr lang="en-US" altLang="zh-CN" sz="1100" dirty="0" smtClean="0"/>
                        <a:t>)</a:t>
                      </a:r>
                      <a:endParaRPr lang="zh-CN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dirty="0" smtClean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dirty="0" smtClean="0"/>
                        <a:t>√ </a:t>
                      </a:r>
                      <a:r>
                        <a:rPr lang="en-US" altLang="zh-CN" sz="1100" dirty="0" smtClean="0"/>
                        <a:t>(QBPSK)</a:t>
                      </a:r>
                      <a:endParaRPr lang="zh-CN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/>
                      <a:endParaRPr lang="zh-CN" altLang="en-US" sz="1100" dirty="0"/>
                    </a:p>
                  </a:txBody>
                  <a:tcPr anchor="ctr"/>
                </a:tc>
              </a:tr>
              <a:tr h="315301">
                <a:tc>
                  <a:txBody>
                    <a:bodyPr/>
                    <a:lstStyle/>
                    <a:p>
                      <a:pPr lvl="0" algn="ctr"/>
                      <a:r>
                        <a:rPr lang="en-US" altLang="zh-CN" sz="1200" dirty="0" smtClean="0"/>
                        <a:t>Opt</a:t>
                      </a:r>
                      <a:r>
                        <a:rPr lang="en-US" altLang="zh-CN" sz="1200" baseline="0" dirty="0" smtClean="0"/>
                        <a:t> 2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dirty="0" smtClean="0"/>
                        <a:t>√</a:t>
                      </a:r>
                      <a:r>
                        <a:rPr lang="en-US" altLang="zh-CN" sz="1100" baseline="0" dirty="0" smtClean="0"/>
                        <a:t> </a:t>
                      </a:r>
                      <a:r>
                        <a:rPr lang="en-US" altLang="zh-CN" sz="1100" dirty="0" smtClean="0"/>
                        <a:t>(+</a:t>
                      </a:r>
                      <a:r>
                        <a:rPr lang="en-US" altLang="zh-CN" sz="1100" b="1" dirty="0" smtClean="0">
                          <a:solidFill>
                            <a:srgbClr val="1E1EFA"/>
                          </a:solidFill>
                        </a:rPr>
                        <a:t>Mask</a:t>
                      </a:r>
                      <a:r>
                        <a:rPr lang="en-US" altLang="zh-CN" sz="1100" dirty="0" smtClean="0"/>
                        <a:t>)</a:t>
                      </a:r>
                      <a:endParaRPr lang="zh-CN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dirty="0" smtClean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dirty="0" smtClean="0"/>
                        <a:t>√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1657350" y="1936937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Options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2133600" y="1775094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Modules</a:t>
            </a:r>
            <a:endParaRPr lang="zh-CN" altLang="en-US"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838200" y="3408520"/>
            <a:ext cx="7620000" cy="2870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ea typeface="Times New Roman"/>
                <a:cs typeface="Times New Roman"/>
              </a:rPr>
              <a:t>Detection </a:t>
            </a:r>
            <a:r>
              <a:rPr lang="en-US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modules</a:t>
            </a:r>
            <a:endParaRPr lang="en-US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1" indent="-342900"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Detect RL-SIG (by correlation values)</a:t>
            </a: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indent="-342900"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Check combined-SIG (rate, length mod 3, parity)</a:t>
            </a:r>
          </a:p>
          <a:p>
            <a:pPr lvl="1" indent="-342900"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Detect BPSK/QBPSK</a:t>
            </a:r>
          </a:p>
          <a:p>
            <a:pPr lvl="1" indent="-342900"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Check signature</a:t>
            </a:r>
          </a:p>
          <a:p>
            <a:pPr marL="342900" lvl="1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Note that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:</a:t>
            </a:r>
          </a:p>
          <a:p>
            <a:pPr lvl="1" indent="-342900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All these options use combined-SIG for SIG checking (rate, length,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parity)</a:t>
            </a:r>
          </a:p>
          <a:p>
            <a:pPr lvl="1" indent="-342900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In Opt 0, 1 and 2,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RL-SIG is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multiplied by a polarity sequence to form a masked RL-SIG</a:t>
            </a:r>
          </a:p>
          <a:p>
            <a:pPr lvl="1" indent="-342900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Signature design</a:t>
            </a:r>
          </a:p>
          <a:p>
            <a:pPr marL="989013" lvl="1" indent="-268288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ea typeface="Times New Roman"/>
                <a:cs typeface="Times New Roman"/>
              </a:rPr>
              <a:t>Here </a:t>
            </a:r>
            <a:r>
              <a:rPr lang="en-US" altLang="zh-CN" sz="1400" dirty="0">
                <a:ea typeface="Times New Roman"/>
                <a:cs typeface="Times New Roman"/>
              </a:rPr>
              <a:t>we compare 12 pre-defined </a:t>
            </a:r>
            <a:r>
              <a:rPr lang="en-US" altLang="zh-CN" sz="1400" dirty="0" smtClean="0">
                <a:ea typeface="Times New Roman"/>
                <a:cs typeface="Times New Roman"/>
              </a:rPr>
              <a:t>bits as an example</a:t>
            </a:r>
            <a:endParaRPr lang="en-US" altLang="zh-CN" sz="16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     </a:t>
            </a:r>
            <a:endParaRPr lang="en-US" altLang="zh-CN" sz="16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1400" b="0" kern="0" dirty="0" smtClean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38200" y="1353887"/>
            <a:ext cx="5789085" cy="3749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The used modules of different options are shown here</a:t>
            </a:r>
          </a:p>
        </p:txBody>
      </p:sp>
    </p:spTree>
    <p:extLst>
      <p:ext uri="{BB962C8B-B14F-4D97-AF65-F5344CB8AC3E}">
        <p14:creationId xmlns:p14="http://schemas.microsoft.com/office/powerpoint/2010/main" val="42741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Simulation </a:t>
            </a:r>
            <a:r>
              <a:rPr lang="en-US" altLang="zh-CN" dirty="0">
                <a:solidFill>
                  <a:schemeClr val="tx1"/>
                </a:solidFill>
              </a:rPr>
              <a:t>C</a:t>
            </a:r>
            <a:r>
              <a:rPr lang="en-US" altLang="zh-CN" dirty="0" smtClean="0">
                <a:solidFill>
                  <a:schemeClr val="tx1"/>
                </a:solidFill>
              </a:rPr>
              <a:t>onfigurations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141485"/>
              </p:ext>
            </p:extLst>
          </p:nvPr>
        </p:nvGraphicFramePr>
        <p:xfrm>
          <a:off x="1562100" y="2819400"/>
          <a:ext cx="60960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Bandwidth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20 MHz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Channel model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TGn/TGac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UL/DL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DL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Channel condition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NLOS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Antennas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1x1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CFO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20 ppm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1066800" y="1828800"/>
            <a:ext cx="7086600" cy="73874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To show the performance of different options, we simulate them. Some simulation configurations are shown here.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2420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PER Performance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255713" y="5561013"/>
            <a:ext cx="7239000" cy="463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1400" b="0" kern="0" dirty="0" smtClean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1143000" y="5550451"/>
            <a:ext cx="7351713" cy="664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kern="0" dirty="0" smtClean="0"/>
              <a:t>Compared with only decoding L-SIG, decoding combined-SIG achieves a better PER performance because of the combination of L-SIG and RL-SIG.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8563" y="994364"/>
            <a:ext cx="6403074" cy="467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63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Miss </a:t>
            </a:r>
            <a:r>
              <a:rPr lang="en-IE" dirty="0">
                <a:solidFill>
                  <a:schemeClr val="tx1"/>
                </a:solidFill>
              </a:rPr>
              <a:t>D</a:t>
            </a:r>
            <a:r>
              <a:rPr lang="en-IE" dirty="0" smtClean="0">
                <a:solidFill>
                  <a:schemeClr val="tx1"/>
                </a:solidFill>
              </a:rPr>
              <a:t>etection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38200" y="5545087"/>
            <a:ext cx="7696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kern="0" dirty="0" smtClean="0"/>
              <a:t>Here we show the performance on miss detection of different options. The performance of the first two options are mainly limited by checking combined-SIG, while the performance of Opt 2 is mainly limited by checking the signature. 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900" y="981564"/>
            <a:ext cx="6248400" cy="456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34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Miss and False Detection (Opt 0)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255713" y="5561013"/>
            <a:ext cx="7239000" cy="463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1400" b="0" kern="0" dirty="0" smtClean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99356" y="5971535"/>
            <a:ext cx="7351713" cy="664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kern="0" dirty="0" smtClean="0"/>
              <a:t>This figure shows the miss/false detection performance of Opt 0.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7071" y="1208646"/>
            <a:ext cx="6566058" cy="476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86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45570</TotalTime>
  <Words>929</Words>
  <Application>Microsoft Office PowerPoint</Application>
  <PresentationFormat>全屏显示(4:3)</PresentationFormat>
  <Paragraphs>188</Paragraphs>
  <Slides>15</Slides>
  <Notes>12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ＭＳ Ｐゴシック</vt:lpstr>
      <vt:lpstr>Arial</vt:lpstr>
      <vt:lpstr>Times New Roman</vt:lpstr>
      <vt:lpstr>802-11-Submission</vt:lpstr>
      <vt:lpstr>Document</vt:lpstr>
      <vt:lpstr>802.11be Preamble and Auto-Detection</vt:lpstr>
      <vt:lpstr>Introduction</vt:lpstr>
      <vt:lpstr>Recap: Auto-Detection</vt:lpstr>
      <vt:lpstr>Three Options (1/2)</vt:lpstr>
      <vt:lpstr>Three Options (2/2)</vt:lpstr>
      <vt:lpstr>Simulation Configurations</vt:lpstr>
      <vt:lpstr>PER Performance</vt:lpstr>
      <vt:lpstr>Miss Detection</vt:lpstr>
      <vt:lpstr>Miss and False Detection (Opt 0)</vt:lpstr>
      <vt:lpstr>Miss and False Detection (Opt 1)</vt:lpstr>
      <vt:lpstr>Miss and False Detection (Opt 2)</vt:lpstr>
      <vt:lpstr>PowerPoint 演示文稿</vt:lpstr>
      <vt:lpstr>PowerPoint 演示文稿</vt:lpstr>
      <vt:lpstr>Straw Poll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607</cp:revision>
  <cp:lastPrinted>1998-02-10T13:28:06Z</cp:lastPrinted>
  <dcterms:created xsi:type="dcterms:W3CDTF">2013-11-12T18:41:50Z</dcterms:created>
  <dcterms:modified xsi:type="dcterms:W3CDTF">2019-09-15T13:58:07Z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(3)EJPCDyzYAzyI2P6H9JktiTMZSS86B2JCHliUrohm3brntZ4V2ej2rtE8uvW1JGItRUvyHNY4
dmKCcT5PTiPwxvlgEJwhIHyhh85qfHiNRQxlqMvVT3eFeElv3Br4Cbk2Gr63S7VefEwDaklj
bCmWsG3eoS7PzPsmptP/EoaBCefe8M03P3S+UYfmAm+RHBx8S0aaA6MNRdnpKREmW4+Ifko0
Z9Bn5HwTG9cPhf04to</vt:lpwstr>
  </property>
  <property fmtid="{D5CDD505-2E9C-101B-9397-08002B2CF9AE}" pid="4" name="_2015_ms_pID_7253431">
    <vt:lpwstr>91D5/jGpRwe+UjYOp/c1mJMO6NEF3yXeWoFnlhxwT5vXstRF6p6YG4
CyE2WOJ37a4B9EWOt1/rQZZKmGjKGPh3IXhsINsCr4tPhGbXSAhELQOsBd+/q+p7VtZEnnzN
dWMCn089AWXfVcf0UwDZoRyXmoBcqLNZI6Z1xobe3XVhuYVjj1Bn3Pd7R75psTXB7wF1158V
/eL7KEq31xq5SNBGXwIiljqnH4qVPOnGViPm</vt:lpwstr>
  </property>
  <property fmtid="{D5CDD505-2E9C-101B-9397-08002B2CF9AE}" pid="5" name="_2015_ms_pID_7253432">
    <vt:lpwstr>Q0eRnISp0e4bXixjAJfmu8U=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1567989706</vt:lpwstr>
  </property>
</Properties>
</file>