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0" r:id="rId2"/>
    <p:sldId id="540" r:id="rId3"/>
    <p:sldId id="549" r:id="rId4"/>
    <p:sldId id="550" r:id="rId5"/>
    <p:sldId id="551" r:id="rId6"/>
    <p:sldId id="552" r:id="rId7"/>
    <p:sldId id="547" r:id="rId8"/>
    <p:sldId id="553" r:id="rId9"/>
    <p:sldId id="555" r:id="rId10"/>
    <p:sldId id="548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37" autoAdjust="0"/>
    <p:restoredTop sz="86456" autoAdjust="0"/>
  </p:normalViewPr>
  <p:slideViewPr>
    <p:cSldViewPr>
      <p:cViewPr varScale="1">
        <p:scale>
          <a:sx n="77" d="100"/>
          <a:sy n="77" d="100"/>
        </p:scale>
        <p:origin x="1488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58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656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940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135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</a:t>
            </a:r>
            <a:r>
              <a:rPr lang="en-US" dirty="0" smtClean="0"/>
              <a:t>,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Sep, 2019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802.11-19/1487r0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96913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066-00-00be-tone-plan-discussion.pptx" TargetMode="External"/><Relationship Id="rId2" Type="http://schemas.openxmlformats.org/officeDocument/2006/relationships/hyperlink" Target="https://mentor.ieee.org/802.11/dcn/19/11-19-0797-01-00be-11be-320mhz-channelization-and-tone-plan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1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__22.vsdx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33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44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11be tone plan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Sep,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2019-09-</a:t>
            </a:r>
            <a:r>
              <a:rPr lang="en-US" altLang="zh-CN" sz="2000" b="0" dirty="0" smtClean="0"/>
              <a:t>15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204664"/>
              </p:ext>
            </p:extLst>
          </p:nvPr>
        </p:nvGraphicFramePr>
        <p:xfrm>
          <a:off x="990600" y="2650138"/>
          <a:ext cx="7467600" cy="14257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Ross Jian Yu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F3-6A,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Gan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mentor.ieee.org/802.11/dcn/19/11-19-0797-01-00be-11be-320mhz-channelization-and-tone-plan.pptx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mentor.ieee.org/802.11/dcn/19/11-19-1066-00-00be-tone-plan-discussion.pptx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</a:t>
            </a:r>
            <a:r>
              <a:rPr lang="en-US" smtClean="0"/>
              <a:t>, 2019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4713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last meeting, the following SPs passed with plenty of supports: </a:t>
            </a:r>
            <a:endParaRPr lang="en-US" dirty="0"/>
          </a:p>
          <a:p>
            <a:pPr lvl="1"/>
            <a:r>
              <a:rPr lang="en-US" dirty="0"/>
              <a:t>SP1: Do you support adding 320MHz and 160+160MHz PPDUs to 11be?</a:t>
            </a:r>
          </a:p>
          <a:p>
            <a:pPr lvl="1"/>
            <a:r>
              <a:rPr lang="en-US" dirty="0" smtClean="0"/>
              <a:t>SP2: Do </a:t>
            </a:r>
            <a:r>
              <a:rPr lang="en-US" dirty="0"/>
              <a:t>you support the 11be uses the same subcarrier spacing for the data portion of EHT PPDU as 11ax data portion?</a:t>
            </a:r>
          </a:p>
          <a:p>
            <a:pPr lvl="1"/>
            <a:r>
              <a:rPr lang="en-US" dirty="0" smtClean="0"/>
              <a:t>SP3: Do </a:t>
            </a:r>
            <a:r>
              <a:rPr lang="en-US" dirty="0"/>
              <a:t>you support the following EHT tone plans?</a:t>
            </a:r>
          </a:p>
          <a:p>
            <a:pPr lvl="2"/>
            <a:r>
              <a:rPr lang="en-US" dirty="0"/>
              <a:t>Reuse 11ax tone plan for 20/40/80/160/80+80MHz</a:t>
            </a:r>
          </a:p>
          <a:p>
            <a:pPr lvl="2"/>
            <a:r>
              <a:rPr lang="en-US" dirty="0"/>
              <a:t>320MHz and 160+160MHz use duplicated HE160 for OFDMA tone plan</a:t>
            </a:r>
          </a:p>
          <a:p>
            <a:pPr lvl="1"/>
            <a:r>
              <a:rPr lang="en-US" dirty="0"/>
              <a:t>Note:  puncturing design TBD. Non-OFDMA 320MHz/160+160MHz tone plan TBD</a:t>
            </a:r>
          </a:p>
          <a:p>
            <a:r>
              <a:rPr lang="en-US" dirty="0" smtClean="0"/>
              <a:t>Whilst the followings are still pending:</a:t>
            </a:r>
          </a:p>
          <a:p>
            <a:pPr lvl="1"/>
            <a:r>
              <a:rPr lang="en-US" dirty="0" smtClean="0"/>
              <a:t>Non-OFDMA 320MHz/160+160MHz tone plan</a:t>
            </a:r>
          </a:p>
          <a:p>
            <a:pPr lvl="1"/>
            <a:r>
              <a:rPr lang="en-US" dirty="0" smtClean="0"/>
              <a:t>Non-OFDMA 240MHz tone plan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Sep, </a:t>
            </a:r>
            <a:r>
              <a:rPr lang="en-US" dirty="0"/>
              <a:t>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5604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existing proposals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Proposal 1: Non-OFDMA 320MHz tone plan proposal in [1]: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Proposal </a:t>
            </a:r>
            <a:r>
              <a:rPr lang="en-US" dirty="0" smtClean="0"/>
              <a:t>2: Non-OFDMA 320</a:t>
            </a:r>
            <a:r>
              <a:rPr lang="en-US" altLang="zh-CN" dirty="0" smtClean="0"/>
              <a:t>Mhz tone plan proposal in [2]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</a:t>
            </a:r>
            <a:r>
              <a:rPr lang="en-US" smtClean="0"/>
              <a:t>, 2019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838200" y="238521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9" name="그룹 42"/>
          <p:cNvGrpSpPr/>
          <p:nvPr/>
        </p:nvGrpSpPr>
        <p:grpSpPr>
          <a:xfrm>
            <a:off x="1164990" y="3186354"/>
            <a:ext cx="7622597" cy="542568"/>
            <a:chOff x="1066800" y="2981682"/>
            <a:chExt cx="7622597" cy="542568"/>
          </a:xfrm>
        </p:grpSpPr>
        <p:grpSp>
          <p:nvGrpSpPr>
            <p:cNvPr id="10" name="그룹 16"/>
            <p:cNvGrpSpPr/>
            <p:nvPr/>
          </p:nvGrpSpPr>
          <p:grpSpPr>
            <a:xfrm>
              <a:off x="1295400" y="2981682"/>
              <a:ext cx="6908219" cy="523518"/>
              <a:chOff x="1295400" y="2895600"/>
              <a:chExt cx="6908219" cy="523518"/>
            </a:xfrm>
          </p:grpSpPr>
          <p:grpSp>
            <p:nvGrpSpPr>
              <p:cNvPr id="13" name="그룹 14"/>
              <p:cNvGrpSpPr/>
              <p:nvPr/>
            </p:nvGrpSpPr>
            <p:grpSpPr>
              <a:xfrm>
                <a:off x="1295400" y="2895600"/>
                <a:ext cx="6908219" cy="276999"/>
                <a:chOff x="1276696" y="3294472"/>
                <a:chExt cx="6908219" cy="276999"/>
              </a:xfrm>
            </p:grpSpPr>
            <p:sp>
              <p:nvSpPr>
                <p:cNvPr id="15" name="직사각형 9"/>
                <p:cNvSpPr/>
                <p:nvPr/>
              </p:nvSpPr>
              <p:spPr bwMode="auto">
                <a:xfrm>
                  <a:off x="1332459" y="3325845"/>
                  <a:ext cx="3369081" cy="228600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7030A0"/>
                    </a:gs>
                  </a:gsLst>
                  <a:lin ang="5400000" scaled="1"/>
                </a:gra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6" name="직사각형 10"/>
                <p:cNvSpPr/>
                <p:nvPr/>
              </p:nvSpPr>
              <p:spPr bwMode="auto">
                <a:xfrm>
                  <a:off x="8136081" y="3322182"/>
                  <a:ext cx="48834" cy="228334"/>
                </a:xfrm>
                <a:prstGeom prst="rect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7" name="직사각형 11"/>
                <p:cNvSpPr/>
                <p:nvPr/>
              </p:nvSpPr>
              <p:spPr bwMode="auto">
                <a:xfrm>
                  <a:off x="1276696" y="3323967"/>
                  <a:ext cx="45719" cy="226815"/>
                </a:xfrm>
                <a:prstGeom prst="rect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8" name="직사각형 12"/>
                <p:cNvSpPr/>
                <p:nvPr/>
              </p:nvSpPr>
              <p:spPr bwMode="auto">
                <a:xfrm>
                  <a:off x="4758687" y="3322182"/>
                  <a:ext cx="3369081" cy="228600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7030A0"/>
                    </a:gs>
                  </a:gsLst>
                  <a:lin ang="5400000" scaled="1"/>
                </a:gra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9" name="TextBox 13"/>
                <p:cNvSpPr txBox="1"/>
                <p:nvPr/>
              </p:nvSpPr>
              <p:spPr>
                <a:xfrm>
                  <a:off x="4211983" y="3294472"/>
                  <a:ext cx="1408113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4068 or 4066 or … </a:t>
                  </a:r>
                  <a:endParaRPr lang="ko-KR" altLang="en-US"/>
                </a:p>
              </p:txBody>
            </p:sp>
          </p:grpSp>
          <p:sp>
            <p:nvSpPr>
              <p:cNvPr id="14" name="TextBox 15"/>
              <p:cNvSpPr txBox="1"/>
              <p:nvPr/>
            </p:nvSpPr>
            <p:spPr>
              <a:xfrm>
                <a:off x="4235336" y="3142119"/>
                <a:ext cx="1447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DC: 5 or 7 or …</a:t>
                </a:r>
                <a:endParaRPr lang="ko-KR" altLang="en-US" dirty="0"/>
              </a:p>
            </p:txBody>
          </p:sp>
        </p:grpSp>
        <p:sp>
          <p:nvSpPr>
            <p:cNvPr id="11" name="TextBox 40"/>
            <p:cNvSpPr txBox="1"/>
            <p:nvPr/>
          </p:nvSpPr>
          <p:spPr>
            <a:xfrm>
              <a:off x="1066800" y="3247251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12 left guard</a:t>
              </a:r>
              <a:endParaRPr lang="ko-KR" altLang="en-US"/>
            </a:p>
          </p:txBody>
        </p:sp>
        <p:sp>
          <p:nvSpPr>
            <p:cNvPr id="12" name="TextBox 41"/>
            <p:cNvSpPr txBox="1"/>
            <p:nvPr/>
          </p:nvSpPr>
          <p:spPr>
            <a:xfrm>
              <a:off x="7622597" y="3237726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11 right guard</a:t>
              </a:r>
              <a:endParaRPr lang="ko-KR" altLang="en-US"/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541288" y="2202850"/>
            <a:ext cx="8176731" cy="347765"/>
            <a:chOff x="541288" y="5078217"/>
            <a:chExt cx="8176731" cy="347765"/>
          </a:xfrm>
        </p:grpSpPr>
        <p:sp>
          <p:nvSpPr>
            <p:cNvPr id="21" name="Trapezoid 199">
              <a:extLst>
                <a:ext uri="{FF2B5EF4-FFF2-40B4-BE49-F238E27FC236}">
                  <a16:creationId xmlns:a16="http://schemas.microsoft.com/office/drawing/2014/main" xmlns="" id="{5890D2F1-7478-4E54-888C-9A67BB3D7488}"/>
                </a:ext>
              </a:extLst>
            </p:cNvPr>
            <p:cNvSpPr/>
            <p:nvPr/>
          </p:nvSpPr>
          <p:spPr bwMode="auto">
            <a:xfrm>
              <a:off x="6924281" y="5082592"/>
              <a:ext cx="1176491" cy="327292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996 + 5 </a:t>
              </a:r>
              <a:r>
                <a:rPr kumimoji="0" lang="en-US" sz="10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subband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 DC</a:t>
              </a:r>
              <a:r>
                <a:rPr kumimoji="0" lang="en-US" sz="7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 </a:t>
              </a:r>
            </a:p>
          </p:txBody>
        </p:sp>
        <p:sp>
          <p:nvSpPr>
            <p:cNvPr id="22" name="Trapezoid 200">
              <a:extLst>
                <a:ext uri="{FF2B5EF4-FFF2-40B4-BE49-F238E27FC236}">
                  <a16:creationId xmlns:a16="http://schemas.microsoft.com/office/drawing/2014/main" xmlns="" id="{6CEEE8AC-3531-41CC-A6C7-BFEC35BCEBD6}"/>
                </a:ext>
              </a:extLst>
            </p:cNvPr>
            <p:cNvSpPr/>
            <p:nvPr/>
          </p:nvSpPr>
          <p:spPr bwMode="auto">
            <a:xfrm>
              <a:off x="2425440" y="5081678"/>
              <a:ext cx="1248937" cy="326807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996 + 5 </a:t>
              </a:r>
              <a:r>
                <a:rPr kumimoji="0" lang="en-US" sz="10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subband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 DC </a:t>
              </a:r>
            </a:p>
          </p:txBody>
        </p:sp>
        <p:sp>
          <p:nvSpPr>
            <p:cNvPr id="23" name="TextBox 201">
              <a:extLst>
                <a:ext uri="{FF2B5EF4-FFF2-40B4-BE49-F238E27FC236}">
                  <a16:creationId xmlns:a16="http://schemas.microsoft.com/office/drawing/2014/main" xmlns="" id="{BD26379E-9A9B-44B7-9008-B2B2BFCAC4F8}"/>
                </a:ext>
              </a:extLst>
            </p:cNvPr>
            <p:cNvSpPr txBox="1"/>
            <p:nvPr/>
          </p:nvSpPr>
          <p:spPr>
            <a:xfrm>
              <a:off x="1756814" y="5103685"/>
              <a:ext cx="60977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12</a:t>
              </a: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 Edge</a:t>
              </a:r>
            </a:p>
          </p:txBody>
        </p:sp>
        <p:sp>
          <p:nvSpPr>
            <p:cNvPr id="24" name="TextBox 202">
              <a:extLst>
                <a:ext uri="{FF2B5EF4-FFF2-40B4-BE49-F238E27FC236}">
                  <a16:creationId xmlns:a16="http://schemas.microsoft.com/office/drawing/2014/main" xmlns="" id="{A7A56845-E618-447D-A772-3BAC7F5EB5A4}"/>
                </a:ext>
              </a:extLst>
            </p:cNvPr>
            <p:cNvSpPr txBox="1"/>
            <p:nvPr/>
          </p:nvSpPr>
          <p:spPr>
            <a:xfrm>
              <a:off x="8108241" y="5153228"/>
              <a:ext cx="60977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11</a:t>
              </a: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 Edge</a:t>
              </a:r>
            </a:p>
          </p:txBody>
        </p:sp>
        <p:sp>
          <p:nvSpPr>
            <p:cNvPr id="25" name="Trapezoid 203">
              <a:extLst>
                <a:ext uri="{FF2B5EF4-FFF2-40B4-BE49-F238E27FC236}">
                  <a16:creationId xmlns:a16="http://schemas.microsoft.com/office/drawing/2014/main" xmlns="" id="{82002AAA-6A87-4945-91DA-57276055C38E}"/>
                </a:ext>
              </a:extLst>
            </p:cNvPr>
            <p:cNvSpPr/>
            <p:nvPr/>
          </p:nvSpPr>
          <p:spPr bwMode="auto">
            <a:xfrm>
              <a:off x="3949181" y="5081194"/>
              <a:ext cx="1176491" cy="327292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996 + 5 </a:t>
              </a:r>
              <a:r>
                <a:rPr kumimoji="0" lang="en-US" sz="10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subband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 DC</a:t>
              </a:r>
              <a:r>
                <a:rPr kumimoji="0" lang="en-US" sz="7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 </a:t>
              </a:r>
            </a:p>
          </p:txBody>
        </p:sp>
        <p:sp>
          <p:nvSpPr>
            <p:cNvPr id="26" name="TextBox 206">
              <a:extLst>
                <a:ext uri="{FF2B5EF4-FFF2-40B4-BE49-F238E27FC236}">
                  <a16:creationId xmlns:a16="http://schemas.microsoft.com/office/drawing/2014/main" xmlns="" id="{047C599B-29E7-4E09-8873-531E187F4CBE}"/>
                </a:ext>
              </a:extLst>
            </p:cNvPr>
            <p:cNvSpPr txBox="1"/>
            <p:nvPr/>
          </p:nvSpPr>
          <p:spPr>
            <a:xfrm>
              <a:off x="541288" y="5078217"/>
              <a:ext cx="14474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SU tone plan:</a:t>
              </a:r>
            </a:p>
          </p:txBody>
        </p:sp>
        <p:sp>
          <p:nvSpPr>
            <p:cNvPr id="27" name="TextBox 208">
              <a:extLst>
                <a:ext uri="{FF2B5EF4-FFF2-40B4-BE49-F238E27FC236}">
                  <a16:creationId xmlns:a16="http://schemas.microsoft.com/office/drawing/2014/main" xmlns="" id="{0ED82660-2B41-40A6-8A8A-65FE0C69C27B}"/>
                </a:ext>
              </a:extLst>
            </p:cNvPr>
            <p:cNvSpPr txBox="1"/>
            <p:nvPr/>
          </p:nvSpPr>
          <p:spPr>
            <a:xfrm>
              <a:off x="3623870" y="5112704"/>
              <a:ext cx="342214" cy="311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23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Null</a:t>
              </a:r>
              <a:endPara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endParaRPr>
            </a:p>
          </p:txBody>
        </p:sp>
        <p:sp>
          <p:nvSpPr>
            <p:cNvPr id="28" name="Trapezoid 209">
              <a:extLst>
                <a:ext uri="{FF2B5EF4-FFF2-40B4-BE49-F238E27FC236}">
                  <a16:creationId xmlns:a16="http://schemas.microsoft.com/office/drawing/2014/main" xmlns="" id="{9299FC0D-B31A-49E7-A1DC-330A77FFF3C4}"/>
                </a:ext>
              </a:extLst>
            </p:cNvPr>
            <p:cNvSpPr/>
            <p:nvPr/>
          </p:nvSpPr>
          <p:spPr bwMode="auto">
            <a:xfrm>
              <a:off x="5435432" y="5082592"/>
              <a:ext cx="1176491" cy="327292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996 + 5 </a:t>
              </a:r>
              <a:r>
                <a:rPr kumimoji="0" lang="en-US" sz="10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subband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 DC</a:t>
              </a:r>
              <a:r>
                <a:rPr kumimoji="0" lang="en-US" sz="7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 </a:t>
              </a:r>
            </a:p>
          </p:txBody>
        </p:sp>
        <p:sp>
          <p:nvSpPr>
            <p:cNvPr id="29" name="TextBox 210">
              <a:extLst>
                <a:ext uri="{FF2B5EF4-FFF2-40B4-BE49-F238E27FC236}">
                  <a16:creationId xmlns:a16="http://schemas.microsoft.com/office/drawing/2014/main" xmlns="" id="{399B4BB9-74B8-4CEC-B848-BCD80D8AD36E}"/>
                </a:ext>
              </a:extLst>
            </p:cNvPr>
            <p:cNvSpPr txBox="1"/>
            <p:nvPr/>
          </p:nvSpPr>
          <p:spPr>
            <a:xfrm>
              <a:off x="5110121" y="5114102"/>
              <a:ext cx="342214" cy="311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23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DC</a:t>
              </a:r>
              <a:endPara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endParaRPr>
            </a:p>
          </p:txBody>
        </p:sp>
        <p:sp>
          <p:nvSpPr>
            <p:cNvPr id="30" name="TextBox 211">
              <a:extLst>
                <a:ext uri="{FF2B5EF4-FFF2-40B4-BE49-F238E27FC236}">
                  <a16:creationId xmlns:a16="http://schemas.microsoft.com/office/drawing/2014/main" xmlns="" id="{73D019B1-C0F0-4EAA-BD76-E4D920B1EFE8}"/>
                </a:ext>
              </a:extLst>
            </p:cNvPr>
            <p:cNvSpPr txBox="1"/>
            <p:nvPr/>
          </p:nvSpPr>
          <p:spPr>
            <a:xfrm>
              <a:off x="6598970" y="5114102"/>
              <a:ext cx="342214" cy="311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23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Null</a:t>
              </a:r>
              <a:endPara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endParaRPr>
            </a:p>
          </p:txBody>
        </p:sp>
      </p:grpSp>
      <p:graphicFrame>
        <p:nvGraphicFramePr>
          <p:cNvPr id="31" name="表格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456082"/>
              </p:ext>
            </p:extLst>
          </p:nvPr>
        </p:nvGraphicFramePr>
        <p:xfrm>
          <a:off x="855618" y="3858272"/>
          <a:ext cx="7526382" cy="247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183"/>
                <a:gridCol w="3276600"/>
                <a:gridCol w="3657599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Proposal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Proposal 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Easy for implementation, can reuse per segment </a:t>
                      </a:r>
                      <a:r>
                        <a:rPr lang="en-US" dirty="0" err="1" smtClean="0"/>
                        <a:t>Tx</a:t>
                      </a:r>
                      <a:r>
                        <a:rPr lang="en-US" dirty="0" smtClean="0"/>
                        <a:t>/Rx procedure</a:t>
                      </a:r>
                    </a:p>
                    <a:p>
                      <a:r>
                        <a:rPr lang="en-US" dirty="0" smtClean="0"/>
                        <a:t>Unified</a:t>
                      </a:r>
                      <a:r>
                        <a:rPr lang="en-US" baseline="0" dirty="0" smtClean="0"/>
                        <a:t> tone plan for OFDMA and non-OFDMA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Higher Efficiency (2% gain) considering</a:t>
                      </a:r>
                      <a:r>
                        <a:rPr lang="en-US" baseline="0" dirty="0" smtClean="0"/>
                        <a:t> additional occupied tones and fewer pilot tones, hence higher max. data rate/</a:t>
                      </a:r>
                      <a:r>
                        <a:rPr lang="en-US" baseline="0" dirty="0" err="1" smtClean="0"/>
                        <a:t>Tput</a:t>
                      </a:r>
                      <a:r>
                        <a:rPr lang="en-US" baseline="0" dirty="0" smtClean="0"/>
                        <a:t>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Lose efficiency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Different</a:t>
                      </a:r>
                      <a:r>
                        <a:rPr lang="en-US" baseline="0" dirty="0" smtClean="0"/>
                        <a:t> tone plan/implementation for OFDMA and non-OFDMA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823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Harmonized tone plan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dirty="0" smtClean="0"/>
              <a:t>A harmonized tone plan is proposed below: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By taking advantage of the null tones, two 26-tone RUs or one 52-tone RU are additionally introduced.</a:t>
            </a:r>
          </a:p>
          <a:p>
            <a:pPr lvl="1"/>
            <a:r>
              <a:rPr lang="en-US" dirty="0" smtClean="0"/>
              <a:t>Still gets around 1.3% efficiency gain assuming same pilots as 11ax are used per </a:t>
            </a:r>
            <a:r>
              <a:rPr lang="en-US" dirty="0" err="1" smtClean="0"/>
              <a:t>subband</a:t>
            </a:r>
            <a:r>
              <a:rPr lang="en-US" dirty="0" smtClean="0"/>
              <a:t>. Efficiency can be higher with fewer pilots per </a:t>
            </a:r>
            <a:r>
              <a:rPr lang="en-US" dirty="0" err="1" smtClean="0"/>
              <a:t>subband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usage of the additional RU(s) can be indicated in the signal fields.</a:t>
            </a:r>
          </a:p>
          <a:p>
            <a:pPr lvl="1"/>
            <a:r>
              <a:rPr lang="en-US" dirty="0" smtClean="0"/>
              <a:t>If additional RUs are used, higher efficiency is achieved</a:t>
            </a:r>
          </a:p>
          <a:p>
            <a:pPr lvl="1"/>
            <a:r>
              <a:rPr lang="en-US" dirty="0" smtClean="0"/>
              <a:t>If additional RUs are not used, four duplicated </a:t>
            </a:r>
            <a:r>
              <a:rPr lang="en-US" dirty="0" err="1" smtClean="0"/>
              <a:t>subbands</a:t>
            </a:r>
            <a:r>
              <a:rPr lang="en-US" dirty="0" smtClean="0"/>
              <a:t> as in proposal 1</a:t>
            </a:r>
          </a:p>
          <a:p>
            <a:r>
              <a:rPr lang="en-US" dirty="0" smtClean="0"/>
              <a:t>A good tradeoff between efficiency and complexity.</a:t>
            </a:r>
          </a:p>
          <a:p>
            <a:pPr lvl="1"/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</a:t>
            </a:r>
            <a:r>
              <a:rPr lang="en-US" smtClean="0"/>
              <a:t>, 2019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sp>
        <p:nvSpPr>
          <p:cNvPr id="9" name="文本框 8"/>
          <p:cNvSpPr txBox="1"/>
          <p:nvPr/>
        </p:nvSpPr>
        <p:spPr>
          <a:xfrm>
            <a:off x="3733800" y="3483788"/>
            <a:ext cx="17489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320MHz tone plan</a:t>
            </a:r>
            <a:endParaRPr lang="en-US" dirty="0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1040417"/>
              </p:ext>
            </p:extLst>
          </p:nvPr>
        </p:nvGraphicFramePr>
        <p:xfrm>
          <a:off x="0" y="1973525"/>
          <a:ext cx="9202578" cy="137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8" name="Visio" r:id="rId3" imgW="5199480" imgH="784800" progId="Visio.Drawing.15">
                  <p:embed/>
                </p:oleObj>
              </mc:Choice>
              <mc:Fallback>
                <p:oleObj name="Visio" r:id="rId3" imgW="5199480" imgH="784800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973525"/>
                        <a:ext cx="9202578" cy="13792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13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Harmonized tone plan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34948" y="1524000"/>
            <a:ext cx="8180451" cy="4495800"/>
          </a:xfrm>
        </p:spPr>
        <p:txBody>
          <a:bodyPr/>
          <a:lstStyle/>
          <a:p>
            <a:r>
              <a:rPr lang="en-US" dirty="0" smtClean="0"/>
              <a:t>One additional RU can be introduced by borrowing the </a:t>
            </a:r>
            <a:r>
              <a:rPr lang="en-US" dirty="0" err="1" smtClean="0"/>
              <a:t>subband</a:t>
            </a:r>
            <a:r>
              <a:rPr lang="en-US" dirty="0" smtClean="0"/>
              <a:t> DC tones:</a:t>
            </a:r>
          </a:p>
          <a:p>
            <a:pPr lvl="1"/>
            <a:r>
              <a:rPr lang="en-US" dirty="0" smtClean="0"/>
              <a:t>2% </a:t>
            </a:r>
            <a:r>
              <a:rPr lang="en-US" dirty="0"/>
              <a:t>efficiency gain assuming same pilots as 11ax are used per </a:t>
            </a:r>
            <a:r>
              <a:rPr lang="en-US" dirty="0" err="1"/>
              <a:t>subband</a:t>
            </a:r>
            <a:r>
              <a:rPr lang="en-US" dirty="0"/>
              <a:t>. Efficiency can be higher with fewer pilots per </a:t>
            </a:r>
            <a:r>
              <a:rPr lang="en-US" dirty="0" err="1"/>
              <a:t>subband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Also applicable to 160MHz + 160Mhz if additional RUs are not occupied.</a:t>
            </a:r>
          </a:p>
          <a:p>
            <a:pPr lvl="1"/>
            <a:r>
              <a:rPr lang="en-US" dirty="0" smtClean="0"/>
              <a:t>Each of the four </a:t>
            </a:r>
            <a:r>
              <a:rPr lang="en-US" dirty="0" err="1" smtClean="0"/>
              <a:t>subbands</a:t>
            </a:r>
            <a:r>
              <a:rPr lang="en-US" dirty="0" smtClean="0"/>
              <a:t> is also applicable to 80</a:t>
            </a:r>
            <a:r>
              <a:rPr lang="en-US" altLang="zh-CN" dirty="0" smtClean="0"/>
              <a:t>MHz-only devices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methods can be applied to both non-OFDMA and OFDMA transmission.</a:t>
            </a:r>
          </a:p>
          <a:p>
            <a:r>
              <a:rPr lang="en-US" dirty="0"/>
              <a:t>The additional RUs can also be put besides the guard tones:</a:t>
            </a:r>
          </a:p>
          <a:p>
            <a:pPr lvl="1"/>
            <a:r>
              <a:rPr lang="en-US" dirty="0"/>
              <a:t>Can ease the complexity of filter/spectral mask design if additional RUs are not used.</a:t>
            </a:r>
          </a:p>
          <a:p>
            <a:endParaRPr lang="en-US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</a:t>
            </a:r>
            <a:r>
              <a:rPr lang="en-US" smtClean="0"/>
              <a:t>, 2019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078613"/>
              </p:ext>
            </p:extLst>
          </p:nvPr>
        </p:nvGraphicFramePr>
        <p:xfrm>
          <a:off x="90056" y="3200400"/>
          <a:ext cx="9053944" cy="13378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6" name="Visio" r:id="rId4" imgW="5191220" imgH="771525" progId="Visio.Drawing.15">
                  <p:embed/>
                </p:oleObj>
              </mc:Choice>
              <mc:Fallback>
                <p:oleObj name="Visio" r:id="rId4" imgW="5191220" imgH="771525" progId="Visio.Drawing.15">
                  <p:embed/>
                  <p:pic>
                    <p:nvPicPr>
                      <p:cNvPr id="0" name="Object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56" y="3200400"/>
                        <a:ext cx="9053944" cy="13378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498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EHT-SIG-A, there exists signaling if additional RU is used or not.</a:t>
            </a:r>
          </a:p>
          <a:p>
            <a:pPr lvl="1"/>
            <a:r>
              <a:rPr lang="en-US" dirty="0" smtClean="0"/>
              <a:t>Through a separate bit</a:t>
            </a:r>
          </a:p>
          <a:p>
            <a:pPr lvl="1"/>
            <a:r>
              <a:rPr lang="en-US" dirty="0" smtClean="0"/>
              <a:t>Through an entry in BW: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Exact signaling method can be further studied.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</a:t>
            </a:r>
            <a:r>
              <a:rPr lang="en-US" smtClean="0"/>
              <a:t>, 2019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804457"/>
              </p:ext>
            </p:extLst>
          </p:nvPr>
        </p:nvGraphicFramePr>
        <p:xfrm>
          <a:off x="1164990" y="2819400"/>
          <a:ext cx="7007554" cy="1847012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360003"/>
                <a:gridCol w="3647551"/>
              </a:tblGrid>
              <a:tr h="368732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BW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Meaning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20…160/80+80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BW modes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as in 11ax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320/160+160 with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4*996 only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Low complexity Mode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362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320 with 4*996+2/3*26 tone RU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High Efficiency Mode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Other punctured modes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827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 up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371600"/>
            <a:ext cx="7772400" cy="4495800"/>
          </a:xfrm>
        </p:spPr>
        <p:txBody>
          <a:bodyPr/>
          <a:lstStyle/>
          <a:p>
            <a:r>
              <a:rPr lang="en-US" dirty="0" smtClean="0"/>
              <a:t>A Harmonized tone plan is discussed, which considers both efficiency and complexity.</a:t>
            </a:r>
          </a:p>
          <a:p>
            <a:r>
              <a:rPr lang="en-US" dirty="0" smtClean="0"/>
              <a:t>The proposed method can also help </a:t>
            </a:r>
            <a:r>
              <a:rPr lang="en-US" dirty="0"/>
              <a:t>to ease the complexity of filter/spectral mask design if additional RUs are not </a:t>
            </a:r>
            <a:r>
              <a:rPr lang="en-US" dirty="0" smtClean="0"/>
              <a:t>used.</a:t>
            </a:r>
          </a:p>
          <a:p>
            <a:r>
              <a:rPr lang="en-US" dirty="0" smtClean="0"/>
              <a:t>The method can be applied to:</a:t>
            </a:r>
          </a:p>
          <a:p>
            <a:pPr lvl="1"/>
            <a:r>
              <a:rPr lang="en-US" dirty="0" smtClean="0"/>
              <a:t>Both non-OFDMA mode and OFDMA mode</a:t>
            </a:r>
          </a:p>
          <a:p>
            <a:pPr lvl="1"/>
            <a:r>
              <a:rPr lang="en-US" dirty="0"/>
              <a:t>Also applicable to 160MHz + 160Mhz if additional RUs are not occupied.</a:t>
            </a:r>
          </a:p>
          <a:p>
            <a:pPr lvl="1"/>
            <a:r>
              <a:rPr lang="en-US" dirty="0"/>
              <a:t>Each of the four </a:t>
            </a:r>
            <a:r>
              <a:rPr lang="en-US" dirty="0" err="1"/>
              <a:t>subbands</a:t>
            </a:r>
            <a:r>
              <a:rPr lang="en-US" dirty="0"/>
              <a:t> is also applicable to 80</a:t>
            </a:r>
            <a:r>
              <a:rPr lang="en-US" altLang="zh-CN" dirty="0"/>
              <a:t>MHz-only devices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Sep, </a:t>
            </a:r>
            <a:r>
              <a:rPr lang="en-US" dirty="0"/>
              <a:t>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9002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1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 EHT tone plans?</a:t>
            </a:r>
          </a:p>
          <a:p>
            <a:pPr lvl="1"/>
            <a:r>
              <a:rPr lang="en-US" dirty="0" smtClean="0"/>
              <a:t>For non-OFDMA 320MHz tone plan, uses the following tone plans shown below.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Note:  puncturing design TBD. </a:t>
            </a:r>
            <a:r>
              <a:rPr lang="en-US" dirty="0" smtClean="0"/>
              <a:t>Non-OFDMA 160+160MHz tone plan TBD</a:t>
            </a:r>
            <a:endParaRPr lang="en-US" dirty="0"/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</a:t>
            </a:r>
            <a:r>
              <a:rPr lang="en-US" smtClean="0"/>
              <a:t>, 2019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748141"/>
              </p:ext>
            </p:extLst>
          </p:nvPr>
        </p:nvGraphicFramePr>
        <p:xfrm>
          <a:off x="556603" y="3352800"/>
          <a:ext cx="8358797" cy="12351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5" name="Visio" r:id="rId3" imgW="5191220" imgH="771525" progId="Visio.Drawing.15">
                  <p:embed/>
                </p:oleObj>
              </mc:Choice>
              <mc:Fallback>
                <p:oleObj name="Visio" r:id="rId3" imgW="5191220" imgH="771525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603" y="3352800"/>
                        <a:ext cx="8358797" cy="12351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078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2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 EHT tone plans?</a:t>
            </a:r>
          </a:p>
          <a:p>
            <a:pPr lvl="1"/>
            <a:r>
              <a:rPr lang="en-US" dirty="0" smtClean="0"/>
              <a:t>For OFDMA 320MHz tone plan, </a:t>
            </a:r>
            <a:r>
              <a:rPr lang="en-US" dirty="0"/>
              <a:t>uses the following tone plans shown below.</a:t>
            </a:r>
          </a:p>
          <a:p>
            <a:pPr marL="457200" lvl="1" indent="0">
              <a:buNone/>
            </a:pPr>
            <a:r>
              <a:rPr lang="en-US" dirty="0"/>
              <a:t>Note:  puncturing design TBD. </a:t>
            </a:r>
            <a:r>
              <a:rPr lang="en-US" dirty="0" smtClean="0"/>
              <a:t>OFDMA 160+160MHz tone plan TBD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</a:t>
            </a:r>
            <a:r>
              <a:rPr lang="en-US" smtClean="0"/>
              <a:t>, 2019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0424539"/>
              </p:ext>
            </p:extLst>
          </p:nvPr>
        </p:nvGraphicFramePr>
        <p:xfrm>
          <a:off x="556603" y="3352800"/>
          <a:ext cx="8358797" cy="12351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5" name="Visio" r:id="rId3" imgW="5191220" imgH="771525" progId="Visio.Drawing.15">
                  <p:embed/>
                </p:oleObj>
              </mc:Choice>
              <mc:Fallback>
                <p:oleObj name="Visio" r:id="rId3" imgW="5191220" imgH="771525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603" y="3352800"/>
                        <a:ext cx="8358797" cy="12351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278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114296</TotalTime>
  <Words>857</Words>
  <Application>Microsoft Office PowerPoint</Application>
  <PresentationFormat>全屏显示(4:3)</PresentationFormat>
  <Paragraphs>166</Paragraphs>
  <Slides>10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Qualcomm Office Regular</vt:lpstr>
      <vt:lpstr>Arial</vt:lpstr>
      <vt:lpstr>Times New Roman</vt:lpstr>
      <vt:lpstr>802-11-Submission</vt:lpstr>
      <vt:lpstr>Visio</vt:lpstr>
      <vt:lpstr>11be tone plan</vt:lpstr>
      <vt:lpstr>Background</vt:lpstr>
      <vt:lpstr>Two existing proposals</vt:lpstr>
      <vt:lpstr>Harmonized tone plan</vt:lpstr>
      <vt:lpstr>Harmonized tone plan</vt:lpstr>
      <vt:lpstr>Signaling</vt:lpstr>
      <vt:lpstr>Wrap up</vt:lpstr>
      <vt:lpstr>SP 1</vt:lpstr>
      <vt:lpstr>SP 2</vt:lpstr>
      <vt:lpstr>Reference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Yujian (Ross Yu)</cp:lastModifiedBy>
  <cp:revision>2608</cp:revision>
  <cp:lastPrinted>1998-02-10T13:28:06Z</cp:lastPrinted>
  <dcterms:created xsi:type="dcterms:W3CDTF">2007-05-21T21:00:37Z</dcterms:created>
  <dcterms:modified xsi:type="dcterms:W3CDTF">2019-09-15T14:00:42Z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(3)q3no6ppRkglq+hZzxIaErklu6u5tNEJA7hptaBEwB1pWtVRgC5NqjRbaTW9oh77QLdqdQUU/
Q9pDTJz9bzdxd7JYkJgxQcsh+pzcT/vPA4Dqe5IPBy6OzHSi1LcXyTgbd+1dFFLGsdRoXBQZ
nQXTgBlkCHWOAPQcXmOGHJ2siqN9mWyMpLvfMlsflQ+hVlSZign8NMqjtpQE7JkuJOxwva4A
AFy5sWGwSXpmmjxBHj</vt:lpwstr>
  </property>
  <property fmtid="{D5CDD505-2E9C-101B-9397-08002B2CF9AE}" pid="4" name="_2015_ms_pID_7253431">
    <vt:lpwstr>l5LkhioXOAweC4bnQ5qCoEQN79O5AFVFyLWLDxtbdFUejuI4BFgusk
Mr89ODgqC9L+RN5VN8LHV+du5hX5zhXAEg0ZBncbxwD7BqXj7agYNdiN6QLSPvnJJd8c2/EB
v5ieggPxOUGxITdsWNbokBJ9PYyFq36l/G2jsgTkoFEfL/fWd+c963fHFqn9xHLkduTG8dAa
NcXXtPZPwuDsuxsfjw7SuVgc7+UcVykv66q6</vt:lpwstr>
  </property>
  <property fmtid="{D5CDD505-2E9C-101B-9397-08002B2CF9AE}" pid="5" name="_2015_ms_pID_7253432">
    <vt:lpwstr>AS9CT/2/fxIxg4NyBwI1COf/A6H9p1JxfB9g
0crZ+eRdpVmcBtVabi1Fnh8NnnmO3g==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1567393627</vt:lpwstr>
  </property>
</Properties>
</file>