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62" r:id="rId5"/>
    <p:sldId id="263" r:id="rId6"/>
    <p:sldId id="264" r:id="rId7"/>
    <p:sldId id="266" r:id="rId8"/>
    <p:sldId id="265" r:id="rId9"/>
    <p:sldId id="267" r:id="rId10"/>
    <p:sldId id="268" r:id="rId11"/>
    <p:sldId id="269" r:id="rId12"/>
    <p:sldId id="270" r:id="rId13"/>
    <p:sldId id="271" r:id="rId14"/>
    <p:sldId id="272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2" d="100"/>
          <a:sy n="62" d="100"/>
        </p:scale>
        <p:origin x="12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71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907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95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94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0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94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22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99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7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21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3404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075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038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447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209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0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918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33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Volker Jungnickel,. </a:t>
            </a:r>
            <a:r>
              <a:rPr lang="en-GB" dirty="0" err="1" smtClean="0"/>
              <a:t>Fraunhofer</a:t>
            </a:r>
            <a:r>
              <a:rPr lang="en-GB" dirty="0" smtClean="0"/>
              <a:t> HHI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802.11-19/1475r1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802.11-19/0990r2</a:t>
            </a:r>
          </a:p>
        </p:txBody>
      </p:sp>
    </p:spTree>
    <p:extLst>
      <p:ext uri="{BB962C8B-B14F-4D97-AF65-F5344CB8AC3E}">
        <p14:creationId xmlns:p14="http://schemas.microsoft.com/office/powerpoint/2010/main" val="41975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1694" y="99695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Proposed </a:t>
            </a:r>
            <a:r>
              <a:rPr lang="en-US" altLang="en-US" dirty="0" err="1" smtClean="0"/>
              <a:t>ToC</a:t>
            </a:r>
            <a:r>
              <a:rPr lang="en-US" altLang="en-US" dirty="0" smtClean="0"/>
              <a:t> of PHY text for D0.1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66094" y="256287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2019-09-03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Volker Jungnickel, </a:t>
            </a:r>
            <a:r>
              <a:rPr lang="en-GB" dirty="0" err="1" smtClean="0"/>
              <a:t>Fraunhofer</a:t>
            </a:r>
            <a:r>
              <a:rPr lang="en-GB" dirty="0" smtClean="0"/>
              <a:t> HHI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020989"/>
              </p:ext>
            </p:extLst>
          </p:nvPr>
        </p:nvGraphicFramePr>
        <p:xfrm>
          <a:off x="993775" y="3478213"/>
          <a:ext cx="10079038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Document" r:id="rId4" imgW="10429370" imgH="2538259" progId="Word.Document.8">
                  <p:embed/>
                </p:oleObj>
              </mc:Choice>
              <mc:Fallback>
                <p:oleObj name="Document" r:id="rId4" imgW="10429370" imgH="253825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478213"/>
                        <a:ext cx="10079038" cy="2444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lvl="1" indent="0" eaLnBrk="1" hangingPunct="1">
                <a:buNone/>
                <a:tabLst>
                  <a:tab pos="1611313" algn="l"/>
                </a:tabLst>
                <a:defRPr/>
              </a:pPr>
              <a:endParaRPr lang="en-US" sz="1400" dirty="0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31.2. </a:t>
              </a:r>
              <a:r>
                <a:rPr lang="en-US" sz="3200" dirty="0"/>
                <a:t>LC PHY Service interface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12283804-473C-402C-BC0E-CFD360F3D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840" y="2053505"/>
            <a:ext cx="1033434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31.2.1. Introduction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Descriptive text on MAC-PHY interface, How to use various vectors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31.2.2. TXVECTOR and RXVECTOR parameters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Table with vector parameters vs. condition and respective values 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31.2.3. TRIGVECTOR parameters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Table with vector parameters and values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de-DE" sz="2000" b="0" dirty="0" smtClean="0"/>
              <a:t>31.2.4. PHYCONFIG_VECTOR </a:t>
            </a:r>
            <a:r>
              <a:rPr lang="de-DE" sz="2000" b="0" dirty="0" err="1" smtClean="0"/>
              <a:t>parameters</a:t>
            </a:r>
            <a:endParaRPr lang="de-DE" sz="2000" b="0" dirty="0" smtClean="0"/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de-DE" sz="2000" b="0" dirty="0" smtClean="0"/>
              <a:t>Text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different </a:t>
            </a:r>
            <a:r>
              <a:rPr lang="de-DE" sz="2000" b="0" dirty="0" err="1" smtClean="0"/>
              <a:t>configurations</a:t>
            </a:r>
            <a:r>
              <a:rPr lang="de-DE" sz="2000" b="0" dirty="0" smtClean="0"/>
              <a:t> (</a:t>
            </a:r>
            <a:r>
              <a:rPr lang="de-DE" sz="2000" b="0" dirty="0" err="1" smtClean="0"/>
              <a:t>may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be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used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legacy</a:t>
            </a:r>
            <a:r>
              <a:rPr lang="de-DE" sz="2000" b="0" dirty="0" smtClean="0"/>
              <a:t>/LC-</a:t>
            </a:r>
            <a:r>
              <a:rPr lang="de-DE" sz="2000" b="0" dirty="0" err="1" smtClean="0"/>
              <a:t>optimized</a:t>
            </a:r>
            <a:r>
              <a:rPr lang="de-DE" sz="2000" b="0" dirty="0" smtClean="0"/>
              <a:t> PHY </a:t>
            </a:r>
            <a:r>
              <a:rPr lang="de-DE" sz="2000" b="0" dirty="0" err="1" smtClean="0"/>
              <a:t>operation</a:t>
            </a:r>
            <a:r>
              <a:rPr lang="de-DE" sz="2000" b="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35303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lvl="1" indent="0" eaLnBrk="1" hangingPunct="1">
                <a:buNone/>
                <a:tabLst>
                  <a:tab pos="1611313" algn="l"/>
                </a:tabLst>
                <a:defRPr/>
              </a:pPr>
              <a:endParaRPr lang="en-US" sz="1400" dirty="0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31.3. </a:t>
              </a:r>
              <a:r>
                <a:rPr lang="en-US" sz="3200" dirty="0"/>
                <a:t>LC </a:t>
              </a:r>
              <a:r>
                <a:rPr lang="en-US" sz="3200" dirty="0" smtClean="0"/>
                <a:t>PHY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12283804-473C-402C-BC0E-CFD360F3D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440" y="2060575"/>
            <a:ext cx="1033434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31.3.1  General information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Use of legacy 802.11 PHYs for LC, LC-enhanced PHY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31.3.2. Forward Error Correction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Scrambler, LDPC encoder 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31.3.3. Adaptive Bit-loading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Subcarrier spacing + indexing, Tone mapping, Constellation encoder, Constellation scrambling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31.3.4. OFDM Modulator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31.3.5. PPDU format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31.3.6. PPDU transmission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Synch Header, PHY Header, Header encoding, MIMO reference signals, PHY payload encoding</a:t>
            </a:r>
          </a:p>
          <a:p>
            <a:pPr lvl="1" indent="0" eaLnBrk="1" hangingPunct="1">
              <a:buNone/>
              <a:tabLst>
                <a:tab pos="1611313" algn="l"/>
              </a:tabLst>
              <a:defRPr/>
            </a:pPr>
            <a:endParaRPr lang="en-US" sz="1400" dirty="0" smtClean="0"/>
          </a:p>
          <a:p>
            <a:pPr marL="1028700" lvl="1" eaLnBrk="1" hangingPunct="1">
              <a:buFontTx/>
              <a:buChar char="-"/>
              <a:tabLst>
                <a:tab pos="1611313" algn="l"/>
              </a:tabLst>
              <a:defRPr/>
            </a:pPr>
            <a:r>
              <a:rPr lang="en-US" sz="1400" dirty="0" smtClean="0"/>
              <a:t>Mostly describes LC-enhanced PHY</a:t>
            </a:r>
          </a:p>
          <a:p>
            <a:pPr marL="1028700" lvl="1" eaLnBrk="1" hangingPunct="1">
              <a:buFontTx/>
              <a:buChar char="-"/>
              <a:tabLst>
                <a:tab pos="1611313" algn="l"/>
              </a:tabLst>
              <a:defRPr/>
            </a:pPr>
            <a:r>
              <a:rPr lang="en-US" sz="1400" dirty="0" smtClean="0"/>
              <a:t>Includes how to </a:t>
            </a:r>
            <a:r>
              <a:rPr lang="en-US" sz="1400" dirty="0"/>
              <a:t>use legacy PHYs over LC</a:t>
            </a:r>
          </a:p>
          <a:p>
            <a:pPr lvl="1" indent="0" eaLnBrk="1" hangingPunct="1">
              <a:buNone/>
              <a:tabLst>
                <a:tab pos="1611313" algn="l"/>
              </a:tabLst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034164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lvl="1" indent="0" eaLnBrk="1" hangingPunct="1">
                <a:buNone/>
                <a:tabLst>
                  <a:tab pos="1611313" algn="l"/>
                </a:tabLst>
                <a:defRPr/>
              </a:pPr>
              <a:endParaRPr lang="en-US" sz="1400" dirty="0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31.4. </a:t>
              </a:r>
              <a:r>
                <a:rPr lang="en-US" sz="3200" dirty="0"/>
                <a:t>LC </a:t>
              </a:r>
              <a:r>
                <a:rPr lang="en-US" sz="3200" dirty="0" smtClean="0"/>
                <a:t>PLME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12283804-473C-402C-BC0E-CFD360F3D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840" y="2053505"/>
            <a:ext cx="1033434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1" indent="0" eaLnBrk="1" hangingPunct="1">
              <a:buNone/>
              <a:tabLst>
                <a:tab pos="1611313" algn="l"/>
              </a:tabLst>
              <a:defRPr/>
            </a:pPr>
            <a:r>
              <a:rPr lang="en-US" sz="1800" dirty="0" smtClean="0"/>
              <a:t>31.4.1. PMLE_SAP sublayer management primitives</a:t>
            </a:r>
          </a:p>
          <a:p>
            <a:pPr marL="0" lvl="1" indent="0" eaLnBrk="1" hangingPunct="1">
              <a:buNone/>
              <a:tabLst>
                <a:tab pos="1611313" algn="l"/>
              </a:tabLst>
              <a:defRPr/>
            </a:pPr>
            <a:r>
              <a:rPr lang="en-US" sz="1800" dirty="0" smtClean="0"/>
              <a:t>31.4.2. PHY MIB</a:t>
            </a:r>
          </a:p>
          <a:p>
            <a:pPr marL="0" lvl="1" indent="0" eaLnBrk="1" hangingPunct="1">
              <a:buNone/>
              <a:tabLst>
                <a:tab pos="1611313" algn="l"/>
              </a:tabLst>
              <a:defRPr/>
            </a:pPr>
            <a:r>
              <a:rPr lang="en-US" sz="1800" dirty="0" smtClean="0"/>
              <a:t>31.4.3. TXTIME and PSDU_LENGTH calculation</a:t>
            </a:r>
          </a:p>
          <a:p>
            <a:pPr marL="0" lvl="1" indent="0" eaLnBrk="1" hangingPunct="1">
              <a:buNone/>
              <a:tabLst>
                <a:tab pos="1611313" algn="l"/>
              </a:tabLst>
              <a:defRPr/>
            </a:pPr>
            <a:r>
              <a:rPr lang="en-US" sz="1800" dirty="0" smtClean="0"/>
              <a:t>31.4.4. LC PHY characteristics</a:t>
            </a:r>
          </a:p>
          <a:p>
            <a:pPr marL="0" lvl="1" indent="0" eaLnBrk="1" hangingPunct="1">
              <a:buNone/>
              <a:tabLst>
                <a:tab pos="1611313" algn="l"/>
              </a:tabLst>
              <a:defRPr/>
            </a:pPr>
            <a:endParaRPr lang="en-US" sz="1800" dirty="0"/>
          </a:p>
          <a:p>
            <a:pPr marL="400050" lvl="2" indent="0" eaLnBrk="1" hangingPunct="1">
              <a:buNone/>
              <a:tabLst>
                <a:tab pos="1611313" algn="l"/>
              </a:tabLst>
              <a:defRPr/>
            </a:pPr>
            <a:r>
              <a:rPr lang="en-US" sz="1400" dirty="0" smtClean="0"/>
              <a:t>- From 802.11ax, not clear if all this is needed</a:t>
            </a:r>
          </a:p>
        </p:txBody>
      </p:sp>
    </p:spTree>
    <p:extLst>
      <p:ext uri="{BB962C8B-B14F-4D97-AF65-F5344CB8AC3E}">
        <p14:creationId xmlns:p14="http://schemas.microsoft.com/office/powerpoint/2010/main" val="3667251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lvl="1" indent="0" eaLnBrk="1" hangingPunct="1">
                <a:buNone/>
                <a:tabLst>
                  <a:tab pos="1611313" algn="l"/>
                </a:tabLst>
                <a:defRPr/>
              </a:pPr>
              <a:endParaRPr lang="en-US" sz="1400" dirty="0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31.5. </a:t>
              </a:r>
              <a:r>
                <a:rPr lang="en-US" sz="3200" dirty="0"/>
                <a:t>LC </a:t>
              </a:r>
              <a:r>
                <a:rPr lang="en-US" sz="3200" dirty="0" smtClean="0"/>
                <a:t>Parameters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12283804-473C-402C-BC0E-CFD360F3D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840" y="2053505"/>
            <a:ext cx="1033434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31.5.1. MCS for using legacy 802.11 PHYs over LC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31.5.2. MCS </a:t>
            </a:r>
            <a:r>
              <a:rPr lang="en-US" sz="2000" b="0" dirty="0" smtClean="0"/>
              <a:t>and BATs used for </a:t>
            </a:r>
            <a:r>
              <a:rPr lang="en-US" sz="2000" b="0" dirty="0" smtClean="0"/>
              <a:t>LC-enhanced PHY </a:t>
            </a:r>
          </a:p>
          <a:p>
            <a:pPr lvl="1" indent="0" eaLnBrk="1" hangingPunct="1">
              <a:buNone/>
              <a:tabLst>
                <a:tab pos="1611313" algn="l"/>
              </a:tabLst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466393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1746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</a:t>
            </a:r>
            <a:r>
              <a:rPr lang="en-GB" dirty="0" smtClean="0"/>
              <a:t>proposed table of content for PHY proposals intended for </a:t>
            </a:r>
            <a:r>
              <a:rPr lang="en-GB" dirty="0" err="1" smtClean="0"/>
              <a:t>TGbb</a:t>
            </a:r>
            <a:r>
              <a:rPr lang="en-GB" dirty="0" smtClean="0"/>
              <a:t> </a:t>
            </a:r>
            <a:r>
              <a:rPr lang="en-GB" dirty="0"/>
              <a:t>D0.1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16377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342900" indent="-342900" eaLnBrk="1" hangingPunct="1">
                <a:defRPr/>
              </a:pPr>
              <a:r>
                <a:rPr lang="en-US" altLang="en-US" sz="2000" kern="0" dirty="0" err="1" smtClean="0">
                  <a:solidFill>
                    <a:srgbClr val="000000"/>
                  </a:solidFill>
                  <a:latin typeface="Times New Roman"/>
                </a:rPr>
                <a:t>TGbb</a:t>
              </a:r>
              <a:r>
                <a:rPr lang="en-US" altLang="en-US" sz="2000" kern="0" dirty="0" smtClean="0">
                  <a:solidFill>
                    <a:srgbClr val="000000"/>
                  </a:solidFill>
                  <a:latin typeface="Times New Roman"/>
                </a:rPr>
                <a:t> heard two PHY proposals which met the requirements in </a:t>
              </a:r>
              <a:r>
                <a:rPr lang="en-US" altLang="en-US" sz="2000" kern="0" dirty="0" err="1" smtClean="0">
                  <a:solidFill>
                    <a:srgbClr val="000000"/>
                  </a:solidFill>
                  <a:latin typeface="Times New Roman"/>
                </a:rPr>
                <a:t>TGbb</a:t>
              </a:r>
              <a:r>
                <a:rPr lang="en-US" altLang="en-US" sz="2000" kern="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en-US" altLang="en-US" sz="2000" kern="0" dirty="0" err="1" smtClean="0">
                  <a:solidFill>
                    <a:srgbClr val="000000"/>
                  </a:solidFill>
                  <a:latin typeface="Times New Roman"/>
                </a:rPr>
                <a:t>CfP</a:t>
              </a:r>
              <a:endParaRPr lang="en-US" altLang="en-US" kern="0" dirty="0" smtClean="0">
                <a:solidFill>
                  <a:srgbClr val="000000"/>
                </a:solidFill>
                <a:latin typeface="Times New Roman"/>
              </a:endParaRPr>
            </a:p>
            <a:p>
              <a:pPr marL="1085850" lvl="1" indent="-342900" eaLnBrk="1" hangingPunct="1">
                <a:defRPr/>
              </a:pPr>
              <a:r>
                <a:rPr lang="en-US" altLang="en-US" sz="1800" kern="0" dirty="0">
                  <a:solidFill>
                    <a:srgbClr val="000000"/>
                  </a:solidFill>
                  <a:latin typeface="Times New Roman"/>
                </a:rPr>
                <a:t>LC-optimized PHY for </a:t>
              </a:r>
              <a:r>
                <a:rPr lang="en-US" altLang="en-US" sz="1800" kern="0" dirty="0" err="1" smtClean="0">
                  <a:solidFill>
                    <a:srgbClr val="000000"/>
                  </a:solidFill>
                  <a:latin typeface="Times New Roman"/>
                </a:rPr>
                <a:t>TGbb</a:t>
              </a:r>
              <a:endParaRPr lang="en-US" altLang="en-US" sz="1800" kern="0" dirty="0">
                <a:solidFill>
                  <a:srgbClr val="000000"/>
                </a:solidFill>
                <a:latin typeface="Times New Roman"/>
              </a:endParaRPr>
            </a:p>
            <a:p>
              <a:pPr marL="1485900" lvl="2" indent="-342900" eaLnBrk="1" hangingPunct="1">
                <a:defRPr/>
              </a:pPr>
              <a:r>
                <a:rPr lang="en-US" sz="1800" dirty="0"/>
                <a:t>doc. 11-19/1053r2(proposal), doc. 11-19/1054r2 (simulation results), doc. 11-19/1208r0 (practical report), doc. 11-19/1261r4 (straw polls)</a:t>
              </a:r>
            </a:p>
            <a:p>
              <a:pPr marL="1085850" lvl="1" indent="-342900" eaLnBrk="1" hangingPunct="1">
                <a:defRPr/>
              </a:pP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Proposed-common-mode-PHY-for-</a:t>
              </a:r>
              <a:r>
                <a:rPr lang="en-US" altLang="en-US" sz="1800" kern="0" dirty="0" err="1" smtClean="0">
                  <a:solidFill>
                    <a:srgbClr val="000000"/>
                  </a:solidFill>
                  <a:latin typeface="Times New Roman"/>
                </a:rPr>
                <a:t>TGbb</a:t>
              </a:r>
              <a:endParaRPr lang="en-US" altLang="en-US" sz="1800" kern="0" dirty="0" smtClean="0">
                <a:solidFill>
                  <a:srgbClr val="000000"/>
                </a:solidFill>
                <a:latin typeface="Times New Roman"/>
              </a:endParaRPr>
            </a:p>
            <a:p>
              <a:pPr marL="1485900" lvl="2" indent="-342900" eaLnBrk="1" hangingPunct="1">
                <a:defRPr/>
              </a:pP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doc. 11-19-1206r1 (proposal and straw poll), doc. 11-19-1224r1 (simulation results</a:t>
              </a: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); doc. 11-19/1625r0 (further implementation details and simulations)</a:t>
              </a:r>
              <a:endParaRPr lang="en-US" altLang="en-US" sz="1800" kern="0" dirty="0" smtClean="0">
                <a:solidFill>
                  <a:srgbClr val="000000"/>
                </a:solidFill>
                <a:latin typeface="Times New Roman"/>
              </a:endParaRPr>
            </a:p>
            <a:p>
              <a:pPr marL="342900" indent="-342900" eaLnBrk="1" hangingPunct="1">
                <a:tabLst>
                  <a:tab pos="1611313" algn="l"/>
                </a:tabLst>
                <a:defRPr/>
              </a:pPr>
              <a:r>
                <a:rPr lang="en-US" sz="2000" dirty="0" smtClean="0"/>
                <a:t>Straw </a:t>
              </a:r>
              <a:r>
                <a:rPr lang="en-US" sz="2000" dirty="0" smtClean="0"/>
                <a:t>polls</a:t>
              </a:r>
              <a:endParaRPr lang="en-US" sz="2000" dirty="0" smtClean="0"/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altLang="en-US" sz="1800" b="0" kern="0" dirty="0" smtClean="0"/>
                <a:t>Both, 11ax and G.9991 are </a:t>
              </a:r>
              <a:r>
                <a:rPr lang="en-US" altLang="en-US" sz="1800" b="0" kern="0" dirty="0" smtClean="0"/>
                <a:t>likely to be considered </a:t>
              </a:r>
              <a:r>
                <a:rPr lang="en-US" altLang="en-US" sz="1800" b="0" kern="0" dirty="0"/>
                <a:t>as </a:t>
              </a:r>
              <a:r>
                <a:rPr lang="en-US" altLang="en-US" sz="1800" b="0" kern="0" dirty="0" smtClean="0"/>
                <a:t>possible operating </a:t>
              </a:r>
              <a:r>
                <a:rPr lang="en-US" altLang="en-US" sz="1800" b="0" kern="0" dirty="0"/>
                <a:t>modes for </a:t>
              </a:r>
              <a:r>
                <a:rPr lang="en-US" altLang="en-US" sz="1800" b="0" kern="0" dirty="0" err="1" smtClean="0"/>
                <a:t>TGbb</a:t>
              </a:r>
              <a:endParaRPr lang="en-US" sz="1800" dirty="0" smtClean="0"/>
            </a:p>
            <a:p>
              <a:pPr marL="342900" indent="-342900" eaLnBrk="1" hangingPunct="1">
                <a:defRPr/>
              </a:pPr>
              <a:r>
                <a:rPr lang="en-US" altLang="en-US" sz="2000" kern="0" dirty="0" smtClean="0">
                  <a:solidFill>
                    <a:srgbClr val="000000"/>
                  </a:solidFill>
                  <a:latin typeface="Times New Roman"/>
                </a:rPr>
                <a:t>Timeline </a:t>
              </a:r>
              <a:r>
                <a:rPr lang="en-US" altLang="en-US" sz="2000" kern="0" dirty="0" smtClean="0">
                  <a:solidFill>
                    <a:srgbClr val="000000"/>
                  </a:solidFill>
                  <a:latin typeface="Times New Roman"/>
                </a:rPr>
                <a:t>in doc. 11-18-1290r3 </a:t>
              </a:r>
            </a:p>
            <a:p>
              <a:pPr marL="1085850" lvl="1" indent="-342900" eaLnBrk="1" hangingPunct="1">
                <a:defRPr/>
              </a:pP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At the September meeting in Hanoi, initial text </a:t>
              </a:r>
              <a:r>
                <a:rPr lang="en-US" altLang="en-US" sz="1800" kern="0" dirty="0">
                  <a:solidFill>
                    <a:srgbClr val="000000"/>
                  </a:solidFill>
                  <a:latin typeface="Times New Roman"/>
                </a:rPr>
                <a:t>for D0.1 shall be </a:t>
              </a: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provided</a:t>
              </a:r>
            </a:p>
            <a:p>
              <a:pPr marL="1085850" lvl="1" indent="-342900" eaLnBrk="1" hangingPunct="1">
                <a:defRPr/>
              </a:pPr>
              <a:r>
                <a:rPr lang="en-US" sz="1800" dirty="0" smtClean="0"/>
                <a:t>First, we </a:t>
              </a:r>
              <a:r>
                <a:rPr lang="en-US" sz="1800" dirty="0"/>
                <a:t>need a Technical Motion to bring </a:t>
              </a:r>
              <a:r>
                <a:rPr lang="en-US" sz="1800" dirty="0" smtClean="0"/>
                <a:t>any text </a:t>
              </a:r>
              <a:r>
                <a:rPr lang="en-US" sz="1800" dirty="0"/>
                <a:t>into D0.1</a:t>
              </a:r>
            </a:p>
            <a:p>
              <a:pPr marL="1085850" lvl="1" indent="-342900" eaLnBrk="1" hangingPunct="1">
                <a:defRPr/>
              </a:pP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However</a:t>
              </a: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, after July meeting </a:t>
              </a:r>
              <a:r>
                <a:rPr lang="en-US" altLang="en-US" sz="1800" kern="0" dirty="0">
                  <a:solidFill>
                    <a:srgbClr val="000000"/>
                  </a:solidFill>
                  <a:latin typeface="Times New Roman"/>
                </a:rPr>
                <a:t>in Vienna, </a:t>
              </a: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it </a:t>
              </a:r>
              <a:r>
                <a:rPr lang="en-US" altLang="en-US" sz="1800" kern="0" dirty="0">
                  <a:solidFill>
                    <a:srgbClr val="000000"/>
                  </a:solidFill>
                  <a:latin typeface="Times New Roman"/>
                </a:rPr>
                <a:t>remained open </a:t>
              </a: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what text to provide and </a:t>
              </a: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how</a:t>
              </a:r>
              <a:endParaRPr lang="en-US" altLang="en-US" sz="1800" kern="0" dirty="0" smtClean="0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Objective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342900" indent="-342900" eaLnBrk="1" hangingPunct="1">
                <a:defRPr/>
              </a:pPr>
              <a:r>
                <a:rPr lang="en-US" altLang="en-US" sz="2000" kern="0" dirty="0" smtClean="0">
                  <a:solidFill>
                    <a:srgbClr val="000000"/>
                  </a:solidFill>
                  <a:latin typeface="Times New Roman"/>
                </a:rPr>
                <a:t>802.11ax based PHY is straight-forward frequency-upshift applied to legacy 802.11 PHY</a:t>
              </a:r>
              <a:endParaRPr lang="en-US" altLang="en-US" kern="0" dirty="0" smtClean="0">
                <a:solidFill>
                  <a:srgbClr val="000000"/>
                </a:solidFill>
                <a:latin typeface="Times New Roman"/>
              </a:endParaRPr>
            </a:p>
            <a:p>
              <a:pPr marL="1085850" lvl="1" indent="-342900" eaLnBrk="1" hangingPunct="1">
                <a:defRPr/>
              </a:pP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For sake of efficiency, no dedicated clause may be needed within 802.11 spec</a:t>
              </a:r>
            </a:p>
            <a:p>
              <a:pPr marL="1085850" lvl="1" indent="-342900" eaLnBrk="1" hangingPunct="1">
                <a:defRPr/>
              </a:pPr>
              <a:r>
                <a:rPr lang="en-US" altLang="en-US" sz="1800" kern="0" dirty="0" smtClean="0">
                  <a:solidFill>
                    <a:srgbClr val="000000"/>
                  </a:solidFill>
                  <a:latin typeface="Times New Roman"/>
                </a:rPr>
                <a:t>Provide sub-clause within LC PHY showing how to used legacy 802.11 PHYs for LC</a:t>
              </a:r>
              <a:endParaRPr lang="en-US" sz="1800" dirty="0"/>
            </a:p>
            <a:p>
              <a:pPr marL="342900" indent="-342900" eaLnBrk="1" hangingPunct="1">
                <a:tabLst>
                  <a:tab pos="1611313" algn="l"/>
                </a:tabLst>
                <a:defRPr/>
              </a:pPr>
              <a:r>
                <a:rPr lang="en-US" sz="2000" dirty="0" smtClean="0"/>
                <a:t>ITU-T G.9991 based PHY is entirely new specification</a:t>
              </a:r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altLang="en-US" sz="1800" b="0" kern="0" dirty="0" smtClean="0"/>
                <a:t>Not based on any existing text in current 802.11 spec</a:t>
              </a:r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 smtClean="0"/>
                <a:t>Provide </a:t>
              </a:r>
              <a:r>
                <a:rPr lang="en-US" sz="1800" dirty="0"/>
                <a:t>text </a:t>
              </a:r>
              <a:r>
                <a:rPr lang="en-US" sz="1800" dirty="0" smtClean="0"/>
                <a:t>as </a:t>
              </a:r>
              <a:r>
                <a:rPr lang="en-US" sz="1800" dirty="0"/>
                <a:t>a new clause</a:t>
              </a:r>
              <a:r>
                <a:rPr lang="en-US" sz="1800" dirty="0" smtClean="0"/>
                <a:t> amended to existing 802.11 spec</a:t>
              </a:r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Proposed Approach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1475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342900" indent="-342900" eaLnBrk="1" hangingPunct="1">
                <a:tabLst>
                  <a:tab pos="1611313" algn="l"/>
                </a:tabLst>
                <a:defRPr/>
              </a:pPr>
              <a:r>
                <a:rPr lang="en-US" sz="2000" dirty="0"/>
                <a:t>G.9991 PHY 1 is based on G.9960 PHY used in coax mode</a:t>
              </a:r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/>
                <a:t>Extract the relevant clauses for PHY from G.9960 </a:t>
              </a:r>
              <a:r>
                <a:rPr lang="en-US" sz="1800" dirty="0" smtClean="0"/>
                <a:t>which is publicly available</a:t>
              </a:r>
              <a:endParaRPr lang="en-US" sz="1800" dirty="0"/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/>
                <a:t>Provide the relevant content in D0.1</a:t>
              </a:r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/>
                <a:t>Permission to publish has been requested from ITU-T by 802.11 WG Chair </a:t>
              </a:r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/>
                <a:t>Liaison Statement, see doc. 11-19-1322r2, has not yet been sent out by WG </a:t>
              </a:r>
              <a:r>
                <a:rPr lang="en-US" sz="1800" dirty="0" smtClean="0"/>
                <a:t>Chair so far</a:t>
              </a:r>
              <a:endParaRPr lang="en-US" sz="1800" dirty="0"/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/>
                <a:t>Feedback from 802.11 WG chair: IEEE staff requests relevant clause/figure numbers in G.9991</a:t>
              </a:r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/>
                <a:t>Reply to WG Chair: </a:t>
              </a:r>
              <a:r>
                <a:rPr lang="en-US" sz="1800" dirty="0" smtClean="0"/>
                <a:t>Requested list </a:t>
              </a:r>
              <a:r>
                <a:rPr lang="en-US" sz="1800" dirty="0" smtClean="0"/>
                <a:t>has been made available</a:t>
              </a:r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 smtClean="0"/>
                <a:t>Liaison letter has been sent out and it was handled by ITU-T</a:t>
              </a:r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800" dirty="0" smtClean="0"/>
                <a:t>Official answer is expected TUESDAY</a:t>
              </a:r>
              <a:endParaRPr lang="en-US" sz="1800" dirty="0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Text availability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789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836684" y="1526885"/>
          <a:ext cx="10518632" cy="44704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608084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382516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Peter Ecclesine (Cisco Systems)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5116" y="831930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Most current doc shaded green.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MS Gothic" charset="-128"/>
                <a:cs typeface="+mn-cs"/>
              </a:rPr>
              <a:t>July 2019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810076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Changes from  last report shown in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154731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None/>
                <a:tabLst>
                  <a:tab pos="1611313" algn="l"/>
                </a:tabLst>
                <a:defRPr/>
              </a:pPr>
              <a:r>
                <a:rPr lang="en-US" sz="2000" dirty="0" smtClean="0"/>
                <a:t>P802.11md: 	Clauses 1-25</a:t>
              </a:r>
            </a:p>
            <a:p>
              <a:pPr eaLnBrk="1" hangingPunct="1">
                <a:buNone/>
                <a:tabLst>
                  <a:tab pos="1611313" algn="l"/>
                </a:tabLst>
                <a:defRPr/>
              </a:pPr>
              <a:r>
                <a:rPr lang="en-US" sz="2000" dirty="0" smtClean="0"/>
                <a:t>P802.11ax: 	Clause 26 (ax MAC), Clause 27 (ax PHY)</a:t>
              </a:r>
            </a:p>
            <a:p>
              <a:pPr eaLnBrk="1" hangingPunct="1">
                <a:buNone/>
                <a:tabLst>
                  <a:tab pos="1611313" algn="l"/>
                </a:tabLst>
                <a:defRPr/>
              </a:pPr>
              <a:r>
                <a:rPr lang="en-US" sz="2000" dirty="0" smtClean="0"/>
                <a:t>P802.11ay:	Clause 28 (empty), </a:t>
              </a:r>
              <a:r>
                <a:rPr lang="en-US" sz="2000" dirty="0" smtClean="0">
                  <a:solidFill>
                    <a:srgbClr val="FF0000"/>
                  </a:solidFill>
                </a:rPr>
                <a:t>Clause 29 (ay PHY)</a:t>
              </a:r>
            </a:p>
            <a:p>
              <a:pPr eaLnBrk="1" hangingPunct="1">
                <a:buNone/>
                <a:tabLst>
                  <a:tab pos="1611313" algn="l"/>
                </a:tabLst>
                <a:defRPr/>
              </a:pPr>
              <a:r>
                <a:rPr lang="en-US" sz="2000" dirty="0" smtClean="0"/>
                <a:t>P802.11az:	No new clauses yet</a:t>
              </a:r>
            </a:p>
            <a:p>
              <a:pPr eaLnBrk="1" hangingPunct="1">
                <a:buNone/>
                <a:tabLst>
                  <a:tab pos="1611313" algn="l"/>
                </a:tabLst>
                <a:defRPr/>
              </a:pPr>
              <a:r>
                <a:rPr lang="en-US" sz="2000" dirty="0" smtClean="0"/>
                <a:t>P802.11ba:	</a:t>
              </a:r>
              <a:r>
                <a:rPr lang="en-US" sz="2000" dirty="0" smtClean="0">
                  <a:solidFill>
                    <a:srgbClr val="FF0000"/>
                  </a:solidFill>
                </a:rPr>
                <a:t>Clause 29 (</a:t>
              </a:r>
              <a:r>
                <a:rPr lang="en-US" sz="2000" dirty="0" err="1" smtClean="0">
                  <a:solidFill>
                    <a:srgbClr val="FF0000"/>
                  </a:solidFill>
                </a:rPr>
                <a:t>ba</a:t>
              </a:r>
              <a:r>
                <a:rPr lang="en-US" sz="2000" dirty="0" smtClean="0">
                  <a:solidFill>
                    <a:srgbClr val="FF0000"/>
                  </a:solidFill>
                </a:rPr>
                <a:t> MAC)</a:t>
              </a:r>
              <a:r>
                <a:rPr lang="en-US" sz="2000" dirty="0" smtClean="0"/>
                <a:t>, Clause 30 (</a:t>
              </a:r>
              <a:r>
                <a:rPr lang="en-US" sz="2000" dirty="0" err="1" smtClean="0"/>
                <a:t>ba</a:t>
              </a:r>
              <a:r>
                <a:rPr lang="en-US" sz="2000" dirty="0" smtClean="0"/>
                <a:t> PHY</a:t>
              </a:r>
              <a:r>
                <a:rPr lang="en-US" sz="2000" dirty="0" smtClean="0"/>
                <a:t>)</a:t>
              </a:r>
            </a:p>
            <a:p>
              <a:pPr eaLnBrk="1" hangingPunct="1">
                <a:buNone/>
                <a:tabLst>
                  <a:tab pos="1611313" algn="l"/>
                </a:tabLst>
                <a:defRPr/>
              </a:pPr>
              <a:r>
                <a:rPr lang="en-US" sz="2000" dirty="0" smtClean="0"/>
                <a:t>P802.11bb:	Clause 31 (bb PHY and MAC changes)</a:t>
              </a:r>
              <a:endParaRPr lang="en-US" sz="2000" dirty="0" smtClean="0"/>
            </a:p>
            <a:p>
              <a:pPr eaLnBrk="1" hangingPunct="1">
                <a:buNone/>
                <a:tabLst>
                  <a:tab pos="1611313" algn="l"/>
                </a:tabLst>
                <a:defRPr/>
              </a:pPr>
              <a:endParaRPr lang="en-US" sz="2000" dirty="0" smtClean="0"/>
            </a:p>
            <a:p>
              <a:pPr eaLnBrk="1" hangingPunct="1">
                <a:buNone/>
                <a:tabLst>
                  <a:tab pos="1611313" algn="l"/>
                </a:tabLst>
                <a:defRPr/>
              </a:pPr>
              <a:r>
                <a:rPr lang="en-US" sz="2000" dirty="0" smtClean="0"/>
                <a:t>Assumption:</a:t>
              </a:r>
            </a:p>
            <a:p>
              <a:pPr marL="342900" indent="-342900" eaLnBrk="1" hangingPunct="1">
                <a:buFontTx/>
                <a:buChar char="-"/>
                <a:tabLst>
                  <a:tab pos="1611313" algn="l"/>
                </a:tabLst>
                <a:defRPr/>
              </a:pPr>
              <a:r>
                <a:rPr lang="en-US" sz="2000" b="0" dirty="0" smtClean="0"/>
                <a:t>WG Technical Editor (Robert Stacey) says </a:t>
              </a:r>
              <a:r>
                <a:rPr lang="en-US" sz="2000" b="0" dirty="0" err="1" smtClean="0"/>
                <a:t>TGay</a:t>
              </a:r>
              <a:r>
                <a:rPr lang="en-US" sz="2000" b="0" dirty="0" smtClean="0"/>
                <a:t> will probably not use clause 28 </a:t>
              </a:r>
            </a:p>
            <a:p>
              <a:pPr marL="342900" indent="-342900" eaLnBrk="1" hangingPunct="1">
                <a:buFontTx/>
                <a:buChar char="-"/>
                <a:tabLst>
                  <a:tab pos="1611313" algn="l"/>
                </a:tabLst>
                <a:defRPr/>
              </a:pPr>
              <a:r>
                <a:rPr lang="en-US" sz="2000" b="0" dirty="0" smtClean="0"/>
                <a:t>Assume everything is correct after </a:t>
              </a:r>
              <a:r>
                <a:rPr lang="en-US" sz="2000" b="0" dirty="0" err="1" smtClean="0"/>
                <a:t>TGba</a:t>
              </a:r>
              <a:endParaRPr lang="en-US" sz="2000" b="0" dirty="0" smtClean="0">
                <a:sym typeface="Wingdings" panose="05000000000000000000" pitchFamily="2" charset="2"/>
              </a:endParaRPr>
            </a:p>
            <a:p>
              <a:pPr marL="342900" indent="-342900" eaLnBrk="1" hangingPunct="1">
                <a:buFontTx/>
                <a:buChar char="-"/>
                <a:tabLst>
                  <a:tab pos="1611313" algn="l"/>
                </a:tabLst>
                <a:defRPr/>
              </a:pPr>
              <a:r>
                <a:rPr lang="en-US" sz="2000" b="0" dirty="0" err="1" smtClean="0">
                  <a:sym typeface="Wingdings" panose="05000000000000000000" pitchFamily="2" charset="2"/>
                </a:rPr>
                <a:t>TGbb</a:t>
              </a:r>
              <a:r>
                <a:rPr lang="en-US" sz="2000" b="0" dirty="0" smtClean="0">
                  <a:sym typeface="Wingdings" panose="05000000000000000000" pitchFamily="2" charset="2"/>
                </a:rPr>
                <a:t> has only additions to 802.11ax PHY and MAC Clauses and one new LC PHY</a:t>
              </a:r>
            </a:p>
            <a:p>
              <a:pPr marL="342900" indent="-342900" eaLnBrk="1" hangingPunct="1">
                <a:buFontTx/>
                <a:buChar char="-"/>
                <a:tabLst>
                  <a:tab pos="1611313" algn="l"/>
                </a:tabLst>
                <a:defRPr/>
              </a:pPr>
              <a:r>
                <a:rPr lang="en-US" sz="2000" b="0" dirty="0" smtClean="0">
                  <a:sym typeface="Wingdings" panose="05000000000000000000" pitchFamily="2" charset="2"/>
                </a:rPr>
                <a:t>Clause 31 is new LC PHY</a:t>
              </a:r>
              <a:endParaRPr lang="en-US" sz="2000" b="0" dirty="0" smtClean="0"/>
            </a:p>
            <a:p>
              <a:pPr marL="457200" indent="-457200" eaLnBrk="1" hangingPunct="1">
                <a:buFont typeface="+mj-lt"/>
                <a:buAutoNum type="arabicPeriod"/>
                <a:tabLst>
                  <a:tab pos="1611313" algn="l"/>
                </a:tabLst>
                <a:defRPr/>
              </a:pPr>
              <a:endParaRPr lang="en-US" sz="2000" b="0" dirty="0" smtClean="0"/>
            </a:p>
            <a:p>
              <a:pPr lvl="1" indent="0" eaLnBrk="1" hangingPunct="1">
                <a:buNone/>
                <a:tabLst>
                  <a:tab pos="1611313" algn="l"/>
                </a:tabLst>
                <a:defRPr/>
              </a:pPr>
              <a:endParaRPr lang="en-US" sz="1400" dirty="0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Clause numbering for </a:t>
              </a:r>
              <a:r>
                <a:rPr lang="en-US" altLang="en-US" sz="3200" dirty="0" err="1" smtClean="0">
                  <a:solidFill>
                    <a:schemeClr val="tx2"/>
                  </a:solidFill>
                </a:rPr>
                <a:t>TGbb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4175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342900" indent="-342900" eaLnBrk="1" hangingPunct="1">
                <a:tabLst>
                  <a:tab pos="1611313" algn="l"/>
                </a:tabLst>
                <a:defRPr/>
              </a:pPr>
              <a:r>
                <a:rPr lang="en-US" sz="2000" dirty="0" smtClean="0"/>
                <a:t>Should be similar to existing 802.11 PHYs, at least for those operating below 6 GHz</a:t>
              </a:r>
            </a:p>
            <a:p>
              <a:pPr marL="342900" indent="-342900" eaLnBrk="1" hangingPunct="1">
                <a:tabLst>
                  <a:tab pos="1611313" algn="l"/>
                </a:tabLst>
                <a:defRPr/>
              </a:pPr>
              <a:r>
                <a:rPr lang="en-US" sz="2000" b="0" dirty="0" smtClean="0"/>
                <a:t>See clauses 15, 16, 17, 18, 19 20, 21 in </a:t>
              </a:r>
              <a:r>
                <a:rPr lang="en-US" sz="2000" b="0" dirty="0" err="1" smtClean="0"/>
                <a:t>TGmd</a:t>
              </a:r>
              <a:r>
                <a:rPr lang="en-US" sz="2000" b="0" dirty="0" smtClean="0"/>
                <a:t> and Clauses 27 (</a:t>
              </a:r>
              <a:r>
                <a:rPr lang="en-US" sz="2000" b="0" dirty="0" err="1" smtClean="0"/>
                <a:t>TGax</a:t>
              </a:r>
              <a:r>
                <a:rPr lang="en-US" sz="2000" b="0" dirty="0" smtClean="0"/>
                <a:t>) and 30 (i.e. 31 </a:t>
              </a:r>
              <a:r>
                <a:rPr lang="en-US" sz="2000" b="0" dirty="0" err="1" smtClean="0"/>
                <a:t>TGba</a:t>
              </a:r>
              <a:r>
                <a:rPr lang="en-US" sz="2000" b="0" dirty="0" smtClean="0"/>
                <a:t>)</a:t>
              </a:r>
            </a:p>
            <a:p>
              <a:pPr marL="342900" indent="-342900" eaLnBrk="1" hangingPunct="1">
                <a:tabLst>
                  <a:tab pos="1611313" algn="l"/>
                </a:tabLst>
                <a:defRPr/>
              </a:pPr>
              <a:r>
                <a:rPr lang="en-US" sz="2000" b="0" dirty="0" smtClean="0"/>
                <a:t>Since clause </a:t>
              </a:r>
              <a:r>
                <a:rPr lang="en-US" sz="2000" b="0" dirty="0"/>
                <a:t>19 </a:t>
              </a:r>
              <a:r>
                <a:rPr lang="en-US" sz="2000" b="0" dirty="0" smtClean="0"/>
                <a:t>(802.11n), when applied to </a:t>
              </a:r>
              <a:r>
                <a:rPr lang="en-US" sz="2000" b="0" dirty="0" err="1" smtClean="0"/>
                <a:t>TGbb</a:t>
              </a:r>
              <a:r>
                <a:rPr lang="en-US" sz="2000" b="0" dirty="0" smtClean="0"/>
                <a:t>, </a:t>
              </a:r>
              <a:r>
                <a:rPr lang="en-US" sz="2000" b="0" dirty="0"/>
                <a:t>commonly adopted </a:t>
              </a:r>
              <a:r>
                <a:rPr lang="en-US" sz="2000" b="0" dirty="0" err="1" smtClean="0"/>
                <a:t>ToC</a:t>
              </a:r>
              <a:r>
                <a:rPr lang="en-US" sz="2000" b="0" dirty="0" smtClean="0"/>
                <a:t> is</a:t>
              </a:r>
            </a:p>
            <a:p>
              <a:pPr marL="342900" indent="-342900" eaLnBrk="1" hangingPunct="1">
                <a:tabLst>
                  <a:tab pos="1611313" algn="l"/>
                </a:tabLst>
                <a:defRPr/>
              </a:pPr>
              <a:endParaRPr lang="en-US" sz="2000" b="0" dirty="0"/>
            </a:p>
            <a:p>
              <a:pPr lvl="1" eaLnBrk="1" hangingPunct="1">
                <a:buNone/>
                <a:tabLst>
                  <a:tab pos="1611313" algn="l"/>
                </a:tabLst>
                <a:defRPr/>
              </a:pPr>
              <a:r>
                <a:rPr lang="en-US" dirty="0" smtClean="0"/>
                <a:t>31. Light Communication (LC) PHY specification</a:t>
              </a:r>
            </a:p>
            <a:p>
              <a:pPr lvl="1" eaLnBrk="1" hangingPunct="1">
                <a:buNone/>
                <a:tabLst>
                  <a:tab pos="1611313" algn="l"/>
                </a:tabLst>
                <a:defRPr/>
              </a:pPr>
              <a:r>
                <a:rPr lang="en-US" b="0" dirty="0" smtClean="0"/>
                <a:t>31.1. LC PHY Introduction</a:t>
              </a:r>
            </a:p>
            <a:p>
              <a:pPr lvl="1" eaLnBrk="1" hangingPunct="1">
                <a:buNone/>
                <a:tabLst>
                  <a:tab pos="1611313" algn="l"/>
                </a:tabLst>
                <a:defRPr/>
              </a:pPr>
              <a:r>
                <a:rPr lang="en-US" b="0" dirty="0" smtClean="0"/>
                <a:t>31.2. LC PHY Service interface</a:t>
              </a:r>
            </a:p>
            <a:p>
              <a:pPr lvl="1" eaLnBrk="1" hangingPunct="1">
                <a:buNone/>
                <a:tabLst>
                  <a:tab pos="1611313" algn="l"/>
                </a:tabLst>
                <a:defRPr/>
              </a:pPr>
              <a:r>
                <a:rPr lang="en-US" dirty="0" smtClean="0">
                  <a:solidFill>
                    <a:srgbClr val="FF0000"/>
                  </a:solidFill>
                </a:rPr>
                <a:t>31.3. LC PHY</a:t>
              </a:r>
            </a:p>
            <a:p>
              <a:pPr lvl="1" eaLnBrk="1" hangingPunct="1">
                <a:buNone/>
                <a:tabLst>
                  <a:tab pos="1611313" algn="l"/>
                </a:tabLst>
                <a:defRPr/>
              </a:pPr>
              <a:r>
                <a:rPr lang="en-US" b="0" dirty="0" smtClean="0"/>
                <a:t>31.4. LC PLME</a:t>
              </a:r>
            </a:p>
            <a:p>
              <a:pPr lvl="1" eaLnBrk="1" hangingPunct="1">
                <a:buNone/>
                <a:tabLst>
                  <a:tab pos="1611313" algn="l"/>
                </a:tabLst>
                <a:defRPr/>
              </a:pPr>
              <a:r>
                <a:rPr lang="en-US" b="0" dirty="0" smtClean="0">
                  <a:solidFill>
                    <a:srgbClr val="FF0000"/>
                  </a:solidFill>
                </a:rPr>
                <a:t>31.5. LC Parameters </a:t>
              </a:r>
              <a:endParaRPr lang="en-US" sz="1600" b="0" dirty="0" smtClean="0">
                <a:solidFill>
                  <a:srgbClr val="FF0000"/>
                </a:solidFill>
              </a:endParaRPr>
            </a:p>
            <a:p>
              <a:pPr eaLnBrk="1" hangingPunct="1">
                <a:buNone/>
                <a:tabLst>
                  <a:tab pos="1611313" algn="l"/>
                </a:tabLst>
                <a:defRPr/>
              </a:pPr>
              <a:endParaRPr lang="en-US" sz="2000" b="0" dirty="0"/>
            </a:p>
            <a:p>
              <a:pPr marL="1085850" lvl="1" indent="-342900" eaLnBrk="1" hangingPunct="1">
                <a:tabLst>
                  <a:tab pos="1611313" algn="l"/>
                </a:tabLst>
                <a:defRPr/>
              </a:pPr>
              <a:r>
                <a:rPr lang="en-US" sz="1400" dirty="0" smtClean="0"/>
                <a:t>Focus for D0.1 should be on initial text for 31.3. and intended parameters in 31.5.</a:t>
              </a:r>
            </a:p>
            <a:p>
              <a:pPr lvl="1" indent="0" eaLnBrk="1" hangingPunct="1">
                <a:buNone/>
                <a:tabLst>
                  <a:tab pos="1611313" algn="l"/>
                </a:tabLst>
                <a:defRPr/>
              </a:pPr>
              <a:endParaRPr lang="en-US" sz="1400" dirty="0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Suggested </a:t>
              </a:r>
              <a:r>
                <a:rPr lang="en-US" altLang="en-US" sz="3200" dirty="0" err="1" smtClean="0">
                  <a:solidFill>
                    <a:schemeClr val="tx2"/>
                  </a:solidFill>
                </a:rPr>
                <a:t>ToC</a:t>
              </a:r>
              <a:r>
                <a:rPr lang="en-US" altLang="en-US" sz="3200" dirty="0" smtClean="0">
                  <a:solidFill>
                    <a:schemeClr val="tx2"/>
                  </a:solidFill>
                </a:rPr>
                <a:t> for Clause 31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720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2C9CC-890D-478C-A22E-52C0CE01346F}"/>
              </a:ext>
            </a:extLst>
          </p:cNvPr>
          <p:cNvGrpSpPr/>
          <p:nvPr/>
        </p:nvGrpSpPr>
        <p:grpSpPr>
          <a:xfrm>
            <a:off x="1055440" y="800100"/>
            <a:ext cx="10334344" cy="5215805"/>
            <a:chOff x="995850" y="606425"/>
            <a:chExt cx="10334344" cy="5215805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12283804-473C-402C-BC0E-CFD360F3D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5850" y="1707430"/>
              <a:ext cx="10334344" cy="411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lvl="1" indent="0" eaLnBrk="1" hangingPunct="1">
                <a:buNone/>
                <a:tabLst>
                  <a:tab pos="1611313" algn="l"/>
                </a:tabLst>
                <a:defRPr/>
              </a:pPr>
              <a:endParaRPr lang="en-US" sz="1400" dirty="0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7043904A-0677-4DA1-B258-E646B5624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28" y="606425"/>
              <a:ext cx="77724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tabLst>
                  <a:tab pos="2960688" algn="l"/>
                </a:tabLst>
              </a:pPr>
              <a:r>
                <a:rPr lang="en-US" altLang="en-US" sz="3200" dirty="0" smtClean="0">
                  <a:solidFill>
                    <a:schemeClr val="tx2"/>
                  </a:solidFill>
                </a:rPr>
                <a:t>31.1. LC PHY Introduction</a:t>
              </a:r>
              <a:endParaRPr lang="en-US" altLang="en-US" sz="3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4294967295"/>
          </p:nvPr>
        </p:nvSpPr>
        <p:spPr>
          <a:xfrm>
            <a:off x="7176120" y="6488385"/>
            <a:ext cx="4246027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Volker Jungnickel, </a:t>
            </a:r>
            <a:r>
              <a:rPr lang="en-GB" sz="1200" dirty="0" err="1" smtClean="0">
                <a:solidFill>
                  <a:schemeClr val="tx1"/>
                </a:solidFill>
              </a:rPr>
              <a:t>Fraunhofer</a:t>
            </a:r>
            <a:r>
              <a:rPr lang="en-GB" sz="1200" dirty="0" smtClean="0">
                <a:solidFill>
                  <a:schemeClr val="tx1"/>
                </a:solidFill>
              </a:rPr>
              <a:t> HHI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12283804-473C-402C-BC0E-CFD360F3D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840" y="2053505"/>
            <a:ext cx="1033434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31.1.1. Introduction to LC PHY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What other clauses need to be supported for interoperability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Mandatory capabilities of AP, STA, non-AP STA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Supported wavelength, bandwidths, MCS, # of ports/streams for MIMO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Mandatory and optional features for </a:t>
            </a:r>
            <a:r>
              <a:rPr lang="en-US" sz="2000" b="0" dirty="0"/>
              <a:t>AP, STA, non-AP STA</a:t>
            </a:r>
            <a:endParaRPr lang="en-US" sz="2000" b="0" dirty="0" smtClean="0"/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31.1.2. LC PHY functions</a:t>
            </a:r>
          </a:p>
          <a:p>
            <a:pPr marL="342900" indent="-342900" eaLnBrk="1" hangingPunct="1">
              <a:tabLst>
                <a:tab pos="1611313" algn="l"/>
              </a:tabLst>
              <a:defRPr/>
            </a:pPr>
            <a:r>
              <a:rPr lang="en-US" sz="2000" b="0" dirty="0" smtClean="0"/>
              <a:t>General, PLME, Service specification method  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r>
              <a:rPr lang="en-US" sz="2000" b="0" dirty="0" smtClean="0"/>
              <a:t>31.1.3. PPDU formats</a:t>
            </a:r>
          </a:p>
          <a:p>
            <a:pPr eaLnBrk="1" hangingPunct="1">
              <a:buNone/>
              <a:tabLst>
                <a:tab pos="1611313" algn="l"/>
              </a:tabLst>
              <a:defRPr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318814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1_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1128</Words>
  <Application>Microsoft Office PowerPoint</Application>
  <PresentationFormat>Breitbild</PresentationFormat>
  <Paragraphs>266</Paragraphs>
  <Slides>13</Slides>
  <Notes>12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2" baseType="lpstr">
      <vt:lpstr>Arial Unicode MS</vt:lpstr>
      <vt:lpstr>MS Gothic</vt:lpstr>
      <vt:lpstr>MS PGothic</vt:lpstr>
      <vt:lpstr>Arial</vt:lpstr>
      <vt:lpstr>Times New Roman</vt:lpstr>
      <vt:lpstr>Wingdings</vt:lpstr>
      <vt:lpstr>Office Theme</vt:lpstr>
      <vt:lpstr>1_Office Theme</vt:lpstr>
      <vt:lpstr>Document</vt:lpstr>
      <vt:lpstr>Light Communications Task Group (TGbb)   Proposed ToC of PHY text for D0.1</vt:lpstr>
      <vt:lpstr>Abstract</vt:lpstr>
      <vt:lpstr>PowerPoint-Präsentation</vt:lpstr>
      <vt:lpstr>PowerPoint-Präsentation</vt:lpstr>
      <vt:lpstr>PowerPoint-Präsentation</vt:lpstr>
      <vt:lpstr>Draft Development Snapshot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11-19-1475-00-00bb-Proposed ToC of PHY text for D0.1</dc:title>
  <dc:creator>volker.jungnickel@hhi.fraunhofer.de</dc:creator>
  <cp:lastModifiedBy>Jungnickel, Volker</cp:lastModifiedBy>
  <cp:revision>65</cp:revision>
  <cp:lastPrinted>1601-01-01T00:00:00Z</cp:lastPrinted>
  <dcterms:created xsi:type="dcterms:W3CDTF">2019-08-08T09:50:31Z</dcterms:created>
  <dcterms:modified xsi:type="dcterms:W3CDTF">2019-09-16T06:43:08Z</dcterms:modified>
</cp:coreProperties>
</file>