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30" r:id="rId3"/>
    <p:sldId id="326" r:id="rId4"/>
    <p:sldId id="341" r:id="rId5"/>
    <p:sldId id="346" r:id="rId6"/>
    <p:sldId id="340" r:id="rId7"/>
    <p:sldId id="338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Wang" initials="JW" lastIdx="2" clrIdx="0">
    <p:extLst>
      <p:ext uri="{19B8F6BF-5375-455C-9EA6-DF929625EA0E}">
        <p15:presenceInfo xmlns:p15="http://schemas.microsoft.com/office/powerpoint/2012/main" userId="S-1-5-21-3285339950-981350797-2163593329-19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79" d="100"/>
          <a:sy n="79" d="100"/>
        </p:scale>
        <p:origin x="128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802.11-19/1459r1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1" y="609600"/>
            <a:ext cx="8305800" cy="914400"/>
          </a:xfrm>
        </p:spPr>
        <p:txBody>
          <a:bodyPr/>
          <a:lstStyle/>
          <a:p>
            <a:r>
              <a:rPr lang="en-US" altLang="ko-KR" dirty="0"/>
              <a:t>HARQ Applicable A-MPDU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2019-11-11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028938"/>
              </p:ext>
            </p:extLst>
          </p:nvPr>
        </p:nvGraphicFramePr>
        <p:xfrm>
          <a:off x="730220" y="2608053"/>
          <a:ext cx="7858126" cy="16945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7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35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4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 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 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2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1070082"/>
                  </a:ext>
                </a:extLst>
              </a:tr>
              <a:tr h="359592">
                <a:tc>
                  <a:txBody>
                    <a:bodyPr/>
                    <a:lstStyle/>
                    <a:p>
                      <a:r>
                        <a:rPr lang="en-US" altLang="ja-JP" sz="14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ja-JP" sz="1400" b="0" kern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Chitrakar</a:t>
                      </a:r>
                      <a:endParaRPr lang="en-SG" dirty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3249832"/>
                  </a:ext>
                </a:extLst>
              </a:tr>
              <a:tr h="340251">
                <a:tc>
                  <a:txBody>
                    <a:bodyPr/>
                    <a:lstStyle/>
                    <a:p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Yoshio Urabe</a:t>
                      </a:r>
                      <a:endParaRPr lang="en-SG" dirty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400" b="0" dirty="0"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7899915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533400" y="1447800"/>
            <a:ext cx="80105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Many contributions have discussed how HARQ operation is applied to A-MPDU [1]-[3].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Codeword level HARQ operation may be a natural choice for 11be [1].</a:t>
            </a:r>
          </a:p>
          <a:p>
            <a:pPr marL="617538" lvl="1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In this contribution, we like to discuss the applicability of HARQ operation to A-MPDU and introduce a new terminology called </a:t>
            </a:r>
            <a:r>
              <a:rPr lang="en-US" sz="2000" dirty="0">
                <a:solidFill>
                  <a:srgbClr val="FF0000"/>
                </a:solidFill>
              </a:rPr>
              <a:t>HARQ Applicable A-MPDU</a:t>
            </a:r>
            <a:r>
              <a:rPr lang="en-US" sz="2000" dirty="0"/>
              <a:t>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47675" lvl="1" indent="-447675">
              <a:buFont typeface="Wingdings" panose="05000000000000000000" pitchFamily="2" charset="2"/>
              <a:buChar char="q"/>
            </a:pPr>
            <a:r>
              <a:rPr lang="en-US" sz="2000" dirty="0"/>
              <a:t>We then discuss codeword level HARQ feedback for </a:t>
            </a:r>
            <a:r>
              <a:rPr lang="en-US" sz="2000" dirty="0">
                <a:solidFill>
                  <a:srgbClr val="FF0000"/>
                </a:solidFill>
              </a:rPr>
              <a:t>HARQ applicable A-MPDU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114802"/>
            <a:ext cx="8381999" cy="2192545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04800">
              <a:buFont typeface="Wingdings" panose="05000000000000000000" pitchFamily="2" charset="2"/>
              <a:buChar char="q"/>
            </a:pPr>
            <a:r>
              <a:rPr lang="en-US" sz="1600" kern="0" dirty="0"/>
              <a:t>A-MPDU pre-EOF padding includes any A-MPDU subframes with 0 in the MPDU Length field and 0 in the EOF field inserted in order to meet the minimum MPDU start spacing requirement.</a:t>
            </a:r>
          </a:p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600" dirty="0"/>
              <a:t>Rules for MPDU ordering in an A-MPDU: </a:t>
            </a:r>
          </a:p>
          <a:p>
            <a:pPr marL="690563" lvl="1" indent="-233363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if an Ack, Compressed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or Multi-STA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frame is present in an A-MPDU, it shall be the first MPDU in the A-MPDU.</a:t>
            </a:r>
          </a:p>
          <a:p>
            <a:pPr marL="690563" lvl="1" indent="-233363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if one or more Trigger frame is present in an A-MPDU, the one or more Trigger frame is the first MPDU of the A-MPDU unless the A-MPDU also carries an Ack, Compressed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or Multi-STA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frame in which case the one or more Trigger frame is included immediately after the Ack, Compressed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or Multi-STA </a:t>
            </a:r>
            <a:r>
              <a:rPr lang="en-US" sz="1400" dirty="0" err="1">
                <a:cs typeface="Times New Roman" panose="02020603050405020304" pitchFamily="18" charset="0"/>
              </a:rPr>
              <a:t>BlockAck</a:t>
            </a:r>
            <a:r>
              <a:rPr lang="en-US" sz="1400" dirty="0">
                <a:cs typeface="Times New Roman" panose="02020603050405020304" pitchFamily="18" charset="0"/>
              </a:rPr>
              <a:t> frame.</a:t>
            </a:r>
            <a:endParaRPr lang="en-US" sz="1400" kern="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Recap: A-MPDU Format</a:t>
            </a:r>
            <a:endParaRPr lang="en-US" sz="2800" kern="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89580D9-38F6-4675-8A48-D22514492C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9296302"/>
              </p:ext>
            </p:extLst>
          </p:nvPr>
        </p:nvGraphicFramePr>
        <p:xfrm>
          <a:off x="1284288" y="1295400"/>
          <a:ext cx="6573837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Visio" r:id="rId3" imgW="4240492" imgH="2764631" progId="Visio.Drawing.11">
                  <p:embed/>
                </p:oleObj>
              </mc:Choice>
              <mc:Fallback>
                <p:oleObj name="Visio" r:id="rId3" imgW="4240492" imgH="2764631" progId="Visio.Drawing.11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89580D9-38F6-4675-8A48-D22514492C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4288" y="1295400"/>
                        <a:ext cx="6573837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863570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Applicability of HARQ Operation to A-MPDU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F83B15-A5C6-4CA5-89D4-0F786D5071B0}"/>
              </a:ext>
            </a:extLst>
          </p:cNvPr>
          <p:cNvSpPr txBox="1"/>
          <p:nvPr/>
        </p:nvSpPr>
        <p:spPr>
          <a:xfrm>
            <a:off x="381000" y="1585149"/>
            <a:ext cx="8382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800" dirty="0"/>
              <a:t>The purpose of applying HARQ operation to A-MPDU is to improve link throughput by minimizing MAC-level retransmission.</a:t>
            </a:r>
          </a:p>
          <a:p>
            <a:r>
              <a:rPr lang="en-US" sz="2000" dirty="0"/>
              <a:t> </a:t>
            </a:r>
          </a:p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800" dirty="0"/>
              <a:t>When an A-MPDU </a:t>
            </a:r>
            <a:r>
              <a:rPr lang="en-SG" sz="1800" dirty="0"/>
              <a:t>does not include any MPDU that solicits acknowledgement, n</a:t>
            </a:r>
            <a:r>
              <a:rPr lang="en-US" sz="1800" dirty="0"/>
              <a:t>o MAC-level retransmission is required for the A-MPDU.</a:t>
            </a:r>
            <a:endParaRPr lang="en-SG" sz="18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800" dirty="0"/>
              <a:t>In this case, it does not make sense to apply HARQ operation to the A-MPDU.</a:t>
            </a: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SG" sz="2000" dirty="0"/>
          </a:p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1800" b="1" u="sng" dirty="0"/>
              <a:t>Our view</a:t>
            </a:r>
            <a:r>
              <a:rPr lang="en-US" sz="1800" dirty="0"/>
              <a:t>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HARQ operation shall be disabled for an A-MPDU that is not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a </a:t>
            </a:r>
            <a:r>
              <a:rPr lang="en-US" sz="1800" dirty="0">
                <a:solidFill>
                  <a:srgbClr val="FF0000"/>
                </a:solidFill>
              </a:rPr>
              <a:t>HARQ applicable A-MPDU</a:t>
            </a:r>
            <a:r>
              <a:rPr lang="en-US" sz="1800" dirty="0"/>
              <a:t>, e.g. an A-MPDU that is transmitted in the </a:t>
            </a:r>
            <a:r>
              <a:rPr lang="en-SG" sz="1800" dirty="0">
                <a:solidFill>
                  <a:srgbClr val="00B0F0"/>
                </a:solidFill>
              </a:rPr>
              <a:t>Control Response context</a:t>
            </a:r>
            <a:r>
              <a:rPr lang="en-SG" sz="1800" dirty="0"/>
              <a:t>.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HARQ Applicable A-MPDU </a:t>
            </a:r>
            <a:r>
              <a:rPr lang="en-US" sz="1600" dirty="0"/>
              <a:t>is an A-MPDU containing at least one MPDU that </a:t>
            </a:r>
            <a:r>
              <a:rPr lang="en-SG" sz="1600" dirty="0"/>
              <a:t>solicits acknowledgement, e.g.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ack-enabled single-TID A-MPDU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non-ack-enabled multi-TID A-MPDU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ack-enabled multi-TID A-MPDU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157753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HARQ Applicable A-MPDU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F83B15-A5C6-4CA5-89D4-0F786D5071B0}"/>
              </a:ext>
            </a:extLst>
          </p:cNvPr>
          <p:cNvSpPr txBox="1"/>
          <p:nvPr/>
        </p:nvSpPr>
        <p:spPr>
          <a:xfrm>
            <a:off x="533400" y="1484030"/>
            <a:ext cx="8153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2000" dirty="0"/>
              <a:t>In a HARQ Applicable A-MPDU, one or more MPDUs may not solicit acknowledgement. </a:t>
            </a:r>
          </a:p>
          <a:p>
            <a:pPr marL="284163" indent="-284163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284163" indent="-284163">
              <a:buFont typeface="Wingdings" panose="05000000000000000000" pitchFamily="2" charset="2"/>
              <a:buChar char="q"/>
            </a:pPr>
            <a:r>
              <a:rPr lang="en-US" sz="2000" dirty="0"/>
              <a:t>A HARQ Applicable A-MPDU may comprise two MPDU groups: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MPDU group 1 comprises MPDU(s) that do not solicit acknowledgement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MPDU group 2 comprises MPDU(s) that solicit acknowledgement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CB9DB70-F4EA-419B-91DA-FF65D8E8F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440196"/>
              </p:ext>
            </p:extLst>
          </p:nvPr>
        </p:nvGraphicFramePr>
        <p:xfrm>
          <a:off x="482810" y="4191000"/>
          <a:ext cx="820399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922">
                  <a:extLst>
                    <a:ext uri="{9D8B030D-6E8A-4147-A177-3AD203B41FA5}">
                      <a16:colId xmlns:a16="http://schemas.microsoft.com/office/drawing/2014/main" val="66268935"/>
                    </a:ext>
                  </a:extLst>
                </a:gridCol>
                <a:gridCol w="3419544">
                  <a:extLst>
                    <a:ext uri="{9D8B030D-6E8A-4147-A177-3AD203B41FA5}">
                      <a16:colId xmlns:a16="http://schemas.microsoft.com/office/drawing/2014/main" val="872358756"/>
                    </a:ext>
                  </a:extLst>
                </a:gridCol>
                <a:gridCol w="2875524">
                  <a:extLst>
                    <a:ext uri="{9D8B030D-6E8A-4147-A177-3AD203B41FA5}">
                      <a16:colId xmlns:a16="http://schemas.microsoft.com/office/drawing/2014/main" val="1426627491"/>
                    </a:ext>
                  </a:extLst>
                </a:gridCol>
              </a:tblGrid>
              <a:tr h="321952">
                <a:tc>
                  <a:txBody>
                    <a:bodyPr/>
                    <a:lstStyle/>
                    <a:p>
                      <a:r>
                        <a:rPr lang="en-US" sz="1400" dirty="0"/>
                        <a:t>Example HARQ Applicable A-MPDU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MPDU group 1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MPDU group 2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03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ack-enabled single-TID A-MPDU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lvl="2" indent="-233363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zero or one Ack, Compressed </a:t>
                      </a:r>
                      <a:r>
                        <a:rPr lang="en-US" sz="1400" dirty="0" err="1"/>
                        <a:t>BlockAck</a:t>
                      </a:r>
                      <a:r>
                        <a:rPr lang="en-US" sz="1400" dirty="0"/>
                        <a:t> or Multi-STA </a:t>
                      </a:r>
                      <a:r>
                        <a:rPr lang="en-US" sz="1400" dirty="0" err="1"/>
                        <a:t>BlockAck</a:t>
                      </a:r>
                      <a:r>
                        <a:rPr lang="en-US" sz="1400" dirty="0"/>
                        <a:t> frame;</a:t>
                      </a:r>
                    </a:p>
                    <a:p>
                      <a:pPr marL="233363" lvl="2" indent="-2333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zero or more Action No Ack frames;</a:t>
                      </a:r>
                    </a:p>
                    <a:p>
                      <a:pPr marL="233363" lvl="2" indent="-2333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or more QoS Null frames with No Ack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policy and/or Trigger frames.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3363" marR="0" lvl="2" indent="-233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QoS Data frame with Normal Ack or HTP Ack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ack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policy or Management frame that solicits an immediate response.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2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394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Codeword Level HARQ Feedback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1C76B14-1AAB-449F-9BEE-13BB61707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558208"/>
              </p:ext>
            </p:extLst>
          </p:nvPr>
        </p:nvGraphicFramePr>
        <p:xfrm>
          <a:off x="190500" y="3823698"/>
          <a:ext cx="8839200" cy="2589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Visio" r:id="rId3" imgW="5392615" imgH="1828800" progId="Visio.Drawing.11">
                  <p:embed/>
                </p:oleObj>
              </mc:Choice>
              <mc:Fallback>
                <p:oleObj name="Visio" r:id="rId3" imgW="5392615" imgH="182880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" y="3823698"/>
                        <a:ext cx="8839200" cy="2589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D6D8963-E43A-4A00-B020-FC51FF6B0055}"/>
              </a:ext>
            </a:extLst>
          </p:cNvPr>
          <p:cNvSpPr txBox="1"/>
          <p:nvPr/>
        </p:nvSpPr>
        <p:spPr>
          <a:xfrm>
            <a:off x="461962" y="1453166"/>
            <a:ext cx="82962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/>
              <a:t>Group 1 MPDUs do not require MAC level retransmissions and thus it is meaningless to apply codeword level retransmissions to Group 1 MPDUs.</a:t>
            </a:r>
            <a:endParaRPr lang="en-US" sz="18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u="sng" dirty="0"/>
              <a:t>Our view</a:t>
            </a:r>
            <a:r>
              <a:rPr lang="en-US" sz="18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HARQ feedback is not required for codewords that do not correspond to group 2 MPDUs.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u="sng" dirty="0"/>
              <a:t>Pros</a:t>
            </a:r>
            <a:r>
              <a:rPr lang="en-US" sz="1800" dirty="0"/>
              <a:t>: HARQ feedback overhead may be reduced.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u="sng" dirty="0"/>
              <a:t>Cons</a:t>
            </a:r>
            <a:r>
              <a:rPr lang="en-US" sz="1800" dirty="0"/>
              <a:t>: MAC needs to inform PHY the boundary between group 1 MPDUs and group 2 MPDUs.</a:t>
            </a:r>
          </a:p>
        </p:txBody>
      </p:sp>
    </p:spTree>
    <p:extLst>
      <p:ext uri="{BB962C8B-B14F-4D97-AF65-F5344CB8AC3E}">
        <p14:creationId xmlns:p14="http://schemas.microsoft.com/office/powerpoint/2010/main" val="270094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208" y="160020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SG" sz="2000" b="0" dirty="0"/>
              <a:t>A new terminology HARQ Applicable A-MPDU is introduced.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In our view, </a:t>
            </a:r>
            <a:r>
              <a:rPr lang="en-SG" sz="2000" b="0" dirty="0"/>
              <a:t>HARQ operation shall be disabled for an A-MPDU that is not a HARQ Applicable A-MPDU. Furthermore, HARQ feedback is not required for codewords not corresponding to MPDUs that solicit acknowledgement in a HARQ Applicable A-MPDU.</a:t>
            </a:r>
          </a:p>
          <a:p>
            <a:pPr>
              <a:buFont typeface="Wingdings" panose="05000000000000000000" pitchFamily="2" charset="2"/>
              <a:buChar char="q"/>
            </a:pPr>
            <a:endParaRPr lang="en-SG" sz="2000" b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q"/>
            </a:pPr>
            <a:endParaRPr lang="en-SG" sz="2000" b="0" dirty="0"/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3716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802.11-19/0873r1, HARQ Framing, July 2019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802.11-19/1038r1, HARQ with A-MPDU, July 2019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802.11-19/1131r0, Consideration on HARQ Unit, 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40954</TotalTime>
  <Words>706</Words>
  <Application>Microsoft Office PowerPoint</Application>
  <PresentationFormat>On-screen Show (4:3)</PresentationFormat>
  <Paragraphs>91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HARQ Applicable A-MPDU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James Wang</dc:creator>
  <cp:lastModifiedBy>Lei Huang</cp:lastModifiedBy>
  <cp:revision>2653</cp:revision>
  <cp:lastPrinted>2014-11-04T15:04:57Z</cp:lastPrinted>
  <dcterms:created xsi:type="dcterms:W3CDTF">2007-04-17T18:10:23Z</dcterms:created>
  <dcterms:modified xsi:type="dcterms:W3CDTF">2019-11-12T03:26:26Z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