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330" r:id="rId3"/>
    <p:sldId id="326" r:id="rId4"/>
    <p:sldId id="341" r:id="rId5"/>
    <p:sldId id="346" r:id="rId6"/>
    <p:sldId id="340" r:id="rId7"/>
    <p:sldId id="338" r:id="rId8"/>
    <p:sldId id="312" r:id="rId9"/>
    <p:sldId id="347" r:id="rId1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es Wang" initials="JW" lastIdx="2" clrIdx="0">
    <p:extLst>
      <p:ext uri="{19B8F6BF-5375-455C-9EA6-DF929625EA0E}">
        <p15:presenceInfo xmlns:p15="http://schemas.microsoft.com/office/powerpoint/2012/main" userId="S-1-5-21-3285339950-981350797-2163593329-194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8BE1FF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31" autoAdjust="0"/>
    <p:restoredTop sz="94660"/>
  </p:normalViewPr>
  <p:slideViewPr>
    <p:cSldViewPr>
      <p:cViewPr varScale="1">
        <p:scale>
          <a:sx n="111" d="100"/>
          <a:sy n="111" d="100"/>
        </p:scale>
        <p:origin x="2082" y="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3444" y="-40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802.11-19/1459r0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en-US" sz="1800" b="1" dirty="0"/>
              <a:t>September 2019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3" r:id="rId8"/>
    <p:sldLayoutId id="2147486144" r:id="rId9"/>
    <p:sldLayoutId id="2147486145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1" y="609600"/>
            <a:ext cx="8305800" cy="914400"/>
          </a:xfrm>
        </p:spPr>
        <p:txBody>
          <a:bodyPr/>
          <a:lstStyle/>
          <a:p>
            <a:r>
              <a:rPr lang="en-US" altLang="ko-KR" dirty="0"/>
              <a:t>HARQ Applicable A-MPDU</a:t>
            </a:r>
            <a:endParaRPr lang="en-US" altLang="en-US" dirty="0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</a:t>
            </a:r>
            <a:r>
              <a:rPr lang="en-US" altLang="en-US" sz="2000"/>
              <a:t>:</a:t>
            </a:r>
            <a:r>
              <a:rPr lang="en-US" altLang="en-US" sz="2000" b="0"/>
              <a:t> 2019-09-14</a:t>
            </a:r>
            <a:endParaRPr lang="en-US" altLang="en-US" sz="2000" b="0" dirty="0"/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Authors:</a:t>
            </a:r>
            <a:endParaRPr lang="en-US" altLang="en-US" sz="2000" b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5028938"/>
              </p:ext>
            </p:extLst>
          </p:nvPr>
        </p:nvGraphicFramePr>
        <p:xfrm>
          <a:off x="730220" y="2608053"/>
          <a:ext cx="7858126" cy="169459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447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21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13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40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027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9350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n-lt"/>
                        </a:rPr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n-lt"/>
                        </a:rPr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n-lt"/>
                        </a:rPr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n-lt"/>
                        </a:rPr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n-lt"/>
                        </a:rPr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3747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Lei Huang</a:t>
                      </a:r>
                      <a:endParaRPr lang="ko-KR" sz="1400" b="0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 b="0" dirty="0">
                        <a:effectLst/>
                        <a:latin typeface="+mn-lt"/>
                        <a:ea typeface="맑은 고딕" panose="020B0503020000020004" pitchFamily="50" charset="-127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n-lt"/>
                          <a:ea typeface="맑은 고딕" panose="020B0503020000020004" pitchFamily="50" charset="-127"/>
                        </a:rPr>
                        <a:t>Panasonic Corporation</a:t>
                      </a:r>
                      <a:endParaRPr lang="ko-KR" sz="1400" b="0" dirty="0">
                        <a:effectLst/>
                        <a:latin typeface="+mn-lt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n-lt"/>
                          <a:ea typeface="맑은 고딕" panose="020B0503020000020004" pitchFamily="50" charset="-127"/>
                        </a:rPr>
                        <a:t> </a:t>
                      </a:r>
                      <a:endParaRPr lang="ko-KR" sz="1400" b="0" dirty="0">
                        <a:effectLst/>
                        <a:latin typeface="+mn-lt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n-lt"/>
                          <a:ea typeface="맑은 고딕" panose="020B0503020000020004" pitchFamily="50" charset="-127"/>
                        </a:rPr>
                        <a:t> </a:t>
                      </a:r>
                      <a:endParaRPr lang="ko-KR" sz="1400" b="0" dirty="0">
                        <a:effectLst/>
                        <a:latin typeface="+mn-lt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n-lt"/>
                          <a:ea typeface="맑은 고딕" panose="020B0503020000020004" pitchFamily="50" charset="-127"/>
                        </a:rPr>
                        <a:t>lei.huang@sg.panasonic.com</a:t>
                      </a:r>
                      <a:endParaRPr lang="ko-KR" sz="1400" b="0" dirty="0">
                        <a:effectLst/>
                        <a:latin typeface="+mn-lt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6208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ko-KR" sz="1400" b="0" kern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Yanyi</a:t>
                      </a:r>
                      <a:r>
                        <a:rPr lang="en-US" altLang="ko-KR" sz="1400" b="0" kern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Ding</a:t>
                      </a:r>
                      <a:endParaRPr lang="ko-KR" sz="1400" b="0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400" b="0" dirty="0">
                        <a:effectLst/>
                        <a:latin typeface="+mn-lt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400" b="0" dirty="0">
                        <a:effectLst/>
                        <a:latin typeface="+mn-lt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400" b="0" dirty="0">
                        <a:effectLst/>
                        <a:latin typeface="+mn-lt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71070082"/>
                  </a:ext>
                </a:extLst>
              </a:tr>
              <a:tr h="359592">
                <a:tc>
                  <a:txBody>
                    <a:bodyPr/>
                    <a:lstStyle/>
                    <a:p>
                      <a:r>
                        <a:rPr lang="en-US" altLang="ja-JP" sz="1400" b="0" kern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Rojan</a:t>
                      </a:r>
                      <a:r>
                        <a:rPr lang="en-US" altLang="ja-JP" sz="1400" b="0" kern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ja-JP" sz="1400" b="0" kern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Chitrakar</a:t>
                      </a:r>
                      <a:endParaRPr lang="en-SG" dirty="0"/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400" b="0" dirty="0">
                        <a:effectLst/>
                        <a:latin typeface="+mn-lt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400" b="0" dirty="0">
                        <a:effectLst/>
                        <a:latin typeface="+mn-lt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400" b="0" dirty="0">
                        <a:effectLst/>
                        <a:latin typeface="+mn-lt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33249832"/>
                  </a:ext>
                </a:extLst>
              </a:tr>
              <a:tr h="340251">
                <a:tc>
                  <a:txBody>
                    <a:bodyPr/>
                    <a:lstStyle/>
                    <a:p>
                      <a:r>
                        <a:rPr lang="en-US" altLang="ko-KR" sz="1400" b="0" kern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Yoshio Urabe</a:t>
                      </a:r>
                      <a:endParaRPr lang="en-SG" dirty="0"/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400" b="0" dirty="0">
                        <a:effectLst/>
                        <a:latin typeface="+mn-lt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400" b="0" dirty="0">
                        <a:effectLst/>
                        <a:latin typeface="+mn-lt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400" b="0" dirty="0">
                        <a:effectLst/>
                        <a:latin typeface="+mn-lt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400" b="0" dirty="0">
                        <a:effectLst/>
                        <a:latin typeface="+mn-lt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47899915"/>
                  </a:ext>
                </a:extLst>
              </a:tr>
            </a:tbl>
          </a:graphicData>
        </a:graphic>
      </p:graphicFrame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2800" kern="0" dirty="0">
                <a:ea typeface="Gulim" pitchFamily="34" charset="-127"/>
              </a:rPr>
              <a:t>Background</a:t>
            </a:r>
            <a:endParaRPr lang="en-US" sz="28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533400" y="1447800"/>
            <a:ext cx="801052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000" dirty="0"/>
              <a:t>Many contributions have discussed how HARQ operation is applied to A-MPDU [1]-[3].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1800" dirty="0"/>
              <a:t>Codeword level HARQ operation may be a natural choice for 11be [1].</a:t>
            </a:r>
          </a:p>
          <a:p>
            <a:pPr marL="617538" lvl="1" indent="-342900">
              <a:buFont typeface="Wingdings" panose="05000000000000000000" pitchFamily="2" charset="2"/>
              <a:buChar char="§"/>
            </a:pPr>
            <a:endParaRPr lang="en-US" sz="2000" dirty="0"/>
          </a:p>
          <a:p>
            <a:pPr marL="447675" indent="-447675">
              <a:buFont typeface="Wingdings" panose="05000000000000000000" pitchFamily="2" charset="2"/>
              <a:buChar char="q"/>
            </a:pPr>
            <a:r>
              <a:rPr lang="en-US" sz="2000" dirty="0"/>
              <a:t>In this contribution, we like to discuss the applicability of HARQ operation to A-MPDU and introduce a new terminology called </a:t>
            </a:r>
            <a:r>
              <a:rPr lang="en-US" sz="2000" dirty="0">
                <a:solidFill>
                  <a:srgbClr val="FF0000"/>
                </a:solidFill>
              </a:rPr>
              <a:t>HARQ Applicable A-MPDU</a:t>
            </a:r>
            <a:r>
              <a:rPr lang="en-US" sz="2000" dirty="0"/>
              <a:t>.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endParaRPr lang="en-US" sz="2000" dirty="0"/>
          </a:p>
          <a:p>
            <a:pPr marL="447675" lvl="1" indent="-447675">
              <a:buFont typeface="Wingdings" panose="05000000000000000000" pitchFamily="2" charset="2"/>
              <a:buChar char="q"/>
            </a:pPr>
            <a:r>
              <a:rPr lang="en-US" sz="2000" dirty="0"/>
              <a:t>We then discuss codeword level HARQ feedback for </a:t>
            </a:r>
            <a:r>
              <a:rPr lang="en-US" sz="2000" dirty="0">
                <a:solidFill>
                  <a:srgbClr val="FF0000"/>
                </a:solidFill>
              </a:rPr>
              <a:t>HARQ applicable A-MPDU</a:t>
            </a:r>
            <a:r>
              <a:rPr lang="en-US" sz="2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624800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4114802"/>
            <a:ext cx="8381999" cy="2192545"/>
          </a:xfrm>
          <a:prstGeom prst="rect">
            <a:avLst/>
          </a:prstGeom>
        </p:spPr>
        <p:txBody>
          <a:bodyPr/>
          <a:lstStyle>
            <a:lvl1pPr marL="609600" indent="-609600" algn="l" rtl="0" eaLnBrk="1" fontAlgn="base" hangingPunct="1">
              <a:spcBef>
                <a:spcPct val="20000"/>
              </a:spcBef>
              <a:spcAft>
                <a:spcPct val="0"/>
              </a:spcAft>
              <a:buAutoNum type="arabicPeriod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0600" indent="-533400" algn="l" rtl="0" eaLnBrk="1" fontAlgn="base" hangingPunct="1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371600" indent="-4572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7526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209800" indent="-3825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6670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31242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5814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40386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04800" lvl="1" indent="-304800">
              <a:buFont typeface="Wingdings" panose="05000000000000000000" pitchFamily="2" charset="2"/>
              <a:buChar char="q"/>
            </a:pPr>
            <a:r>
              <a:rPr lang="en-US" sz="1600" kern="0" dirty="0"/>
              <a:t>A-MPDU pre-EOF padding includes any A-MPDU subframes with 0 in the MPDU Length field and 0 in the EOF field inserted in order to meet the minimum MPDU start spacing requirement.</a:t>
            </a:r>
          </a:p>
          <a:p>
            <a:pPr marL="284163" indent="-284163">
              <a:buFont typeface="Wingdings" panose="05000000000000000000" pitchFamily="2" charset="2"/>
              <a:buChar char="q"/>
            </a:pPr>
            <a:r>
              <a:rPr lang="en-US" sz="1600" dirty="0"/>
              <a:t>Rules for MPDU ordering in an A-MPDU: </a:t>
            </a:r>
          </a:p>
          <a:p>
            <a:pPr marL="690563" lvl="1" indent="-233363">
              <a:buFont typeface="Arial" panose="020B0604020202020204" pitchFamily="34" charset="0"/>
              <a:buChar char="•"/>
            </a:pPr>
            <a:r>
              <a:rPr lang="en-US" sz="1400" dirty="0">
                <a:cs typeface="Times New Roman" panose="02020603050405020304" pitchFamily="18" charset="0"/>
              </a:rPr>
              <a:t>if an Ack, Compressed </a:t>
            </a:r>
            <a:r>
              <a:rPr lang="en-US" sz="1400" dirty="0" err="1">
                <a:cs typeface="Times New Roman" panose="02020603050405020304" pitchFamily="18" charset="0"/>
              </a:rPr>
              <a:t>BlockAck</a:t>
            </a:r>
            <a:r>
              <a:rPr lang="en-US" sz="1400" dirty="0">
                <a:cs typeface="Times New Roman" panose="02020603050405020304" pitchFamily="18" charset="0"/>
              </a:rPr>
              <a:t> or Multi-STA </a:t>
            </a:r>
            <a:r>
              <a:rPr lang="en-US" sz="1400" dirty="0" err="1">
                <a:cs typeface="Times New Roman" panose="02020603050405020304" pitchFamily="18" charset="0"/>
              </a:rPr>
              <a:t>BlockAck</a:t>
            </a:r>
            <a:r>
              <a:rPr lang="en-US" sz="1400" dirty="0">
                <a:cs typeface="Times New Roman" panose="02020603050405020304" pitchFamily="18" charset="0"/>
              </a:rPr>
              <a:t> frame is present in an A-MPDU, it shall be the first MPDU in the A-MPDU.</a:t>
            </a:r>
          </a:p>
          <a:p>
            <a:pPr marL="690563" lvl="1" indent="-233363">
              <a:buFont typeface="Arial" panose="020B0604020202020204" pitchFamily="34" charset="0"/>
              <a:buChar char="•"/>
            </a:pPr>
            <a:r>
              <a:rPr lang="en-US" sz="1400" dirty="0">
                <a:cs typeface="Times New Roman" panose="02020603050405020304" pitchFamily="18" charset="0"/>
              </a:rPr>
              <a:t>if one or more Trigger frame is present in an A-MPDU, the one or more Trigger frame is the first MPDU of the A-MPDU unless the A-MPDU also carries an Ack, Compressed </a:t>
            </a:r>
            <a:r>
              <a:rPr lang="en-US" sz="1400" dirty="0" err="1">
                <a:cs typeface="Times New Roman" panose="02020603050405020304" pitchFamily="18" charset="0"/>
              </a:rPr>
              <a:t>BlockAck</a:t>
            </a:r>
            <a:r>
              <a:rPr lang="en-US" sz="1400" dirty="0">
                <a:cs typeface="Times New Roman" panose="02020603050405020304" pitchFamily="18" charset="0"/>
              </a:rPr>
              <a:t> or Multi-STA </a:t>
            </a:r>
            <a:r>
              <a:rPr lang="en-US" sz="1400" dirty="0" err="1">
                <a:cs typeface="Times New Roman" panose="02020603050405020304" pitchFamily="18" charset="0"/>
              </a:rPr>
              <a:t>BlockAck</a:t>
            </a:r>
            <a:r>
              <a:rPr lang="en-US" sz="1400" dirty="0">
                <a:cs typeface="Times New Roman" panose="02020603050405020304" pitchFamily="18" charset="0"/>
              </a:rPr>
              <a:t> frame in which case the one or more Trigger frame is included immediately after the Ack, Compressed </a:t>
            </a:r>
            <a:r>
              <a:rPr lang="en-US" sz="1400" dirty="0" err="1">
                <a:cs typeface="Times New Roman" panose="02020603050405020304" pitchFamily="18" charset="0"/>
              </a:rPr>
              <a:t>BlockAck</a:t>
            </a:r>
            <a:r>
              <a:rPr lang="en-US" sz="1400" dirty="0">
                <a:cs typeface="Times New Roman" panose="02020603050405020304" pitchFamily="18" charset="0"/>
              </a:rPr>
              <a:t> or Multi-STA </a:t>
            </a:r>
            <a:r>
              <a:rPr lang="en-US" sz="1400" dirty="0" err="1">
                <a:cs typeface="Times New Roman" panose="02020603050405020304" pitchFamily="18" charset="0"/>
              </a:rPr>
              <a:t>BlockAck</a:t>
            </a:r>
            <a:r>
              <a:rPr lang="en-US" sz="1400" dirty="0">
                <a:cs typeface="Times New Roman" panose="02020603050405020304" pitchFamily="18" charset="0"/>
              </a:rPr>
              <a:t> frame.</a:t>
            </a:r>
            <a:endParaRPr lang="en-US" sz="1400" kern="0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0" y="678904"/>
            <a:ext cx="9144000" cy="5402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2800" kern="0" dirty="0">
                <a:ea typeface="Gulim" pitchFamily="34" charset="-127"/>
              </a:rPr>
              <a:t>Recap: A-MPDU Format</a:t>
            </a:r>
            <a:endParaRPr lang="en-US" sz="2800" kern="0" dirty="0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B89580D9-38F6-4675-8A48-D22514492C8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9296302"/>
              </p:ext>
            </p:extLst>
          </p:nvPr>
        </p:nvGraphicFramePr>
        <p:xfrm>
          <a:off x="1284288" y="1295400"/>
          <a:ext cx="6573837" cy="274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1" name="Visio" r:id="rId3" imgW="4240492" imgH="2764631" progId="Visio.Drawing.11">
                  <p:embed/>
                </p:oleObj>
              </mc:Choice>
              <mc:Fallback>
                <p:oleObj name="Visio" r:id="rId3" imgW="4240492" imgH="2764631" progId="Visio.Drawing.11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B89580D9-38F6-4675-8A48-D22514492C8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84288" y="1295400"/>
                        <a:ext cx="6573837" cy="2743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90564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0" y="863570"/>
            <a:ext cx="9144000" cy="5402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800" dirty="0"/>
              <a:t>Applicability of HARQ Operation to A-MPDU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CF83B15-A5C6-4CA5-89D4-0F786D5071B0}"/>
              </a:ext>
            </a:extLst>
          </p:cNvPr>
          <p:cNvSpPr txBox="1"/>
          <p:nvPr/>
        </p:nvSpPr>
        <p:spPr>
          <a:xfrm>
            <a:off x="381000" y="1585149"/>
            <a:ext cx="838200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4163" indent="-284163">
              <a:buFont typeface="Wingdings" panose="05000000000000000000" pitchFamily="2" charset="2"/>
              <a:buChar char="q"/>
            </a:pPr>
            <a:r>
              <a:rPr lang="en-US" sz="1800" dirty="0"/>
              <a:t>The purpose of applying HARQ operation to A-MPDU is to improve link throughput by minimizing MAC-level retransmission.</a:t>
            </a:r>
          </a:p>
          <a:p>
            <a:r>
              <a:rPr lang="en-US" sz="2000" dirty="0"/>
              <a:t> </a:t>
            </a:r>
          </a:p>
          <a:p>
            <a:pPr marL="284163" indent="-284163">
              <a:buFont typeface="Wingdings" panose="05000000000000000000" pitchFamily="2" charset="2"/>
              <a:buChar char="q"/>
            </a:pPr>
            <a:r>
              <a:rPr lang="en-US" sz="1800" dirty="0"/>
              <a:t>When an A-MPDU </a:t>
            </a:r>
            <a:r>
              <a:rPr lang="en-SG" sz="1800" dirty="0"/>
              <a:t>does not include any MPDU that solicits acknowledgement, n</a:t>
            </a:r>
            <a:r>
              <a:rPr lang="en-US" sz="1800" dirty="0"/>
              <a:t>o MAC-level retransmission is required for the A-MPDU.</a:t>
            </a:r>
            <a:endParaRPr lang="en-SG" sz="1800" dirty="0"/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SG" sz="1800" dirty="0"/>
              <a:t>In this case, it does not make sense to apply HARQ operation to the A-MPDU.</a:t>
            </a:r>
            <a:endParaRPr lang="en-US" sz="1800" dirty="0"/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en-SG" sz="2000" dirty="0"/>
          </a:p>
          <a:p>
            <a:pPr marL="284163" indent="-284163">
              <a:buFont typeface="Wingdings" panose="05000000000000000000" pitchFamily="2" charset="2"/>
              <a:buChar char="q"/>
            </a:pPr>
            <a:r>
              <a:rPr lang="en-US" sz="1800" b="1" u="sng" dirty="0"/>
              <a:t>Proposal</a:t>
            </a:r>
            <a:r>
              <a:rPr lang="en-US" sz="1800" dirty="0"/>
              <a:t>: 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800" dirty="0"/>
              <a:t>HARQ operation shall be disabled for an A-MPDU that is not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en-US" sz="1800" dirty="0"/>
              <a:t>a </a:t>
            </a:r>
            <a:r>
              <a:rPr lang="en-US" sz="1800" dirty="0">
                <a:solidFill>
                  <a:srgbClr val="FF0000"/>
                </a:solidFill>
              </a:rPr>
              <a:t>HARQ applicable A-MPDU</a:t>
            </a:r>
            <a:r>
              <a:rPr lang="en-US" sz="1800" dirty="0"/>
              <a:t>, e.g. an A-MPDU that is transmitted in the </a:t>
            </a:r>
            <a:r>
              <a:rPr lang="en-SG" sz="1800" dirty="0">
                <a:solidFill>
                  <a:srgbClr val="00B0F0"/>
                </a:solidFill>
              </a:rPr>
              <a:t>Control Response context</a:t>
            </a:r>
            <a:r>
              <a:rPr lang="en-SG" sz="1800" dirty="0"/>
              <a:t>.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FF0000"/>
                </a:solidFill>
              </a:rPr>
              <a:t>HARQ Applicable A-MPDU </a:t>
            </a:r>
            <a:r>
              <a:rPr lang="en-US" sz="1600" dirty="0"/>
              <a:t>is an A-MPDU containing at least one MPDU that </a:t>
            </a:r>
            <a:r>
              <a:rPr lang="en-SG" sz="1600" dirty="0"/>
              <a:t>solicits acknowledgement, e.g.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600" dirty="0"/>
              <a:t>ack-enabled A-MPDU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600" dirty="0"/>
              <a:t>non-ack-enabled multi-TID A-MPDU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600" dirty="0"/>
              <a:t>ack-enabled multi-TID A-MPDU</a:t>
            </a:r>
            <a:endParaRPr lang="en-SG" sz="1600" dirty="0"/>
          </a:p>
        </p:txBody>
      </p:sp>
    </p:spTree>
    <p:extLst>
      <p:ext uri="{BB962C8B-B14F-4D97-AF65-F5344CB8AC3E}">
        <p14:creationId xmlns:p14="http://schemas.microsoft.com/office/powerpoint/2010/main" val="1577530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800" dirty="0"/>
              <a:t>HARQ Applicable A-MPDU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CF83B15-A5C6-4CA5-89D4-0F786D5071B0}"/>
              </a:ext>
            </a:extLst>
          </p:cNvPr>
          <p:cNvSpPr txBox="1"/>
          <p:nvPr/>
        </p:nvSpPr>
        <p:spPr>
          <a:xfrm>
            <a:off x="533400" y="1484030"/>
            <a:ext cx="81534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4163" indent="-284163">
              <a:buFont typeface="Wingdings" panose="05000000000000000000" pitchFamily="2" charset="2"/>
              <a:buChar char="q"/>
            </a:pPr>
            <a:r>
              <a:rPr lang="en-US" sz="2000" dirty="0"/>
              <a:t>In a HARQ Applicable A-MPDU, one or more MPDUs may not solicit acknowledgement. </a:t>
            </a:r>
          </a:p>
          <a:p>
            <a:pPr marL="284163" indent="-284163">
              <a:buFont typeface="Wingdings" panose="05000000000000000000" pitchFamily="2" charset="2"/>
              <a:buChar char="q"/>
            </a:pPr>
            <a:endParaRPr lang="en-US" sz="2000" dirty="0"/>
          </a:p>
          <a:p>
            <a:pPr marL="284163" indent="-284163">
              <a:buFont typeface="Wingdings" panose="05000000000000000000" pitchFamily="2" charset="2"/>
              <a:buChar char="q"/>
            </a:pPr>
            <a:r>
              <a:rPr lang="en-US" sz="2000" dirty="0"/>
              <a:t>A HARQ Applicable A-MPDU may comprise two MPDU groups: 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1800" dirty="0"/>
              <a:t>MPDU group 1 comprises MPDU(s) that do not solicit acknowledgement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1800" dirty="0"/>
              <a:t>MPDU group 2 comprises MPDU(s) that solicit acknowledgement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CB9DB70-F4EA-419B-91DA-FF65D8E8FB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8711246"/>
              </p:ext>
            </p:extLst>
          </p:nvPr>
        </p:nvGraphicFramePr>
        <p:xfrm>
          <a:off x="482810" y="4191000"/>
          <a:ext cx="8203990" cy="167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8922">
                  <a:extLst>
                    <a:ext uri="{9D8B030D-6E8A-4147-A177-3AD203B41FA5}">
                      <a16:colId xmlns:a16="http://schemas.microsoft.com/office/drawing/2014/main" val="66268935"/>
                    </a:ext>
                  </a:extLst>
                </a:gridCol>
                <a:gridCol w="3419544">
                  <a:extLst>
                    <a:ext uri="{9D8B030D-6E8A-4147-A177-3AD203B41FA5}">
                      <a16:colId xmlns:a16="http://schemas.microsoft.com/office/drawing/2014/main" val="872358756"/>
                    </a:ext>
                  </a:extLst>
                </a:gridCol>
                <a:gridCol w="2875524">
                  <a:extLst>
                    <a:ext uri="{9D8B030D-6E8A-4147-A177-3AD203B41FA5}">
                      <a16:colId xmlns:a16="http://schemas.microsoft.com/office/drawing/2014/main" val="1426627491"/>
                    </a:ext>
                  </a:extLst>
                </a:gridCol>
              </a:tblGrid>
              <a:tr h="321952">
                <a:tc>
                  <a:txBody>
                    <a:bodyPr/>
                    <a:lstStyle/>
                    <a:p>
                      <a:r>
                        <a:rPr lang="en-US" sz="1400" dirty="0"/>
                        <a:t>Example HARQ Applicable A-MPDU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MPDU group 1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MPDU group 2</a:t>
                      </a:r>
                      <a:endParaRPr lang="en-SG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0038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ack-enabled A-MPDU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33363" lvl="2" indent="-233363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zero or one Ack, Compressed </a:t>
                      </a:r>
                      <a:r>
                        <a:rPr lang="en-US" sz="1400" dirty="0" err="1"/>
                        <a:t>BlockAck</a:t>
                      </a:r>
                      <a:r>
                        <a:rPr lang="en-US" sz="1400" dirty="0"/>
                        <a:t> or Multi-STA </a:t>
                      </a:r>
                      <a:r>
                        <a:rPr lang="en-US" sz="1400" dirty="0" err="1"/>
                        <a:t>BlockAck</a:t>
                      </a:r>
                      <a:r>
                        <a:rPr lang="en-US" sz="1400" dirty="0"/>
                        <a:t> frame;</a:t>
                      </a:r>
                    </a:p>
                    <a:p>
                      <a:pPr marL="233363" lvl="2" indent="-233363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zero or more Action No Ack frames;</a:t>
                      </a:r>
                    </a:p>
                    <a:p>
                      <a:pPr marL="233363" lvl="2" indent="-233363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zero or more QoS Null frames with No Ack </a:t>
                      </a:r>
                      <a:r>
                        <a:rPr lang="en-US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ack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policy or Trigger frames.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33363" marR="0" lvl="2" indent="-2333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one QoS Data frame with Normal Ack or HTP Ack </a:t>
                      </a:r>
                      <a:r>
                        <a:rPr lang="en-US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ack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policy or Management frame that solicits an immediate response.</a:t>
                      </a:r>
                      <a:endParaRPr lang="en-SG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022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23945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0" y="678904"/>
            <a:ext cx="9144000" cy="5402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800" dirty="0"/>
              <a:t>Codeword Level HARQ Feedback</a:t>
            </a: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41C76B14-1AAB-449F-9BEE-13BB6170735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8044992"/>
              </p:ext>
            </p:extLst>
          </p:nvPr>
        </p:nvGraphicFramePr>
        <p:xfrm>
          <a:off x="152400" y="3803796"/>
          <a:ext cx="8839200" cy="252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6" name="Visio" r:id="rId3" imgW="5392513" imgH="1828698" progId="Visio.Drawing.11">
                  <p:embed/>
                </p:oleObj>
              </mc:Choice>
              <mc:Fallback>
                <p:oleObj name="Visio" r:id="rId3" imgW="5392513" imgH="1828698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2400" y="3803796"/>
                        <a:ext cx="8839200" cy="2527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CD6D8963-E43A-4A00-B020-FC51FF6B0055}"/>
              </a:ext>
            </a:extLst>
          </p:cNvPr>
          <p:cNvSpPr txBox="1"/>
          <p:nvPr/>
        </p:nvSpPr>
        <p:spPr>
          <a:xfrm>
            <a:off x="466724" y="1515374"/>
            <a:ext cx="82962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800" dirty="0"/>
              <a:t>Group 1 MPDUs do not require MAC level retransmissions and thus it is meaningless to apply codeword level retransmissions to Group 1 MPDUs.</a:t>
            </a:r>
            <a:endParaRPr lang="en-US" sz="1800" b="1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800" b="1" u="sng" dirty="0"/>
              <a:t>Proposal</a:t>
            </a:r>
            <a:r>
              <a:rPr lang="en-US" sz="1800" dirty="0"/>
              <a:t>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HARQ feedback is not required for codewords that do not correspond to group 2 MPDUs.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800" b="1" u="sng" dirty="0"/>
              <a:t>Pros</a:t>
            </a:r>
            <a:r>
              <a:rPr lang="en-US" sz="1800" dirty="0"/>
              <a:t>: HARQ feedback overhead may be reduced.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800" b="1" u="sng" dirty="0"/>
              <a:t>Cons</a:t>
            </a:r>
            <a:r>
              <a:rPr lang="en-US" sz="1800" dirty="0"/>
              <a:t>: MAC needs to inform PHY the boundary between group 1 MPDUs and group 2 MPDUs.</a:t>
            </a:r>
          </a:p>
        </p:txBody>
      </p:sp>
    </p:spTree>
    <p:extLst>
      <p:ext uri="{BB962C8B-B14F-4D97-AF65-F5344CB8AC3E}">
        <p14:creationId xmlns:p14="http://schemas.microsoft.com/office/powerpoint/2010/main" val="27009472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4208" y="1600200"/>
            <a:ext cx="7772400" cy="41148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SG" sz="2000" b="0" dirty="0"/>
              <a:t>A new terminology HARQ Applicable A-MPDU is introduced. 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000" b="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0" dirty="0"/>
              <a:t>It is proposed </a:t>
            </a:r>
            <a:r>
              <a:rPr lang="en-SG" sz="2000" b="0" dirty="0"/>
              <a:t>that HARQ operation shall be disabled for an A-MPDU that is not a HARQ Applicable A-MPDU.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000" b="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0" dirty="0"/>
              <a:t>It is also proposed </a:t>
            </a:r>
            <a:r>
              <a:rPr lang="en-SG" sz="2000" b="0" dirty="0"/>
              <a:t>that HARQ feedback is not required for codewords not corresponding to MPDUs that solicit acknowledgement in a HARQ Applicable A-MPDU.</a:t>
            </a:r>
          </a:p>
          <a:p>
            <a:pPr>
              <a:buFont typeface="Wingdings" panose="05000000000000000000" pitchFamily="2" charset="2"/>
              <a:buChar char="q"/>
            </a:pPr>
            <a:endParaRPr lang="en-SG" sz="2000" b="0" dirty="0"/>
          </a:p>
          <a:p>
            <a:pPr>
              <a:buFont typeface="Wingdings" panose="05000000000000000000" pitchFamily="2" charset="2"/>
              <a:buChar char="q"/>
            </a:pPr>
            <a:endParaRPr lang="en-US" sz="2000" b="0" dirty="0"/>
          </a:p>
          <a:p>
            <a:pPr>
              <a:buFont typeface="Wingdings" panose="05000000000000000000" pitchFamily="2" charset="2"/>
              <a:buChar char="q"/>
            </a:pPr>
            <a:endParaRPr lang="en-SG" sz="2000" b="0" dirty="0"/>
          </a:p>
          <a:p>
            <a:pPr marL="457200" indent="-457200">
              <a:buFont typeface="+mj-lt"/>
              <a:buAutoNum type="arabicParenR"/>
            </a:pPr>
            <a:endParaRPr lang="en-US" sz="20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78797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199"/>
            <a:ext cx="7772400" cy="1371601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en-SG" sz="2000" b="0" dirty="0"/>
              <a:t>IEEE 802.11-19/0873r1, HARQ Framing, July 2019</a:t>
            </a:r>
          </a:p>
          <a:p>
            <a:pPr marL="457200" indent="-457200">
              <a:buFont typeface="+mj-lt"/>
              <a:buAutoNum type="arabicParenR"/>
            </a:pPr>
            <a:r>
              <a:rPr lang="en-SG" sz="2000" b="0" dirty="0"/>
              <a:t>IEEE 802.11-19/1038r1, HARQ with A-MPDU, July 2019</a:t>
            </a:r>
          </a:p>
          <a:p>
            <a:pPr marL="457200" indent="-457200">
              <a:buFont typeface="+mj-lt"/>
              <a:buAutoNum type="arabicParenR"/>
            </a:pPr>
            <a:r>
              <a:rPr lang="en-SG" sz="2000" b="0" dirty="0"/>
              <a:t>IEEE 802.11-19/1131r0, Consideration on HARQ Unit, July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54890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830808" cy="30480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SG" sz="2000" b="0" dirty="0"/>
              <a:t>Do you support that HARQ operation shall be disabled for an A-MPDU that is not a HARQ Applicable A-MPDU?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b="1" u="sng" dirty="0"/>
              <a:t>Note</a:t>
            </a:r>
            <a:r>
              <a:rPr lang="en-US" sz="1800" dirty="0"/>
              <a:t>: HARQ Applicable A-MPDU is an A-MPDU containing at least one MPDU that solicits acknowledgement</a:t>
            </a:r>
            <a:r>
              <a:rPr lang="en-SG" sz="1800"/>
              <a:t>. </a:t>
            </a:r>
            <a:endParaRPr lang="en-SG" sz="1800" b="0" dirty="0"/>
          </a:p>
          <a:p>
            <a:pPr>
              <a:buFont typeface="Wingdings" panose="05000000000000000000" pitchFamily="2" charset="2"/>
              <a:buChar char="q"/>
            </a:pPr>
            <a:endParaRPr lang="en-SG" sz="2000" b="0" dirty="0"/>
          </a:p>
          <a:p>
            <a:pPr marL="0" indent="0">
              <a:buNone/>
            </a:pPr>
            <a:r>
              <a:rPr lang="en-US" sz="2000" b="0" dirty="0"/>
              <a:t>Yes:      </a:t>
            </a:r>
          </a:p>
          <a:p>
            <a:pPr marL="0" indent="0">
              <a:buNone/>
            </a:pPr>
            <a:r>
              <a:rPr lang="en-US" sz="2000" b="0" dirty="0"/>
              <a:t>No:      </a:t>
            </a:r>
          </a:p>
          <a:p>
            <a:pPr marL="0" indent="0">
              <a:buNone/>
            </a:pPr>
            <a:r>
              <a:rPr lang="en-US" sz="2000" b="0" dirty="0"/>
              <a:t>Abstain: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743944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40937</TotalTime>
  <Words>755</Words>
  <Application>Microsoft Office PowerPoint</Application>
  <PresentationFormat>On-screen Show (4:3)</PresentationFormat>
  <Paragraphs>102</Paragraphs>
  <Slides>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Gulim</vt:lpstr>
      <vt:lpstr>맑은 고딕</vt:lpstr>
      <vt:lpstr>MS PGothic</vt:lpstr>
      <vt:lpstr>Arial</vt:lpstr>
      <vt:lpstr>Times New Roman</vt:lpstr>
      <vt:lpstr>Wingdings</vt:lpstr>
      <vt:lpstr>802-11-Submission</vt:lpstr>
      <vt:lpstr>Visio</vt:lpstr>
      <vt:lpstr>HARQ Applicable A-MPDU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Summary</vt:lpstr>
      <vt:lpstr>Reference</vt:lpstr>
      <vt:lpstr>Straw Poll</vt:lpstr>
    </vt:vector>
  </TitlesOfParts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James Wang</dc:creator>
  <cp:lastModifiedBy>Lei Huang</cp:lastModifiedBy>
  <cp:revision>2646</cp:revision>
  <cp:lastPrinted>2014-11-04T15:04:57Z</cp:lastPrinted>
  <dcterms:created xsi:type="dcterms:W3CDTF">2007-04-17T18:10:23Z</dcterms:created>
  <dcterms:modified xsi:type="dcterms:W3CDTF">2019-09-13T09:11:40Z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</Properties>
</file>