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0" r:id="rId4"/>
    <p:sldId id="261" r:id="rId5"/>
    <p:sldId id="272" r:id="rId6"/>
    <p:sldId id="273" r:id="rId7"/>
    <p:sldId id="262" r:id="rId8"/>
    <p:sldId id="263" r:id="rId9"/>
    <p:sldId id="266" r:id="rId10"/>
    <p:sldId id="267" r:id="rId11"/>
    <p:sldId id="269" r:id="rId12"/>
    <p:sldId id="270" r:id="rId13"/>
    <p:sldId id="264" r:id="rId14"/>
    <p:sldId id="268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>
      <p:cViewPr>
        <p:scale>
          <a:sx n="81" d="100"/>
          <a:sy n="81" d="100"/>
        </p:scale>
        <p:origin x="754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23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279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057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062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3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4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5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249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6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943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24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802.11-19/1451r1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514928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Virtual BSS for Multi-AP Coordination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Follow-up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76398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467393"/>
              </p:ext>
            </p:extLst>
          </p:nvPr>
        </p:nvGraphicFramePr>
        <p:xfrm>
          <a:off x="933450" y="3000375"/>
          <a:ext cx="10229850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3000375"/>
                        <a:ext cx="10229850" cy="24860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29217" y="25598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6425"/>
            <a:ext cx="10361084" cy="1065213"/>
          </a:xfrm>
        </p:spPr>
        <p:txBody>
          <a:bodyPr/>
          <a:lstStyle/>
          <a:p>
            <a:r>
              <a:rPr lang="en-GB" dirty="0" smtClean="0"/>
              <a:t>Option 2: Temporal Key generation with individual APs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29574" y="1944688"/>
            <a:ext cx="11787935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PMK-AP derived from PMK-Coordinator and distributed by V-BSS Coordinator to </a:t>
            </a:r>
            <a:r>
              <a:rPr lang="en-US" dirty="0" smtClean="0">
                <a:solidFill>
                  <a:schemeClr val="tx1"/>
                </a:solidFill>
              </a:rPr>
              <a:t>APs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STA </a:t>
            </a:r>
            <a:r>
              <a:rPr lang="en-US" b="1" dirty="0" smtClean="0">
                <a:solidFill>
                  <a:schemeClr val="tx1"/>
                </a:solidFill>
              </a:rPr>
              <a:t>can generate </a:t>
            </a:r>
            <a:r>
              <a:rPr lang="en-US" b="1" dirty="0">
                <a:solidFill>
                  <a:schemeClr val="tx1"/>
                </a:solidFill>
              </a:rPr>
              <a:t>temporal keys with multiple APs of Virtual </a:t>
            </a:r>
            <a:r>
              <a:rPr lang="en-US" b="1" dirty="0" smtClean="0">
                <a:solidFill>
                  <a:schemeClr val="tx1"/>
                </a:solidFill>
              </a:rPr>
              <a:t>BSS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802.11r protocols can be extended for the key generation with the individual APs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200" dirty="0" smtClean="0">
              <a:solidFill>
                <a:schemeClr val="tx1"/>
              </a:solidFill>
            </a:endParaRPr>
          </a:p>
          <a:p>
            <a:pPr marL="57150" indent="-342900">
              <a:buFont typeface="Courier New" panose="02070309020205020404" pitchFamily="49" charset="0"/>
              <a:buChar char="o"/>
            </a:pPr>
            <a:endParaRPr lang="en-US" sz="2200" dirty="0" smtClean="0">
              <a:solidFill>
                <a:schemeClr val="tx1"/>
              </a:solidFill>
            </a:endParaRPr>
          </a:p>
          <a:p>
            <a:pPr marL="5715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Separate </a:t>
            </a:r>
            <a:r>
              <a:rPr lang="en-US" dirty="0">
                <a:solidFill>
                  <a:schemeClr val="tx1"/>
                </a:solidFill>
              </a:rPr>
              <a:t>keys maintained for each </a:t>
            </a:r>
            <a:r>
              <a:rPr lang="en-US" dirty="0" smtClean="0">
                <a:solidFill>
                  <a:schemeClr val="tx1"/>
                </a:solidFill>
              </a:rPr>
              <a:t>AP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</a:rPr>
              <a:t>C</a:t>
            </a:r>
            <a:r>
              <a:rPr lang="en-US" sz="2200" dirty="0" smtClean="0">
                <a:solidFill>
                  <a:schemeClr val="tx1"/>
                </a:solidFill>
              </a:rPr>
              <a:t>orresponding keys used for communication between STA and AP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Dynamic AP selection limited to the subset with whom temporal keys are generated</a:t>
            </a:r>
          </a:p>
        </p:txBody>
      </p:sp>
    </p:spTree>
    <p:extLst>
      <p:ext uri="{BB962C8B-B14F-4D97-AF65-F5344CB8AC3E}">
        <p14:creationId xmlns:p14="http://schemas.microsoft.com/office/powerpoint/2010/main" val="27327239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Multi-AP Coordination Capability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7631819"/>
              </p:ext>
            </p:extLst>
          </p:nvPr>
        </p:nvGraphicFramePr>
        <p:xfrm>
          <a:off x="228600" y="1766254"/>
          <a:ext cx="11527365" cy="3273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7200"/>
                <a:gridCol w="3462564"/>
                <a:gridCol w="3657601"/>
              </a:tblGrid>
              <a:tr h="83841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     Category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Temporal</a:t>
                      </a:r>
                      <a:r>
                        <a:rPr lang="en-US" sz="2400" b="1" baseline="0" dirty="0" smtClean="0"/>
                        <a:t> keys </a:t>
                      </a:r>
                      <a:r>
                        <a:rPr lang="en-US" sz="2400" b="1" dirty="0" smtClean="0"/>
                        <a:t>with </a:t>
                      </a:r>
                    </a:p>
                    <a:p>
                      <a:pPr algn="ctr"/>
                      <a:r>
                        <a:rPr lang="en-US" sz="2400" b="1" dirty="0" smtClean="0"/>
                        <a:t>V-BSS</a:t>
                      </a:r>
                      <a:r>
                        <a:rPr lang="en-US" sz="2400" b="1" baseline="0" dirty="0" smtClean="0"/>
                        <a:t> Coordinator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Temporal keys</a:t>
                      </a:r>
                      <a:r>
                        <a:rPr lang="en-US" sz="2400" b="1" baseline="0" dirty="0" smtClean="0"/>
                        <a:t> with individual APs</a:t>
                      </a:r>
                      <a:endParaRPr lang="en-US" sz="2400" b="1" dirty="0"/>
                    </a:p>
                  </a:txBody>
                  <a:tcPr/>
                </a:tc>
              </a:tr>
              <a:tr h="608754">
                <a:tc>
                  <a:txBody>
                    <a:bodyPr/>
                    <a:lstStyle/>
                    <a:p>
                      <a:pPr algn="just"/>
                      <a:r>
                        <a:rPr lang="en-US" sz="2400" b="1" dirty="0" smtClean="0"/>
                        <a:t>   Coordinated OFDMA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   </a:t>
                      </a:r>
                      <a:r>
                        <a:rPr lang="en-US" sz="2400" b="1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b="1" dirty="0"/>
                    </a:p>
                  </a:txBody>
                  <a:tcPr/>
                </a:tc>
              </a:tr>
              <a:tr h="608754">
                <a:tc>
                  <a:txBody>
                    <a:bodyPr/>
                    <a:lstStyle/>
                    <a:p>
                      <a:pPr algn="just"/>
                      <a:r>
                        <a:rPr lang="en-US" sz="2400" b="1" dirty="0" smtClean="0"/>
                        <a:t>   Coordinated</a:t>
                      </a:r>
                      <a:r>
                        <a:rPr lang="en-US" sz="2400" b="1" baseline="0" dirty="0" smtClean="0"/>
                        <a:t> Beamforming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b="1" dirty="0"/>
                    </a:p>
                  </a:txBody>
                  <a:tcPr/>
                </a:tc>
              </a:tr>
              <a:tr h="608754">
                <a:tc>
                  <a:txBody>
                    <a:bodyPr/>
                    <a:lstStyle/>
                    <a:p>
                      <a:pPr algn="just"/>
                      <a:r>
                        <a:rPr lang="en-US" sz="2400" b="1" dirty="0" smtClean="0"/>
                        <a:t>   Null</a:t>
                      </a:r>
                      <a:r>
                        <a:rPr lang="en-US" sz="2400" b="1" baseline="0" dirty="0" smtClean="0"/>
                        <a:t> Forming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b="1" dirty="0"/>
                    </a:p>
                  </a:txBody>
                  <a:tcPr/>
                </a:tc>
              </a:tr>
              <a:tr h="608754">
                <a:tc>
                  <a:txBody>
                    <a:bodyPr/>
                    <a:lstStyle/>
                    <a:p>
                      <a:pPr algn="just"/>
                      <a:r>
                        <a:rPr lang="en-US" sz="2400" b="1" dirty="0" smtClean="0"/>
                        <a:t>   Joint</a:t>
                      </a:r>
                      <a:r>
                        <a:rPr lang="en-US" sz="2400" b="1" baseline="0" dirty="0" smtClean="0"/>
                        <a:t> AP Transmission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X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28418" y="5295882"/>
            <a:ext cx="117879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 joint AP transmission, multiple APs transmit exact same data to </a:t>
            </a:r>
            <a:r>
              <a:rPr lang="en-US" dirty="0" smtClean="0">
                <a:solidFill>
                  <a:schemeClr val="tx1"/>
                </a:solidFill>
              </a:rPr>
              <a:t>STA 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7178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Further Consideration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2057400"/>
            <a:ext cx="10361084" cy="32027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Security assessment of Virtual BSS Authentication modes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Addressing for transparent data reception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Secure channel between the V-BSS Coordinator and APs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Data flow between the STA and Virtual BSS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7319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60642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97038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To achieve seamless transmission of frames between STAs and APs participating in Multi-AP Coordination, security framework needs important consideration</a:t>
            </a:r>
          </a:p>
          <a:p>
            <a:pPr marL="0" indent="0"/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Presented Virtual BSS association protocol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Depending on Virtual BSS architecture partition, </a:t>
            </a:r>
            <a:r>
              <a:rPr lang="en-GB" dirty="0"/>
              <a:t>t</a:t>
            </a:r>
            <a:r>
              <a:rPr lang="en-GB" dirty="0" smtClean="0"/>
              <a:t>emporal key generation can be performed directly with V-BSS Coordinator or with individual APs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[1] </a:t>
            </a:r>
            <a:r>
              <a:rPr lang="en-GB" dirty="0"/>
              <a:t>11-19/1019, “Virtual BSS for Multi AP Coordination</a:t>
            </a:r>
            <a:r>
              <a:rPr lang="en-GB" dirty="0" smtClean="0"/>
              <a:t>”</a:t>
            </a:r>
            <a:endParaRPr lang="en-GB" dirty="0" smtClean="0"/>
          </a:p>
          <a:p>
            <a:r>
              <a:rPr lang="en-GB" dirty="0" smtClean="0"/>
              <a:t>[2] 11-19/0089, </a:t>
            </a:r>
            <a:r>
              <a:rPr lang="en-GB" dirty="0" smtClean="0"/>
              <a:t>“Distributed MU-MIMO Architecture Design Considerations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[3] 11-19/0804</a:t>
            </a:r>
            <a:r>
              <a:rPr lang="en-GB" dirty="0"/>
              <a:t>, “</a:t>
            </a:r>
            <a:r>
              <a:rPr lang="en-GB" dirty="0" smtClean="0"/>
              <a:t>Multi-AP Transmission Procedure”</a:t>
            </a:r>
          </a:p>
          <a:p>
            <a:r>
              <a:rPr lang="en-GB" dirty="0" smtClean="0"/>
              <a:t>[4] 11-19/1129, “Consideration on Multi-AP Coordination”</a:t>
            </a:r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6400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TGbe</a:t>
            </a:r>
            <a:r>
              <a:rPr lang="en-GB" dirty="0" smtClean="0"/>
              <a:t> Multi-AP Coordination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58965"/>
            <a:ext cx="11084985" cy="435284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Multi-AP Coordination is a candidate feature being discussed in </a:t>
            </a:r>
            <a:r>
              <a:rPr lang="en-US" dirty="0" err="1" smtClean="0"/>
              <a:t>TGbe</a:t>
            </a:r>
            <a:r>
              <a:rPr lang="en-US" dirty="0" smtClean="0"/>
              <a:t> group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</a:t>
            </a:r>
            <a:r>
              <a:rPr lang="en-US" dirty="0"/>
              <a:t>are many categories of multi-AP coordination including joint processing, coordinate OFDMA, null forming, coordinated beamforming, AP selection, </a:t>
            </a:r>
            <a:r>
              <a:rPr lang="en-US" dirty="0" smtClean="0"/>
              <a:t>etc.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both downlink and uplink, </a:t>
            </a:r>
            <a:r>
              <a:rPr lang="en-US" dirty="0"/>
              <a:t>t</a:t>
            </a:r>
            <a:r>
              <a:rPr lang="en-US" dirty="0" smtClean="0"/>
              <a:t>he AP(s) used may vary </a:t>
            </a:r>
            <a:r>
              <a:rPr lang="en-US" dirty="0" smtClean="0"/>
              <a:t>dynamically</a:t>
            </a:r>
            <a:r>
              <a:rPr lang="en-US" dirty="0" smtClean="0"/>
              <a:t> </a:t>
            </a:r>
            <a:r>
              <a:rPr lang="en-US" dirty="0" smtClean="0"/>
              <a:t>based on link quality, load balancing, etc</a:t>
            </a:r>
            <a:r>
              <a:rPr lang="en-US" dirty="0" smtClean="0"/>
              <a:t>. [1][2][3][4]</a:t>
            </a:r>
            <a:endParaRPr lang="en-US" sz="22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Multi-AP Coordination Requirements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94314" y="1981200"/>
            <a:ext cx="1091188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Seamless exchange of frames between STA and </a:t>
            </a:r>
            <a:r>
              <a:rPr lang="en-US" dirty="0" smtClean="0"/>
              <a:t>coordinating APs without negotiation overhead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Simultaneous connectivity with multiple APs</a:t>
            </a:r>
            <a:endParaRPr lang="en-US" sz="2200" dirty="0"/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Secure connection between STA and coordinating APs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Single authentication and association state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Encryption for different flavors of multi-AP transmission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focus on the authentication and association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929217" y="4699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 Authentication </a:t>
            </a:r>
            <a:r>
              <a:rPr lang="en-GB" dirty="0" smtClean="0"/>
              <a:t>Recap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268" name="Content Placeholder 1"/>
          <p:cNvSpPr>
            <a:spLocks noGrp="1"/>
          </p:cNvSpPr>
          <p:nvPr>
            <p:ph idx="1"/>
          </p:nvPr>
        </p:nvSpPr>
        <p:spPr>
          <a:xfrm>
            <a:off x="477899" y="1752600"/>
            <a:ext cx="111045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Network discovery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 open authentication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 association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802.1X/SAE/FILS authentication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Skipped if pre-shared keys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Master session key generated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Master keys for unicast (PMK) and </a:t>
            </a:r>
            <a:r>
              <a:rPr lang="en-US" sz="2200" dirty="0" smtClean="0"/>
              <a:t>group addressed (GMK</a:t>
            </a:r>
            <a:r>
              <a:rPr lang="en-US" sz="2200" dirty="0" smtClean="0"/>
              <a:t>) </a:t>
            </a:r>
            <a:r>
              <a:rPr lang="en-US" sz="2200" dirty="0" smtClean="0"/>
              <a:t>frames at </a:t>
            </a:r>
            <a:r>
              <a:rPr lang="en-US" sz="2200" dirty="0" smtClean="0"/>
              <a:t>AP and STA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4-way handshake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200" dirty="0" smtClean="0"/>
              <a:t>AP and STA confirm they have same PMK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200" dirty="0" smtClean="0"/>
              <a:t>Temporal keys generated (PTK, GTK, IGTK)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200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marL="514350" indent="-457200">
              <a:buFont typeface="Arial" panose="020B0604020202020204" pitchFamily="34" charset="0"/>
              <a:buChar char="•"/>
            </a:pPr>
            <a:endParaRPr lang="en-US" sz="3000" dirty="0" smtClean="0"/>
          </a:p>
          <a:p>
            <a:pPr marL="514350" indent="-457200">
              <a:buFont typeface="Arial" panose="020B0604020202020204" pitchFamily="34" charset="0"/>
              <a:buChar char="•"/>
            </a:pPr>
            <a:endParaRPr lang="en-US" sz="2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929217" y="4699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802.11r Mobility Domain Recap (1/2)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37727" y="1305415"/>
            <a:ext cx="115034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Protocols </a:t>
            </a:r>
            <a:r>
              <a:rPr lang="en-US" sz="2400" dirty="0" smtClean="0">
                <a:solidFill>
                  <a:schemeClr val="tx1"/>
                </a:solidFill>
              </a:rPr>
              <a:t>for reducing </a:t>
            </a:r>
            <a:r>
              <a:rPr lang="en-US" dirty="0" smtClean="0">
                <a:solidFill>
                  <a:schemeClr val="tx1"/>
                </a:solidFill>
              </a:rPr>
              <a:t>security overhead in roaming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Assumes WLAN Controller securely connected to APs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Full authentication performed at initial association with mobility 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Fast BSS transition (FT) key hierarchy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PMK-RO at WLAN controller, separate PMK for each AP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040323" y="2881534"/>
            <a:ext cx="4121197" cy="3460194"/>
            <a:chOff x="7896201" y="2114328"/>
            <a:chExt cx="4439857" cy="4194992"/>
          </a:xfrm>
        </p:grpSpPr>
        <p:grpSp>
          <p:nvGrpSpPr>
            <p:cNvPr id="28" name="Group 27"/>
            <p:cNvGrpSpPr/>
            <p:nvPr/>
          </p:nvGrpSpPr>
          <p:grpSpPr>
            <a:xfrm>
              <a:off x="7896201" y="2114328"/>
              <a:ext cx="4439857" cy="4194992"/>
              <a:chOff x="5107027" y="2186336"/>
              <a:chExt cx="4439857" cy="4194992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5107027" y="2186336"/>
                <a:ext cx="4439857" cy="4194992"/>
                <a:chOff x="7756276" y="2254524"/>
                <a:chExt cx="4439857" cy="4194992"/>
              </a:xfrm>
            </p:grpSpPr>
            <p:sp>
              <p:nvSpPr>
                <p:cNvPr id="31" name="Oval 30"/>
                <p:cNvSpPr/>
                <p:nvPr/>
              </p:nvSpPr>
              <p:spPr>
                <a:xfrm>
                  <a:off x="7756276" y="2273052"/>
                  <a:ext cx="4248472" cy="4176464"/>
                </a:xfrm>
                <a:prstGeom prst="ellipse">
                  <a:avLst/>
                </a:prstGeom>
                <a:solidFill>
                  <a:srgbClr val="9BBB59">
                    <a:lumMod val="40000"/>
                    <a:lumOff val="60000"/>
                    <a:alpha val="52000"/>
                  </a:srgbClr>
                </a:solidFill>
                <a:ln w="25400" cap="flat" cmpd="sng" algn="ctr">
                  <a:solidFill>
                    <a:srgbClr val="9BBB59">
                      <a:lumMod val="40000"/>
                      <a:lumOff val="60000"/>
                      <a:alpha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32" name="Isosceles Triangle 31"/>
                <p:cNvSpPr/>
                <p:nvPr/>
              </p:nvSpPr>
              <p:spPr>
                <a:xfrm>
                  <a:off x="8428717" y="3861048"/>
                  <a:ext cx="288032" cy="500236"/>
                </a:xfrm>
                <a:prstGeom prst="triangle">
                  <a:avLst/>
                </a:prstGeom>
                <a:solidFill>
                  <a:srgbClr val="9BBB59">
                    <a:lumMod val="50000"/>
                  </a:srgbClr>
                </a:solidFill>
                <a:ln w="25400" cap="flat" cmpd="sng" algn="ctr">
                  <a:solidFill>
                    <a:srgbClr val="9BBB59">
                      <a:lumMod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33" name="Rounded Rectangle 32"/>
                <p:cNvSpPr/>
                <p:nvPr/>
              </p:nvSpPr>
              <p:spPr>
                <a:xfrm>
                  <a:off x="9394265" y="3068960"/>
                  <a:ext cx="972492" cy="360040"/>
                </a:xfrm>
                <a:prstGeom prst="roundRect">
                  <a:avLst/>
                </a:prstGeom>
                <a:solidFill>
                  <a:srgbClr val="0057A3"/>
                </a:solidFill>
                <a:ln w="25400" cap="flat" cmpd="sng" algn="ctr">
                  <a:solidFill>
                    <a:srgbClr val="0057A3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34" name="Isosceles Triangle 33"/>
                <p:cNvSpPr/>
                <p:nvPr/>
              </p:nvSpPr>
              <p:spPr>
                <a:xfrm>
                  <a:off x="11359639" y="3887380"/>
                  <a:ext cx="288032" cy="500236"/>
                </a:xfrm>
                <a:prstGeom prst="triangle">
                  <a:avLst/>
                </a:prstGeom>
                <a:solidFill>
                  <a:srgbClr val="9BBB59">
                    <a:lumMod val="50000"/>
                  </a:srgbClr>
                </a:solidFill>
                <a:ln w="25400" cap="flat" cmpd="sng" algn="ctr">
                  <a:solidFill>
                    <a:srgbClr val="9BBB59">
                      <a:lumMod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35" name="Rounded Rectangle 34"/>
                <p:cNvSpPr/>
                <p:nvPr/>
              </p:nvSpPr>
              <p:spPr>
                <a:xfrm>
                  <a:off x="9510535" y="5581974"/>
                  <a:ext cx="151749" cy="432048"/>
                </a:xfrm>
                <a:prstGeom prst="roundRect">
                  <a:avLst/>
                </a:prstGeom>
                <a:solidFill>
                  <a:srgbClr val="8064A2"/>
                </a:solidFill>
                <a:ln w="25400" cap="flat" cmpd="sng" algn="ctr">
                  <a:solidFill>
                    <a:srgbClr val="8064A2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cxnSp>
              <p:nvCxnSpPr>
                <p:cNvPr id="36" name="Curved Connector 35"/>
                <p:cNvCxnSpPr/>
                <p:nvPr/>
              </p:nvCxnSpPr>
              <p:spPr>
                <a:xfrm>
                  <a:off x="10475401" y="3256782"/>
                  <a:ext cx="841811" cy="612068"/>
                </a:xfrm>
                <a:prstGeom prst="curvedConnector3">
                  <a:avLst/>
                </a:prstGeom>
                <a:noFill/>
                <a:ln w="9525" cap="flat" cmpd="sng" algn="ctr">
                  <a:solidFill>
                    <a:srgbClr val="0057A3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37" name="Curved Connector 36"/>
                <p:cNvCxnSpPr/>
                <p:nvPr/>
              </p:nvCxnSpPr>
              <p:spPr>
                <a:xfrm rot="5400000">
                  <a:off x="8679869" y="3353328"/>
                  <a:ext cx="694717" cy="539676"/>
                </a:xfrm>
                <a:prstGeom prst="curvedConnector3">
                  <a:avLst/>
                </a:prstGeom>
                <a:noFill/>
                <a:ln w="9525" cap="flat" cmpd="sng" algn="ctr">
                  <a:solidFill>
                    <a:srgbClr val="0057A3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9624392" y="5365950"/>
                  <a:ext cx="0" cy="216024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0057A3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0" name="Curved Connector 39"/>
                <p:cNvCxnSpPr/>
                <p:nvPr/>
              </p:nvCxnSpPr>
              <p:spPr>
                <a:xfrm rot="16200000" flipH="1">
                  <a:off x="8382141" y="4606064"/>
                  <a:ext cx="1138044" cy="813780"/>
                </a:xfrm>
                <a:prstGeom prst="curvedConnector3">
                  <a:avLst>
                    <a:gd name="adj1" fmla="val 50000"/>
                  </a:avLst>
                </a:prstGeom>
                <a:noFill/>
                <a:ln w="9525" cap="flat" cmpd="sng" algn="ctr">
                  <a:solidFill>
                    <a:srgbClr val="0057A3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sp>
              <p:nvSpPr>
                <p:cNvPr id="41" name="TextBox 40"/>
                <p:cNvSpPr txBox="1"/>
                <p:nvPr/>
              </p:nvSpPr>
              <p:spPr>
                <a:xfrm>
                  <a:off x="9499589" y="2254524"/>
                  <a:ext cx="1944216" cy="3693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141414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WLAN Controller</a:t>
                  </a:r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8131317" y="3372417"/>
                  <a:ext cx="98482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141414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AP 1</a:t>
                  </a:r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1211306" y="3429001"/>
                  <a:ext cx="98482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141414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AP 2</a:t>
                  </a:r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9730572" y="5670029"/>
                  <a:ext cx="901113" cy="4188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141414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STA </a:t>
                  </a:r>
                </a:p>
              </p:txBody>
            </p:sp>
          </p:grpSp>
          <p:cxnSp>
            <p:nvCxnSpPr>
              <p:cNvPr id="30" name="Straight Connector 29"/>
              <p:cNvCxnSpPr/>
              <p:nvPr/>
            </p:nvCxnSpPr>
            <p:spPr>
              <a:xfrm>
                <a:off x="6920944" y="5297762"/>
                <a:ext cx="0" cy="216024"/>
              </a:xfrm>
              <a:prstGeom prst="line">
                <a:avLst/>
              </a:prstGeom>
              <a:noFill/>
              <a:ln w="19050" cap="flat" cmpd="sng" algn="ctr">
                <a:solidFill>
                  <a:srgbClr val="0057A3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</p:grpSp>
        <p:sp>
          <p:nvSpPr>
            <p:cNvPr id="45" name="TextBox 44"/>
            <p:cNvSpPr txBox="1"/>
            <p:nvPr/>
          </p:nvSpPr>
          <p:spPr>
            <a:xfrm>
              <a:off x="9899428" y="3949863"/>
              <a:ext cx="1944216" cy="887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41414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Mobility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 smtClean="0">
                  <a:solidFill>
                    <a:srgbClr val="141414"/>
                  </a:solidFill>
                  <a:latin typeface="Arial" charset="0"/>
                  <a:ea typeface="+mn-ea"/>
                  <a:cs typeface="Arial" charset="0"/>
                </a:rPr>
                <a:t>Domain</a:t>
              </a:r>
              <a:endPara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141414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</p:grpSp>
      <p:pic>
        <p:nvPicPr>
          <p:cNvPr id="47" name="Picture 4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190" y="3194946"/>
            <a:ext cx="3451536" cy="30085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94959" y="3761631"/>
            <a:ext cx="1526276" cy="85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WLAN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Controller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95400" y="5259162"/>
            <a:ext cx="1526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AP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547736" y="5295608"/>
            <a:ext cx="1526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AP 2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0167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929217" y="4699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802.11r Mobility Domain Recap (2/2)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507" y="1905000"/>
            <a:ext cx="4824514" cy="420528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8600" y="1371600"/>
            <a:ext cx="1150347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Full authentication during initial association with mobility domain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PMK-RO generation at WLAN controller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PMK-R1s derived and distributed to APs</a:t>
            </a:r>
          </a:p>
          <a:p>
            <a:pPr marL="5715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4-way handshake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Temporal keys generated with only the associated AP</a:t>
            </a:r>
          </a:p>
          <a:p>
            <a:pPr marL="5715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Fast transition protocols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802.11 authentication frames enriched with new IEs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Temporal keys generated with target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   Is </a:t>
            </a:r>
            <a:r>
              <a:rPr lang="en-GB" dirty="0">
                <a:solidFill>
                  <a:schemeClr val="tx1"/>
                </a:solidFill>
              </a:rPr>
              <a:t>802.11r </a:t>
            </a:r>
            <a:r>
              <a:rPr lang="en-GB" dirty="0" smtClean="0">
                <a:solidFill>
                  <a:schemeClr val="tx1"/>
                </a:solidFill>
              </a:rPr>
              <a:t>sufficient for EHT Multi-AP?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dirty="0" smtClean="0">
                <a:solidFill>
                  <a:schemeClr val="tx1"/>
                </a:solidFill>
              </a:rPr>
              <a:t>No simultaneous connection </a:t>
            </a:r>
            <a:r>
              <a:rPr lang="en-US" sz="2200" b="1" dirty="0">
                <a:solidFill>
                  <a:schemeClr val="tx1"/>
                </a:solidFill>
              </a:rPr>
              <a:t>to multiple </a:t>
            </a:r>
            <a:r>
              <a:rPr lang="en-US" sz="2200" b="1" dirty="0" smtClean="0">
                <a:solidFill>
                  <a:schemeClr val="tx1"/>
                </a:solidFill>
              </a:rPr>
              <a:t>APs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dirty="0" smtClean="0">
                <a:solidFill>
                  <a:schemeClr val="tx1"/>
                </a:solidFill>
              </a:rPr>
              <a:t>However, we can extend/re-use FT protocols</a:t>
            </a:r>
          </a:p>
        </p:txBody>
      </p:sp>
    </p:spTree>
    <p:extLst>
      <p:ext uri="{BB962C8B-B14F-4D97-AF65-F5344CB8AC3E}">
        <p14:creationId xmlns:p14="http://schemas.microsoft.com/office/powerpoint/2010/main" val="30987332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04826"/>
            <a:ext cx="10361084" cy="1065213"/>
          </a:xfrm>
        </p:spPr>
        <p:txBody>
          <a:bodyPr/>
          <a:lstStyle/>
          <a:p>
            <a:r>
              <a:rPr lang="en-GB" dirty="0" smtClean="0"/>
              <a:t>Virtual BSS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1398587"/>
            <a:ext cx="10361084" cy="4113213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Infrastructure BSS with a group of APs coordinated by V-BSS </a:t>
            </a:r>
            <a:r>
              <a:rPr lang="en-US" dirty="0" smtClean="0"/>
              <a:t>coordinator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Seamless </a:t>
            </a:r>
            <a:r>
              <a:rPr lang="en-US" dirty="0"/>
              <a:t>transmission of data frames to and from multiple </a:t>
            </a:r>
            <a:r>
              <a:rPr lang="en-US" dirty="0" smtClean="0"/>
              <a:t>APs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200" dirty="0" smtClean="0"/>
              <a:t>Presented in July meeting [3]</a:t>
            </a:r>
            <a:endParaRPr lang="en-US" sz="2200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200" dirty="0" smtClean="0"/>
              <a:t>Dynamic AP selection by STA and V-BSS Coordinator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200" dirty="0" smtClean="0"/>
              <a:t>Transparent data reception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Single </a:t>
            </a:r>
            <a:r>
              <a:rPr lang="en-US" dirty="0"/>
              <a:t>association and authentication state </a:t>
            </a:r>
            <a:r>
              <a:rPr lang="en-US" dirty="0" smtClean="0"/>
              <a:t>maintenance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200" dirty="0" smtClean="0"/>
              <a:t>Focus of this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2509300"/>
            <a:ext cx="4000139" cy="3770309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0871"/>
            <a:ext cx="10361084" cy="1065213"/>
          </a:xfrm>
        </p:spPr>
        <p:txBody>
          <a:bodyPr/>
          <a:lstStyle/>
          <a:p>
            <a:r>
              <a:rPr lang="en-GB" dirty="0" smtClean="0"/>
              <a:t>Virtual BSS Initial Association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76200" y="1520684"/>
            <a:ext cx="124930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Virtual BSS operation advertised in Beacons, Probe Response, (Re) </a:t>
            </a:r>
            <a:r>
              <a:rPr lang="en-US" dirty="0" err="1" smtClean="0">
                <a:solidFill>
                  <a:schemeClr val="tx1"/>
                </a:solidFill>
              </a:rPr>
              <a:t>Assoc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Response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Open authentication and association performed with a specific AP of Virtual BSS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Association Request indicates request to join the Virtual BSS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Association Response includes V-BSS Coordinator key holder ID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Used to generate PMK at STA and V-BSS Coordinator similar to 802.11r PMK-R0 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Temporal key generation </a:t>
            </a:r>
            <a:r>
              <a:rPr lang="en-US" dirty="0">
                <a:solidFill>
                  <a:schemeClr val="tx1"/>
                </a:solidFill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epends on the Virtual BSS architecture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Partition of functionalities between the V-BSS Coordinator and APs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Virtual BSS Authentication modes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tx1"/>
                </a:solidFill>
              </a:rPr>
              <a:t>Option 1</a:t>
            </a:r>
            <a:r>
              <a:rPr lang="en-US" dirty="0">
                <a:solidFill>
                  <a:schemeClr val="tx1"/>
                </a:solidFill>
              </a:rPr>
              <a:t>: Temporal key generation </a:t>
            </a:r>
            <a:r>
              <a:rPr lang="en-US" dirty="0" smtClean="0">
                <a:solidFill>
                  <a:schemeClr val="tx1"/>
                </a:solidFill>
              </a:rPr>
              <a:t>with V-BSS Coordinator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tx1"/>
                </a:solidFill>
              </a:rPr>
              <a:t>Option 2</a:t>
            </a:r>
            <a:r>
              <a:rPr lang="en-US" dirty="0">
                <a:solidFill>
                  <a:schemeClr val="tx1"/>
                </a:solidFill>
              </a:rPr>
              <a:t>: Temporal key generation </a:t>
            </a:r>
            <a:r>
              <a:rPr lang="en-US" dirty="0" smtClean="0">
                <a:solidFill>
                  <a:schemeClr val="tx1"/>
                </a:solidFill>
              </a:rPr>
              <a:t>with individual APs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Selected mode needs to be indicated to STAs joining the Virtual BSS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Example: Association Response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1"/>
            <a:ext cx="10972799" cy="1065213"/>
          </a:xfrm>
        </p:spPr>
        <p:txBody>
          <a:bodyPr/>
          <a:lstStyle/>
          <a:p>
            <a:r>
              <a:rPr lang="en-GB" dirty="0" smtClean="0"/>
              <a:t>Option 1: Temporal Key generation with V-BSS Coordinator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51665" y="1805581"/>
            <a:ext cx="124930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Temporal keys generated </a:t>
            </a:r>
            <a:r>
              <a:rPr lang="en-US" sz="2400" dirty="0">
                <a:solidFill>
                  <a:schemeClr val="tx1"/>
                </a:solidFill>
              </a:rPr>
              <a:t>between STA and </a:t>
            </a:r>
            <a:r>
              <a:rPr lang="en-US" sz="2400" dirty="0" smtClean="0">
                <a:solidFill>
                  <a:schemeClr val="tx1"/>
                </a:solidFill>
              </a:rPr>
              <a:t>V-BSS Coordinator using PMK-Coordinator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V-BSS Coordinator </a:t>
            </a:r>
            <a:r>
              <a:rPr lang="en-US" dirty="0" smtClean="0">
                <a:solidFill>
                  <a:schemeClr val="tx1"/>
                </a:solidFill>
              </a:rPr>
              <a:t>performs data </a:t>
            </a:r>
            <a:r>
              <a:rPr lang="en-US" dirty="0">
                <a:solidFill>
                  <a:schemeClr val="tx1"/>
                </a:solidFill>
              </a:rPr>
              <a:t>encryption and </a:t>
            </a:r>
            <a:r>
              <a:rPr lang="en-US" dirty="0" smtClean="0">
                <a:solidFill>
                  <a:schemeClr val="tx1"/>
                </a:solidFill>
              </a:rPr>
              <a:t>decryption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APs serve as a relay forwarding packets </a:t>
            </a:r>
            <a:r>
              <a:rPr lang="en-US" sz="2400" dirty="0">
                <a:solidFill>
                  <a:schemeClr val="tx1"/>
                </a:solidFill>
              </a:rPr>
              <a:t>to and from </a:t>
            </a:r>
            <a:r>
              <a:rPr lang="en-US" sz="2400" dirty="0" smtClean="0">
                <a:solidFill>
                  <a:schemeClr val="tx1"/>
                </a:solidFill>
              </a:rPr>
              <a:t>V-BSS coordinator and 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0618" y="3899910"/>
            <a:ext cx="6350247" cy="207745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105400" y="5977369"/>
            <a:ext cx="18859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Derives PTK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182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11-19-1451-00-00be-virtual-bss-for-multi-ap-coordination-follow-up</Template>
  <TotalTime>1716</TotalTime>
  <Words>1173</Words>
  <Application>Microsoft Office PowerPoint</Application>
  <PresentationFormat>Widescreen</PresentationFormat>
  <Paragraphs>233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MS Gothic</vt:lpstr>
      <vt:lpstr>Arial</vt:lpstr>
      <vt:lpstr>Courier New</vt:lpstr>
      <vt:lpstr>Times New Roman</vt:lpstr>
      <vt:lpstr>Wingdings</vt:lpstr>
      <vt:lpstr>Office Theme</vt:lpstr>
      <vt:lpstr>Document</vt:lpstr>
      <vt:lpstr>Virtual BSS for Multi-AP Coordination Follow-up</vt:lpstr>
      <vt:lpstr>TGbe Multi-AP Coordination</vt:lpstr>
      <vt:lpstr>Multi-AP Coordination Requirements</vt:lpstr>
      <vt:lpstr>802.11 Authentication Recap</vt:lpstr>
      <vt:lpstr>802.11r Mobility Domain Recap (1/2)</vt:lpstr>
      <vt:lpstr>802.11r Mobility Domain Recap (2/2)</vt:lpstr>
      <vt:lpstr>Virtual BSS</vt:lpstr>
      <vt:lpstr>Virtual BSS Initial Association</vt:lpstr>
      <vt:lpstr>Option 1: Temporal Key generation with V-BSS Coordinator</vt:lpstr>
      <vt:lpstr>Option 2: Temporal Key generation with individual APs</vt:lpstr>
      <vt:lpstr>Multi-AP Coordination Capability</vt:lpstr>
      <vt:lpstr>Further Consideration</vt:lpstr>
      <vt:lpstr>Summary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BSS for Multi AP Coordination Follow-up</dc:title>
  <dc:creator>Sharan Naribole</dc:creator>
  <cp:lastModifiedBy>Sharan Naribole</cp:lastModifiedBy>
  <cp:revision>98</cp:revision>
  <cp:lastPrinted>1601-01-01T00:00:00Z</cp:lastPrinted>
  <dcterms:created xsi:type="dcterms:W3CDTF">2019-09-09T01:01:15Z</dcterms:created>
  <dcterms:modified xsi:type="dcterms:W3CDTF">2019-09-16T21:54:24Z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discussions\Multi-AP Coordination\Virtual BSS\11-19-1451-00-00be-virtual-bss-for-multi-ap-coordination-follow-up.pptx</vt:lpwstr>
  </property>
</Properties>
</file>