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6"/>
  </p:notesMasterIdLst>
  <p:handoutMasterIdLst>
    <p:handoutMasterId r:id="rId137"/>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425" r:id="rId19"/>
    <p:sldId id="1495" r:id="rId20"/>
    <p:sldId id="1556" r:id="rId21"/>
    <p:sldId id="1563" r:id="rId22"/>
    <p:sldId id="1496" r:id="rId23"/>
    <p:sldId id="1497" r:id="rId24"/>
    <p:sldId id="1564" r:id="rId25"/>
    <p:sldId id="1565" r:id="rId26"/>
    <p:sldId id="1616" r:id="rId27"/>
    <p:sldId id="1498" r:id="rId28"/>
    <p:sldId id="1554" r:id="rId29"/>
    <p:sldId id="1566" r:id="rId30"/>
    <p:sldId id="1635" r:id="rId31"/>
    <p:sldId id="1505" r:id="rId32"/>
    <p:sldId id="1597" r:id="rId33"/>
    <p:sldId id="1506" r:id="rId34"/>
    <p:sldId id="1507" r:id="rId35"/>
    <p:sldId id="1509" r:id="rId36"/>
    <p:sldId id="1567" r:id="rId37"/>
    <p:sldId id="1549" r:id="rId38"/>
    <p:sldId id="1570" r:id="rId39"/>
    <p:sldId id="1547" r:id="rId40"/>
    <p:sldId id="1545" r:id="rId41"/>
    <p:sldId id="1546" r:id="rId42"/>
    <p:sldId id="1544" r:id="rId43"/>
    <p:sldId id="1548" r:id="rId44"/>
    <p:sldId id="1550" r:id="rId45"/>
    <p:sldId id="1573" r:id="rId46"/>
    <p:sldId id="1574" r:id="rId47"/>
    <p:sldId id="1575" r:id="rId48"/>
    <p:sldId id="1553" r:id="rId49"/>
    <p:sldId id="1576" r:id="rId50"/>
    <p:sldId id="1577" r:id="rId51"/>
    <p:sldId id="1511" r:id="rId52"/>
    <p:sldId id="1572" r:id="rId53"/>
    <p:sldId id="1579" r:id="rId54"/>
    <p:sldId id="1582" r:id="rId55"/>
    <p:sldId id="1583" r:id="rId56"/>
    <p:sldId id="1587" r:id="rId57"/>
    <p:sldId id="1598" r:id="rId58"/>
    <p:sldId id="1589" r:id="rId59"/>
    <p:sldId id="1600" r:id="rId60"/>
    <p:sldId id="1601" r:id="rId61"/>
    <p:sldId id="1595" r:id="rId62"/>
    <p:sldId id="1590" r:id="rId63"/>
    <p:sldId id="1602" r:id="rId64"/>
    <p:sldId id="1592" r:id="rId65"/>
    <p:sldId id="1603" r:id="rId66"/>
    <p:sldId id="1593" r:id="rId67"/>
    <p:sldId id="1594" r:id="rId68"/>
    <p:sldId id="1604" r:id="rId69"/>
    <p:sldId id="1512" r:id="rId70"/>
    <p:sldId id="1609" r:id="rId71"/>
    <p:sldId id="1605" r:id="rId72"/>
    <p:sldId id="1606" r:id="rId73"/>
    <p:sldId id="1607" r:id="rId74"/>
    <p:sldId id="1608" r:id="rId75"/>
    <p:sldId id="1610" r:id="rId76"/>
    <p:sldId id="1611" r:id="rId77"/>
    <p:sldId id="1613" r:id="rId78"/>
    <p:sldId id="1614" r:id="rId79"/>
    <p:sldId id="1513" r:id="rId80"/>
    <p:sldId id="1617" r:id="rId81"/>
    <p:sldId id="1618" r:id="rId82"/>
    <p:sldId id="1514" r:id="rId83"/>
    <p:sldId id="1619" r:id="rId84"/>
    <p:sldId id="1620" r:id="rId85"/>
    <p:sldId id="1621" r:id="rId86"/>
    <p:sldId id="1523" r:id="rId87"/>
    <p:sldId id="1524" r:id="rId88"/>
    <p:sldId id="1525" r:id="rId89"/>
    <p:sldId id="1526" r:id="rId90"/>
    <p:sldId id="1527" r:id="rId91"/>
    <p:sldId id="1528" r:id="rId92"/>
    <p:sldId id="1622" r:id="rId93"/>
    <p:sldId id="1529" r:id="rId94"/>
    <p:sldId id="1625" r:id="rId95"/>
    <p:sldId id="1624" r:id="rId96"/>
    <p:sldId id="1530" r:id="rId97"/>
    <p:sldId id="1515" r:id="rId98"/>
    <p:sldId id="1631" r:id="rId99"/>
    <p:sldId id="1630" r:id="rId100"/>
    <p:sldId id="1640" r:id="rId101"/>
    <p:sldId id="1641" r:id="rId102"/>
    <p:sldId id="1642" r:id="rId103"/>
    <p:sldId id="1643" r:id="rId104"/>
    <p:sldId id="1644" r:id="rId105"/>
    <p:sldId id="1645" r:id="rId106"/>
    <p:sldId id="1409" r:id="rId107"/>
    <p:sldId id="1628" r:id="rId108"/>
    <p:sldId id="1520" r:id="rId109"/>
    <p:sldId id="1629" r:id="rId110"/>
    <p:sldId id="1541" r:id="rId111"/>
    <p:sldId id="1516" r:id="rId112"/>
    <p:sldId id="1632" r:id="rId113"/>
    <p:sldId id="1532" r:id="rId114"/>
    <p:sldId id="1558" r:id="rId115"/>
    <p:sldId id="1633" r:id="rId116"/>
    <p:sldId id="1517" r:id="rId117"/>
    <p:sldId id="1626" r:id="rId118"/>
    <p:sldId id="1534" r:id="rId119"/>
    <p:sldId id="1535" r:id="rId120"/>
    <p:sldId id="1536" r:id="rId121"/>
    <p:sldId id="1557" r:id="rId122"/>
    <p:sldId id="1518" r:id="rId123"/>
    <p:sldId id="1636" r:id="rId124"/>
    <p:sldId id="1537" r:id="rId125"/>
    <p:sldId id="1637" r:id="rId126"/>
    <p:sldId id="1519" r:id="rId127"/>
    <p:sldId id="1638" r:id="rId128"/>
    <p:sldId id="1538" r:id="rId129"/>
    <p:sldId id="1639" r:id="rId130"/>
    <p:sldId id="1465" r:id="rId131"/>
    <p:sldId id="1634" r:id="rId132"/>
    <p:sldId id="868" r:id="rId133"/>
    <p:sldId id="874" r:id="rId134"/>
    <p:sldId id="305" r:id="rId13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52" d="100"/>
          <a:sy n="52" d="100"/>
        </p:scale>
        <p:origin x="48" y="5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commentAuthors" Target="commentAuthor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0-C942-4FF1-9DF1-A9631DD4ABE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0-1897-4BF1-8B0F-5E9E2993E229}"/>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Not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B8AA-4A87-8E7C-74572C5A9585}"/>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380-03-coex-minutes-of-the-ieee-802-11-coexistence-workshop.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474-01-coex-ls-to-3gpp-ran1-about-blocking-energy.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19/11-19-1681-00-coex-3gpp-ran1-status-on-nr-unlicensed.ppt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grouper.ieee.org/groups/802/11/Workshops/2019-July-Coex/IEEE%20Workshop%20Tiago%20Rodrigues%20WBA%20v003.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1/Workshops/2019-July-Coex/2-2-UChicago_Coexistence%20Wkshp.pptx" TargetMode="External"/><Relationship Id="rId2" Type="http://schemas.openxmlformats.org/officeDocument/2006/relationships/hyperlink" Target="http://grouper.ieee.org/groups/802/11/Workshops/2019-July-Coex/2019_07_17_Coexistence_Workshop_HPE.pptx" TargetMode="External"/><Relationship Id="rId1" Type="http://schemas.openxmlformats.org/officeDocument/2006/relationships/slideLayout" Target="../slideLayouts/slideLayout2.xml"/><Relationship Id="rId5" Type="http://schemas.openxmlformats.org/officeDocument/2006/relationships/hyperlink" Target="http://grouper.ieee.org/groups/802/11/Workshops/2019-July-Coex/Coexistence%20Workshop%20presentation%2007012019.pptx" TargetMode="External"/><Relationship Id="rId4" Type="http://schemas.openxmlformats.org/officeDocument/2006/relationships/hyperlink" Target="https://mentor.ieee.org/802.11/dcn/19/11-19-11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grouper.ieee.org/groups/802/11/Workshops/2019-July-Coex/IEEE%20co-existence%20workshop%20-%20Orange%20views%20-%2017th%20July%202019%20-final.pdf" TargetMode="External"/><Relationship Id="rId2" Type="http://schemas.openxmlformats.org/officeDocument/2006/relationships/hyperlink" Target="http://grouper.ieee.org/groups/802/11/Workshops/2019-July-Coex/coex_Presentation_CP_Quantenna.pdf"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9-coex-workshop-presentation-common-preamble-Broadcom.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088" TargetMode="External"/><Relationship Id="rId2" Type="http://schemas.openxmlformats.org/officeDocument/2006/relationships/hyperlink" Target="https://mentor.ieee.org/802.11/dcn/19/11-19-1083"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Performance%20Evaluation%20of%20Channel%20Access%20Mechanisms%20in%206%20GHz%20Spectrum%20v4.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grouper.ieee.org/groups/802/11/Workshops/2019-July-Coex/att_coex_ws_final.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grouper.ieee.org/groups/802/11/Workshops/2019-July-Coex/3-14-coex-workshop-presentation-short-LBT-Broadcom.pptx"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332-00-coex-status-of-nr-u-wi-fi-coexistenc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September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September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Motions</a:t>
            </a:r>
            <a:endParaRPr lang="en-AU" sz="2400" b="1"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55228375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t>
            </a:r>
            <a:r>
              <a:rPr lang="en-AU" dirty="0" smtClean="0"/>
              <a:t>endorsement </a:t>
            </a:r>
            <a:r>
              <a:rPr lang="en-AU" dirty="0"/>
              <a:t>of </a:t>
            </a:r>
            <a:r>
              <a:rPr lang="en-AU" dirty="0" smtClean="0"/>
              <a:t>the </a:t>
            </a:r>
            <a:r>
              <a:rPr lang="en-AU" dirty="0" err="1" smtClean="0"/>
              <a:t>Coex</a:t>
            </a:r>
            <a:r>
              <a:rPr lang="en-AU" dirty="0" smtClean="0"/>
              <a:t> Workshop minutes</a:t>
            </a:r>
            <a:endParaRPr lang="en-AU" dirty="0"/>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a:t>
            </a:r>
            <a:r>
              <a:rPr lang="en-AU" i="1" dirty="0" smtClean="0"/>
              <a:t>participants in IEEE </a:t>
            </a:r>
            <a:r>
              <a:rPr lang="en-AU" i="1" dirty="0"/>
              <a:t>802.11 </a:t>
            </a:r>
            <a:r>
              <a:rPr lang="en-AU" i="1" dirty="0" err="1"/>
              <a:t>Coex</a:t>
            </a:r>
            <a:r>
              <a:rPr lang="en-AU" i="1" dirty="0"/>
              <a:t> SC </a:t>
            </a:r>
            <a:r>
              <a:rPr lang="en-AU" i="1" dirty="0" smtClean="0"/>
              <a:t>who attended </a:t>
            </a:r>
            <a:r>
              <a:rPr lang="en-AU" i="1" dirty="0"/>
              <a:t>the IEEE 802.11 Coexistence Workshop </a:t>
            </a:r>
            <a:r>
              <a:rPr lang="en-AU" i="1" dirty="0" smtClean="0"/>
              <a:t>endorse </a:t>
            </a:r>
            <a:r>
              <a:rPr lang="en-AU" i="1" dirty="0" smtClean="0"/>
              <a:t>the minutes</a:t>
            </a:r>
            <a:r>
              <a:rPr lang="en-AU" i="1" dirty="0"/>
              <a:t> </a:t>
            </a:r>
            <a:r>
              <a:rPr lang="en-AU" i="1" dirty="0" smtClean="0"/>
              <a:t>(</a:t>
            </a:r>
            <a:r>
              <a:rPr lang="en-AU" i="1" dirty="0" smtClean="0">
                <a:hlinkClick r:id="rId2"/>
              </a:rPr>
              <a:t>11-19-1380-03</a:t>
            </a:r>
            <a:r>
              <a:rPr lang="en-AU" i="1" dirty="0" smtClean="0"/>
              <a:t>) </a:t>
            </a:r>
            <a:r>
              <a:rPr lang="en-AU" i="1" dirty="0"/>
              <a:t>of the IEEE 802.11 Coexistence Workshop held in Vienna, Austria in July </a:t>
            </a:r>
            <a:r>
              <a:rPr lang="en-AU" i="1" dirty="0" smtClean="0"/>
              <a:t>2019</a:t>
            </a:r>
          </a:p>
          <a:p>
            <a:pPr lvl="1"/>
            <a:r>
              <a:rPr lang="en-AU" dirty="0" smtClean="0"/>
              <a:t>Moved</a:t>
            </a:r>
            <a:r>
              <a:rPr lang="en-AU" dirty="0" smtClean="0"/>
              <a:t>: Guido</a:t>
            </a:r>
            <a:endParaRPr lang="en-AU" dirty="0" smtClean="0"/>
          </a:p>
          <a:p>
            <a:pPr lvl="1"/>
            <a:r>
              <a:rPr lang="en-AU" dirty="0" smtClean="0"/>
              <a:t>Seconded</a:t>
            </a:r>
            <a:r>
              <a:rPr lang="en-AU" dirty="0" smtClean="0"/>
              <a:t>: Alan B</a:t>
            </a:r>
            <a:endParaRPr lang="en-AU" dirty="0" smtClean="0"/>
          </a:p>
          <a:p>
            <a:pPr lvl="1"/>
            <a:r>
              <a:rPr lang="en-AU" dirty="0" smtClean="0"/>
              <a:t>Result: 12/0/2</a:t>
            </a:r>
          </a:p>
          <a:p>
            <a:pPr lvl="1"/>
            <a:r>
              <a:rPr lang="en-AU" dirty="0" smtClean="0"/>
              <a:t>Note: please do not vote if you did not attend the Workshop</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5908766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 </a:t>
            </a:r>
            <a:r>
              <a:rPr lang="en-AU" dirty="0" err="1" smtClean="0"/>
              <a:t>Coex</a:t>
            </a:r>
            <a:r>
              <a:rPr lang="en-AU" dirty="0" smtClean="0"/>
              <a:t> SC will consider liaising </a:t>
            </a:r>
            <a:r>
              <a:rPr lang="en-AU" dirty="0" smtClean="0"/>
              <a:t>workshop </a:t>
            </a:r>
            <a:r>
              <a:rPr lang="en-AU" dirty="0" smtClean="0"/>
              <a:t>material to </a:t>
            </a:r>
            <a:r>
              <a:rPr lang="en-AU" dirty="0" smtClean="0"/>
              <a:t>those invited to the workshop</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r>
              <a:rPr lang="en-AU" dirty="0" smtClean="0"/>
              <a:t>: Evgeny Khorov</a:t>
            </a:r>
            <a:endParaRPr lang="en-AU" dirty="0" smtClean="0"/>
          </a:p>
          <a:p>
            <a:pPr lvl="1"/>
            <a:r>
              <a:rPr lang="en-AU" dirty="0" smtClean="0"/>
              <a:t>Seconded</a:t>
            </a:r>
            <a:r>
              <a:rPr lang="en-AU" dirty="0" smtClean="0"/>
              <a:t>: Brian hart</a:t>
            </a:r>
            <a:endParaRPr lang="en-AU" dirty="0" smtClean="0"/>
          </a:p>
          <a:p>
            <a:pPr lvl="1"/>
            <a:r>
              <a:rPr lang="en-AU" dirty="0" smtClean="0"/>
              <a:t>Result</a:t>
            </a:r>
            <a:r>
              <a:rPr lang="en-AU" dirty="0" smtClean="0"/>
              <a:t>: 9/0/4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5581472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not consider approving a LS to ETSI BRAN wrt short LBT</a:t>
            </a:r>
            <a:endParaRPr lang="en-AU" dirty="0"/>
          </a:p>
        </p:txBody>
      </p:sp>
      <p:sp>
        <p:nvSpPr>
          <p:cNvPr id="3" name="Content Placeholder 2"/>
          <p:cNvSpPr>
            <a:spLocks noGrp="1"/>
          </p:cNvSpPr>
          <p:nvPr>
            <p:ph idx="1"/>
          </p:nvPr>
        </p:nvSpPr>
        <p:spPr/>
        <p:txBody>
          <a:bodyPr/>
          <a:lstStyle/>
          <a:p>
            <a:pPr lvl="1"/>
            <a:r>
              <a:rPr lang="en-AU" dirty="0" smtClean="0"/>
              <a:t>During Wed PM1, the </a:t>
            </a:r>
            <a:r>
              <a:rPr lang="en-AU" dirty="0" err="1" smtClean="0"/>
              <a:t>Coex</a:t>
            </a:r>
            <a:r>
              <a:rPr lang="en-AU" dirty="0" smtClean="0"/>
              <a:t> SC discussed a possible LS to ETSI BRAN asking it to restrict the use of </a:t>
            </a:r>
            <a:r>
              <a:rPr lang="en-AU" i="1" dirty="0" smtClean="0"/>
              <a:t>no/short LBT </a:t>
            </a:r>
            <a:r>
              <a:rPr lang="en-AU" dirty="0" smtClean="0"/>
              <a:t>based on some material presented &amp; discussed at the </a:t>
            </a:r>
            <a:r>
              <a:rPr lang="en-AU" dirty="0" err="1" smtClean="0"/>
              <a:t>Coex</a:t>
            </a:r>
            <a:r>
              <a:rPr lang="en-AU" dirty="0" smtClean="0"/>
              <a:t> Workshop</a:t>
            </a:r>
          </a:p>
          <a:p>
            <a:pPr lvl="1"/>
            <a:r>
              <a:rPr lang="en-AU" dirty="0" smtClean="0"/>
              <a:t>Some stakeholders have expressed concern about this proposed liaison particularly in relation to the possible use of </a:t>
            </a:r>
            <a:r>
              <a:rPr lang="en-AU" i="1" dirty="0" smtClean="0"/>
              <a:t>short LBT </a:t>
            </a:r>
            <a:r>
              <a:rPr lang="en-AU" dirty="0" smtClean="0"/>
              <a:t>by Wi-Fi …</a:t>
            </a:r>
          </a:p>
          <a:p>
            <a:pPr lvl="1"/>
            <a:r>
              <a:rPr lang="en-AU" dirty="0" smtClean="0"/>
              <a:t>… and so the proposer of the LS would like to investigate the related issues further and so withdraws the associated motion at this time</a:t>
            </a:r>
          </a:p>
          <a:p>
            <a:pPr lvl="1"/>
            <a:r>
              <a:rPr lang="en-AU" dirty="0" smtClean="0"/>
              <a:t>While sooner is better than a later, a LS to ETSI BRAN on this topic in November (either confirming the WG’s current position or changing it) is still timely (it will be available for the ETSI BRAN meeting in December)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6231553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The </a:t>
            </a:r>
            <a:r>
              <a:rPr lang="en-AU" dirty="0" err="1"/>
              <a:t>Coex</a:t>
            </a:r>
            <a:r>
              <a:rPr lang="en-AU" dirty="0"/>
              <a:t> SC will not consider approving a LS to ETSI BRAN wrt short LBT</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cxnSp>
        <p:nvCxnSpPr>
          <p:cNvPr id="7" name="Straight Connector 6"/>
          <p:cNvCxnSpPr/>
          <p:nvPr/>
        </p:nvCxnSpPr>
        <p:spPr bwMode="auto">
          <a:xfrm>
            <a:off x="685800" y="1981200"/>
            <a:ext cx="7772400" cy="2895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8" name="Straight Connector 7"/>
          <p:cNvCxnSpPr/>
          <p:nvPr/>
        </p:nvCxnSpPr>
        <p:spPr bwMode="auto">
          <a:xfrm flipH="1">
            <a:off x="685800" y="1981200"/>
            <a:ext cx="7772400" cy="2895600"/>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81339559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t>
            </a:r>
            <a:r>
              <a:rPr lang="en-AU" dirty="0" err="1"/>
              <a:t>Coex</a:t>
            </a:r>
            <a:r>
              <a:rPr lang="en-AU" dirty="0"/>
              <a:t> SC will consider </a:t>
            </a:r>
            <a:r>
              <a:rPr lang="en-AU" dirty="0" smtClean="0"/>
              <a:t>a LS to 3GPP RAN1 notifying it of Workshop discussion related to reservation signals</a:t>
            </a:r>
            <a:endParaRPr lang="en-AU" i="1"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smtClean="0">
                <a:hlinkClick r:id="rId2"/>
              </a:rPr>
              <a:t>11-19-1474-01</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a:t>
            </a:r>
            <a:r>
              <a:rPr lang="en-AU" i="1" dirty="0" smtClean="0"/>
              <a:t>reservation signals and the LBT mechanism</a:t>
            </a:r>
            <a:endParaRPr lang="en-AU" i="1" dirty="0" smtClean="0"/>
          </a:p>
          <a:p>
            <a:pPr lvl="1"/>
            <a:r>
              <a:rPr lang="en-AU" dirty="0" smtClean="0"/>
              <a:t>Moved:</a:t>
            </a:r>
          </a:p>
          <a:p>
            <a:pPr lvl="1"/>
            <a:r>
              <a:rPr lang="en-AU" dirty="0" smtClean="0"/>
              <a:t>Seconded:</a:t>
            </a:r>
          </a:p>
          <a:p>
            <a:pPr lvl="1"/>
            <a:r>
              <a:rPr lang="en-AU" smtClean="0"/>
              <a:t>Result</a:t>
            </a:r>
            <a:r>
              <a:rPr lang="en-AU" smtClean="0"/>
              <a:t>: 2/16/4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6312330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spend most of its time on 5 GHz &amp;</a:t>
            </a:r>
            <a:br>
              <a:rPr lang="en-AU" dirty="0" smtClean="0"/>
            </a:br>
            <a:r>
              <a:rPr lang="en-AU" dirty="0" smtClean="0"/>
              <a:t>6 GHz WIs … and the ETSI BRAN Chair election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0008410"/>
              </p:ext>
            </p:extLst>
          </p:nvPr>
        </p:nvGraphicFramePr>
        <p:xfrm>
          <a:off x="685799" y="2348547"/>
          <a:ext cx="7858126" cy="3625905"/>
        </p:xfrm>
        <a:graphic>
          <a:graphicData uri="http://schemas.openxmlformats.org/drawingml/2006/table">
            <a:tbl>
              <a:tblPr firstRow="1">
                <a:tableStyleId>{21E4AEA4-8DFA-4A89-87EB-49C32662AFE0}</a:tableStyleId>
              </a:tblPr>
              <a:tblGrid>
                <a:gridCol w="1342953">
                  <a:extLst>
                    <a:ext uri="{9D8B030D-6E8A-4147-A177-3AD203B41FA5}">
                      <a16:colId xmlns:a16="http://schemas.microsoft.com/office/drawing/2014/main" val="3264301773"/>
                    </a:ext>
                  </a:extLst>
                </a:gridCol>
                <a:gridCol w="1663564">
                  <a:extLst>
                    <a:ext uri="{9D8B030D-6E8A-4147-A177-3AD203B41FA5}">
                      <a16:colId xmlns:a16="http://schemas.microsoft.com/office/drawing/2014/main" val="1947209012"/>
                    </a:ext>
                  </a:extLst>
                </a:gridCol>
                <a:gridCol w="1663564">
                  <a:extLst>
                    <a:ext uri="{9D8B030D-6E8A-4147-A177-3AD203B41FA5}">
                      <a16:colId xmlns:a16="http://schemas.microsoft.com/office/drawing/2014/main" val="2702390719"/>
                    </a:ext>
                  </a:extLst>
                </a:gridCol>
                <a:gridCol w="1664467">
                  <a:extLst>
                    <a:ext uri="{9D8B030D-6E8A-4147-A177-3AD203B41FA5}">
                      <a16:colId xmlns:a16="http://schemas.microsoft.com/office/drawing/2014/main" val="953021640"/>
                    </a:ext>
                  </a:extLst>
                </a:gridCol>
                <a:gridCol w="1523578">
                  <a:extLst>
                    <a:ext uri="{9D8B030D-6E8A-4147-A177-3AD203B41FA5}">
                      <a16:colId xmlns:a16="http://schemas.microsoft.com/office/drawing/2014/main" val="2842173054"/>
                    </a:ext>
                  </a:extLst>
                </a:gridCol>
              </a:tblGrid>
              <a:tr h="436880">
                <a:tc>
                  <a:txBody>
                    <a:bodyPr/>
                    <a:lstStyle/>
                    <a:p>
                      <a:pPr algn="ctr" hangingPunct="0">
                        <a:spcBef>
                          <a:spcPts val="400"/>
                        </a:spcBef>
                        <a:spcAft>
                          <a:spcPts val="200"/>
                        </a:spcAft>
                      </a:pPr>
                      <a:r>
                        <a:rPr lang="en-GB" sz="1400" dirty="0">
                          <a:effectLst/>
                        </a:rPr>
                        <a:t>Time</a:t>
                      </a:r>
                      <a:endParaRPr lang="en-AU" sz="1400" dirty="0">
                        <a:effectLst/>
                      </a:endParaRPr>
                    </a:p>
                    <a:p>
                      <a:pPr algn="ctr" hangingPunct="0">
                        <a:spcBef>
                          <a:spcPts val="400"/>
                        </a:spcBef>
                        <a:spcAft>
                          <a:spcPts val="2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Monday </a:t>
                      </a:r>
                      <a:endParaRPr lang="en-AU" sz="1400">
                        <a:effectLst/>
                      </a:endParaRPr>
                    </a:p>
                    <a:p>
                      <a:pPr algn="ctr" hangingPunct="0">
                        <a:spcBef>
                          <a:spcPts val="400"/>
                        </a:spcBef>
                        <a:spcAft>
                          <a:spcPts val="200"/>
                        </a:spcAft>
                      </a:pPr>
                      <a:r>
                        <a:rPr lang="en-GB" sz="1400">
                          <a:effectLst/>
                        </a:rPr>
                        <a:t>7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Tuesday</a:t>
                      </a:r>
                      <a:endParaRPr lang="en-AU" sz="1400">
                        <a:effectLst/>
                      </a:endParaRPr>
                    </a:p>
                    <a:p>
                      <a:pPr algn="ctr" hangingPunct="0">
                        <a:spcBef>
                          <a:spcPts val="400"/>
                        </a:spcBef>
                        <a:spcAft>
                          <a:spcPts val="200"/>
                        </a:spcAft>
                      </a:pPr>
                      <a:r>
                        <a:rPr lang="en-GB" sz="1400">
                          <a:effectLst/>
                        </a:rPr>
                        <a:t>8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Wednesday</a:t>
                      </a:r>
                      <a:endParaRPr lang="en-AU" sz="1400">
                        <a:effectLst/>
                      </a:endParaRPr>
                    </a:p>
                    <a:p>
                      <a:pPr algn="ctr" hangingPunct="0">
                        <a:spcBef>
                          <a:spcPts val="400"/>
                        </a:spcBef>
                        <a:spcAft>
                          <a:spcPts val="200"/>
                        </a:spcAft>
                      </a:pPr>
                      <a:r>
                        <a:rPr lang="en-GB" sz="1400">
                          <a:effectLst/>
                        </a:rPr>
                        <a:t>9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dirty="0">
                          <a:effectLst/>
                        </a:rPr>
                        <a:t>Thursday </a:t>
                      </a:r>
                      <a:endParaRPr lang="en-AU" sz="1400" dirty="0">
                        <a:effectLst/>
                      </a:endParaRPr>
                    </a:p>
                    <a:p>
                      <a:pPr algn="ctr" hangingPunct="0">
                        <a:spcBef>
                          <a:spcPts val="400"/>
                        </a:spcBef>
                        <a:spcAft>
                          <a:spcPts val="200"/>
                        </a:spcAft>
                      </a:pPr>
                      <a:r>
                        <a:rPr lang="en-GB" sz="1400" dirty="0">
                          <a:effectLst/>
                        </a:rPr>
                        <a:t>10 October</a:t>
                      </a:r>
                      <a:endParaRPr lang="en-AU" sz="1400" dirty="0">
                        <a:effectLst/>
                        <a:latin typeface="Times New Roman" panose="02020603050405020304" pitchFamily="18" charset="0"/>
                        <a:ea typeface="Times New Roman" panose="02020603050405020304" pitchFamily="18" charset="0"/>
                      </a:endParaRPr>
                    </a:p>
                  </a:txBody>
                  <a:tcPr marL="0" marR="0" marT="72000" marB="72000"/>
                </a:tc>
                <a:extLst>
                  <a:ext uri="{0D108BD9-81ED-4DB2-BD59-A6C34878D82A}">
                    <a16:rowId xmlns:a16="http://schemas.microsoft.com/office/drawing/2014/main" val="1429737487"/>
                  </a:ext>
                </a:extLst>
              </a:tr>
              <a:tr h="259080">
                <a:tc>
                  <a:txBody>
                    <a:bodyPr/>
                    <a:lstStyle/>
                    <a:p>
                      <a:pPr indent="81280" algn="ctr" hangingPunct="0">
                        <a:spcBef>
                          <a:spcPts val="400"/>
                        </a:spcBef>
                        <a:spcAft>
                          <a:spcPts val="200"/>
                        </a:spcAft>
                      </a:pPr>
                      <a:r>
                        <a:rPr lang="en-GB" sz="1400" dirty="0">
                          <a:effectLst/>
                        </a:rPr>
                        <a:t>09:00-10:30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3880930847"/>
                  </a:ext>
                </a:extLst>
              </a:tr>
              <a:tr h="295275">
                <a:tc>
                  <a:txBody>
                    <a:bodyPr/>
                    <a:lstStyle/>
                    <a:p>
                      <a:pPr indent="81280" algn="ctr" hangingPunct="0">
                        <a:spcBef>
                          <a:spcPts val="400"/>
                        </a:spcBef>
                        <a:spcAft>
                          <a:spcPts val="200"/>
                        </a:spcAft>
                      </a:pPr>
                      <a:r>
                        <a:rPr lang="en-US" sz="1400" dirty="0">
                          <a:effectLst/>
                        </a:rPr>
                        <a:t>11:00-12:30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4022322769"/>
                  </a:ext>
                </a:extLst>
              </a:tr>
              <a:tr h="259080">
                <a:tc>
                  <a:txBody>
                    <a:bodyPr/>
                    <a:lstStyle/>
                    <a:p>
                      <a:pPr indent="81280" algn="ctr" hangingPunct="0">
                        <a:spcBef>
                          <a:spcPts val="400"/>
                        </a:spcBef>
                        <a:spcAft>
                          <a:spcPts val="200"/>
                        </a:spcAft>
                      </a:pPr>
                      <a:r>
                        <a:rPr lang="en-GB" sz="1400">
                          <a:effectLst/>
                        </a:rPr>
                        <a:t>14:00-15:45</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1: BRAN Opening </a:t>
                      </a:r>
                      <a:r>
                        <a:rPr lang="en-US" sz="1400" dirty="0" smtClean="0">
                          <a:effectLst/>
                        </a:rPr>
                        <a:t>Plenary</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effectLst/>
                        </a:rPr>
                        <a:t>2.1: EN 301 598</a:t>
                      </a:r>
                      <a:endParaRPr lang="en-AU" sz="1400" dirty="0">
                        <a:effectLst/>
                      </a:endParaRPr>
                    </a:p>
                    <a:p>
                      <a:pPr algn="ctr" hangingPunct="0">
                        <a:spcBef>
                          <a:spcPts val="400"/>
                        </a:spcBef>
                        <a:spcAft>
                          <a:spcPts val="600"/>
                        </a:spcAft>
                      </a:pPr>
                      <a:r>
                        <a:rPr lang="en-US" sz="1400" dirty="0">
                          <a:effectLst/>
                        </a:rPr>
                        <a:t>TVWSD in </a:t>
                      </a:r>
                      <a:r>
                        <a:rPr lang="en-US" sz="1400" dirty="0" smtClean="0">
                          <a:effectLst/>
                        </a:rPr>
                        <a:t>UHF</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2.4: EN 303 687</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6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674965897"/>
                  </a:ext>
                </a:extLst>
              </a:tr>
              <a:tr h="885825">
                <a:tc>
                  <a:txBody>
                    <a:bodyPr/>
                    <a:lstStyle/>
                    <a:p>
                      <a:pPr indent="81280" algn="ctr" hangingPunct="0">
                        <a:spcBef>
                          <a:spcPts val="400"/>
                        </a:spcBef>
                        <a:spcAft>
                          <a:spcPts val="200"/>
                        </a:spcAft>
                      </a:pPr>
                      <a:r>
                        <a:rPr lang="en-GB" sz="1400" dirty="0">
                          <a:effectLst/>
                        </a:rPr>
                        <a:t>16:15 – 18:00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2.2: EN 302 567</a:t>
                      </a:r>
                      <a:endParaRPr lang="en-AU" sz="1400" dirty="0">
                        <a:effectLst/>
                      </a:endParaRPr>
                    </a:p>
                    <a:p>
                      <a:pPr algn="ctr" hangingPunct="0">
                        <a:spcBef>
                          <a:spcPts val="400"/>
                        </a:spcBef>
                        <a:spcAft>
                          <a:spcPts val="600"/>
                        </a:spcAft>
                      </a:pPr>
                      <a:r>
                        <a:rPr lang="en-GB" sz="1400" dirty="0">
                          <a:effectLst/>
                        </a:rPr>
                        <a:t>60 GHz </a:t>
                      </a:r>
                      <a:r>
                        <a:rPr lang="en-GB" sz="1400" dirty="0" smtClean="0">
                          <a:effectLst/>
                        </a:rPr>
                        <a:t>MGWS</a:t>
                      </a:r>
                      <a:endParaRPr lang="en-AU" sz="1400" dirty="0">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1260401243"/>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16146327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start discussing EN 303 687, which should be of significant interest to IEEE 802.11 WG</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At BRAN#102 a NWI for “</a:t>
            </a:r>
            <a:r>
              <a:rPr lang="en-GB" i="1" dirty="0"/>
              <a:t>6 GHz </a:t>
            </a:r>
            <a:r>
              <a:rPr lang="en-GB" i="1" dirty="0" smtClean="0"/>
              <a:t>RLAN Harmonised </a:t>
            </a:r>
            <a:r>
              <a:rPr lang="en-GB" i="1" dirty="0"/>
              <a:t>Standard for access to radio </a:t>
            </a:r>
            <a:r>
              <a:rPr lang="en-GB" i="1" dirty="0" smtClean="0"/>
              <a:t>spectrum</a:t>
            </a:r>
            <a:r>
              <a:rPr lang="en-GB" dirty="0" smtClean="0"/>
              <a:t>” was eventually adopted </a:t>
            </a:r>
            <a:r>
              <a:rPr lang="en-GB" dirty="0"/>
              <a:t>as EN 303 </a:t>
            </a:r>
            <a:r>
              <a:rPr lang="en-GB" dirty="0" smtClean="0"/>
              <a:t>687</a:t>
            </a:r>
          </a:p>
          <a:p>
            <a:pPr lvl="2"/>
            <a:r>
              <a:rPr lang="en-AU" dirty="0" smtClean="0"/>
              <a:t>Proposed by: HPE, Cisco, Microsoft, Broadcom, Intel &amp; Ruckus</a:t>
            </a:r>
          </a:p>
          <a:p>
            <a:pPr lvl="2"/>
            <a:r>
              <a:rPr lang="en-AU" dirty="0"/>
              <a:t>R</a:t>
            </a:r>
            <a:r>
              <a:rPr lang="fr-FR" dirty="0" smtClean="0"/>
              <a:t>apporteur: David </a:t>
            </a:r>
            <a:r>
              <a:rPr lang="fr-FR" dirty="0"/>
              <a:t>Boldy (</a:t>
            </a:r>
            <a:r>
              <a:rPr lang="fr-FR" dirty="0" err="1"/>
              <a:t>Broadcom</a:t>
            </a:r>
            <a:r>
              <a:rPr lang="fr-FR" dirty="0"/>
              <a:t>)</a:t>
            </a:r>
            <a:r>
              <a:rPr lang="fr-FR" b="1" dirty="0"/>
              <a:t> </a:t>
            </a:r>
            <a:endParaRPr lang="en-AU" dirty="0"/>
          </a:p>
          <a:p>
            <a:pPr lvl="2"/>
            <a:r>
              <a:rPr lang="en-AU" dirty="0" smtClean="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r>
              <a:rPr lang="en-GB" i="1" dirty="0" smtClean="0"/>
              <a:t>.</a:t>
            </a:r>
          </a:p>
          <a:p>
            <a:pPr lvl="2"/>
            <a:r>
              <a:rPr lang="en-GB" dirty="0" smtClean="0"/>
              <a:t>Note: the scope was controversial because, as originally proposed, it included a sentence specifying the baseline would be EN 301 893. This material was then moved to the remarks section and then removed altogether</a:t>
            </a:r>
            <a:endParaRPr lang="en-AU" dirty="0" smtClean="0"/>
          </a:p>
          <a:p>
            <a:pPr lvl="1"/>
            <a:r>
              <a:rPr lang="en-AU" dirty="0" smtClean="0"/>
              <a:t>BRAN#103 will start discussing </a:t>
            </a:r>
            <a:r>
              <a:rPr lang="en-GB" dirty="0"/>
              <a:t>EN </a:t>
            </a:r>
            <a:r>
              <a:rPr lang="en-GB" dirty="0" smtClean="0"/>
              <a:t>303 687, although it is not yet clear what will be discussed at the first meeting</a:t>
            </a:r>
          </a:p>
          <a:p>
            <a:pPr lvl="1"/>
            <a:r>
              <a:rPr lang="en-GB" dirty="0" smtClean="0"/>
              <a:t>This 6 GHz activity should be of as much interest to IEEE 802.11 WG as the 5 GHz activity developing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23021914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continue attempting to complete EN 301 893, the 5 GHz Harmonised Standard</a:t>
            </a:r>
            <a:endParaRPr lang="en-AU" dirty="0"/>
          </a:p>
        </p:txBody>
      </p:sp>
      <p:sp>
        <p:nvSpPr>
          <p:cNvPr id="3" name="Content Placeholder 2"/>
          <p:cNvSpPr>
            <a:spLocks noGrp="1"/>
          </p:cNvSpPr>
          <p:nvPr>
            <p:ph sz="half" idx="1"/>
          </p:nvPr>
        </p:nvSpPr>
        <p:spPr/>
        <p:txBody>
          <a:bodyPr/>
          <a:lstStyle/>
          <a:p>
            <a:pPr marL="0" indent="0"/>
            <a:r>
              <a:rPr lang="en-AU" dirty="0" smtClean="0"/>
              <a:t>Likely topics of discussion related to EN 301 893:</a:t>
            </a:r>
          </a:p>
          <a:p>
            <a:pPr lvl="1"/>
            <a:r>
              <a:rPr lang="en-AU" dirty="0" smtClean="0"/>
              <a:t>No/short </a:t>
            </a:r>
            <a:r>
              <a:rPr lang="en-AU" dirty="0"/>
              <a:t>LBT </a:t>
            </a:r>
            <a:r>
              <a:rPr lang="en-AU" dirty="0" smtClean="0"/>
              <a:t>issue</a:t>
            </a:r>
          </a:p>
          <a:p>
            <a:pPr lvl="2"/>
            <a:r>
              <a:rPr lang="en-AU" dirty="0" smtClean="0"/>
              <a:t>Already addressed</a:t>
            </a:r>
            <a:endParaRPr lang="en-AU" dirty="0"/>
          </a:p>
          <a:p>
            <a:pPr lvl="1"/>
            <a:r>
              <a:rPr lang="en-AU" dirty="0" smtClean="0"/>
              <a:t>Spectral masks</a:t>
            </a:r>
          </a:p>
          <a:p>
            <a:pPr lvl="2"/>
            <a:r>
              <a:rPr lang="en-AU" dirty="0"/>
              <a:t>See later</a:t>
            </a:r>
          </a:p>
          <a:p>
            <a:pPr lvl="1"/>
            <a:r>
              <a:rPr lang="en-AU" dirty="0" smtClean="0"/>
              <a:t>Relative thresholds</a:t>
            </a:r>
          </a:p>
          <a:p>
            <a:pPr lvl="2"/>
            <a:r>
              <a:rPr lang="en-AU" dirty="0"/>
              <a:t>See later</a:t>
            </a:r>
          </a:p>
          <a:p>
            <a:pPr lvl="1"/>
            <a:r>
              <a:rPr lang="en-AU" dirty="0" smtClean="0"/>
              <a:t>CW adjustment</a:t>
            </a:r>
          </a:p>
          <a:p>
            <a:pPr lvl="2"/>
            <a:r>
              <a:rPr lang="en-AU" dirty="0"/>
              <a:t>Already </a:t>
            </a:r>
            <a:r>
              <a:rPr lang="en-AU" dirty="0" smtClean="0"/>
              <a:t>addressed</a:t>
            </a:r>
            <a:endParaRPr lang="en-AU" dirty="0"/>
          </a:p>
        </p:txBody>
      </p:sp>
      <p:sp>
        <p:nvSpPr>
          <p:cNvPr id="7" name="Content Placeholder 6"/>
          <p:cNvSpPr>
            <a:spLocks noGrp="1"/>
          </p:cNvSpPr>
          <p:nvPr>
            <p:ph sz="half" idx="2"/>
          </p:nvPr>
        </p:nvSpPr>
        <p:spPr/>
        <p:txBody>
          <a:bodyPr/>
          <a:lstStyle/>
          <a:p>
            <a:r>
              <a:rPr lang="en-AU" dirty="0" smtClean="0"/>
              <a:t/>
            </a:r>
            <a:br>
              <a:rPr lang="en-AU" dirty="0" smtClean="0"/>
            </a:br>
            <a:endParaRPr lang="en-AU" dirty="0" smtClean="0"/>
          </a:p>
          <a:p>
            <a:pPr lvl="1"/>
            <a:r>
              <a:rPr lang="en-AU" dirty="0"/>
              <a:t>Paused COT issue</a:t>
            </a:r>
          </a:p>
          <a:p>
            <a:pPr lvl="2"/>
            <a:r>
              <a:rPr lang="en-AU" dirty="0"/>
              <a:t>See later</a:t>
            </a:r>
          </a:p>
          <a:p>
            <a:pPr lvl="1"/>
            <a:r>
              <a:rPr lang="en-AU" dirty="0" smtClean="0"/>
              <a:t>Blocking </a:t>
            </a:r>
            <a:r>
              <a:rPr lang="en-AU" dirty="0"/>
              <a:t>energy</a:t>
            </a:r>
          </a:p>
          <a:p>
            <a:pPr lvl="2"/>
            <a:r>
              <a:rPr lang="en-AU" dirty="0"/>
              <a:t>Already addressed</a:t>
            </a:r>
          </a:p>
          <a:p>
            <a:pPr lvl="1"/>
            <a:r>
              <a:rPr lang="en-AU" dirty="0"/>
              <a:t>Multi-channel access</a:t>
            </a:r>
          </a:p>
          <a:p>
            <a:pPr lvl="2"/>
            <a:r>
              <a:rPr lang="en-AU" dirty="0"/>
              <a:t>Already addressed</a:t>
            </a:r>
          </a:p>
          <a:p>
            <a:pPr lvl="1"/>
            <a:r>
              <a:rPr lang="en-AU" dirty="0"/>
              <a:t>…</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378211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October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a:t>BRAN #</a:t>
            </a:r>
            <a:r>
              <a:rPr lang="en-GB" dirty="0" smtClean="0"/>
              <a:t>103</a:t>
            </a:r>
            <a:endParaRPr lang="en-GB" dirty="0"/>
          </a:p>
          <a:p>
            <a:pPr lvl="2"/>
            <a:r>
              <a:rPr lang="en-GB" dirty="0" smtClean="0"/>
              <a:t>7-10 October </a:t>
            </a:r>
            <a:r>
              <a:rPr lang="en-GB" dirty="0"/>
              <a:t>2019 – Sophia Antipolis</a:t>
            </a:r>
          </a:p>
          <a:p>
            <a:pPr lvl="1"/>
            <a:r>
              <a:rPr lang="en-GB" dirty="0" smtClean="0"/>
              <a:t>BRAN </a:t>
            </a:r>
            <a:r>
              <a:rPr lang="en-GB" dirty="0"/>
              <a:t>#</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110</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a:solidFill>
                  <a:srgbClr val="FF0000"/>
                </a:solidFill>
              </a:rPr>
              <a:t>Relative vs absolute ED/PD </a:t>
            </a:r>
            <a:r>
              <a:rPr lang="en-AU" sz="2400" b="1" dirty="0" smtClean="0">
                <a:solidFill>
                  <a:srgbClr val="FF0000"/>
                </a:solidFill>
              </a:rPr>
              <a:t>thresholds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63791073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the issue of relative thresholds </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decided to establish a </a:t>
            </a:r>
            <a:r>
              <a:rPr lang="en-AU" i="1" dirty="0"/>
              <a:t>relative threshold ad </a:t>
            </a:r>
            <a:r>
              <a:rPr lang="en-AU" i="1" dirty="0" smtClean="0"/>
              <a:t>hoc</a:t>
            </a:r>
          </a:p>
          <a:p>
            <a:pPr lvl="1"/>
            <a:r>
              <a:rPr lang="en-AU" dirty="0" smtClean="0"/>
              <a:t>The </a:t>
            </a:r>
            <a:r>
              <a:rPr lang="en-AU" dirty="0"/>
              <a:t>one submission to the </a:t>
            </a:r>
            <a:r>
              <a:rPr lang="en-AU" i="1" dirty="0"/>
              <a:t>relative threshold ad hoc </a:t>
            </a:r>
            <a:r>
              <a:rPr lang="en-AU" dirty="0"/>
              <a:t>in August 2019 was based on a false </a:t>
            </a:r>
            <a:r>
              <a:rPr lang="en-AU" dirty="0" smtClean="0"/>
              <a:t>assumption</a:t>
            </a:r>
          </a:p>
          <a:p>
            <a:pPr lvl="1"/>
            <a:r>
              <a:rPr lang="en-AU" dirty="0" smtClean="0"/>
              <a:t>It is not clear what will happen in BRAN#103 wrt relative thresholds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26913571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In June 2019, ETSI BRAN decided to establish a </a:t>
            </a:r>
            <a:r>
              <a:rPr lang="en-AU" i="1" dirty="0" smtClean="0"/>
              <a:t>relative threshold ad hoc</a:t>
            </a:r>
            <a:endParaRPr lang="en-AU" i="1" dirty="0"/>
          </a:p>
        </p:txBody>
      </p:sp>
      <p:sp>
        <p:nvSpPr>
          <p:cNvPr id="3" name="Content Placeholder 2"/>
          <p:cNvSpPr>
            <a:spLocks noGrp="1"/>
          </p:cNvSpPr>
          <p:nvPr>
            <p:ph idx="1"/>
          </p:nvPr>
        </p:nvSpPr>
        <p:spPr/>
        <p:txBody>
          <a:bodyPr/>
          <a:lstStyle/>
          <a:p>
            <a:r>
              <a:rPr lang="en-GB" dirty="0" smtClean="0"/>
              <a:t>Summary from BRAN#102 in June 2019</a:t>
            </a:r>
            <a:endParaRPr lang="en-GB" dirty="0"/>
          </a:p>
          <a:p>
            <a:pPr lvl="1"/>
            <a:r>
              <a:rPr lang="en-AU" dirty="0" smtClean="0"/>
              <a:t>There was a proposal in BRAN#102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then suggested that the ED (and PD by implication) thresholds should be defined as relative levels (</a:t>
            </a:r>
            <a:r>
              <a:rPr lang="en-US" dirty="0"/>
              <a:t>r</a:t>
            </a:r>
            <a:r>
              <a:rPr lang="en-US" dirty="0" smtClean="0"/>
              <a:t>elative to what?)</a:t>
            </a:r>
          </a:p>
          <a:p>
            <a:pPr lvl="2"/>
            <a:r>
              <a:rPr lang="en-US" dirty="0" smtClean="0"/>
              <a:t>On the basis that this is how real devices are built</a:t>
            </a:r>
          </a:p>
          <a:p>
            <a:pPr lvl="1"/>
            <a:r>
              <a:rPr lang="en-US" dirty="0" smtClean="0"/>
              <a:t>An </a:t>
            </a:r>
            <a:r>
              <a:rPr lang="en-US" i="1" dirty="0" smtClean="0"/>
              <a:t>relative threshold ad hoc </a:t>
            </a:r>
            <a:r>
              <a:rPr lang="en-US" dirty="0" smtClean="0"/>
              <a:t>was set up to discuss this issue, meeting on 1 August 2019 at 15:00-18:00 CET</a:t>
            </a:r>
          </a:p>
          <a:p>
            <a:pPr lvl="2"/>
            <a:r>
              <a:rPr lang="en-US" dirty="0" smtClean="0"/>
              <a:t>It was ultimately delayed for two weeks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26589441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one submission to the </a:t>
            </a:r>
            <a:r>
              <a:rPr lang="en-AU" i="1" dirty="0" smtClean="0"/>
              <a:t>relative threshold ad hoc </a:t>
            </a:r>
            <a:r>
              <a:rPr lang="en-AU" dirty="0" smtClean="0"/>
              <a:t>in August 2019 was based on a false assumption</a:t>
            </a:r>
            <a:endParaRPr lang="en-AU" dirty="0"/>
          </a:p>
        </p:txBody>
      </p:sp>
      <p:sp>
        <p:nvSpPr>
          <p:cNvPr id="3" name="Content Placeholder 2"/>
          <p:cNvSpPr>
            <a:spLocks noGrp="1"/>
          </p:cNvSpPr>
          <p:nvPr>
            <p:ph idx="1"/>
          </p:nvPr>
        </p:nvSpPr>
        <p:spPr/>
        <p:txBody>
          <a:bodyPr/>
          <a:lstStyle/>
          <a:p>
            <a:r>
              <a:rPr lang="en-GB" dirty="0"/>
              <a:t>Summary from </a:t>
            </a:r>
            <a:r>
              <a:rPr lang="en-GB" i="1" dirty="0" smtClean="0"/>
              <a:t>relative threshold ad hoc </a:t>
            </a:r>
            <a:r>
              <a:rPr lang="en-GB" dirty="0" smtClean="0"/>
              <a:t>in August 2019</a:t>
            </a:r>
            <a:endParaRPr lang="en-AU" dirty="0"/>
          </a:p>
          <a:p>
            <a:pPr lvl="1"/>
            <a:r>
              <a:rPr lang="en-AU" dirty="0" smtClean="0"/>
              <a:t>BRAN(19)00027 (Ericsson) made a case that both the ED &amp; PD threshold requirements in EN 301 893 need to be tested in an environment with a raised noise floor</a:t>
            </a:r>
          </a:p>
          <a:p>
            <a:pPr lvl="2"/>
            <a:r>
              <a:rPr lang="en-AU" dirty="0" smtClean="0"/>
              <a:t>Based on the </a:t>
            </a:r>
            <a:r>
              <a:rPr lang="en-AU" i="1" dirty="0" smtClean="0"/>
              <a:t>new requirement</a:t>
            </a:r>
            <a:r>
              <a:rPr lang="en-AU" dirty="0" smtClean="0"/>
              <a:t> in 4.2.7.3.1.2 (they actually meant 4.2.7.3.1.4) that states, “</a:t>
            </a:r>
            <a:r>
              <a:rPr lang="en-GB" i="1" dirty="0" smtClean="0"/>
              <a:t>The </a:t>
            </a:r>
            <a:r>
              <a:rPr lang="en-GB" i="1" dirty="0"/>
              <a:t>ED Threshold Level (TL) defined above is an absolute level that applies at all times independent of back ground noise of other signals being present on the </a:t>
            </a:r>
            <a:r>
              <a:rPr lang="en-GB" i="1" dirty="0" smtClean="0"/>
              <a:t>channel” …</a:t>
            </a:r>
          </a:p>
          <a:p>
            <a:pPr lvl="2"/>
            <a:r>
              <a:rPr lang="en-GB" dirty="0" smtClean="0"/>
              <a:t>… and that essential requirements need to be tested</a:t>
            </a:r>
          </a:p>
          <a:p>
            <a:pPr lvl="2"/>
            <a:r>
              <a:rPr lang="en-GB" dirty="0" smtClean="0"/>
              <a:t>The submission did not make the case that the thresholds should be defined in relative terms, just that they should be tested in noisy environments</a:t>
            </a:r>
          </a:p>
          <a:p>
            <a:pPr lvl="1"/>
            <a:r>
              <a:rPr lang="en-GB" dirty="0" smtClean="0"/>
              <a:t>In counter, it was noted during the </a:t>
            </a:r>
            <a:r>
              <a:rPr lang="en-GB" i="1" dirty="0" smtClean="0"/>
              <a:t>ad hoc </a:t>
            </a:r>
            <a:r>
              <a:rPr lang="en-GB" dirty="0" smtClean="0"/>
              <a:t>teleconference that the requirement in </a:t>
            </a:r>
            <a:r>
              <a:rPr lang="en-AU" dirty="0" smtClean="0"/>
              <a:t>4.2.7.3.1.2 (or .4) does not apply to the PD threshold, which is actually defined in IEEE 802.11</a:t>
            </a:r>
          </a:p>
          <a:p>
            <a:pPr lvl="2"/>
            <a:r>
              <a:rPr lang="en-AU" dirty="0" smtClean="0"/>
              <a:t>Testing ED with noise is possible but also not very useful</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14935274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not clear what will happen in BRAN#103 wrt relative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115106223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Spectral </a:t>
            </a:r>
            <a:r>
              <a:rPr lang="en-AU" sz="2400" b="1" dirty="0">
                <a:solidFill>
                  <a:srgbClr val="FF0000"/>
                </a:solidFill>
              </a:rPr>
              <a:t>mask </a:t>
            </a:r>
            <a:r>
              <a:rPr lang="en-AU" sz="2400" b="1" dirty="0" smtClean="0">
                <a:solidFill>
                  <a:srgbClr val="FF0000"/>
                </a:solidFill>
              </a:rPr>
              <a:t>requirements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201747732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 is discussing 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smtClean="0"/>
              <a:t>The </a:t>
            </a:r>
            <a:r>
              <a:rPr lang="en-AU" dirty="0" err="1" smtClean="0"/>
              <a:t>Coex</a:t>
            </a:r>
            <a:r>
              <a:rPr lang="en-AU" dirty="0" smtClean="0"/>
              <a:t> SC will hear a report on the </a:t>
            </a:r>
            <a:r>
              <a:rPr lang="en-AU" i="1" dirty="0" smtClean="0"/>
              <a:t>spectral mask ad hoc </a:t>
            </a:r>
            <a:r>
              <a:rPr lang="en-AU" dirty="0" smtClean="0"/>
              <a:t>in August 2019</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41523270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9239783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424871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802.11ax</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a:t>
            </a:r>
            <a:r>
              <a:rPr lang="en-AU" dirty="0" smtClean="0"/>
              <a:t>Committee </a:t>
            </a:r>
            <a:r>
              <a:rPr lang="en-AU" dirty="0" smtClean="0"/>
              <a:t>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extension</a:t>
            </a:r>
          </a:p>
          <a:p>
            <a:pPr lvl="1"/>
            <a:r>
              <a:rPr lang="en-AU" dirty="0" smtClean="0"/>
              <a:t>There is </a:t>
            </a:r>
            <a:r>
              <a:rPr lang="en-AU" dirty="0" smtClean="0"/>
              <a:t>no </a:t>
            </a:r>
            <a:r>
              <a:rPr lang="en-AU" dirty="0" smtClean="0"/>
              <a:t>proposal at this point but interested parties are encouraged to consider this possibility for the November 2019 plenary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2597050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a:t>
            </a:r>
            <a:r>
              <a:rPr lang="en-AU" dirty="0" err="1"/>
              <a:t>Coex</a:t>
            </a:r>
            <a:r>
              <a:rPr lang="en-AU" dirty="0"/>
              <a:t> SC will hear a report on the </a:t>
            </a:r>
            <a:r>
              <a:rPr lang="en-AU" i="1" dirty="0"/>
              <a:t>spectral mask ad hoc </a:t>
            </a:r>
            <a:r>
              <a:rPr lang="en-AU" dirty="0"/>
              <a:t>in August 2019</a:t>
            </a:r>
          </a:p>
        </p:txBody>
      </p:sp>
      <p:sp>
        <p:nvSpPr>
          <p:cNvPr id="6" name="Rectangle 1"/>
          <p:cNvSpPr>
            <a:spLocks noGrp="1" noChangeArrowheads="1"/>
          </p:cNvSpPr>
          <p:nvPr>
            <p:ph idx="1"/>
          </p:nvPr>
        </p:nvSpPr>
        <p:spPr/>
        <p:txBody>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1"/>
            <a:r>
              <a:rPr lang="en-AU" altLang="en-US" dirty="0" smtClean="0"/>
              <a:t>ETSI BRAN held a </a:t>
            </a:r>
            <a:r>
              <a:rPr lang="en-AU" altLang="en-US" i="1" dirty="0" smtClean="0"/>
              <a:t>spectral mask ad hoc </a:t>
            </a:r>
            <a:r>
              <a:rPr lang="en-AU" altLang="en-US" dirty="0" smtClean="0"/>
              <a:t>teleconference on </a:t>
            </a:r>
            <a:r>
              <a:rPr lang="en-AU" dirty="0"/>
              <a:t>ad hoc meeting on </a:t>
            </a:r>
            <a:r>
              <a:rPr lang="en-AU" dirty="0" smtClean="0"/>
              <a:t>13 August </a:t>
            </a:r>
            <a:r>
              <a:rPr lang="en-AU" dirty="0"/>
              <a:t>2019 </a:t>
            </a:r>
            <a:r>
              <a:rPr lang="en-AU" dirty="0" smtClean="0"/>
              <a:t>(delayed two weeks)</a:t>
            </a:r>
          </a:p>
          <a:p>
            <a:pPr lvl="1"/>
            <a:r>
              <a:rPr lang="en-AU" altLang="en-US" dirty="0" smtClean="0"/>
              <a:t>David Boldy (Broadcom) has volunteered to provide a status update (see </a:t>
            </a:r>
            <a:r>
              <a:rPr lang="en-AU" altLang="en-US" dirty="0" smtClean="0">
                <a:solidFill>
                  <a:srgbClr val="FF0000"/>
                </a:solidFill>
                <a:hlinkClick r:id="rId2"/>
              </a:rPr>
              <a:t>11-19-1672-00</a:t>
            </a:r>
            <a:r>
              <a:rPr lang="en-AU" altLang="en-US" dirty="0" smtClean="0"/>
              <a:t>)</a:t>
            </a:r>
            <a:endParaRPr lang="en-AU" alt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121</a:t>
            </a:fld>
            <a:endParaRPr lang="en-US"/>
          </a:p>
        </p:txBody>
      </p:sp>
    </p:spTree>
    <p:extLst>
      <p:ext uri="{BB962C8B-B14F-4D97-AF65-F5344CB8AC3E}">
        <p14:creationId xmlns:p14="http://schemas.microsoft.com/office/powerpoint/2010/main" val="254398449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122</a:t>
            </a:fld>
            <a:endParaRPr lang="en-US"/>
          </a:p>
        </p:txBody>
      </p:sp>
    </p:spTree>
    <p:extLst>
      <p:ext uri="{BB962C8B-B14F-4D97-AF65-F5344CB8AC3E}">
        <p14:creationId xmlns:p14="http://schemas.microsoft.com/office/powerpoint/2010/main" val="348739494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of the </a:t>
            </a:r>
            <a:r>
              <a:rPr lang="en-AU" i="1" dirty="0" smtClean="0"/>
              <a:t>Paused COT </a:t>
            </a:r>
            <a:r>
              <a:rPr lang="en-AU" dirty="0" smtClean="0"/>
              <a:t>issue continues in ETSI BRAN</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Little progress was made in BRAN #102 on the question of expanding the </a:t>
            </a:r>
            <a:r>
              <a:rPr lang="en-AU" i="1" dirty="0"/>
              <a:t>status quo </a:t>
            </a:r>
            <a:r>
              <a:rPr lang="en-AU" dirty="0"/>
              <a:t>for </a:t>
            </a:r>
            <a:r>
              <a:rPr lang="en-AU" i="1" dirty="0"/>
              <a:t>Paused COT </a:t>
            </a:r>
            <a:endParaRPr lang="en-AU" i="1" dirty="0" smtClean="0"/>
          </a:p>
          <a:p>
            <a:pPr lvl="1"/>
            <a:r>
              <a:rPr lang="en-AU" dirty="0" smtClean="0"/>
              <a:t>It is likely that the </a:t>
            </a:r>
            <a:r>
              <a:rPr lang="en-AU" i="1" dirty="0"/>
              <a:t>Paused COT </a:t>
            </a:r>
            <a:r>
              <a:rPr lang="en-AU" dirty="0" smtClean="0"/>
              <a:t>issue will be raised again in BRAN#103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185863048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Little progress was made in BRAN #102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124</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76584312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a:t>
            </a:r>
            <a:r>
              <a:rPr lang="en-AU" i="1" dirty="0"/>
              <a:t>Paused COT </a:t>
            </a:r>
            <a:r>
              <a:rPr lang="en-AU" dirty="0"/>
              <a:t>issue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BRAN(19)103006 proposes to:</a:t>
            </a:r>
          </a:p>
          <a:p>
            <a:pPr lvl="2"/>
            <a:r>
              <a:rPr lang="en-AU" dirty="0" smtClean="0"/>
              <a:t>A minor tweak to maintain </a:t>
            </a:r>
            <a:r>
              <a:rPr lang="en-AU" i="1" dirty="0" smtClean="0"/>
              <a:t>status quo </a:t>
            </a:r>
            <a:r>
              <a:rPr lang="en-AU" dirty="0" smtClean="0"/>
              <a:t>for the Paused COT’s ED threshold</a:t>
            </a:r>
          </a:p>
          <a:p>
            <a:pPr lvl="2"/>
            <a:r>
              <a:rPr lang="en-AU" dirty="0" smtClean="0"/>
              <a:t>Not worry about the minor possibility of a Paused COT starting in the middle of a COT</a:t>
            </a:r>
          </a:p>
          <a:p>
            <a:pPr lvl="1"/>
            <a:r>
              <a:rPr lang="en-AU" dirty="0" smtClean="0"/>
              <a:t>Watch this space for the outcome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125</a:t>
            </a:fld>
            <a:endParaRPr lang="en-US"/>
          </a:p>
        </p:txBody>
      </p:sp>
    </p:spTree>
    <p:extLst>
      <p:ext uri="{BB962C8B-B14F-4D97-AF65-F5344CB8AC3E}">
        <p14:creationId xmlns:p14="http://schemas.microsoft.com/office/powerpoint/2010/main" val="41441418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Testing </a:t>
            </a:r>
            <a:r>
              <a:rPr lang="en-AU" sz="2400" b="1" dirty="0">
                <a:solidFill>
                  <a:srgbClr val="FF0000"/>
                </a:solidFill>
              </a:rPr>
              <a:t>preambles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211438490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 of </a:t>
            </a:r>
            <a:r>
              <a:rPr lang="en-AU" dirty="0" smtClean="0"/>
              <a:t>testing preamble continues </a:t>
            </a:r>
            <a:r>
              <a:rPr lang="en-AU" dirty="0"/>
              <a:t>in ETSI BRAN</a:t>
            </a:r>
          </a:p>
        </p:txBody>
      </p:sp>
      <p:sp>
        <p:nvSpPr>
          <p:cNvPr id="3" name="Content Placeholder 2"/>
          <p:cNvSpPr>
            <a:spLocks noGrp="1"/>
          </p:cNvSpPr>
          <p:nvPr>
            <p:ph idx="1"/>
          </p:nvPr>
        </p:nvSpPr>
        <p:spPr/>
        <p:txBody>
          <a:bodyPr/>
          <a:lstStyle/>
          <a:p>
            <a:r>
              <a:rPr lang="en-AU" dirty="0" smtClean="0"/>
              <a:t>Executive summary</a:t>
            </a:r>
          </a:p>
          <a:p>
            <a:pPr lvl="1"/>
            <a:r>
              <a:rPr lang="en-AU" dirty="0"/>
              <a:t>In BRAN#102, R&amp;S highlighted some difficulties they were having in testing preamble </a:t>
            </a:r>
            <a:r>
              <a:rPr lang="en-AU" dirty="0" smtClean="0"/>
              <a:t>operation</a:t>
            </a:r>
          </a:p>
          <a:p>
            <a:pPr lvl="1"/>
            <a:r>
              <a:rPr lang="en-AU" dirty="0"/>
              <a:t>It is likely that the testing preamble operation </a:t>
            </a:r>
            <a:r>
              <a:rPr lang="en-AU" dirty="0" smtClean="0"/>
              <a:t>will </a:t>
            </a:r>
            <a:r>
              <a:rPr lang="en-AU" dirty="0"/>
              <a:t>be raised again in BRAN#103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326006495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BRAN#102, 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5748981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testing preamble operation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129</a:t>
            </a:fld>
            <a:endParaRPr lang="en-US"/>
          </a:p>
        </p:txBody>
      </p:sp>
    </p:spTree>
    <p:extLst>
      <p:ext uri="{BB962C8B-B14F-4D97-AF65-F5344CB8AC3E}">
        <p14:creationId xmlns:p14="http://schemas.microsoft.com/office/powerpoint/2010/main" val="170347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130</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RAN1 meeting</a:t>
            </a:r>
            <a:endParaRPr lang="en-AU" dirty="0"/>
          </a:p>
        </p:txBody>
      </p:sp>
      <p:sp>
        <p:nvSpPr>
          <p:cNvPr id="3" name="Content Placeholder 2"/>
          <p:cNvSpPr>
            <a:spLocks noGrp="1"/>
          </p:cNvSpPr>
          <p:nvPr>
            <p:ph idx="1"/>
          </p:nvPr>
        </p:nvSpPr>
        <p:spPr/>
        <p:txBody>
          <a:bodyPr/>
          <a:lstStyle/>
          <a:p>
            <a:pPr lvl="1"/>
            <a:r>
              <a:rPr lang="en-AU" dirty="0" smtClean="0"/>
              <a:t>3GPP RAN1 met in early Sept 2019</a:t>
            </a:r>
          </a:p>
          <a:p>
            <a:pPr lvl="1"/>
            <a:r>
              <a:rPr lang="en-AU" dirty="0" err="1" smtClean="0"/>
              <a:t>Shubho</a:t>
            </a:r>
            <a:r>
              <a:rPr lang="en-AU" dirty="0" smtClean="0"/>
              <a:t> </a:t>
            </a:r>
            <a:r>
              <a:rPr lang="en-AU" dirty="0" err="1"/>
              <a:t>Adhikari</a:t>
            </a:r>
            <a:r>
              <a:rPr lang="en-AU" dirty="0"/>
              <a:t> </a:t>
            </a:r>
            <a:r>
              <a:rPr lang="en-AU" dirty="0" smtClean="0"/>
              <a:t>(Broadcom) was volunteered to provide a status update</a:t>
            </a:r>
          </a:p>
          <a:p>
            <a:pPr lvl="2"/>
            <a:r>
              <a:rPr lang="en-AU" dirty="0" smtClean="0"/>
              <a:t>See </a:t>
            </a:r>
            <a:r>
              <a:rPr lang="en-AU" dirty="0">
                <a:solidFill>
                  <a:srgbClr val="FF0000"/>
                </a:solidFill>
              </a:rPr>
              <a:t> </a:t>
            </a:r>
            <a:r>
              <a:rPr lang="en-AU" dirty="0" smtClean="0">
                <a:solidFill>
                  <a:srgbClr val="FF0000"/>
                </a:solidFill>
                <a:hlinkClick r:id="rId2"/>
              </a:rPr>
              <a:t>11-19-1681-00</a:t>
            </a:r>
            <a:endParaRPr lang="en-AU" dirty="0" smtClean="0">
              <a:solidFill>
                <a:srgbClr val="FF0000"/>
              </a:solidFill>
            </a:endParaRPr>
          </a:p>
          <a:p>
            <a:pPr lvl="2"/>
            <a:r>
              <a:rPr lang="en-AU" dirty="0" err="1" smtClean="0"/>
              <a:t>Shubho</a:t>
            </a:r>
            <a:r>
              <a:rPr lang="en-AU" dirty="0" smtClean="0"/>
              <a:t> </a:t>
            </a:r>
            <a:r>
              <a:rPr lang="en-AU" dirty="0" smtClean="0"/>
              <a:t>will not be in attendance in Hanoi and so the update will be presented by </a:t>
            </a:r>
            <a:r>
              <a:rPr lang="en-AU" dirty="0" smtClean="0"/>
              <a:t>David Boldy</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131</a:t>
            </a:fld>
            <a:endParaRPr lang="en-US"/>
          </a:p>
        </p:txBody>
      </p:sp>
    </p:spTree>
    <p:extLst>
      <p:ext uri="{BB962C8B-B14F-4D97-AF65-F5344CB8AC3E}">
        <p14:creationId xmlns:p14="http://schemas.microsoft.com/office/powerpoint/2010/main" val="21261597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132</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normal business in Nov  2019 in Hawaii</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Prepare for ETSI BRAN meeting in December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133</a:t>
            </a:fld>
            <a:endParaRPr lang="en-US"/>
          </a:p>
        </p:txBody>
      </p:sp>
    </p:spTree>
    <p:extLst>
      <p:ext uri="{BB962C8B-B14F-4D97-AF65-F5344CB8AC3E}">
        <p14:creationId xmlns:p14="http://schemas.microsoft.com/office/powerpoint/2010/main" val="24619790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Hanoi in Sept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134</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t>
            </a:r>
            <a:r>
              <a:rPr lang="en-AU" u="sng" dirty="0" smtClean="0">
                <a:hlinkClick r:id="rId2"/>
              </a:rPr>
              <a:t>agenda</a:t>
            </a:r>
            <a:endParaRPr lang="en-AU" dirty="0"/>
          </a:p>
          <a:p>
            <a:pPr lvl="2"/>
            <a:r>
              <a:rPr lang="en-AU" u="sng" dirty="0" err="1" smtClean="0">
                <a:hlinkClick r:id="rId3"/>
              </a:rPr>
              <a:t>ppt</a:t>
            </a:r>
            <a:r>
              <a:rPr lang="en-AU" u="sng" dirty="0" smtClean="0">
                <a:hlinkClick r:id="rId3"/>
              </a:rPr>
              <a:t> </a:t>
            </a:r>
            <a:r>
              <a:rPr lang="en-AU" u="sng" dirty="0">
                <a:hlinkClick r:id="rId3"/>
              </a:rPr>
              <a:t>version</a:t>
            </a:r>
            <a:r>
              <a:rPr lang="en-AU" dirty="0"/>
              <a:t> including abstracts, </a:t>
            </a:r>
            <a:r>
              <a:rPr lang="en-AU" dirty="0" smtClean="0"/>
              <a:t>&amp; </a:t>
            </a:r>
            <a:r>
              <a:rPr lang="en-AU" u="sng" dirty="0" err="1">
                <a:hlinkClick r:id="rId4"/>
              </a:rPr>
              <a:t>xls</a:t>
            </a:r>
            <a:r>
              <a:rPr lang="en-AU" u="sng" dirty="0">
                <a:hlinkClick r:id="rId4"/>
              </a:rPr>
              <a:t> </a:t>
            </a:r>
            <a:r>
              <a:rPr lang="en-AU" u="sng" dirty="0" smtClean="0">
                <a:hlinkClick r:id="rId4"/>
              </a:rPr>
              <a:t>version</a:t>
            </a:r>
            <a:endParaRPr lang="en-AU" dirty="0"/>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attendees</a:t>
            </a:r>
            <a:endParaRPr lang="en-AU" dirty="0"/>
          </a:p>
          <a:p>
            <a:pPr lvl="2"/>
            <a:r>
              <a:rPr lang="en-AU" dirty="0" smtClean="0"/>
              <a:t>Only </a:t>
            </a:r>
            <a:r>
              <a:rPr lang="en-AU" dirty="0"/>
              <a:t>missing 12 </a:t>
            </a:r>
            <a:r>
              <a:rPr lang="en-AU" dirty="0" smtClean="0"/>
              <a:t>consents for names (and affiliations) to be published</a:t>
            </a:r>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0609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14th F2F meeting of the </a:t>
            </a:r>
            <a:r>
              <a:rPr lang="en-AU" i="1" dirty="0" err="1" smtClean="0"/>
              <a:t>Coex</a:t>
            </a:r>
            <a:r>
              <a:rPr lang="en-AU" i="1" dirty="0" smtClean="0"/>
              <a:t> SC </a:t>
            </a:r>
            <a:r>
              <a:rPr lang="en-AU" dirty="0" smtClean="0"/>
              <a:t>in Hanoi in September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Coexistence Workshop minutes (for motion on Thursday)</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Chair would like to thank Guido Hiertz (Ericsson) again for his efforts in recording the draft </a:t>
            </a:r>
            <a:r>
              <a:rPr lang="en-AU" u="sng" dirty="0" smtClean="0">
                <a:hlinkClick r:id="rId2"/>
              </a:rPr>
              <a:t>Coexistence Workshop </a:t>
            </a:r>
            <a:r>
              <a:rPr lang="en-AU" u="sng" dirty="0">
                <a:hlinkClick r:id="rId2"/>
              </a:rPr>
              <a:t>minutes</a:t>
            </a:r>
            <a:endParaRPr lang="en-AU" dirty="0"/>
          </a:p>
          <a:p>
            <a:pPr lvl="1"/>
            <a:r>
              <a:rPr lang="en-AU" dirty="0" smtClean="0"/>
              <a:t>The speakers &amp; participants of the </a:t>
            </a:r>
            <a:r>
              <a:rPr lang="en-AU" dirty="0"/>
              <a:t>Coexistence </a:t>
            </a:r>
            <a:r>
              <a:rPr lang="en-AU" dirty="0" smtClean="0"/>
              <a:t>Workshop have all been made aware of the draft minutes and asked to provide comments </a:t>
            </a:r>
          </a:p>
          <a:p>
            <a:pPr lvl="2"/>
            <a:r>
              <a:rPr lang="en-AU" dirty="0" smtClean="0"/>
              <a:t>At this time the </a:t>
            </a:r>
            <a:r>
              <a:rPr lang="en-AU" dirty="0" err="1" smtClean="0"/>
              <a:t>Coex</a:t>
            </a:r>
            <a:r>
              <a:rPr lang="en-AU" dirty="0" smtClean="0"/>
              <a:t> SC Chair is not aware of any comments or changes</a:t>
            </a:r>
          </a:p>
          <a:p>
            <a:pPr lvl="1"/>
            <a:r>
              <a:rPr lang="en-AU" dirty="0" smtClean="0"/>
              <a:t>The </a:t>
            </a:r>
            <a:r>
              <a:rPr lang="en-AU" dirty="0" err="1" smtClean="0"/>
              <a:t>Coex</a:t>
            </a:r>
            <a:r>
              <a:rPr lang="en-AU" dirty="0" smtClean="0"/>
              <a:t> SC will consider approval of the Coexistence Workshop minutes on Thursday</a:t>
            </a:r>
          </a:p>
          <a:p>
            <a:pPr lvl="2"/>
            <a:r>
              <a:rPr lang="en-AU" dirty="0" smtClean="0"/>
              <a:t>Please provide any last minutes refinements to </a:t>
            </a:r>
            <a:r>
              <a:rPr lang="en-AU" dirty="0"/>
              <a:t>Guido </a:t>
            </a:r>
            <a:r>
              <a:rPr lang="en-AU" dirty="0" smtClean="0"/>
              <a:t>Hiertz</a:t>
            </a:r>
          </a:p>
          <a:p>
            <a:pPr lvl="2"/>
            <a:r>
              <a:rPr lang="en-AU" dirty="0" smtClean="0"/>
              <a:t>It is suggested that you vote abstain if you did not attend the workshop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93643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approval of minutes (for motion on Thursday)</a:t>
            </a:r>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a:t>
            </a:r>
            <a:r>
              <a:rPr lang="en-AU" i="1" dirty="0" smtClean="0"/>
              <a:t>participants in IEEE </a:t>
            </a:r>
            <a:r>
              <a:rPr lang="en-AU" i="1" dirty="0"/>
              <a:t>802.11 </a:t>
            </a:r>
            <a:r>
              <a:rPr lang="en-AU" i="1" dirty="0" err="1"/>
              <a:t>Coex</a:t>
            </a:r>
            <a:r>
              <a:rPr lang="en-AU" i="1" dirty="0"/>
              <a:t> SC </a:t>
            </a:r>
            <a:r>
              <a:rPr lang="en-AU" i="1" dirty="0" smtClean="0"/>
              <a:t>who attended </a:t>
            </a:r>
            <a:r>
              <a:rPr lang="en-AU" i="1" dirty="0"/>
              <a:t>the IEEE 802.11 Coexistence Workshop </a:t>
            </a:r>
            <a:r>
              <a:rPr lang="en-AU" i="1" dirty="0" smtClean="0"/>
              <a:t>endorse </a:t>
            </a:r>
            <a:r>
              <a:rPr lang="en-AU" i="1" dirty="0" smtClean="0"/>
              <a:t>the minutes</a:t>
            </a:r>
            <a:r>
              <a:rPr lang="en-AU" i="1" dirty="0"/>
              <a:t> </a:t>
            </a:r>
            <a:r>
              <a:rPr lang="en-AU" i="1" dirty="0" smtClean="0"/>
              <a:t>(</a:t>
            </a:r>
            <a:r>
              <a:rPr lang="en-AU" i="1" dirty="0" smtClean="0">
                <a:hlinkClick r:id="rId2"/>
              </a:rPr>
              <a:t>11-19-1380</a:t>
            </a:r>
            <a:r>
              <a:rPr lang="en-AU" i="1" dirty="0" smtClean="0">
                <a:solidFill>
                  <a:srgbClr val="FF0000"/>
                </a:solidFill>
              </a:rPr>
              <a:t>rx</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1234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surveys were conducted after the Coexistence Workshop to gather operational &amp; issues feedback</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i="1" u="sng" dirty="0" smtClean="0">
                <a:hlinkClick r:id="rId2"/>
              </a:rPr>
              <a:t>Operational Survey</a:t>
            </a:r>
            <a:r>
              <a:rPr lang="en-AU" dirty="0" smtClean="0"/>
              <a:t>: gather feedback </a:t>
            </a:r>
            <a:r>
              <a:rPr lang="en-AU" dirty="0"/>
              <a:t>on the operation </a:t>
            </a:r>
            <a:r>
              <a:rPr lang="en-AU" dirty="0" smtClean="0"/>
              <a:t>of </a:t>
            </a:r>
            <a:r>
              <a:rPr lang="en-AU" dirty="0"/>
              <a:t>the </a:t>
            </a:r>
            <a:r>
              <a:rPr lang="en-AU" dirty="0" smtClean="0"/>
              <a:t>workshop</a:t>
            </a:r>
            <a:endParaRPr lang="en-AU" dirty="0"/>
          </a:p>
          <a:p>
            <a:pPr lvl="2"/>
            <a:r>
              <a:rPr lang="en-AU" i="1" u="sng" dirty="0">
                <a:hlinkClick r:id="rId3"/>
              </a:rPr>
              <a:t>I</a:t>
            </a:r>
            <a:r>
              <a:rPr lang="en-AU" i="1" u="sng" dirty="0" smtClean="0">
                <a:hlinkClick r:id="rId3"/>
              </a:rPr>
              <a:t>ssues Survey</a:t>
            </a:r>
            <a:r>
              <a:rPr lang="en-AU" dirty="0" smtClean="0"/>
              <a:t>: gather views </a:t>
            </a:r>
            <a:r>
              <a:rPr lang="en-AU" dirty="0"/>
              <a:t>on various issues </a:t>
            </a:r>
            <a:r>
              <a:rPr lang="en-AU" dirty="0" smtClean="0"/>
              <a:t>discussed </a:t>
            </a:r>
            <a:r>
              <a:rPr lang="en-AU" dirty="0"/>
              <a:t>at the </a:t>
            </a:r>
            <a:r>
              <a:rPr lang="en-AU" dirty="0" smtClean="0"/>
              <a:t>workshop</a:t>
            </a:r>
          </a:p>
          <a:p>
            <a:pPr lvl="1"/>
            <a:r>
              <a:rPr lang="en-AU" dirty="0" smtClean="0"/>
              <a:t>The purpose of sending the two surveys was to:</a:t>
            </a:r>
          </a:p>
          <a:p>
            <a:pPr lvl="2"/>
            <a:r>
              <a:rPr lang="en-AU" dirty="0" smtClean="0"/>
              <a:t>Draw lessons from the </a:t>
            </a:r>
            <a:r>
              <a:rPr lang="en-AU" i="1" dirty="0"/>
              <a:t>O</a:t>
            </a:r>
            <a:r>
              <a:rPr lang="en-AU" i="1" dirty="0" smtClean="0"/>
              <a:t>perational </a:t>
            </a:r>
            <a:r>
              <a:rPr lang="en-AU" i="1" dirty="0"/>
              <a:t>S</a:t>
            </a:r>
            <a:r>
              <a:rPr lang="en-AU" i="1" dirty="0" smtClean="0"/>
              <a:t>urvey </a:t>
            </a:r>
            <a:r>
              <a:rPr lang="en-AU" dirty="0" smtClean="0"/>
              <a:t>that can be used to run similar workshops better in future</a:t>
            </a:r>
          </a:p>
          <a:p>
            <a:pPr lvl="2"/>
            <a:r>
              <a:rPr lang="en-AU" dirty="0" smtClean="0"/>
              <a:t>Use feedback from the </a:t>
            </a:r>
            <a:r>
              <a:rPr lang="en-AU" i="1" dirty="0" smtClean="0"/>
              <a:t>Issues </a:t>
            </a:r>
            <a:r>
              <a:rPr lang="en-AU" i="1" dirty="0"/>
              <a:t>S</a:t>
            </a:r>
            <a:r>
              <a:rPr lang="en-AU" i="1" dirty="0" smtClean="0"/>
              <a:t>urvey </a:t>
            </a:r>
            <a:r>
              <a:rPr lang="en-AU" dirty="0" smtClean="0"/>
              <a:t>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9023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the two surveys conducted after the Coexistence Workshop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surveys, including verbatim comments, are available:</a:t>
            </a:r>
          </a:p>
          <a:p>
            <a:pPr lvl="2"/>
            <a:r>
              <a:rPr lang="en-AU" i="1" dirty="0" smtClean="0"/>
              <a:t>Operational Survey </a:t>
            </a:r>
            <a:r>
              <a:rPr lang="en-AU" dirty="0"/>
              <a:t>results: </a:t>
            </a:r>
            <a:r>
              <a:rPr lang="en-AU" dirty="0" smtClean="0">
                <a:hlinkClick r:id="rId2"/>
              </a:rPr>
              <a:t>11-19-1398</a:t>
            </a:r>
            <a:endParaRPr lang="en-AU" dirty="0" smtClean="0"/>
          </a:p>
          <a:p>
            <a:pPr lvl="2"/>
            <a:r>
              <a:rPr lang="en-AU" i="1" dirty="0" smtClean="0"/>
              <a:t>Issues Survey </a:t>
            </a:r>
            <a:r>
              <a:rPr lang="en-AU" dirty="0" smtClean="0"/>
              <a:t>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 (51%)</a:t>
            </a:r>
          </a:p>
          <a:p>
            <a:pPr lvl="2"/>
            <a:r>
              <a:rPr lang="en-AU" dirty="0" smtClean="0"/>
              <a:t>Survey 2: 66 out of ~145 (46%)</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p>
        </p:txBody>
      </p:sp>
    </p:spTree>
    <p:extLst>
      <p:ext uri="{BB962C8B-B14F-4D97-AF65-F5344CB8AC3E}">
        <p14:creationId xmlns:p14="http://schemas.microsoft.com/office/powerpoint/2010/main" val="153824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01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Q5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6" name="Chart 15"/>
          <p:cNvGraphicFramePr/>
          <p:nvPr>
            <p:extLst>
              <p:ext uri="{D42A27DB-BD31-4B8C-83A1-F6EECF244321}">
                <p14:modId xmlns:p14="http://schemas.microsoft.com/office/powerpoint/2010/main" val="3576184672"/>
              </p:ext>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21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Observation: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1432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survey results indicate improved collaboration is required on coexistence issues between SDOs …</a:t>
            </a:r>
            <a:endParaRPr lang="en-AU" dirty="0"/>
          </a:p>
        </p:txBody>
      </p:sp>
      <p:sp>
        <p:nvSpPr>
          <p:cNvPr id="3" name="Content Placeholder 2"/>
          <p:cNvSpPr>
            <a:spLocks noGrp="1"/>
          </p:cNvSpPr>
          <p:nvPr>
            <p:ph idx="1"/>
          </p:nvPr>
        </p:nvSpPr>
        <p:spPr/>
        <p:txBody>
          <a:bodyPr/>
          <a:lstStyle/>
          <a:p>
            <a:pPr lvl="1"/>
            <a:r>
              <a:rPr lang="en-AU" dirty="0" smtClean="0"/>
              <a:t>Responses to Q3 </a:t>
            </a:r>
            <a:r>
              <a:rPr lang="en-AU" dirty="0"/>
              <a:t>of the </a:t>
            </a:r>
            <a:r>
              <a:rPr lang="en-AU" i="1" dirty="0" smtClean="0"/>
              <a:t>Issues Survey </a:t>
            </a:r>
            <a:r>
              <a:rPr lang="en-AU" dirty="0"/>
              <a:t>suggested </a:t>
            </a:r>
            <a:r>
              <a:rPr lang="en-AU" dirty="0" smtClean="0"/>
              <a:t>the vast majority believe IEEE </a:t>
            </a:r>
            <a:r>
              <a:rPr lang="en-AU" dirty="0"/>
              <a:t>802.11 WG &amp; 3GPP RAN/RAN1 </a:t>
            </a:r>
            <a:r>
              <a:rPr lang="en-AU" dirty="0" smtClean="0"/>
              <a:t>should </a:t>
            </a:r>
            <a:r>
              <a:rPr lang="en-AU" dirty="0"/>
              <a:t>develop their standards independently</a:t>
            </a:r>
          </a:p>
          <a:p>
            <a:pPr lvl="2"/>
            <a:r>
              <a:rPr lang="en-AU" dirty="0" smtClean="0"/>
              <a:t>This was the view of 83</a:t>
            </a:r>
            <a:r>
              <a:rPr lang="en-AU" dirty="0"/>
              <a:t>% </a:t>
            </a:r>
            <a:r>
              <a:rPr lang="en-AU" dirty="0" smtClean="0"/>
              <a:t>of respondents</a:t>
            </a:r>
          </a:p>
          <a:p>
            <a:pPr lvl="1"/>
            <a:r>
              <a:rPr lang="en-AU" dirty="0" smtClean="0"/>
              <a:t>However, the results also indicated most respondents want improved collaboration on coexistence issues between the IEEE 802.11 WG &amp; 3GPP RAN/RAN1 </a:t>
            </a:r>
          </a:p>
          <a:p>
            <a:pPr lvl="2"/>
            <a:r>
              <a:rPr lang="en-AU" dirty="0" smtClean="0"/>
              <a:t>While 21% were happy with current collaboration mechanisms, 62% wanted a better way of collaboration between the SDOs on coexistence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28421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ideas are urgently required on how to achieve better collaboration on coexistence issues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Unfortunately, there was no consensus on how better collaboration should be achieved (see Q3 comments)</a:t>
            </a:r>
          </a:p>
          <a:p>
            <a:pPr lvl="2"/>
            <a:r>
              <a:rPr lang="en-AU" dirty="0"/>
              <a:t>The associated comments are diverse with no coherent theme; there is apparently not a clear and obvious way for 3GPP RAN &amp; IEEE 802.11 WG to collaborate more effectively on coexistence issues</a:t>
            </a:r>
          </a:p>
          <a:p>
            <a:pPr lvl="2"/>
            <a:r>
              <a:rPr lang="en-AU" dirty="0"/>
              <a:t>A few comments highlighted the urgency of resolving any coexistence issues, noting it would need commitment from the leaderships and openness from the two communities to make concessions</a:t>
            </a:r>
          </a:p>
          <a:p>
            <a:pPr lvl="1"/>
            <a:r>
              <a:rPr lang="en-AU" dirty="0" smtClean="0"/>
              <a:t>Any ideas on better ways to collaborate are sought … urgently!</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40473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mere existence of the </a:t>
            </a:r>
            <a:r>
              <a:rPr lang="en-AU" dirty="0" err="1" smtClean="0"/>
              <a:t>Coex</a:t>
            </a:r>
            <a:r>
              <a:rPr lang="en-AU" dirty="0" smtClean="0"/>
              <a:t> SC appears to be encouraging better coexistence … is that enough?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a:off x="838200" y="16764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a:t>
            </a:r>
            <a:r>
              <a:rPr kumimoji="0" lang="en-AU" sz="1600" b="1" i="0" u="none" strike="noStrike" cap="none" normalizeH="0" dirty="0" smtClean="0">
                <a:ln>
                  <a:noFill/>
                </a:ln>
                <a:solidFill>
                  <a:schemeClr val="tx1"/>
                </a:solidFill>
                <a:effectLst/>
                <a:latin typeface="+mj-lt"/>
              </a:rPr>
              <a:t> 802.11 </a:t>
            </a: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SC</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54864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10" name="Rectangle 9"/>
          <p:cNvSpPr/>
          <p:nvPr/>
        </p:nvSpPr>
        <p:spPr bwMode="auto">
          <a:xfrm>
            <a:off x="8382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ETSI BRAN</a:t>
            </a:r>
          </a:p>
        </p:txBody>
      </p:sp>
      <p:cxnSp>
        <p:nvCxnSpPr>
          <p:cNvPr id="12" name="Curved Connector 11"/>
          <p:cNvCxnSpPr>
            <a:stCxn id="6" idx="2"/>
            <a:endCxn id="10" idx="0"/>
          </p:cNvCxnSpPr>
          <p:nvPr/>
        </p:nvCxnSpPr>
        <p:spPr bwMode="auto">
          <a:xfrm rot="5400000">
            <a:off x="1128132" y="3147432"/>
            <a:ext cx="1934736" cy="12700"/>
          </a:xfrm>
          <a:prstGeom prst="curvedConnector3">
            <a:avLst>
              <a:gd name="adj1" fmla="val 50000"/>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3" name="Curved Connector 12"/>
          <p:cNvCxnSpPr>
            <a:stCxn id="6" idx="3"/>
            <a:endCxn id="8" idx="0"/>
          </p:cNvCxnSpPr>
          <p:nvPr/>
        </p:nvCxnSpPr>
        <p:spPr bwMode="auto">
          <a:xfrm>
            <a:off x="3352800" y="1928232"/>
            <a:ext cx="3390900" cy="2186568"/>
          </a:xfrm>
          <a:prstGeom prst="curvedConnector2">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1" name="Rectangle 20"/>
          <p:cNvSpPr/>
          <p:nvPr/>
        </p:nvSpPr>
        <p:spPr bwMode="auto">
          <a:xfrm>
            <a:off x="5334000" y="1752600"/>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sp>
        <p:nvSpPr>
          <p:cNvPr id="22" name="Rectangle 21"/>
          <p:cNvSpPr/>
          <p:nvPr/>
        </p:nvSpPr>
        <p:spPr bwMode="auto">
          <a:xfrm>
            <a:off x="425450" y="3200400"/>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cxnSp>
        <p:nvCxnSpPr>
          <p:cNvPr id="23" name="Curved Connector 22"/>
          <p:cNvCxnSpPr>
            <a:stCxn id="10" idx="3"/>
            <a:endCxn id="8" idx="1"/>
          </p:cNvCxnSpPr>
          <p:nvPr/>
        </p:nvCxnSpPr>
        <p:spPr bwMode="auto">
          <a:xfrm>
            <a:off x="3352800" y="4366632"/>
            <a:ext cx="2133600" cy="12700"/>
          </a:xfrm>
          <a:prstGeom prst="curvedConnector3">
            <a:avLst>
              <a:gd name="adj1" fmla="val 50000"/>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6" name="Rectangle 25"/>
          <p:cNvSpPr/>
          <p:nvPr/>
        </p:nvSpPr>
        <p:spPr bwMode="auto">
          <a:xfrm>
            <a:off x="3505200" y="3610982"/>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EN 301 893</a:t>
            </a:r>
          </a:p>
          <a:p>
            <a:pPr marL="171450" indent="-171450" eaLnBrk="0" hangingPunct="0">
              <a:buFont typeface="Arial" panose="020B0604020202020204" pitchFamily="34" charset="0"/>
              <a:buChar char="•"/>
            </a:pPr>
            <a:r>
              <a:rPr lang="en-AU" sz="1400" dirty="0">
                <a:latin typeface="+mj-lt"/>
              </a:rPr>
              <a:t>Informal contacts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
        <p:nvSpPr>
          <p:cNvPr id="27" name="Rectangle 26"/>
          <p:cNvSpPr/>
          <p:nvPr/>
        </p:nvSpPr>
        <p:spPr bwMode="auto">
          <a:xfrm>
            <a:off x="5486400" y="4631164"/>
            <a:ext cx="2514600" cy="27475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indent="-177800" eaLnBrk="0" hangingPunct="0">
              <a:buFont typeface="Arial" panose="020B0604020202020204" pitchFamily="34" charset="0"/>
              <a:buChar char="•"/>
            </a:pPr>
            <a:r>
              <a:rPr lang="en-AU" dirty="0">
                <a:latin typeface="+mj-lt"/>
              </a:rPr>
              <a:t>LBT based on EDCA</a:t>
            </a:r>
          </a:p>
          <a:p>
            <a:pPr marL="177800" indent="-177800" eaLnBrk="0" hangingPunct="0">
              <a:buFont typeface="Arial" panose="020B0604020202020204" pitchFamily="34" charset="0"/>
              <a:buChar char="•"/>
            </a:pPr>
            <a:r>
              <a:rPr lang="en-AU" dirty="0">
                <a:latin typeface="+mj-lt"/>
              </a:rPr>
              <a:t>Duration limited COT</a:t>
            </a:r>
          </a:p>
          <a:p>
            <a:pPr marL="177800" indent="-177800" eaLnBrk="0" hangingPunct="0">
              <a:buFont typeface="Arial" panose="020B0604020202020204" pitchFamily="34" charset="0"/>
              <a:buChar char="•"/>
            </a:pPr>
            <a:r>
              <a:rPr lang="en-AU" dirty="0">
                <a:latin typeface="+mj-lt"/>
              </a:rPr>
              <a:t>ED-only </a:t>
            </a:r>
            <a:r>
              <a:rPr lang="en-AU" strike="sngStrike" dirty="0">
                <a:solidFill>
                  <a:srgbClr val="FF0000"/>
                </a:solidFill>
                <a:latin typeface="+mj-lt"/>
              </a:rPr>
              <a:t>or ED/PD</a:t>
            </a:r>
          </a:p>
          <a:p>
            <a:pPr marL="177800" indent="-177800" eaLnBrk="0" hangingPunct="0">
              <a:buFont typeface="Arial" panose="020B0604020202020204" pitchFamily="34" charset="0"/>
              <a:buChar char="•"/>
            </a:pPr>
            <a:r>
              <a:rPr lang="en-AU" dirty="0">
                <a:solidFill>
                  <a:schemeClr val="bg2"/>
                </a:solidFill>
                <a:latin typeface="+mj-lt"/>
              </a:rPr>
              <a:t>CW adjustment rules</a:t>
            </a:r>
          </a:p>
          <a:p>
            <a:pPr marL="177800" indent="-177800" eaLnBrk="0" hangingPunct="0">
              <a:buFont typeface="Arial" panose="020B0604020202020204" pitchFamily="34" charset="0"/>
              <a:buChar char="•"/>
            </a:pPr>
            <a:r>
              <a:rPr lang="en-AU" dirty="0">
                <a:solidFill>
                  <a:schemeClr val="bg2"/>
                </a:solidFill>
                <a:latin typeface="+mj-lt"/>
              </a:rPr>
              <a:t>“success” definition</a:t>
            </a:r>
          </a:p>
          <a:p>
            <a:pPr marL="177800" indent="-177800" eaLnBrk="0" hangingPunct="0">
              <a:buFont typeface="Arial" panose="020B0604020202020204" pitchFamily="34" charset="0"/>
              <a:buChar char="•"/>
            </a:pPr>
            <a:r>
              <a:rPr lang="en-AU" dirty="0">
                <a:solidFill>
                  <a:schemeClr val="tx1">
                    <a:lumMod val="50000"/>
                    <a:lumOff val="50000"/>
                  </a:schemeClr>
                </a:solidFill>
                <a:latin typeface="+mj-lt"/>
              </a:rPr>
              <a:t>Multi-channel </a:t>
            </a:r>
            <a:r>
              <a:rPr lang="en-AU" dirty="0" smtClean="0">
                <a:solidFill>
                  <a:schemeClr val="tx1">
                    <a:lumMod val="50000"/>
                    <a:lumOff val="50000"/>
                  </a:schemeClr>
                </a:solidFill>
                <a:latin typeface="+mj-lt"/>
              </a:rPr>
              <a:t>rules</a:t>
            </a:r>
          </a:p>
          <a:p>
            <a:pPr marL="177800" indent="-177800" eaLnBrk="0" hangingPunct="0">
              <a:buFont typeface="Arial" panose="020B0604020202020204" pitchFamily="34" charset="0"/>
              <a:buChar char="•"/>
            </a:pPr>
            <a:r>
              <a:rPr lang="en-AU" dirty="0" smtClean="0">
                <a:solidFill>
                  <a:schemeClr val="tx1">
                    <a:lumMod val="50000"/>
                    <a:lumOff val="50000"/>
                  </a:schemeClr>
                </a:solidFill>
                <a:latin typeface="+mj-lt"/>
              </a:rPr>
              <a:t>More starting positions</a:t>
            </a:r>
          </a:p>
          <a:p>
            <a:pPr marL="177800" indent="-177800" eaLnBrk="0" hangingPunct="0">
              <a:buFont typeface="Arial" panose="020B0604020202020204" pitchFamily="34" charset="0"/>
              <a:buChar char="•"/>
            </a:pPr>
            <a:r>
              <a:rPr lang="en-AU" strike="sngStrike" dirty="0">
                <a:solidFill>
                  <a:srgbClr val="FF0000"/>
                </a:solidFill>
                <a:latin typeface="+mj-lt"/>
              </a:rPr>
              <a:t>11a based common preamble</a:t>
            </a:r>
          </a:p>
          <a:p>
            <a:pPr marL="177800" indent="-177800" eaLnBrk="0" hangingPunct="0">
              <a:buFont typeface="Arial" panose="020B0604020202020204" pitchFamily="34" charset="0"/>
              <a:buChar char="•"/>
            </a:pPr>
            <a:r>
              <a:rPr lang="en-AU" strike="sngStrike" dirty="0">
                <a:solidFill>
                  <a:srgbClr val="FF0000"/>
                </a:solidFill>
                <a:latin typeface="+mj-lt"/>
              </a:rPr>
              <a:t>Blocking energy</a:t>
            </a:r>
            <a:r>
              <a:rPr lang="en-AU" dirty="0">
                <a:solidFill>
                  <a:srgbClr val="FF0000"/>
                </a:solidFill>
                <a:latin typeface="+mj-lt"/>
              </a:rPr>
              <a:t>  </a:t>
            </a:r>
          </a:p>
          <a:p>
            <a:pPr marL="177800" indent="-177800" eaLnBrk="0" hangingPunct="0">
              <a:buFont typeface="Arial" panose="020B0604020202020204" pitchFamily="34" charset="0"/>
              <a:buChar char="•"/>
            </a:pPr>
            <a:endParaRPr lang="en-AU"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28" name="Rectangle 27"/>
          <p:cNvSpPr/>
          <p:nvPr/>
        </p:nvSpPr>
        <p:spPr bwMode="auto">
          <a:xfrm>
            <a:off x="825190" y="4618464"/>
            <a:ext cx="2514600" cy="26967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LBT based on EDCA</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b="0" i="0" u="none" strike="noStrike" cap="none" normalizeH="0" dirty="0" smtClean="0">
                <a:ln>
                  <a:noFill/>
                </a:ln>
                <a:solidFill>
                  <a:schemeClr val="tx1"/>
                </a:solidFill>
                <a:effectLst/>
                <a:latin typeface="+mj-lt"/>
              </a:rPr>
              <a:t>Duration limite</a:t>
            </a:r>
            <a:r>
              <a:rPr lang="en-AU" dirty="0" smtClean="0">
                <a:latin typeface="+mj-lt"/>
              </a:rPr>
              <a:t>d COT</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ED-only or ED/PD</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CW adjustment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“success” definition</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Multi-channel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11a based common preamble</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trike="sngStrike" dirty="0" smtClean="0">
                <a:solidFill>
                  <a:srgbClr val="FF0000"/>
                </a:solidFill>
                <a:latin typeface="+mj-lt"/>
              </a:rPr>
              <a:t>Blocking energy</a:t>
            </a:r>
            <a:r>
              <a:rPr lang="en-AU" dirty="0" smtClean="0">
                <a:solidFill>
                  <a:srgbClr val="FF0000"/>
                </a:solidFill>
                <a:latin typeface="+mj-lt"/>
              </a:rPr>
              <a:t>  </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3657600" y="2605808"/>
            <a:ext cx="1219200" cy="75162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Workshop</a:t>
            </a:r>
            <a:endParaRPr kumimoji="0" lang="en-AU" sz="1600" b="1" i="0" u="none" strike="noStrike" cap="none" normalizeH="0" baseline="0" dirty="0" smtClean="0">
              <a:ln>
                <a:noFill/>
              </a:ln>
              <a:solidFill>
                <a:schemeClr val="tx1"/>
              </a:solidFill>
              <a:effectLst/>
              <a:latin typeface="+mj-lt"/>
            </a:endParaRPr>
          </a:p>
        </p:txBody>
      </p:sp>
      <p:cxnSp>
        <p:nvCxnSpPr>
          <p:cNvPr id="32" name="Curved Connector 31"/>
          <p:cNvCxnSpPr>
            <a:stCxn id="30" idx="1"/>
            <a:endCxn id="47" idx="0"/>
          </p:cNvCxnSpPr>
          <p:nvPr/>
        </p:nvCxnSpPr>
        <p:spPr bwMode="auto">
          <a:xfrm rot="10800000" flipV="1">
            <a:off x="3104840" y="2981619"/>
            <a:ext cx="552760" cy="1123946"/>
          </a:xfrm>
          <a:prstGeom prst="curvedConnector2">
            <a:avLst/>
          </a:prstGeom>
          <a:solidFill>
            <a:schemeClr val="accent1"/>
          </a:solidFill>
          <a:ln w="12700" cap="flat" cmpd="sng" algn="ctr">
            <a:solidFill>
              <a:schemeClr val="tx1"/>
            </a:solidFill>
            <a:prstDash val="dash"/>
            <a:round/>
            <a:headEnd type="none" w="sm" len="sm"/>
            <a:tailEnd type="triangle"/>
          </a:ln>
          <a:effectLst/>
        </p:spPr>
      </p:cxnSp>
      <p:cxnSp>
        <p:nvCxnSpPr>
          <p:cNvPr id="39" name="Curved Connector 38"/>
          <p:cNvCxnSpPr>
            <a:stCxn id="30" idx="0"/>
            <a:endCxn id="44" idx="2"/>
          </p:cNvCxnSpPr>
          <p:nvPr/>
        </p:nvCxnSpPr>
        <p:spPr bwMode="auto">
          <a:xfrm rot="16200000" flipV="1">
            <a:off x="3482828" y="1821436"/>
            <a:ext cx="419394" cy="1149350"/>
          </a:xfrm>
          <a:prstGeom prst="curvedConnector3">
            <a:avLst>
              <a:gd name="adj1" fmla="val 50000"/>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41" name="Curved Connector 40"/>
          <p:cNvCxnSpPr>
            <a:stCxn id="30" idx="3"/>
          </p:cNvCxnSpPr>
          <p:nvPr/>
        </p:nvCxnSpPr>
        <p:spPr bwMode="auto">
          <a:xfrm>
            <a:off x="4876800" y="2981619"/>
            <a:ext cx="1098550" cy="1099116"/>
          </a:xfrm>
          <a:prstGeom prst="curvedConnector2">
            <a:avLst/>
          </a:prstGeom>
          <a:solidFill>
            <a:schemeClr val="accent1"/>
          </a:solidFill>
          <a:ln w="12700" cap="flat" cmpd="sng" algn="ctr">
            <a:solidFill>
              <a:schemeClr val="tx1"/>
            </a:solidFill>
            <a:prstDash val="dash"/>
            <a:round/>
            <a:headEnd type="none" w="sm" len="sm"/>
            <a:tailEnd type="triangle"/>
          </a:ln>
          <a:effectLst/>
        </p:spPr>
      </p:cxnSp>
      <p:sp>
        <p:nvSpPr>
          <p:cNvPr id="44" name="Rectangle 43"/>
          <p:cNvSpPr/>
          <p:nvPr/>
        </p:nvSpPr>
        <p:spPr bwMode="auto">
          <a:xfrm>
            <a:off x="2882900" y="16798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869890" y="41055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479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Prioritised coexistence issues list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and post Workshop surveys provides potential future directions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hlinkClick r:id="rId2"/>
              </a:rPr>
              <a:t>WBA submission</a:t>
            </a:r>
            <a:r>
              <a:rPr lang="en-AU" dirty="0" smtClean="0"/>
              <a:t> to the Coexistence Workshop (3-1) reported on a survey they conducted to understand views on:</a:t>
            </a:r>
          </a:p>
          <a:p>
            <a:pPr lvl="2"/>
            <a:r>
              <a:rPr lang="en-AU" i="1" dirty="0"/>
              <a:t>What are the most important coexistence criteria and mechanisms for Wi-Fi 6 and 6GHz</a:t>
            </a:r>
            <a:r>
              <a:rPr lang="en-AU" i="1" dirty="0" smtClean="0"/>
              <a:t>?</a:t>
            </a:r>
          </a:p>
          <a:p>
            <a:pPr lvl="1"/>
            <a:r>
              <a:rPr lang="en-AU" dirty="0" smtClean="0"/>
              <a:t>The post Workshop </a:t>
            </a:r>
            <a:r>
              <a:rPr lang="en-AU" i="1" dirty="0" smtClean="0"/>
              <a:t>Issues Survey </a:t>
            </a:r>
            <a:r>
              <a:rPr lang="en-AU" dirty="0" smtClean="0"/>
              <a:t>explored a similar question:</a:t>
            </a:r>
          </a:p>
          <a:p>
            <a:pPr lvl="2"/>
            <a:r>
              <a:rPr lang="en-AU" i="1" dirty="0"/>
              <a:t>The presentation from the Wireless Broadband Alliance (3-1) highlighted a variety of potential coexistence issues in both 5 GHz and 6 GHz operations. Which of these issues are important?</a:t>
            </a:r>
          </a:p>
          <a:p>
            <a:pPr lvl="1"/>
            <a:r>
              <a:rPr lang="en-AU" dirty="0"/>
              <a:t>WBA &amp; post workshop surveys </a:t>
            </a:r>
            <a:r>
              <a:rPr lang="en-AU" dirty="0" smtClean="0"/>
              <a:t>ended up identifying </a:t>
            </a:r>
            <a:r>
              <a:rPr lang="en-AU" dirty="0"/>
              <a:t>the relative importance of various coexistence issues</a:t>
            </a:r>
          </a:p>
          <a:p>
            <a:pPr lvl="1"/>
            <a:r>
              <a:rPr lang="en-AU" dirty="0"/>
              <a:t>The prioritised list of coexistence issues suggests the topics the </a:t>
            </a:r>
            <a:r>
              <a:rPr lang="en-AU" dirty="0" err="1"/>
              <a:t>Coex</a:t>
            </a:r>
            <a:r>
              <a:rPr lang="en-AU" dirty="0"/>
              <a:t> SC might want to focus </a:t>
            </a:r>
            <a:r>
              <a:rPr lang="en-AU" dirty="0" smtClean="0"/>
              <a:t>on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46694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the topics the </a:t>
            </a:r>
            <a:r>
              <a:rPr lang="en-AU" dirty="0" err="1" smtClean="0"/>
              <a:t>Coex</a:t>
            </a:r>
            <a:r>
              <a:rPr lang="en-AU" dirty="0" smtClean="0"/>
              <a:t> SC might want to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post workshop Issues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Multi-channel sharing mechanisms</a:t>
            </a:r>
          </a:p>
          <a:p>
            <a:pPr marL="344488" lvl="1" indent="-342900">
              <a:buFont typeface="+mj-lt"/>
              <a:buAutoNum type="arabicPeriod"/>
            </a:pPr>
            <a:r>
              <a:rPr lang="en-AU" dirty="0" smtClean="0"/>
              <a:t>Blocking </a:t>
            </a:r>
            <a:r>
              <a:rPr lang="en-AU" dirty="0"/>
              <a:t>energy/reservation signals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39566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802.11 preambles or common preambles for </a:t>
            </a:r>
            <a:r>
              <a:rPr lang="en-AU" sz="2400" b="1" dirty="0" smtClean="0">
                <a:solidFill>
                  <a:srgbClr val="FF0000"/>
                </a:solidFill>
              </a:rPr>
              <a:t>coexistence</a:t>
            </a:r>
          </a:p>
          <a:p>
            <a:pPr marL="342900" lvl="1" indent="-342900" algn="ctr">
              <a:buNone/>
            </a:pPr>
            <a:r>
              <a:rPr lang="en-AU" sz="2400" b="1" dirty="0" smtClean="0">
                <a:solidFill>
                  <a:srgbClr val="FF0000"/>
                </a:solidFill>
              </a:rPr>
              <a:t>AND</a:t>
            </a:r>
          </a:p>
          <a:p>
            <a:pPr marL="342900" lvl="1" indent="-342900" algn="ctr">
              <a:buNone/>
            </a:pPr>
            <a:r>
              <a:rPr lang="en-AU" sz="2400" b="1" dirty="0">
                <a:solidFill>
                  <a:srgbClr val="FF0000"/>
                </a:solidFill>
              </a:rPr>
              <a:t>Energy Detection only vs. Preamble or Energy Detection vs. </a:t>
            </a:r>
            <a:r>
              <a:rPr lang="en-AU" sz="2400" b="1" dirty="0" smtClean="0">
                <a:solidFill>
                  <a:srgbClr val="FF0000"/>
                </a:solidFill>
              </a:rPr>
              <a:t>both</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12348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position on common preambles &amp; PD/ED probably does not need to change</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a:t>
            </a:r>
            <a:r>
              <a:rPr lang="en-AU" dirty="0" smtClean="0"/>
              <a:t>post </a:t>
            </a:r>
            <a:r>
              <a:rPr lang="en-AU" dirty="0"/>
              <a:t>w</a:t>
            </a:r>
            <a:r>
              <a:rPr lang="en-AU" dirty="0" smtClean="0"/>
              <a:t>orkshop </a:t>
            </a:r>
            <a:r>
              <a:rPr lang="en-AU" i="1" dirty="0" smtClean="0"/>
              <a:t>Issues Survey </a:t>
            </a:r>
            <a:r>
              <a:rPr lang="en-AU" dirty="0"/>
              <a:t>indicated that common preambles &amp; PD/ED are important </a:t>
            </a:r>
            <a:r>
              <a:rPr lang="en-AU" dirty="0" smtClean="0"/>
              <a:t>issues</a:t>
            </a:r>
          </a:p>
          <a:p>
            <a:pPr lvl="1"/>
            <a:r>
              <a:rPr lang="en-AU" dirty="0"/>
              <a:t>There seems to be wide support for a common preamble &amp; at least the optional the use of </a:t>
            </a:r>
            <a:r>
              <a:rPr lang="en-AU" dirty="0" smtClean="0"/>
              <a:t>ED/PD for coexistence purposes</a:t>
            </a:r>
          </a:p>
          <a:p>
            <a:pPr lvl="1"/>
            <a:r>
              <a:rPr lang="en-AU" dirty="0" smtClean="0"/>
              <a:t>There seems to be no reason to change the 802.11 WG position on common preamble or PD/ED in the 5 &amp; 6 GHz bands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876850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r>
              <a:rPr lang="en-AU" dirty="0" smtClean="0"/>
              <a:t>The post-workshop </a:t>
            </a:r>
            <a:r>
              <a:rPr lang="en-AU" i="1" dirty="0" smtClean="0"/>
              <a:t>Issues Survey </a:t>
            </a:r>
            <a:r>
              <a:rPr lang="en-AU" dirty="0" smtClean="0"/>
              <a:t>indicated that common preambles &amp; PD/ED are important issues</a:t>
            </a:r>
            <a:endParaRPr lang="en-AU" dirty="0"/>
          </a:p>
        </p:txBody>
      </p:sp>
      <p:sp>
        <p:nvSpPr>
          <p:cNvPr id="3" name="Content Placeholder 2"/>
          <p:cNvSpPr>
            <a:spLocks noGrp="1"/>
          </p:cNvSpPr>
          <p:nvPr>
            <p:ph idx="1"/>
          </p:nvPr>
        </p:nvSpPr>
        <p:spPr/>
        <p:txBody>
          <a:bodyPr/>
          <a:lstStyle/>
          <a:p>
            <a:pPr lvl="1"/>
            <a:r>
              <a:rPr lang="en-AU" dirty="0" smtClean="0"/>
              <a:t>The most significant coexistence issue (57%) according to the post workshop </a:t>
            </a:r>
            <a:r>
              <a:rPr lang="en-AU" i="1" dirty="0" smtClean="0"/>
              <a:t>Issues Survey </a:t>
            </a:r>
            <a:r>
              <a:rPr lang="en-AU" dirty="0" smtClean="0"/>
              <a:t>is the </a:t>
            </a:r>
            <a:r>
              <a:rPr lang="en-AU" i="1" dirty="0" smtClean="0"/>
              <a:t>use </a:t>
            </a:r>
            <a:r>
              <a:rPr lang="en-AU" i="1" dirty="0"/>
              <a:t>of 802.11 preambles or common preambles for </a:t>
            </a:r>
            <a:r>
              <a:rPr lang="en-AU" i="1" dirty="0" smtClean="0"/>
              <a:t>coexistence</a:t>
            </a:r>
          </a:p>
          <a:p>
            <a:pPr lvl="2"/>
            <a:r>
              <a:rPr lang="en-AU" dirty="0" smtClean="0"/>
              <a:t>The definition of a common preamble will allow all technologies to detect each other at a lower  PD threshold, with a higher ED threshold as a backstop </a:t>
            </a:r>
          </a:p>
          <a:p>
            <a:pPr lvl="1"/>
            <a:r>
              <a:rPr lang="en-AU" dirty="0" smtClean="0"/>
              <a:t>This issue has a lot in common with the second most significant coexistence issue (56%) that was identified: </a:t>
            </a:r>
            <a:r>
              <a:rPr lang="en-AU" i="1" dirty="0"/>
              <a:t>Energy Detection only vs. Preamble or Energy Detection vs. both</a:t>
            </a:r>
          </a:p>
          <a:p>
            <a:pPr lvl="2"/>
            <a:r>
              <a:rPr lang="en-AU" dirty="0" smtClean="0"/>
              <a:t>The definition of a common preamble implies at least the optional use of dual PD/ED thresholds rather than only an ED-only threshold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979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smtClean="0"/>
              <a:t>There seems to be wide support for a common </a:t>
            </a:r>
            <a:r>
              <a:rPr lang="en-AU" dirty="0"/>
              <a:t>preamble &amp; </a:t>
            </a:r>
            <a:r>
              <a:rPr lang="en-AU" dirty="0" smtClean="0"/>
              <a:t>at least the optional the </a:t>
            </a:r>
            <a:r>
              <a:rPr lang="en-AU" dirty="0"/>
              <a:t>use of ED/PD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685801" y="19812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 </a:t>
            </a:r>
            <a:r>
              <a:rPr lang="en-AU" sz="1600" dirty="0">
                <a:latin typeface="+mj-lt"/>
              </a:rPr>
              <a:t>majority of </a:t>
            </a:r>
            <a:r>
              <a:rPr lang="en-AU" sz="1600" b="1" dirty="0" smtClean="0">
                <a:latin typeface="+mj-lt"/>
              </a:rPr>
              <a:t>workshop submissions</a:t>
            </a:r>
            <a:r>
              <a:rPr lang="en-AU" sz="1600" dirty="0" smtClean="0">
                <a:latin typeface="+mj-lt"/>
              </a:rPr>
              <a:t> argued </a:t>
            </a:r>
            <a:r>
              <a:rPr lang="en-AU" sz="1600" dirty="0">
                <a:latin typeface="+mj-lt"/>
              </a:rPr>
              <a:t>in favour of a common preamble &amp; </a:t>
            </a:r>
            <a:r>
              <a:rPr lang="en-AU" sz="1600" dirty="0" smtClean="0">
                <a:latin typeface="+mj-lt"/>
              </a:rPr>
              <a:t>the </a:t>
            </a:r>
            <a:r>
              <a:rPr lang="en-AU" sz="1600" dirty="0">
                <a:latin typeface="+mj-lt"/>
              </a:rPr>
              <a:t>use of ED/PD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685801" y="34290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n-lt"/>
              </a:rPr>
              <a:t>802.11 </a:t>
            </a:r>
            <a:r>
              <a:rPr lang="en-AU" sz="1600" b="1" dirty="0" smtClean="0">
                <a:latin typeface="+mn-lt"/>
              </a:rPr>
              <a:t>WG</a:t>
            </a:r>
            <a:r>
              <a:rPr lang="en-AU" sz="1600" dirty="0" smtClean="0">
                <a:latin typeface="+mn-lt"/>
              </a:rPr>
              <a:t> </a:t>
            </a:r>
            <a:r>
              <a:rPr lang="en-AU" sz="1600" dirty="0">
                <a:latin typeface="+mn-lt"/>
              </a:rPr>
              <a:t>has preferred coexistence based on a common preamble &amp; </a:t>
            </a:r>
            <a:r>
              <a:rPr lang="en-AU" sz="1600" dirty="0" smtClean="0">
                <a:latin typeface="+mn-lt"/>
              </a:rPr>
              <a:t>PD/ED, at </a:t>
            </a:r>
            <a:r>
              <a:rPr lang="en-AU" sz="1600" dirty="0">
                <a:latin typeface="+mn-lt"/>
              </a:rPr>
              <a:t>least </a:t>
            </a:r>
            <a:r>
              <a:rPr lang="en-AU" sz="1600" dirty="0" smtClean="0">
                <a:latin typeface="+mn-lt"/>
              </a:rPr>
              <a:t>as an </a:t>
            </a:r>
            <a:r>
              <a:rPr lang="en-AU" sz="1600" dirty="0">
                <a:latin typeface="+mn-lt"/>
              </a:rPr>
              <a:t>option</a:t>
            </a:r>
            <a:endParaRPr kumimoji="0" lang="en-AU" sz="1600" b="0" i="0" u="none" strike="noStrike" cap="none" normalizeH="0" baseline="0" dirty="0" smtClean="0">
              <a:ln>
                <a:noFill/>
              </a:ln>
              <a:solidFill>
                <a:schemeClr val="tx1"/>
              </a:solidFill>
              <a:effectLst/>
              <a:latin typeface="+mn-lt"/>
            </a:endParaRPr>
          </a:p>
        </p:txBody>
      </p:sp>
      <p:sp>
        <p:nvSpPr>
          <p:cNvPr id="8" name="Rectangle 7"/>
          <p:cNvSpPr/>
          <p:nvPr/>
        </p:nvSpPr>
        <p:spPr bwMode="auto">
          <a:xfrm>
            <a:off x="4800600" y="4892041"/>
            <a:ext cx="3733800" cy="1219200"/>
          </a:xfrm>
          <a:prstGeom prst="rect">
            <a:avLst/>
          </a:prstGeom>
          <a:solidFill>
            <a:srgbClr val="FF99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j-lt"/>
              </a:rPr>
              <a:t>3GPP RAN/RAN1 </a:t>
            </a:r>
            <a:r>
              <a:rPr lang="en-AU" sz="1600" dirty="0" smtClean="0">
                <a:latin typeface="+mj-lt"/>
              </a:rPr>
              <a:t>continues </a:t>
            </a:r>
            <a:r>
              <a:rPr lang="en-AU" sz="1600" dirty="0">
                <a:latin typeface="+mj-lt"/>
              </a:rPr>
              <a:t>to prefer no common preamble and the use of ED-only for </a:t>
            </a:r>
            <a:r>
              <a:rPr lang="en-AU" sz="1600" dirty="0" smtClean="0">
                <a:latin typeface="+mj-lt"/>
              </a:rPr>
              <a:t>coexistence</a:t>
            </a:r>
          </a:p>
        </p:txBody>
      </p:sp>
      <p:sp>
        <p:nvSpPr>
          <p:cNvPr id="9" name="Rectangle 8"/>
          <p:cNvSpPr/>
          <p:nvPr/>
        </p:nvSpPr>
        <p:spPr bwMode="auto">
          <a:xfrm>
            <a:off x="685801" y="489204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a:t>
            </a:r>
            <a:r>
              <a:rPr lang="en-AU" sz="1600" b="1" dirty="0" smtClean="0">
                <a:latin typeface="+mj-lt"/>
              </a:rPr>
              <a:t> </a:t>
            </a:r>
            <a:r>
              <a:rPr lang="en-AU" sz="1600" b="1" i="1" dirty="0" smtClean="0">
                <a:latin typeface="+mj-lt"/>
              </a:rPr>
              <a:t>Issues Survey </a:t>
            </a:r>
            <a:r>
              <a:rPr lang="en-AU" sz="1600" dirty="0">
                <a:latin typeface="+mj-lt"/>
              </a:rPr>
              <a:t>suggests support for at least PD/ED &amp; common preamble </a:t>
            </a:r>
            <a:r>
              <a:rPr lang="en-AU" sz="1600" dirty="0" smtClean="0">
                <a:latin typeface="+mj-lt"/>
              </a:rPr>
              <a:t>in </a:t>
            </a:r>
            <a:r>
              <a:rPr lang="en-AU" sz="1600" dirty="0">
                <a:latin typeface="+mj-lt"/>
              </a:rPr>
              <a:t>5 &amp; 6 GHz bands</a:t>
            </a:r>
            <a:endParaRPr kumimoji="0" lang="en-AU" sz="1600" b="0" i="0" u="none" strike="noStrike" cap="none" normalizeH="0" baseline="0" dirty="0" smtClean="0">
              <a:ln>
                <a:noFill/>
              </a:ln>
              <a:solidFill>
                <a:schemeClr val="tx1"/>
              </a:solidFill>
              <a:effectLst/>
              <a:latin typeface="+mj-lt"/>
            </a:endParaRPr>
          </a:p>
        </p:txBody>
      </p:sp>
      <p:sp>
        <p:nvSpPr>
          <p:cNvPr id="10" name="Rectangle 9"/>
          <p:cNvSpPr/>
          <p:nvPr/>
        </p:nvSpPr>
        <p:spPr bwMode="auto">
          <a:xfrm>
            <a:off x="4800600" y="2819400"/>
            <a:ext cx="3733800" cy="121920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smtClean="0">
                <a:latin typeface="+mj-lt"/>
              </a:rPr>
              <a:t>ETSI </a:t>
            </a:r>
            <a:r>
              <a:rPr lang="en-AU" sz="1600" b="1" dirty="0">
                <a:latin typeface="+mj-lt"/>
              </a:rPr>
              <a:t>BRAN </a:t>
            </a:r>
            <a:r>
              <a:rPr lang="en-AU" sz="1600" dirty="0">
                <a:latin typeface="+mj-lt"/>
              </a:rPr>
              <a:t>has accepted the use of PD/ED or ED-only with an 11a preamble only in 5 GHz band so far</a:t>
            </a:r>
            <a:endParaRPr kumimoji="0" lang="en-AU" sz="16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4800600" y="4038600"/>
            <a:ext cx="3733800" cy="85344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00600" y="1981200"/>
            <a:ext cx="3733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653186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The majority of workshop submissions argued in favour of a common preamble &amp; the use of ED/PD</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3523455"/>
              </p:ext>
            </p:extLst>
          </p:nvPr>
        </p:nvGraphicFramePr>
        <p:xfrm>
          <a:off x="685800" y="1981200"/>
          <a:ext cx="7772400" cy="323596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3790703372"/>
                    </a:ext>
                  </a:extLst>
                </a:gridCol>
                <a:gridCol w="2590800">
                  <a:extLst>
                    <a:ext uri="{9D8B030D-6E8A-4147-A177-3AD203B41FA5}">
                      <a16:colId xmlns:a16="http://schemas.microsoft.com/office/drawing/2014/main" val="1960253238"/>
                    </a:ext>
                  </a:extLst>
                </a:gridCol>
                <a:gridCol w="2590800">
                  <a:extLst>
                    <a:ext uri="{9D8B030D-6E8A-4147-A177-3AD203B41FA5}">
                      <a16:colId xmlns:a16="http://schemas.microsoft.com/office/drawing/2014/main" val="2805404484"/>
                    </a:ext>
                  </a:extLst>
                </a:gridCol>
              </a:tblGrid>
              <a:tr h="370840">
                <a:tc>
                  <a:txBody>
                    <a:bodyPr/>
                    <a:lstStyle/>
                    <a:p>
                      <a:r>
                        <a:rPr lang="en-AU" dirty="0" smtClean="0">
                          <a:solidFill>
                            <a:schemeClr val="bg1"/>
                          </a:solidFill>
                        </a:rPr>
                        <a:t>For common preamble</a:t>
                      </a:r>
                      <a:endParaRPr lang="en-AU" dirty="0">
                        <a:solidFill>
                          <a:schemeClr val="bg1"/>
                        </a:solidFill>
                      </a:endParaRPr>
                    </a:p>
                  </a:txBody>
                  <a:tcPr>
                    <a:solidFill>
                      <a:srgbClr val="00B050"/>
                    </a:solidFill>
                  </a:tcPr>
                </a:tc>
                <a:tc>
                  <a:txBody>
                    <a:bodyPr/>
                    <a:lstStyle/>
                    <a:p>
                      <a:r>
                        <a:rPr lang="en-AU" dirty="0" smtClean="0"/>
                        <a:t>Against</a:t>
                      </a:r>
                      <a:r>
                        <a:rPr lang="en-AU" baseline="0" dirty="0" smtClean="0"/>
                        <a:t> common preamble</a:t>
                      </a:r>
                      <a:endParaRPr lang="en-AU" dirty="0"/>
                    </a:p>
                  </a:txBody>
                  <a:tcPr>
                    <a:solidFill>
                      <a:srgbClr val="FF0000"/>
                    </a:solidFill>
                  </a:tcPr>
                </a:tc>
                <a:tc>
                  <a:txBody>
                    <a:bodyPr/>
                    <a:lstStyle/>
                    <a:p>
                      <a:r>
                        <a:rPr lang="en-AU" dirty="0" smtClean="0"/>
                        <a:t>Different</a:t>
                      </a:r>
                      <a:r>
                        <a:rPr lang="en-AU" baseline="0" dirty="0" smtClean="0"/>
                        <a:t> approach to c</a:t>
                      </a:r>
                      <a:r>
                        <a:rPr lang="en-AU" dirty="0" smtClean="0"/>
                        <a:t>ommon</a:t>
                      </a:r>
                      <a:r>
                        <a:rPr lang="en-AU" baseline="0" dirty="0" smtClean="0"/>
                        <a:t> preamble</a:t>
                      </a:r>
                      <a:endParaRPr lang="en-AU" dirty="0"/>
                    </a:p>
                  </a:txBody>
                  <a:tcPr>
                    <a:solidFill>
                      <a:srgbClr val="FF9900"/>
                    </a:solidFill>
                  </a:tcPr>
                </a:tc>
                <a:extLst>
                  <a:ext uri="{0D108BD9-81ED-4DB2-BD59-A6C34878D82A}">
                    <a16:rowId xmlns:a16="http://schemas.microsoft.com/office/drawing/2014/main" val="4272731121"/>
                  </a:ext>
                </a:extLst>
              </a:tr>
              <a:tr h="370840">
                <a:tc>
                  <a:txBody>
                    <a:bodyPr/>
                    <a:lstStyle/>
                    <a:p>
                      <a:pPr lvl="0"/>
                      <a:r>
                        <a:rPr lang="en-AU" b="0" i="0" dirty="0" smtClean="0"/>
                        <a:t>2-1:</a:t>
                      </a:r>
                      <a:r>
                        <a:rPr lang="en-AU" b="0" i="0" baseline="0" dirty="0" smtClean="0"/>
                        <a:t> </a:t>
                      </a:r>
                      <a:r>
                        <a:rPr lang="en-AU" b="1" i="0" dirty="0" smtClean="0"/>
                        <a:t>HPE</a:t>
                      </a:r>
                      <a:r>
                        <a:rPr lang="en-AU" b="0" i="0" dirty="0" smtClean="0"/>
                        <a:t> </a:t>
                      </a:r>
                    </a:p>
                  </a:txBody>
                  <a:tcPr/>
                </a:tc>
                <a:tc>
                  <a:txBody>
                    <a:bodyPr/>
                    <a:lstStyle/>
                    <a:p>
                      <a:r>
                        <a:rPr lang="en-AU" dirty="0" smtClean="0"/>
                        <a:t>3-2, 3-6: </a:t>
                      </a:r>
                      <a:r>
                        <a:rPr lang="en-AU" b="1" dirty="0" smtClean="0"/>
                        <a:t>Ericsson</a:t>
                      </a:r>
                      <a:endParaRPr lang="en-AU" dirty="0"/>
                    </a:p>
                  </a:txBody>
                  <a:tcPr/>
                </a:tc>
                <a:tc>
                  <a:txBody>
                    <a:bodyPr/>
                    <a:lstStyle/>
                    <a:p>
                      <a:r>
                        <a:rPr lang="en-US" b="0" i="0" dirty="0" smtClean="0"/>
                        <a:t>3-11</a:t>
                      </a:r>
                      <a:r>
                        <a:rPr lang="en-US" b="0" i="1" dirty="0" smtClean="0"/>
                        <a:t>: </a:t>
                      </a:r>
                      <a:r>
                        <a:rPr lang="en-US" b="1" dirty="0" smtClean="0"/>
                        <a:t>AT&amp;T</a:t>
                      </a:r>
                      <a:r>
                        <a:rPr lang="en-US" dirty="0" smtClean="0"/>
                        <a:t> </a:t>
                      </a:r>
                      <a:endParaRPr lang="en-AU" dirty="0"/>
                    </a:p>
                  </a:txBody>
                  <a:tcPr/>
                </a:tc>
                <a:extLst>
                  <a:ext uri="{0D108BD9-81ED-4DB2-BD59-A6C34878D82A}">
                    <a16:rowId xmlns:a16="http://schemas.microsoft.com/office/drawing/2014/main" val="1583728892"/>
                  </a:ext>
                </a:extLst>
              </a:tr>
              <a:tr h="370840">
                <a:tc>
                  <a:txBody>
                    <a:bodyPr/>
                    <a:lstStyle/>
                    <a:p>
                      <a:pPr lvl="0"/>
                      <a:r>
                        <a:rPr lang="en-US" b="0" i="0" dirty="0" smtClean="0"/>
                        <a:t>2-2: </a:t>
                      </a:r>
                      <a:r>
                        <a:rPr lang="en-US" b="1" i="0" dirty="0" err="1" smtClean="0"/>
                        <a:t>Uni</a:t>
                      </a:r>
                      <a:r>
                        <a:rPr lang="en-US" b="1" i="0" dirty="0" smtClean="0"/>
                        <a:t> of Chicago </a:t>
                      </a:r>
                    </a:p>
                  </a:txBody>
                  <a:tcPr/>
                </a:tc>
                <a:tc>
                  <a:txBody>
                    <a:bodyPr/>
                    <a:lstStyle/>
                    <a:p>
                      <a:r>
                        <a:rPr lang="en-AU" dirty="0" smtClean="0"/>
                        <a:t>3-5: </a:t>
                      </a:r>
                      <a:r>
                        <a:rPr lang="en-AU" b="1" dirty="0" smtClean="0"/>
                        <a:t>Huawei</a:t>
                      </a:r>
                      <a:endParaRPr lang="en-AU" dirty="0"/>
                    </a:p>
                  </a:txBody>
                  <a:tcPr/>
                </a:tc>
                <a:tc>
                  <a:txBody>
                    <a:bodyPr/>
                    <a:lstStyle/>
                    <a:p>
                      <a:endParaRPr lang="en-AU"/>
                    </a:p>
                  </a:txBody>
                  <a:tcPr/>
                </a:tc>
                <a:extLst>
                  <a:ext uri="{0D108BD9-81ED-4DB2-BD59-A6C34878D82A}">
                    <a16:rowId xmlns:a16="http://schemas.microsoft.com/office/drawing/2014/main" val="2780398700"/>
                  </a:ext>
                </a:extLst>
              </a:tr>
              <a:tr h="370840">
                <a:tc>
                  <a:txBody>
                    <a:bodyPr/>
                    <a:lstStyle/>
                    <a:p>
                      <a:pPr lvl="0"/>
                      <a:r>
                        <a:rPr lang="en-US" b="0" i="0" dirty="0" smtClean="0"/>
                        <a:t>3-3: </a:t>
                      </a:r>
                      <a:r>
                        <a:rPr lang="en-US" b="1" i="0" dirty="0" smtClean="0"/>
                        <a:t>Cisco</a:t>
                      </a:r>
                      <a:endParaRPr lang="en-AU" b="1" i="0" dirty="0" smtClean="0"/>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3889857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3-4: </a:t>
                      </a:r>
                      <a:r>
                        <a:rPr lang="en-AU" b="1" i="0" dirty="0" err="1" smtClean="0"/>
                        <a:t>Cablelabs</a:t>
                      </a:r>
                      <a:r>
                        <a:rPr lang="en-AU" b="0" i="0" dirty="0" smtClean="0"/>
                        <a:t> </a:t>
                      </a:r>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776594162"/>
                  </a:ext>
                </a:extLst>
              </a:tr>
              <a:tr h="370840">
                <a:tc>
                  <a:txBody>
                    <a:bodyPr/>
                    <a:lstStyle/>
                    <a:p>
                      <a:pPr lvl="0"/>
                      <a:r>
                        <a:rPr lang="en-US" b="0" i="0" dirty="0" smtClean="0"/>
                        <a:t>3-7: </a:t>
                      </a:r>
                      <a:r>
                        <a:rPr lang="en-US" b="1" i="0" dirty="0" err="1" smtClean="0"/>
                        <a:t>Quantenna</a:t>
                      </a:r>
                      <a:endParaRPr lang="en-US" b="1" i="0" dirty="0" smtClean="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585926357"/>
                  </a:ext>
                </a:extLst>
              </a:tr>
              <a:tr h="370840">
                <a:tc>
                  <a:txBody>
                    <a:bodyPr/>
                    <a:lstStyle/>
                    <a:p>
                      <a:pPr lvl="0"/>
                      <a:r>
                        <a:rPr lang="en-AU" b="0" i="0" dirty="0" smtClean="0"/>
                        <a:t>3-8: </a:t>
                      </a:r>
                      <a:r>
                        <a:rPr lang="en-AU" b="1" i="0" dirty="0" smtClean="0"/>
                        <a:t>Orange</a:t>
                      </a:r>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365251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3-9: </a:t>
                      </a:r>
                      <a:r>
                        <a:rPr lang="en-AU" b="1" i="0" dirty="0" smtClean="0"/>
                        <a:t>Broadcom</a:t>
                      </a:r>
                      <a:r>
                        <a:rPr lang="en-AU" b="0" i="0" dirty="0" smtClean="0"/>
                        <a:t> </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44701445"/>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183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a:t>
            </a:r>
            <a:r>
              <a:rPr lang="en-AU" dirty="0"/>
              <a:t>submissions advocated the use of 802.11 or 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hlinkClick r:id="rId2"/>
              </a:rPr>
              <a:t>2-1</a:t>
            </a:r>
            <a:r>
              <a:rPr lang="en-AU" dirty="0" smtClean="0"/>
              <a:t>: </a:t>
            </a:r>
            <a:r>
              <a:rPr lang="en-AU" b="1" dirty="0" smtClean="0"/>
              <a:t>HPE</a:t>
            </a:r>
            <a:r>
              <a:rPr lang="en-AU" dirty="0" smtClean="0"/>
              <a:t> recommended </a:t>
            </a:r>
            <a:r>
              <a:rPr lang="en-US" i="1" dirty="0"/>
              <a:t>802.11 and </a:t>
            </a:r>
            <a:r>
              <a:rPr lang="en-US" i="1" dirty="0" smtClean="0"/>
              <a:t>3GPP </a:t>
            </a:r>
            <a:r>
              <a:rPr lang="en-US" i="1" dirty="0"/>
              <a:t>systems operating in unlicensed spectrum should establish a common preamble to </a:t>
            </a:r>
            <a:r>
              <a:rPr lang="en-US" dirty="0" smtClean="0"/>
              <a:t>avoid</a:t>
            </a:r>
            <a:r>
              <a:rPr lang="en-US" i="1" dirty="0" smtClean="0"/>
              <a:t> interference </a:t>
            </a:r>
            <a:r>
              <a:rPr lang="en-US" i="1" dirty="0"/>
              <a:t>from hidden </a:t>
            </a:r>
            <a:r>
              <a:rPr lang="en-US" i="1" dirty="0" smtClean="0"/>
              <a:t>nodes</a:t>
            </a:r>
          </a:p>
          <a:p>
            <a:pPr lvl="1"/>
            <a:r>
              <a:rPr lang="en-US" i="1" dirty="0" smtClean="0">
                <a:hlinkClick r:id="rId3"/>
              </a:rPr>
              <a:t>2-2</a:t>
            </a:r>
            <a:r>
              <a:rPr lang="en-US" i="1" dirty="0" smtClean="0"/>
              <a:t>: </a:t>
            </a:r>
            <a:r>
              <a:rPr lang="en-US" b="1" dirty="0" err="1" smtClean="0"/>
              <a:t>Uni</a:t>
            </a:r>
            <a:r>
              <a:rPr lang="en-US" b="1" dirty="0" smtClean="0"/>
              <a:t> of Chicago </a:t>
            </a:r>
            <a:r>
              <a:rPr lang="en-US" dirty="0" smtClean="0"/>
              <a:t>noted </a:t>
            </a:r>
            <a:r>
              <a:rPr lang="en-US" i="1" dirty="0"/>
              <a:t>improved </a:t>
            </a:r>
            <a:r>
              <a:rPr lang="en-US" i="1" dirty="0" smtClean="0"/>
              <a:t>… performance </a:t>
            </a:r>
            <a:r>
              <a:rPr lang="en-US" i="1" dirty="0"/>
              <a:t>when the detection threshold used by Wi-Fi in the presence of LTE is lowered to -82 </a:t>
            </a:r>
            <a:r>
              <a:rPr lang="en-US" i="1" dirty="0" smtClean="0"/>
              <a:t>dBm … Common preambles may be … </a:t>
            </a:r>
            <a:r>
              <a:rPr lang="en-US" dirty="0" smtClean="0"/>
              <a:t>an</a:t>
            </a:r>
            <a:r>
              <a:rPr lang="en-US" i="1" dirty="0" smtClean="0"/>
              <a:t> option</a:t>
            </a:r>
          </a:p>
          <a:p>
            <a:pPr lvl="1"/>
            <a:r>
              <a:rPr lang="en-US" dirty="0" smtClean="0">
                <a:hlinkClick r:id="rId4"/>
              </a:rPr>
              <a:t>3-3</a:t>
            </a:r>
            <a:r>
              <a:rPr lang="en-US" dirty="0" smtClean="0"/>
              <a:t>: </a:t>
            </a:r>
            <a:r>
              <a:rPr lang="en-US" b="1" dirty="0" smtClean="0"/>
              <a:t>Cisco</a:t>
            </a:r>
            <a:r>
              <a:rPr lang="en-US" dirty="0" smtClean="0"/>
              <a:t> proposed the </a:t>
            </a:r>
            <a:r>
              <a:rPr lang="en-AU" i="1" dirty="0" smtClean="0"/>
              <a:t>use </a:t>
            </a:r>
            <a:r>
              <a:rPr lang="en-AU" i="1" dirty="0"/>
              <a:t>of common preamble for inter technology </a:t>
            </a:r>
            <a:r>
              <a:rPr lang="en-AU" i="1" dirty="0" smtClean="0"/>
              <a:t>communications, … at </a:t>
            </a:r>
            <a:r>
              <a:rPr lang="en-AU" i="1" dirty="0"/>
              <a:t>least </a:t>
            </a:r>
            <a:r>
              <a:rPr lang="en-AU" dirty="0" smtClean="0"/>
              <a:t>as</a:t>
            </a:r>
            <a:r>
              <a:rPr lang="en-AU" i="1" dirty="0" smtClean="0"/>
              <a:t> </a:t>
            </a:r>
            <a:r>
              <a:rPr lang="en-AU" i="1" dirty="0"/>
              <a:t>an option in NR-U </a:t>
            </a:r>
            <a:endParaRPr lang="en-AU" i="1" dirty="0" smtClean="0"/>
          </a:p>
          <a:p>
            <a:pPr lvl="1"/>
            <a:r>
              <a:rPr lang="en-AU" dirty="0" smtClean="0">
                <a:hlinkClick r:id="rId5"/>
              </a:rPr>
              <a:t>3-4</a:t>
            </a:r>
            <a:r>
              <a:rPr lang="en-AU" dirty="0" smtClean="0"/>
              <a:t>: </a:t>
            </a:r>
            <a:r>
              <a:rPr lang="en-AU" b="1" dirty="0" err="1" smtClean="0"/>
              <a:t>Cablelabs</a:t>
            </a:r>
            <a:r>
              <a:rPr lang="en-AU" dirty="0" smtClean="0"/>
              <a:t> proposed </a:t>
            </a:r>
            <a:r>
              <a:rPr lang="en-US" dirty="0" smtClean="0"/>
              <a:t>implementing </a:t>
            </a:r>
            <a:r>
              <a:rPr lang="en-US" i="1" dirty="0"/>
              <a:t>the 802.11 preamble on NR-U (5/6 GHz</a:t>
            </a:r>
            <a:r>
              <a:rPr lang="en-US" i="1" dirty="0" smtClean="0"/>
              <a: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1069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submissions advocated the use </a:t>
            </a:r>
            <a:r>
              <a:rPr lang="en-AU" dirty="0"/>
              <a:t>of 802.11 </a:t>
            </a:r>
            <a:r>
              <a:rPr lang="en-AU" dirty="0" smtClean="0"/>
              <a:t>or </a:t>
            </a:r>
            <a:r>
              <a:rPr lang="en-AU" dirty="0"/>
              <a:t>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t>…</a:t>
            </a:r>
            <a:endParaRPr lang="en-US" i="1" dirty="0" smtClean="0"/>
          </a:p>
          <a:p>
            <a:pPr lvl="1"/>
            <a:r>
              <a:rPr lang="en-US" dirty="0">
                <a:hlinkClick r:id="rId2"/>
              </a:rPr>
              <a:t>3-7</a:t>
            </a:r>
            <a:r>
              <a:rPr lang="en-US" dirty="0"/>
              <a:t>: </a:t>
            </a:r>
            <a:r>
              <a:rPr lang="en-US" b="1" dirty="0" err="1"/>
              <a:t>Quantenna</a:t>
            </a:r>
            <a:r>
              <a:rPr lang="en-US" dirty="0"/>
              <a:t> asserted </a:t>
            </a:r>
            <a:r>
              <a:rPr lang="en-AU" i="1" dirty="0"/>
              <a:t>use of a common preamble will help both 3GPP and IEEE nodes while improving the overall system performance and better spectrum </a:t>
            </a:r>
            <a:r>
              <a:rPr lang="en-AU" i="1" dirty="0" smtClean="0"/>
              <a:t>usage</a:t>
            </a:r>
          </a:p>
          <a:p>
            <a:pPr lvl="1"/>
            <a:r>
              <a:rPr lang="en-AU" i="1" dirty="0" smtClean="0">
                <a:hlinkClick r:id="rId3"/>
              </a:rPr>
              <a:t>3-8</a:t>
            </a:r>
            <a:r>
              <a:rPr lang="en-AU" i="1" dirty="0" smtClean="0"/>
              <a:t>: </a:t>
            </a:r>
            <a:r>
              <a:rPr lang="en-AU" b="1" i="1" dirty="0" smtClean="0"/>
              <a:t>Orange</a:t>
            </a:r>
            <a:r>
              <a:rPr lang="en-AU" i="1" dirty="0" smtClean="0"/>
              <a:t> </a:t>
            </a:r>
            <a:r>
              <a:rPr lang="en-AU" b="0" i="1" dirty="0" smtClean="0"/>
              <a:t>stated that for </a:t>
            </a:r>
            <a:r>
              <a:rPr lang="en-AU" b="0" i="1" dirty="0"/>
              <a:t>NR-U, </a:t>
            </a:r>
            <a:r>
              <a:rPr lang="en-AU" b="0" dirty="0" smtClean="0"/>
              <a:t>they are </a:t>
            </a:r>
            <a:r>
              <a:rPr lang="en-AU" b="0" i="1" dirty="0" smtClean="0"/>
              <a:t>in </a:t>
            </a:r>
            <a:r>
              <a:rPr lang="en-AU" b="0" i="1" dirty="0"/>
              <a:t>favour of the introduction of a Wi-Fi preamble </a:t>
            </a:r>
            <a:endParaRPr lang="en-AU" b="0" i="1" dirty="0" smtClean="0"/>
          </a:p>
          <a:p>
            <a:pPr lvl="1"/>
            <a:r>
              <a:rPr lang="en-AU" dirty="0" smtClean="0">
                <a:hlinkClick r:id="rId4"/>
              </a:rPr>
              <a:t>3-9</a:t>
            </a:r>
            <a:r>
              <a:rPr lang="en-AU" dirty="0" smtClean="0"/>
              <a:t> </a:t>
            </a:r>
            <a:r>
              <a:rPr lang="en-AU" b="1" dirty="0" smtClean="0"/>
              <a:t>Broadcom</a:t>
            </a:r>
            <a:r>
              <a:rPr lang="en-AU" dirty="0" smtClean="0"/>
              <a:t> asserted a</a:t>
            </a:r>
            <a:r>
              <a:rPr lang="en-US" dirty="0" smtClean="0">
                <a:solidFill>
                  <a:srgbClr val="222222"/>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common </a:t>
            </a:r>
            <a:r>
              <a:rPr lang="en-US" i="1" dirty="0">
                <a:latin typeface="Montserrat"/>
                <a:ea typeface="Montserrat"/>
                <a:cs typeface="Montserrat"/>
                <a:sym typeface="Montserrat"/>
              </a:rPr>
              <a:t>802.11</a:t>
            </a:r>
            <a:r>
              <a:rPr lang="en-US" i="1" dirty="0">
                <a:solidFill>
                  <a:srgbClr val="FF0000"/>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preamble will lead to better coexistence between NR-U and Wi-Fi than a common energy detection threshold</a:t>
            </a:r>
            <a:endParaRPr lang="en-AU" b="0" i="1" dirty="0"/>
          </a:p>
          <a:p>
            <a:pPr lvl="1"/>
            <a:endParaRPr lang="en-US" i="1" dirty="0"/>
          </a:p>
          <a:p>
            <a:pPr lvl="1"/>
            <a:endParaRPr lang="en-US" i="1" dirty="0"/>
          </a:p>
          <a:p>
            <a:pPr lvl="1"/>
            <a:endParaRPr lang="en-US" i="1" dirty="0"/>
          </a:p>
          <a:p>
            <a:pPr lvl="2"/>
            <a:endParaRPr lang="en-AU" dirty="0" smtClean="0"/>
          </a:p>
          <a:p>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06889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Three workshop </a:t>
            </a:r>
            <a:r>
              <a:rPr lang="en-AU" dirty="0"/>
              <a:t>submissions advocated </a:t>
            </a:r>
            <a:r>
              <a:rPr lang="en-AU" dirty="0" smtClean="0"/>
              <a:t>the use of a common ED threshold rather than common preambles</a:t>
            </a:r>
            <a:endParaRPr lang="en-AU" dirty="0"/>
          </a:p>
        </p:txBody>
      </p:sp>
      <p:sp>
        <p:nvSpPr>
          <p:cNvPr id="3" name="Content Placeholder 2"/>
          <p:cNvSpPr>
            <a:spLocks noGrp="1"/>
          </p:cNvSpPr>
          <p:nvPr>
            <p:ph idx="1"/>
          </p:nvPr>
        </p:nvSpPr>
        <p:spPr/>
        <p:txBody>
          <a:bodyPr/>
          <a:lstStyle/>
          <a:p>
            <a:r>
              <a:rPr lang="en-AU" dirty="0" smtClean="0">
                <a:solidFill>
                  <a:srgbClr val="FF0000"/>
                </a:solidFill>
              </a:rPr>
              <a:t>Against </a:t>
            </a:r>
            <a:r>
              <a:rPr lang="en-AU" dirty="0">
                <a:solidFill>
                  <a:srgbClr val="FF0000"/>
                </a:solidFill>
              </a:rPr>
              <a:t>use of a common </a:t>
            </a:r>
            <a:r>
              <a:rPr lang="en-AU" dirty="0" smtClean="0">
                <a:solidFill>
                  <a:srgbClr val="FF0000"/>
                </a:solidFill>
              </a:rPr>
              <a:t>preamble</a:t>
            </a:r>
            <a:endParaRPr lang="en-US" i="1" dirty="0" smtClean="0">
              <a:solidFill>
                <a:srgbClr val="FF0000"/>
              </a:solidFill>
            </a:endParaRPr>
          </a:p>
          <a:p>
            <a:pPr lvl="1"/>
            <a:r>
              <a:rPr lang="en-US" i="1" dirty="0" smtClean="0">
                <a:hlinkClick r:id="rId2"/>
              </a:rPr>
              <a:t>3-2</a:t>
            </a:r>
            <a:r>
              <a:rPr lang="en-US" i="1" dirty="0"/>
              <a:t>: </a:t>
            </a:r>
            <a:r>
              <a:rPr lang="en-US" b="1" dirty="0"/>
              <a:t>Ericsson</a:t>
            </a:r>
            <a:r>
              <a:rPr lang="en-US" dirty="0"/>
              <a:t> advocated for a single ED threshold for 6 GHz operation rather than any common preamble</a:t>
            </a:r>
          </a:p>
          <a:p>
            <a:pPr lvl="1"/>
            <a:r>
              <a:rPr lang="en-US" dirty="0">
                <a:hlinkClick r:id="rId3"/>
              </a:rPr>
              <a:t>3-6</a:t>
            </a:r>
            <a:r>
              <a:rPr lang="en-US" dirty="0"/>
              <a:t>: </a:t>
            </a:r>
            <a:r>
              <a:rPr lang="en-US" b="1" dirty="0"/>
              <a:t>Ericsson</a:t>
            </a:r>
            <a:r>
              <a:rPr lang="en-US" dirty="0"/>
              <a:t> </a:t>
            </a:r>
            <a:r>
              <a:rPr lang="en-US" dirty="0" smtClean="0"/>
              <a:t>also argued </a:t>
            </a:r>
            <a:r>
              <a:rPr lang="en-US" dirty="0"/>
              <a:t>that a </a:t>
            </a:r>
            <a:r>
              <a:rPr lang="en-US" i="1" dirty="0"/>
              <a:t>single common maximum energy detection threshold between all nodes and technologies is the only solution that is viable and future proof</a:t>
            </a:r>
          </a:p>
          <a:p>
            <a:pPr lvl="1"/>
            <a:r>
              <a:rPr lang="en-AU" dirty="0" smtClean="0">
                <a:hlinkClick r:id="rId4"/>
              </a:rPr>
              <a:t>3-5</a:t>
            </a:r>
            <a:r>
              <a:rPr lang="en-AU" dirty="0" smtClean="0"/>
              <a:t>: </a:t>
            </a:r>
            <a:r>
              <a:rPr lang="en-AU" b="1" dirty="0" smtClean="0"/>
              <a:t>Huawei</a:t>
            </a:r>
            <a:r>
              <a:rPr lang="en-AU" dirty="0" smtClean="0"/>
              <a:t> asserted that a</a:t>
            </a:r>
            <a:r>
              <a:rPr lang="en-US" i="1" dirty="0" smtClean="0"/>
              <a:t> </a:t>
            </a:r>
            <a:r>
              <a:rPr lang="en-US" i="1" dirty="0"/>
              <a:t>common preamble and PD/ED </a:t>
            </a:r>
            <a:r>
              <a:rPr lang="en-US" i="1" dirty="0" smtClean="0"/>
              <a:t>threshold … degrades </a:t>
            </a:r>
            <a:r>
              <a:rPr lang="en-US" i="1" dirty="0"/>
              <a:t>performance of both NR-U and Wi-Fi as it prohibits spatial </a:t>
            </a:r>
            <a:r>
              <a:rPr lang="en-US" i="1" dirty="0" smtClean="0"/>
              <a:t>reuse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16835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workshop submission took a different approach to the common preamble question</a:t>
            </a:r>
            <a:endParaRPr lang="en-AU" dirty="0"/>
          </a:p>
        </p:txBody>
      </p:sp>
      <p:sp>
        <p:nvSpPr>
          <p:cNvPr id="3" name="Content Placeholder 2"/>
          <p:cNvSpPr>
            <a:spLocks noGrp="1"/>
          </p:cNvSpPr>
          <p:nvPr>
            <p:ph idx="1"/>
          </p:nvPr>
        </p:nvSpPr>
        <p:spPr/>
        <p:txBody>
          <a:bodyPr/>
          <a:lstStyle/>
          <a:p>
            <a:r>
              <a:rPr lang="en-AU" dirty="0" smtClean="0">
                <a:solidFill>
                  <a:srgbClr val="FF9900"/>
                </a:solidFill>
              </a:rPr>
              <a:t>Different approach to common preamble question</a:t>
            </a:r>
            <a:endParaRPr lang="en-US" i="1" dirty="0" smtClean="0">
              <a:solidFill>
                <a:srgbClr val="FF9900"/>
              </a:solidFill>
            </a:endParaRPr>
          </a:p>
          <a:p>
            <a:pPr lvl="1"/>
            <a:r>
              <a:rPr lang="en-US" b="0" dirty="0" smtClean="0">
                <a:hlinkClick r:id="rId2"/>
              </a:rPr>
              <a:t>3-11</a:t>
            </a:r>
            <a:r>
              <a:rPr lang="en-US" b="0" i="1" dirty="0" smtClean="0"/>
              <a:t>: </a:t>
            </a:r>
            <a:r>
              <a:rPr lang="en-US" b="1" dirty="0" smtClean="0"/>
              <a:t>AT&amp;T</a:t>
            </a:r>
            <a:r>
              <a:rPr lang="en-US" dirty="0" smtClean="0"/>
              <a:t> </a:t>
            </a:r>
            <a:r>
              <a:rPr lang="en-US" b="0" dirty="0" smtClean="0"/>
              <a:t>suggested </a:t>
            </a:r>
            <a:r>
              <a:rPr lang="en-US" b="0" i="1" dirty="0" smtClean="0"/>
              <a:t>the use of a </a:t>
            </a:r>
            <a:r>
              <a:rPr lang="en-AU" b="0" i="1" dirty="0" smtClean="0"/>
              <a:t>common preamble only </a:t>
            </a:r>
            <a:r>
              <a:rPr lang="en-AU" b="0" dirty="0" smtClean="0"/>
              <a:t>comprising</a:t>
            </a:r>
            <a:r>
              <a:rPr lang="en-AU" b="0" i="1" dirty="0" smtClean="0"/>
              <a:t> a signal part whereas the channel part of any preamble is not used across radio technologies with a PD mechanism </a:t>
            </a:r>
            <a:r>
              <a:rPr lang="en-AU" b="0" dirty="0" smtClean="0"/>
              <a:t>that</a:t>
            </a:r>
            <a:r>
              <a:rPr lang="en-AU" b="0" i="1" dirty="0" smtClean="0"/>
              <a:t> </a:t>
            </a:r>
            <a:r>
              <a:rPr lang="en-AU" b="0" i="1" dirty="0"/>
              <a:t>is correlator based and does not incorporate channel decoding or </a:t>
            </a:r>
            <a:r>
              <a:rPr lang="en-AU" b="0" i="1" dirty="0" smtClean="0"/>
              <a:t>demodulation</a:t>
            </a:r>
          </a:p>
          <a:p>
            <a:pPr lvl="2"/>
            <a:r>
              <a:rPr lang="en-AU" dirty="0" smtClean="0"/>
              <a:t>Note: the </a:t>
            </a:r>
            <a:r>
              <a:rPr lang="en-AU" i="1" dirty="0" smtClean="0"/>
              <a:t>Operational Survey </a:t>
            </a:r>
            <a:r>
              <a:rPr lang="en-AU" dirty="0" smtClean="0"/>
              <a:t>seemed to indicate significant interest in AT&amp;T’s proposal, with 49% </a:t>
            </a:r>
            <a:r>
              <a:rPr lang="en-AU" dirty="0"/>
              <a:t>responding that it </a:t>
            </a:r>
            <a:r>
              <a:rPr lang="en-AU" dirty="0" smtClean="0"/>
              <a:t>provided </a:t>
            </a:r>
            <a:r>
              <a:rPr lang="en-AU" i="1" dirty="0"/>
              <a:t>significant insight into the coexistence </a:t>
            </a:r>
            <a:r>
              <a:rPr lang="en-AU" i="1" dirty="0" smtClean="0"/>
              <a:t>issue</a:t>
            </a:r>
            <a:endParaRPr lang="en-AU" b="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826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has preferred coexistence based on a common preamble &amp; PD/ED, at least as an option</a:t>
            </a:r>
            <a:endParaRPr lang="en-AU" dirty="0"/>
          </a:p>
        </p:txBody>
      </p:sp>
      <p:sp>
        <p:nvSpPr>
          <p:cNvPr id="3" name="Content Placeholder 2"/>
          <p:cNvSpPr>
            <a:spLocks noGrp="1"/>
          </p:cNvSpPr>
          <p:nvPr>
            <p:ph idx="1"/>
          </p:nvPr>
        </p:nvSpPr>
        <p:spPr/>
        <p:txBody>
          <a:bodyPr/>
          <a:lstStyle/>
          <a:p>
            <a:r>
              <a:rPr lang="en-AU" dirty="0" smtClean="0">
                <a:solidFill>
                  <a:srgbClr val="00B050"/>
                </a:solidFill>
              </a:rPr>
              <a:t>Current IEEE </a:t>
            </a:r>
            <a:r>
              <a:rPr lang="en-AU" dirty="0">
                <a:solidFill>
                  <a:srgbClr val="00B050"/>
                </a:solidFill>
              </a:rPr>
              <a:t>802.11 WG </a:t>
            </a:r>
            <a:r>
              <a:rPr lang="en-AU" dirty="0" smtClean="0">
                <a:solidFill>
                  <a:srgbClr val="00B050"/>
                </a:solidFill>
              </a:rPr>
              <a:t>position</a:t>
            </a:r>
          </a:p>
          <a:p>
            <a:pPr lvl="1"/>
            <a:r>
              <a:rPr lang="en-AU" dirty="0" smtClean="0"/>
              <a:t>The 802.11 WG has previously  advocated the definition of a common preamble so that all technologies at least have the opportunity to use dual PD/ED thresholds in 5 GHz</a:t>
            </a:r>
          </a:p>
          <a:p>
            <a:pPr lvl="2"/>
            <a:r>
              <a:rPr lang="en-AU" dirty="0" smtClean="0"/>
              <a:t>The common preamble is assumed to be based on the 802.11a preamble; discussions in the </a:t>
            </a:r>
            <a:r>
              <a:rPr lang="en-AU" dirty="0" err="1" smtClean="0"/>
              <a:t>Coex</a:t>
            </a:r>
            <a:r>
              <a:rPr lang="en-AU" dirty="0" smtClean="0"/>
              <a:t> SC indicate little appetite for a new common preamble</a:t>
            </a:r>
          </a:p>
          <a:p>
            <a:pPr lvl="1"/>
            <a:r>
              <a:rPr lang="en-AU" dirty="0" smtClean="0"/>
              <a:t>Workshop submissions &amp; other discussions indicate many 802.11 WG stakeholders would like to extend this position into 6 GHz</a:t>
            </a:r>
          </a:p>
          <a:p>
            <a:pPr lvl="1"/>
            <a:r>
              <a:rPr lang="en-AU" dirty="0" smtClean="0"/>
              <a:t>There also seems to be a consensus or acceptance in the 802.11 WG that any technology should also be allowed to use ED-only too</a:t>
            </a:r>
          </a:p>
          <a:p>
            <a:pPr lvl="2"/>
            <a:r>
              <a:rPr lang="en-AU" dirty="0" smtClean="0"/>
              <a:t>This was the compromise arrived at for LAA/NR-U operation in </a:t>
            </a:r>
            <a:r>
              <a:rPr lang="en-AU" dirty="0"/>
              <a:t>5 </a:t>
            </a:r>
            <a:r>
              <a:rPr lang="en-AU" dirty="0" smtClean="0"/>
              <a:t>GHz</a:t>
            </a:r>
          </a:p>
          <a:p>
            <a:pPr lvl="2"/>
            <a:r>
              <a:rPr lang="en-AU" dirty="0" smtClean="0"/>
              <a:t>It is a useful option for use with 802.11ax spatial reuse mechanisms, which allow PD to be ignored in some situations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87507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i="1" dirty="0" smtClean="0"/>
              <a:t>Issues Survey </a:t>
            </a:r>
            <a:r>
              <a:rPr lang="en-AU" dirty="0" smtClean="0"/>
              <a:t>suggests support for at least PD/ED &amp; common preamble in 5 &amp; 6 GHz bands</a:t>
            </a:r>
            <a:endParaRPr lang="en-AU" dirty="0"/>
          </a:p>
        </p:txBody>
      </p:sp>
      <p:sp>
        <p:nvSpPr>
          <p:cNvPr id="3" name="Content Placeholder 2"/>
          <p:cNvSpPr>
            <a:spLocks noGrp="1"/>
          </p:cNvSpPr>
          <p:nvPr>
            <p:ph idx="1"/>
          </p:nvPr>
        </p:nvSpPr>
        <p:spPr/>
        <p:txBody>
          <a:bodyPr/>
          <a:lstStyle/>
          <a:p>
            <a:r>
              <a:rPr lang="en-AU" i="1" dirty="0" smtClean="0">
                <a:solidFill>
                  <a:srgbClr val="00B050"/>
                </a:solidFill>
              </a:rPr>
              <a:t>Issues Survey </a:t>
            </a:r>
            <a:r>
              <a:rPr lang="en-AU" dirty="0" smtClean="0">
                <a:solidFill>
                  <a:srgbClr val="00B050"/>
                </a:solidFill>
              </a:rPr>
              <a:t>feedback</a:t>
            </a:r>
          </a:p>
          <a:p>
            <a:pPr lvl="1"/>
            <a:r>
              <a:rPr lang="en-AU" dirty="0"/>
              <a:t>The </a:t>
            </a:r>
            <a:r>
              <a:rPr lang="en-AU" i="1" dirty="0" smtClean="0"/>
              <a:t>Issues </a:t>
            </a:r>
            <a:r>
              <a:rPr lang="en-AU" i="1" dirty="0"/>
              <a:t>S</a:t>
            </a:r>
            <a:r>
              <a:rPr lang="en-AU" i="1" dirty="0" smtClean="0"/>
              <a:t>urvey </a:t>
            </a:r>
            <a:r>
              <a:rPr lang="en-AU" dirty="0"/>
              <a:t>results </a:t>
            </a:r>
            <a:r>
              <a:rPr lang="en-AU" dirty="0" smtClean="0"/>
              <a:t>(Q5) suggest </a:t>
            </a:r>
            <a:r>
              <a:rPr lang="en-AU" dirty="0"/>
              <a:t>a large majority (63%) are in the favour of using a common preamble in some form, with 39% wanting </a:t>
            </a:r>
            <a:r>
              <a:rPr lang="en-AU" dirty="0" smtClean="0"/>
              <a:t>its use to be mandatory</a:t>
            </a:r>
          </a:p>
          <a:p>
            <a:pPr lvl="2"/>
            <a:r>
              <a:rPr lang="en-AU" dirty="0" smtClean="0"/>
              <a:t>This also suggests wide support for both PD/ED and ED only as options</a:t>
            </a:r>
          </a:p>
          <a:p>
            <a:pPr lvl="1"/>
            <a:r>
              <a:rPr lang="en-AU" dirty="0"/>
              <a:t>Almost half </a:t>
            </a:r>
            <a:r>
              <a:rPr lang="en-AU" dirty="0" smtClean="0"/>
              <a:t>(44%) of </a:t>
            </a:r>
            <a:r>
              <a:rPr lang="en-AU" dirty="0"/>
              <a:t>the survey respondents </a:t>
            </a:r>
            <a:r>
              <a:rPr lang="en-AU" dirty="0" smtClean="0"/>
              <a:t>(Q6) </a:t>
            </a:r>
            <a:r>
              <a:rPr lang="en-AU" dirty="0"/>
              <a:t>want a common preamble based on 802.11a in some </a:t>
            </a:r>
            <a:r>
              <a:rPr lang="en-AU" dirty="0" smtClean="0"/>
              <a:t>form (possibly with AT&amp;T’s suggested correlation detection mechanism), </a:t>
            </a:r>
            <a:r>
              <a:rPr lang="en-AU" dirty="0"/>
              <a:t>whereas about one quarter want a new common </a:t>
            </a:r>
            <a:r>
              <a:rPr lang="en-AU" dirty="0" smtClean="0"/>
              <a:t>preamble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9277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Issues Q5: 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6" name="Chart 15"/>
          <p:cNvGraphicFramePr/>
          <p:nvPr>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2613845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Issues Q6: Almost half of survey respondents wanted a common preamble based on 802.11a in some form</a:t>
            </a:r>
            <a:endParaRPr lang="en-AU" dirty="0"/>
          </a:p>
        </p:txBody>
      </p:sp>
      <p:sp>
        <p:nvSpPr>
          <p:cNvPr id="9" name="Content Placeholder 8"/>
          <p:cNvSpPr>
            <a:spLocks noGrp="1"/>
          </p:cNvSpPr>
          <p:nvPr>
            <p:ph idx="1"/>
          </p:nvPr>
        </p:nvSpPr>
        <p:spPr/>
        <p:txBody>
          <a:bodyPr/>
          <a:lstStyle/>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graphicFrame>
        <p:nvGraphicFramePr>
          <p:cNvPr id="16" name="Chart 15"/>
          <p:cNvGraphicFramePr/>
          <p:nvPr>
            <p:extLst/>
          </p:nvPr>
        </p:nvGraphicFramePr>
        <p:xfrm>
          <a:off x="685800" y="1752600"/>
          <a:ext cx="7858125"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242689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accepted the use of PD/ED or ED-only with an 11a preamble only in 5 GHz band so far</a:t>
            </a:r>
            <a:endParaRPr lang="en-AU" dirty="0"/>
          </a:p>
        </p:txBody>
      </p:sp>
      <p:sp>
        <p:nvSpPr>
          <p:cNvPr id="3" name="Content Placeholder 2"/>
          <p:cNvSpPr>
            <a:spLocks noGrp="1"/>
          </p:cNvSpPr>
          <p:nvPr>
            <p:ph idx="1"/>
          </p:nvPr>
        </p:nvSpPr>
        <p:spPr/>
        <p:txBody>
          <a:bodyPr/>
          <a:lstStyle/>
          <a:p>
            <a:r>
              <a:rPr lang="en-AU" dirty="0" smtClean="0">
                <a:solidFill>
                  <a:srgbClr val="FF9900"/>
                </a:solidFill>
              </a:rPr>
              <a:t>ETSI BRAN position</a:t>
            </a:r>
          </a:p>
          <a:p>
            <a:pPr lvl="1"/>
            <a:r>
              <a:rPr lang="en-AU" dirty="0" smtClean="0"/>
              <a:t>There is consensus in ETSI BRAN that in 5 GHz band any technology can use either PD/ED (based on use of an 802.11a preamble) or ED-only mechanisms, with thresholds as specified in EN 301 893</a:t>
            </a:r>
          </a:p>
          <a:p>
            <a:pPr lvl="1"/>
            <a:r>
              <a:rPr lang="en-AU" dirty="0" smtClean="0"/>
              <a:t>The proposers (HPE, Broadcom, Intel, Cisco, Ruckus, Microsoft)  of the new WI on 6 GHz (</a:t>
            </a:r>
            <a:r>
              <a:rPr lang="en-AU" dirty="0"/>
              <a:t>EN 303 </a:t>
            </a:r>
            <a:r>
              <a:rPr lang="en-AU" dirty="0" smtClean="0"/>
              <a:t>687) have advocated the same coexistence mechanism for 6 GHz, at least as a starting point for discussion</a:t>
            </a:r>
          </a:p>
          <a:p>
            <a:pPr lvl="2"/>
            <a:r>
              <a:rPr lang="en-AU" dirty="0" smtClean="0"/>
              <a:t>It is asserted that 6 GHz is really not much different from 5 GHz and that ED/PD and ED-only approach is an effective, technology neutral sharing solution</a:t>
            </a:r>
          </a:p>
          <a:p>
            <a:pPr lvl="1"/>
            <a:r>
              <a:rPr lang="en-AU" dirty="0" smtClean="0"/>
              <a:t>Others (including Ericsson, Nokia &amp; Huawei) have advocated that </a:t>
            </a:r>
            <a:r>
              <a:rPr lang="en-AU" dirty="0"/>
              <a:t>EN 303 687 </a:t>
            </a:r>
            <a:r>
              <a:rPr lang="en-AU" dirty="0" smtClean="0"/>
              <a:t>be developed from a “clean sheet”, and that an ED-only mechanism be the only form of coexistence</a:t>
            </a:r>
          </a:p>
          <a:p>
            <a:pPr lvl="2"/>
            <a:r>
              <a:rPr lang="en-AU" dirty="0" smtClean="0"/>
              <a:t>This position is often advocated based on the observation that that Wi-Fi has no incumbency in 6 GHz, as well as assertions that ED-only gives better performance and PD/ED is not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947996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RAN/RAN1 continue to prefer no common preamble and the use of ED-only for coexistence</a:t>
            </a:r>
            <a:endParaRPr lang="en-AU" dirty="0"/>
          </a:p>
        </p:txBody>
      </p:sp>
      <p:sp>
        <p:nvSpPr>
          <p:cNvPr id="3" name="Content Placeholder 2"/>
          <p:cNvSpPr>
            <a:spLocks noGrp="1"/>
          </p:cNvSpPr>
          <p:nvPr>
            <p:ph idx="1"/>
          </p:nvPr>
        </p:nvSpPr>
        <p:spPr/>
        <p:txBody>
          <a:bodyPr/>
          <a:lstStyle/>
          <a:p>
            <a:r>
              <a:rPr lang="en-AU" dirty="0" smtClean="0">
                <a:solidFill>
                  <a:srgbClr val="FF0000"/>
                </a:solidFill>
              </a:rPr>
              <a:t>Current 3GPP RAN/RAN1 position</a:t>
            </a:r>
          </a:p>
          <a:p>
            <a:pPr lvl="1"/>
            <a:r>
              <a:rPr lang="en-AU" dirty="0" smtClean="0"/>
              <a:t>There was quite a lot of discussion in RAN1 about the possibility of defining a common preamble for NR-U in 5 &amp; 6 GHz … until RAN closed the discussion down</a:t>
            </a:r>
          </a:p>
          <a:p>
            <a:pPr lvl="1"/>
            <a:r>
              <a:rPr lang="en-AU" dirty="0" smtClean="0"/>
              <a:t>The current positon from 3GPP RAN/RAN1 appears to be for no common preamble in either 5 GHz or 6 GHz</a:t>
            </a:r>
          </a:p>
          <a:p>
            <a:pPr lvl="1"/>
            <a:r>
              <a:rPr lang="en-AU" dirty="0"/>
              <a:t>M</a:t>
            </a:r>
            <a:r>
              <a:rPr lang="en-AU" dirty="0" smtClean="0"/>
              <a:t>any in RAN1 are also advocating for coexistence between Wi-Fi and NR-U/LAA in 6 GHz to be based on a common ED-only 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0217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There seems to be no reason to change the </a:t>
            </a:r>
            <a:r>
              <a:rPr lang="en-AU" dirty="0" smtClean="0"/>
              <a:t>WG </a:t>
            </a:r>
            <a:r>
              <a:rPr lang="en-AU" dirty="0"/>
              <a:t>position on </a:t>
            </a:r>
            <a:r>
              <a:rPr lang="en-AU" dirty="0" smtClean="0"/>
              <a:t>common </a:t>
            </a:r>
            <a:r>
              <a:rPr lang="en-AU" dirty="0"/>
              <a:t>preamble or PD/ED in the 5 &amp; 6 GHz bands</a:t>
            </a:r>
            <a:br>
              <a:rPr lang="en-AU" dirty="0"/>
            </a:br>
            <a:endParaRPr lang="en-AU" dirty="0"/>
          </a:p>
        </p:txBody>
      </p:sp>
      <p:sp>
        <p:nvSpPr>
          <p:cNvPr id="3" name="Content Placeholder 2"/>
          <p:cNvSpPr>
            <a:spLocks noGrp="1"/>
          </p:cNvSpPr>
          <p:nvPr>
            <p:ph idx="1"/>
          </p:nvPr>
        </p:nvSpPr>
        <p:spPr/>
        <p:txBody>
          <a:bodyPr/>
          <a:lstStyle/>
          <a:p>
            <a:pPr lvl="1"/>
            <a:r>
              <a:rPr lang="en-AU" dirty="0" smtClean="0"/>
              <a:t>The IEEE 802.11 WG has supported coexistence mechanisms based on a common preamble and PD/ED for a long time</a:t>
            </a:r>
          </a:p>
          <a:p>
            <a:pPr lvl="2"/>
            <a:r>
              <a:rPr lang="en-AU" dirty="0" smtClean="0"/>
              <a:t>It continues to support its use in 802.11ax and probably 802.11be</a:t>
            </a:r>
          </a:p>
          <a:p>
            <a:pPr lvl="2"/>
            <a:r>
              <a:rPr lang="en-AU" dirty="0" smtClean="0"/>
              <a:t>It has expressed its support in various LS’s to </a:t>
            </a:r>
            <a:r>
              <a:rPr lang="en-AU" dirty="0"/>
              <a:t>3GPP RAN/RAN1 &amp; ETSI BRAN</a:t>
            </a:r>
            <a:endParaRPr lang="en-AU" dirty="0" smtClean="0"/>
          </a:p>
          <a:p>
            <a:pPr lvl="1"/>
            <a:r>
              <a:rPr lang="en-AU" dirty="0" smtClean="0"/>
              <a:t>The </a:t>
            </a:r>
            <a:r>
              <a:rPr lang="en-AU" i="1" dirty="0" smtClean="0"/>
              <a:t>Coexistence Workshop </a:t>
            </a:r>
            <a:r>
              <a:rPr lang="en-AU" dirty="0" smtClean="0"/>
              <a:t>did not seem to reveal any new compelling evidence that there is a better alternative mechanism</a:t>
            </a:r>
          </a:p>
          <a:p>
            <a:pPr lvl="2"/>
            <a:r>
              <a:rPr lang="en-AU" dirty="0" smtClean="0"/>
              <a:t>Indeed much of the discussion at the Workshop emphasised the value the PD/ED mechanism based on a common preamble</a:t>
            </a:r>
          </a:p>
          <a:p>
            <a:pPr lvl="1"/>
            <a:r>
              <a:rPr lang="en-AU" dirty="0" smtClean="0"/>
              <a:t>It is proposed that the IEEE 802.11 WG maintain its current default position in future liaisons to 3GPP RAN/RAN1 &amp; ETSI BRAN</a:t>
            </a:r>
          </a:p>
          <a:p>
            <a:pPr lvl="1"/>
            <a:r>
              <a:rPr lang="en-AU" dirty="0" smtClean="0"/>
              <a:t>Of course, new evidence should always be seriously considered …</a:t>
            </a:r>
          </a:p>
          <a:p>
            <a:pPr lvl="2"/>
            <a:r>
              <a:rPr lang="en-AU" dirty="0" smtClean="0"/>
              <a:t>Anyone is strongly encouraged to provide new evidence</a:t>
            </a:r>
          </a:p>
          <a:p>
            <a:pPr lvl="2"/>
            <a:r>
              <a:rPr lang="en-AU" dirty="0" smtClean="0"/>
              <a:t>Deployment experience will LAA is particularly encouraged to avoid “simulation battles”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55776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a:t>
            </a:r>
            <a:r>
              <a:rPr lang="en-AU" sz="2400" b="1" i="1" dirty="0">
                <a:solidFill>
                  <a:srgbClr val="FF0000"/>
                </a:solidFill>
              </a:rPr>
              <a:t>no/short LBT </a:t>
            </a:r>
            <a:r>
              <a:rPr lang="en-AU" sz="2400" b="1" dirty="0">
                <a:solidFill>
                  <a:srgbClr val="FF0000"/>
                </a:solidFill>
              </a:rPr>
              <a:t>for control </a:t>
            </a:r>
            <a:r>
              <a:rPr lang="en-AU" sz="2400" b="1" dirty="0" smtClean="0">
                <a:solidFill>
                  <a:srgbClr val="FF0000"/>
                </a:solidFill>
              </a:rPr>
              <a:t>signalling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363005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needs to decide next steps to deal </a:t>
            </a:r>
            <a:r>
              <a:rPr lang="en-AU" dirty="0" smtClean="0"/>
              <a:t>with the </a:t>
            </a:r>
            <a:r>
              <a:rPr lang="en-AU" i="1" dirty="0" smtClean="0"/>
              <a:t>no/short LBT </a:t>
            </a:r>
            <a:r>
              <a:rPr lang="en-AU" dirty="0" smtClean="0"/>
              <a:t>issue</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smtClean="0"/>
              <a:t>Issues Survey </a:t>
            </a:r>
            <a:r>
              <a:rPr lang="en-AU" dirty="0"/>
              <a:t>indicated that the </a:t>
            </a:r>
            <a:r>
              <a:rPr lang="en-AU" i="1" dirty="0"/>
              <a:t>no/short </a:t>
            </a:r>
            <a:r>
              <a:rPr lang="en-AU" i="1" dirty="0" smtClean="0"/>
              <a:t>LBT </a:t>
            </a:r>
            <a:r>
              <a:rPr lang="en-AU" dirty="0" smtClean="0"/>
              <a:t>issue </a:t>
            </a:r>
            <a:r>
              <a:rPr lang="en-AU" dirty="0"/>
              <a:t>is relatively </a:t>
            </a:r>
            <a:r>
              <a:rPr lang="en-AU" dirty="0" smtClean="0"/>
              <a:t>important</a:t>
            </a:r>
          </a:p>
          <a:p>
            <a:pPr lvl="1"/>
            <a:r>
              <a:rPr lang="en-AU" dirty="0" smtClean="0"/>
              <a:t>The </a:t>
            </a:r>
            <a:r>
              <a:rPr lang="en-AU" i="1" dirty="0"/>
              <a:t>Coexistence Workshop </a:t>
            </a:r>
            <a:r>
              <a:rPr lang="en-AU" dirty="0"/>
              <a:t>had three presentations on the topic of </a:t>
            </a:r>
            <a:r>
              <a:rPr lang="en-AU" i="1" dirty="0"/>
              <a:t>no/short </a:t>
            </a:r>
            <a:r>
              <a:rPr lang="en-AU" i="1" dirty="0" smtClean="0"/>
              <a:t>LBT</a:t>
            </a:r>
          </a:p>
          <a:p>
            <a:pPr lvl="1"/>
            <a:r>
              <a:rPr lang="en-AU" dirty="0"/>
              <a:t>The </a:t>
            </a:r>
            <a:r>
              <a:rPr lang="en-AU" i="1" dirty="0"/>
              <a:t>Coexistence Workshop </a:t>
            </a:r>
            <a:r>
              <a:rPr lang="en-AU" dirty="0" smtClean="0"/>
              <a:t>panel </a:t>
            </a:r>
            <a:r>
              <a:rPr lang="en-AU" dirty="0"/>
              <a:t>discussion highlighted </a:t>
            </a:r>
            <a:r>
              <a:rPr lang="en-AU" dirty="0" smtClean="0"/>
              <a:t>an acceptable solution </a:t>
            </a:r>
            <a:r>
              <a:rPr lang="en-AU" dirty="0"/>
              <a:t>in all </a:t>
            </a:r>
            <a:r>
              <a:rPr lang="en-AU" dirty="0" smtClean="0"/>
              <a:t>scenarios </a:t>
            </a:r>
            <a:r>
              <a:rPr lang="en-AU" dirty="0"/>
              <a:t>is to restrict the use of </a:t>
            </a:r>
            <a:r>
              <a:rPr lang="en-AU" i="1" dirty="0"/>
              <a:t>short </a:t>
            </a:r>
            <a:r>
              <a:rPr lang="en-AU" i="1" dirty="0" smtClean="0"/>
              <a:t>LBT</a:t>
            </a:r>
          </a:p>
          <a:p>
            <a:pPr lvl="1"/>
            <a:r>
              <a:rPr lang="en-AU" dirty="0" smtClean="0"/>
              <a:t>It </a:t>
            </a:r>
            <a:r>
              <a:rPr lang="en-AU" dirty="0"/>
              <a:t>is proposed that IEEE 802.11 WG again ask 3GPP RAN1 to restrict the use of </a:t>
            </a:r>
            <a:r>
              <a:rPr lang="en-AU" i="1" dirty="0"/>
              <a:t>short LBT</a:t>
            </a:r>
            <a:r>
              <a:rPr lang="en-AU" dirty="0"/>
              <a:t> in </a:t>
            </a:r>
            <a:r>
              <a:rPr lang="en-AU" dirty="0" smtClean="0"/>
              <a:t>NR-U</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725625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a:t>no/short LBT </a:t>
            </a:r>
            <a:r>
              <a:rPr lang="en-AU" dirty="0"/>
              <a:t>issue is relatively important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Chart 5"/>
          <p:cNvGraphicFramePr/>
          <p:nvPr>
            <p:extLst>
              <p:ext uri="{D42A27DB-BD31-4B8C-83A1-F6EECF244321}">
                <p14:modId xmlns:p14="http://schemas.microsoft.com/office/powerpoint/2010/main" val="316478274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1140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54069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Coexistence Workshop </a:t>
            </a:r>
            <a:r>
              <a:rPr lang="en-AU" dirty="0" smtClean="0"/>
              <a:t>had three presentations on the topic of </a:t>
            </a:r>
            <a:r>
              <a:rPr lang="en-AU" i="1" dirty="0" smtClean="0"/>
              <a:t>no/short LBT</a:t>
            </a:r>
            <a:endParaRPr lang="en-AU" i="1" dirty="0"/>
          </a:p>
        </p:txBody>
      </p:sp>
      <p:sp>
        <p:nvSpPr>
          <p:cNvPr id="3" name="Content Placeholder 2"/>
          <p:cNvSpPr>
            <a:spLocks noGrp="1"/>
          </p:cNvSpPr>
          <p:nvPr>
            <p:ph idx="1"/>
          </p:nvPr>
        </p:nvSpPr>
        <p:spPr/>
        <p:txBody>
          <a:bodyPr/>
          <a:lstStyle/>
          <a:p>
            <a:r>
              <a:rPr lang="en-AU" i="1" dirty="0" smtClean="0">
                <a:hlinkClick r:id="rId2"/>
              </a:rPr>
              <a:t>3-12</a:t>
            </a:r>
            <a:r>
              <a:rPr lang="en-AU" i="1" dirty="0" smtClean="0"/>
              <a:t>: The use of no LBT for DRS is not justified by history </a:t>
            </a:r>
            <a:r>
              <a:rPr lang="en-AU" dirty="0" smtClean="0"/>
              <a:t>(Cisco)</a:t>
            </a:r>
          </a:p>
          <a:p>
            <a:pPr lvl="1"/>
            <a:r>
              <a:rPr lang="en-AU" dirty="0" smtClean="0"/>
              <a:t>Explains how the historical basis of the </a:t>
            </a:r>
            <a:r>
              <a:rPr lang="en-AU" i="1" dirty="0" smtClean="0"/>
              <a:t>no LBT </a:t>
            </a:r>
            <a:r>
              <a:rPr lang="en-AU" dirty="0" smtClean="0"/>
              <a:t>rule in EN 301 893 justifies its removal or at least further restriction</a:t>
            </a:r>
          </a:p>
          <a:p>
            <a:r>
              <a:rPr lang="en-AU" i="1" dirty="0" smtClean="0">
                <a:hlinkClick r:id="rId3"/>
              </a:rPr>
              <a:t>3-13</a:t>
            </a:r>
            <a:r>
              <a:rPr lang="en-AU" i="1" dirty="0" smtClean="0"/>
              <a:t>: LBT for Short Control Messages </a:t>
            </a:r>
            <a:r>
              <a:rPr lang="en-AU" dirty="0" smtClean="0"/>
              <a:t>(Huawei)</a:t>
            </a:r>
          </a:p>
          <a:p>
            <a:pPr lvl="1"/>
            <a:r>
              <a:rPr lang="en-AU" dirty="0" smtClean="0"/>
              <a:t>Asserts the use of </a:t>
            </a:r>
            <a:r>
              <a:rPr lang="en-AU" i="1" dirty="0" smtClean="0"/>
              <a:t>short LBT </a:t>
            </a:r>
            <a:r>
              <a:rPr lang="en-AU" dirty="0" smtClean="0"/>
              <a:t>for DRS has no significant impact on coexistence between Wi-Fi &amp; LAA/NR-U</a:t>
            </a:r>
          </a:p>
          <a:p>
            <a:pPr lvl="1"/>
            <a:r>
              <a:rPr lang="en-AU" dirty="0" smtClean="0"/>
              <a:t>Explains that simulation shows restricting the use of </a:t>
            </a:r>
            <a:r>
              <a:rPr lang="en-AU" i="1" dirty="0" smtClean="0"/>
              <a:t>short LBT </a:t>
            </a:r>
            <a:r>
              <a:rPr lang="en-AU" dirty="0" smtClean="0"/>
              <a:t>for DRS by NR-U has relatively small impact on the DRS transmission rate</a:t>
            </a:r>
          </a:p>
          <a:p>
            <a:r>
              <a:rPr lang="en-US" i="1" dirty="0" smtClean="0">
                <a:solidFill>
                  <a:srgbClr val="000000"/>
                </a:solidFill>
                <a:latin typeface="Montserrat"/>
                <a:ea typeface="Montserrat"/>
                <a:cs typeface="Montserrat"/>
                <a:sym typeface="Montserrat"/>
                <a:hlinkClick r:id="rId4"/>
              </a:rPr>
              <a:t>3-14</a:t>
            </a:r>
            <a:r>
              <a:rPr lang="en-US" i="1" dirty="0" smtClean="0">
                <a:solidFill>
                  <a:srgbClr val="000000"/>
                </a:solidFill>
                <a:latin typeface="Montserrat"/>
                <a:ea typeface="Montserrat"/>
                <a:cs typeface="Montserrat"/>
                <a:sym typeface="Montserrat"/>
              </a:rPr>
              <a:t>: On </a:t>
            </a:r>
            <a:r>
              <a:rPr lang="en-US" i="1" dirty="0">
                <a:solidFill>
                  <a:srgbClr val="000000"/>
                </a:solidFill>
                <a:latin typeface="Montserrat"/>
                <a:ea typeface="Montserrat"/>
                <a:cs typeface="Montserrat"/>
                <a:sym typeface="Montserrat"/>
              </a:rPr>
              <a:t>standalone transmissions with short fixed LBT </a:t>
            </a:r>
            <a:r>
              <a:rPr lang="en-US" dirty="0" smtClean="0">
                <a:solidFill>
                  <a:srgbClr val="000000"/>
                </a:solidFill>
                <a:latin typeface="Montserrat"/>
                <a:ea typeface="Montserrat"/>
                <a:cs typeface="Montserrat"/>
                <a:sym typeface="Montserrat"/>
              </a:rPr>
              <a:t>(Broadcom)</a:t>
            </a:r>
          </a:p>
          <a:p>
            <a:pPr lvl="1"/>
            <a:r>
              <a:rPr lang="en-AU" dirty="0" smtClean="0"/>
              <a:t>Explains that simulation </a:t>
            </a:r>
            <a:r>
              <a:rPr lang="en-AU" dirty="0"/>
              <a:t>shows </a:t>
            </a:r>
            <a:r>
              <a:rPr lang="en-AU" dirty="0" smtClean="0"/>
              <a:t>the u</a:t>
            </a:r>
            <a:r>
              <a:rPr lang="en-US" dirty="0" smtClean="0">
                <a:latin typeface="Montserrat"/>
                <a:ea typeface="Montserrat"/>
                <a:cs typeface="Montserrat"/>
                <a:sym typeface="Montserrat"/>
              </a:rPr>
              <a:t>se of </a:t>
            </a:r>
            <a:r>
              <a:rPr lang="en-US" i="1" dirty="0" smtClean="0">
                <a:latin typeface="Montserrat"/>
                <a:ea typeface="Montserrat"/>
                <a:cs typeface="Montserrat"/>
                <a:sym typeface="Montserrat"/>
              </a:rPr>
              <a:t>short LBT </a:t>
            </a:r>
            <a:r>
              <a:rPr lang="en-US" dirty="0" smtClean="0">
                <a:latin typeface="Montserrat"/>
                <a:ea typeface="Montserrat"/>
                <a:cs typeface="Montserrat"/>
                <a:sym typeface="Montserrat"/>
              </a:rPr>
              <a:t>for DRS for NR-U significantly degrades </a:t>
            </a:r>
            <a:r>
              <a:rPr lang="en-US" dirty="0">
                <a:latin typeface="Montserrat"/>
                <a:ea typeface="Montserrat"/>
                <a:cs typeface="Montserrat"/>
                <a:sym typeface="Montserrat"/>
              </a:rPr>
              <a:t>the performance of </a:t>
            </a:r>
            <a:r>
              <a:rPr lang="en-US" dirty="0" smtClean="0">
                <a:latin typeface="Montserrat"/>
                <a:ea typeface="Montserrat"/>
                <a:cs typeface="Montserrat"/>
                <a:sym typeface="Montserrat"/>
              </a:rPr>
              <a:t>Wi-Fi using normal LBT access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90477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panel discussion highlighted an acceptable solution in all scenarios is to restrict the use of </a:t>
            </a:r>
            <a:r>
              <a:rPr lang="en-AU" i="1" dirty="0" smtClean="0"/>
              <a:t>short LBT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
        <p:nvSpPr>
          <p:cNvPr id="6" name="Rectangle 5"/>
          <p:cNvSpPr/>
          <p:nvPr/>
        </p:nvSpPr>
        <p:spPr bwMode="auto">
          <a:xfrm>
            <a:off x="685800" y="1905000"/>
            <a:ext cx="7858124"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kumimoji="0" lang="en-AU" sz="1800" b="1" i="0" u="none" strike="noStrike" cap="none" normalizeH="0" baseline="0" dirty="0" smtClean="0">
                <a:ln>
                  <a:noFill/>
                </a:ln>
                <a:solidFill>
                  <a:schemeClr val="tx1"/>
                </a:solidFill>
                <a:effectLst/>
                <a:latin typeface="+mj-lt"/>
              </a:rPr>
              <a:t>by NR-U adversely effect Wi-Fi?</a:t>
            </a:r>
          </a:p>
        </p:txBody>
      </p:sp>
      <p:sp>
        <p:nvSpPr>
          <p:cNvPr id="7" name="Rectangle 6"/>
          <p:cNvSpPr/>
          <p:nvPr/>
        </p:nvSpPr>
        <p:spPr bwMode="auto">
          <a:xfrm>
            <a:off x="686601" y="5791200"/>
            <a:ext cx="7857323"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restricting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lang="en-AU" sz="1800" b="1" dirty="0" smtClean="0">
                <a:latin typeface="+mj-lt"/>
              </a:rPr>
              <a:t>by NR-U </a:t>
            </a:r>
            <a:r>
              <a:rPr kumimoji="0" lang="en-AU" sz="1800" b="1" i="0" u="none" strike="noStrike" cap="none" normalizeH="0" baseline="0" dirty="0" smtClean="0">
                <a:ln>
                  <a:noFill/>
                </a:ln>
                <a:solidFill>
                  <a:schemeClr val="tx1"/>
                </a:solidFill>
                <a:effectLst/>
                <a:latin typeface="+mj-lt"/>
              </a:rPr>
              <a:t>adversely effect NR-U?</a:t>
            </a:r>
          </a:p>
        </p:txBody>
      </p:sp>
      <p:sp>
        <p:nvSpPr>
          <p:cNvPr id="8" name="Rectangle 7"/>
          <p:cNvSpPr/>
          <p:nvPr/>
        </p:nvSpPr>
        <p:spPr bwMode="auto">
          <a:xfrm>
            <a:off x="676276"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endParaRPr kumimoji="0" lang="en-AU" sz="1600" i="1" u="none" strike="noStrike" cap="none" normalizeH="0" baseline="0" dirty="0" smtClean="0">
              <a:ln>
                <a:noFill/>
              </a:ln>
              <a:solidFill>
                <a:schemeClr val="accent6"/>
              </a:solidFill>
              <a:effectLst/>
              <a:latin typeface="+mj-lt"/>
            </a:endParaRPr>
          </a:p>
        </p:txBody>
      </p:sp>
      <p:sp>
        <p:nvSpPr>
          <p:cNvPr id="9" name="Rectangle 8"/>
          <p:cNvSpPr/>
          <p:nvPr/>
        </p:nvSpPr>
        <p:spPr bwMode="auto">
          <a:xfrm>
            <a:off x="5486400"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dirty="0" smtClean="0">
                <a:latin typeface="+mj-lt"/>
              </a:rPr>
              <a:t>; OR</a:t>
            </a:r>
          </a:p>
          <a:p>
            <a:pPr algn="ctr" eaLnBrk="0" hangingPunct="0">
              <a:spcBef>
                <a:spcPts val="400"/>
              </a:spcBef>
            </a:pPr>
            <a:r>
              <a:rPr lang="en-AU" sz="1600" dirty="0">
                <a:latin typeface="+mj-lt"/>
              </a:rPr>
              <a:t>⇒ </a:t>
            </a:r>
            <a:r>
              <a:rPr lang="en-AU" sz="1600" dirty="0" smtClean="0">
                <a:latin typeface="+mj-lt"/>
              </a:rPr>
              <a:t>maintain </a:t>
            </a:r>
            <a:r>
              <a:rPr lang="en-AU" sz="1600" i="1" dirty="0" smtClean="0">
                <a:latin typeface="+mj-lt"/>
              </a:rPr>
              <a:t>status quo</a:t>
            </a:r>
            <a:endParaRPr lang="en-AU" sz="1600" i="1" dirty="0">
              <a:latin typeface="+mj-lt"/>
            </a:endParaRPr>
          </a:p>
          <a:p>
            <a:pPr algn="ctr" eaLnBrk="0" hangingPunct="0">
              <a:spcBef>
                <a:spcPts val="400"/>
              </a:spcBef>
            </a:pPr>
            <a:endParaRPr kumimoji="0" lang="en-AU" sz="1600" i="0" u="none" strike="noStrike" cap="none" normalizeH="0" baseline="0" dirty="0" smtClean="0">
              <a:ln>
                <a:noFill/>
              </a:ln>
              <a:solidFill>
                <a:schemeClr val="tx1"/>
              </a:solidFill>
              <a:effectLst/>
              <a:latin typeface="+mj-lt"/>
            </a:endParaRPr>
          </a:p>
        </p:txBody>
      </p:sp>
      <p:sp>
        <p:nvSpPr>
          <p:cNvPr id="10" name="Rectangle 9"/>
          <p:cNvSpPr/>
          <p:nvPr/>
        </p:nvSpPr>
        <p:spPr bwMode="auto">
          <a:xfrm>
            <a:off x="666752"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latin typeface="+mj-lt"/>
              </a:rPr>
              <a:t>Not applicable</a:t>
            </a:r>
            <a:endParaRPr kumimoji="0" lang="en-AU" sz="160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476876"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i="1" dirty="0" smtClean="0">
                <a:latin typeface="+mj-lt"/>
              </a:rPr>
              <a:t>; OR</a:t>
            </a:r>
          </a:p>
          <a:p>
            <a:pPr algn="ctr" eaLnBrk="0" hangingPunct="0">
              <a:spcBef>
                <a:spcPts val="400"/>
              </a:spcBef>
            </a:pPr>
            <a:r>
              <a:rPr lang="en-AU" sz="1600" dirty="0">
                <a:latin typeface="+mj-lt"/>
              </a:rPr>
              <a:t>⇒ maintain </a:t>
            </a:r>
            <a:r>
              <a:rPr lang="en-AU" sz="1600" i="1" dirty="0">
                <a:latin typeface="+mj-lt"/>
              </a:rPr>
              <a:t>status </a:t>
            </a:r>
            <a:r>
              <a:rPr lang="en-AU" sz="1600" i="1" dirty="0" smtClean="0">
                <a:latin typeface="+mj-lt"/>
              </a:rPr>
              <a:t>quo</a:t>
            </a:r>
            <a:endParaRPr kumimoji="0" lang="en-AU" sz="1600" i="0" u="none" strike="noStrike" cap="none" normalizeH="0" baseline="0" dirty="0" smtClean="0">
              <a:ln>
                <a:noFill/>
              </a:ln>
              <a:solidFill>
                <a:schemeClr val="tx1"/>
              </a:solidFill>
              <a:effectLst/>
              <a:latin typeface="+mj-lt"/>
            </a:endParaRPr>
          </a:p>
        </p:txBody>
      </p:sp>
      <p:cxnSp>
        <p:nvCxnSpPr>
          <p:cNvPr id="13" name="Straight Arrow Connector 12"/>
          <p:cNvCxnSpPr>
            <a:endCxn id="8" idx="0"/>
          </p:cNvCxnSpPr>
          <p:nvPr/>
        </p:nvCxnSpPr>
        <p:spPr bwMode="auto">
          <a:xfrm flipH="1">
            <a:off x="22050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5" name="Straight Arrow Connector 14"/>
          <p:cNvCxnSpPr/>
          <p:nvPr/>
        </p:nvCxnSpPr>
        <p:spPr bwMode="auto">
          <a:xfrm flipH="1">
            <a:off x="70056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6" name="Straight Arrow Connector 15"/>
          <p:cNvCxnSpPr/>
          <p:nvPr/>
        </p:nvCxnSpPr>
        <p:spPr bwMode="auto">
          <a:xfrm flipH="1">
            <a:off x="22098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cxnSp>
        <p:nvCxnSpPr>
          <p:cNvPr id="17" name="Straight Arrow Connector 16"/>
          <p:cNvCxnSpPr/>
          <p:nvPr/>
        </p:nvCxnSpPr>
        <p:spPr bwMode="auto">
          <a:xfrm flipH="1">
            <a:off x="70104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sp>
        <p:nvSpPr>
          <p:cNvPr id="18" name="Rectangle 17"/>
          <p:cNvSpPr/>
          <p:nvPr/>
        </p:nvSpPr>
        <p:spPr bwMode="auto">
          <a:xfrm>
            <a:off x="2312195" y="2516187"/>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(Broadcom)</a:t>
            </a:r>
            <a:endParaRPr kumimoji="0" lang="en-AU" sz="1600" b="1" i="1" u="none" strike="noStrike" cap="none" normalizeH="0" baseline="0" dirty="0" smtClean="0">
              <a:ln>
                <a:noFill/>
              </a:ln>
              <a:solidFill>
                <a:srgbClr val="00B050"/>
              </a:solidFill>
              <a:effectLst/>
              <a:latin typeface="+mj-lt"/>
            </a:endParaRPr>
          </a:p>
        </p:txBody>
      </p:sp>
      <p:sp>
        <p:nvSpPr>
          <p:cNvPr id="19" name="Rectangle 18"/>
          <p:cNvSpPr/>
          <p:nvPr/>
        </p:nvSpPr>
        <p:spPr bwMode="auto">
          <a:xfrm>
            <a:off x="5283995" y="25146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a:t>
            </a:r>
            <a:endParaRPr kumimoji="0" lang="en-AU" sz="1600" b="1" i="1" u="none" strike="noStrike" cap="none" normalizeH="0" baseline="0" dirty="0" smtClean="0">
              <a:ln>
                <a:noFill/>
              </a:ln>
              <a:solidFill>
                <a:srgbClr val="FF0000"/>
              </a:solidFill>
              <a:effectLst/>
              <a:latin typeface="+mj-lt"/>
            </a:endParaRPr>
          </a:p>
        </p:txBody>
      </p:sp>
      <p:sp>
        <p:nvSpPr>
          <p:cNvPr id="20" name="Rectangle 19"/>
          <p:cNvSpPr/>
          <p:nvPr/>
        </p:nvSpPr>
        <p:spPr bwMode="auto">
          <a:xfrm>
            <a:off x="2286000" y="53340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(none)</a:t>
            </a:r>
            <a:endParaRPr kumimoji="0" lang="en-AU" sz="1600" b="1" i="1" u="none" strike="noStrike" cap="none" normalizeH="0" baseline="0" dirty="0" smtClean="0">
              <a:ln>
                <a:noFill/>
              </a:ln>
              <a:solidFill>
                <a:srgbClr val="00B050"/>
              </a:solidFill>
              <a:effectLst/>
              <a:latin typeface="+mj-lt"/>
            </a:endParaRPr>
          </a:p>
        </p:txBody>
      </p:sp>
      <p:sp>
        <p:nvSpPr>
          <p:cNvPr id="21" name="Rectangle 20"/>
          <p:cNvSpPr/>
          <p:nvPr/>
        </p:nvSpPr>
        <p:spPr bwMode="auto">
          <a:xfrm>
            <a:off x="4007644" y="5332413"/>
            <a:ext cx="2900362" cy="38258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 Broadcom)</a:t>
            </a:r>
            <a:endParaRPr kumimoji="0" lang="en-AU" sz="1600" b="1" i="1" u="none" strike="noStrike" cap="none" normalizeH="0" baseline="0" dirty="0" smtClean="0">
              <a:ln>
                <a:noFill/>
              </a:ln>
              <a:solidFill>
                <a:srgbClr val="FF0000"/>
              </a:solidFill>
              <a:effectLst/>
              <a:latin typeface="+mj-lt"/>
            </a:endParaRPr>
          </a:p>
        </p:txBody>
      </p:sp>
      <p:sp>
        <p:nvSpPr>
          <p:cNvPr id="24" name="Rectangle 23"/>
          <p:cNvSpPr/>
          <p:nvPr/>
        </p:nvSpPr>
        <p:spPr bwMode="auto">
          <a:xfrm>
            <a:off x="685801" y="3696495"/>
            <a:ext cx="4495800" cy="723105"/>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Acceptable solution: restrict </a:t>
            </a:r>
            <a:r>
              <a:rPr kumimoji="0" lang="en-AU" sz="1800" b="1" i="1" u="none" strike="noStrike" cap="none" normalizeH="0" baseline="0" dirty="0" smtClean="0">
                <a:ln>
                  <a:noFill/>
                </a:ln>
                <a:solidFill>
                  <a:schemeClr val="accent6"/>
                </a:solidFill>
                <a:effectLst/>
                <a:latin typeface="+mj-lt"/>
              </a:rPr>
              <a:t>short LBT</a:t>
            </a:r>
          </a:p>
        </p:txBody>
      </p:sp>
      <p:cxnSp>
        <p:nvCxnSpPr>
          <p:cNvPr id="26" name="Curved Connector 25"/>
          <p:cNvCxnSpPr>
            <a:stCxn id="36" idx="3"/>
            <a:endCxn id="38" idx="0"/>
          </p:cNvCxnSpPr>
          <p:nvPr/>
        </p:nvCxnSpPr>
        <p:spPr bwMode="auto">
          <a:xfrm>
            <a:off x="3267076" y="3238500"/>
            <a:ext cx="864789"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36" name="Rectangle 35"/>
          <p:cNvSpPr/>
          <p:nvPr/>
        </p:nvSpPr>
        <p:spPr bwMode="auto">
          <a:xfrm>
            <a:off x="2971800"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936205"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0" name="Curved Connector 39"/>
          <p:cNvCxnSpPr>
            <a:stCxn id="41" idx="1"/>
            <a:endCxn id="42" idx="0"/>
          </p:cNvCxnSpPr>
          <p:nvPr/>
        </p:nvCxnSpPr>
        <p:spPr bwMode="auto">
          <a:xfrm rot="10800000" flipV="1">
            <a:off x="4903390" y="3238500"/>
            <a:ext cx="973535"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41" name="Rectangle 40"/>
          <p:cNvSpPr/>
          <p:nvPr/>
        </p:nvSpPr>
        <p:spPr bwMode="auto">
          <a:xfrm>
            <a:off x="5876924"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4707729"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5876924" y="4648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5" name="Curved Connector 44"/>
          <p:cNvCxnSpPr>
            <a:stCxn id="44" idx="1"/>
            <a:endCxn id="42" idx="2"/>
          </p:cNvCxnSpPr>
          <p:nvPr/>
        </p:nvCxnSpPr>
        <p:spPr bwMode="auto">
          <a:xfrm rot="10800000">
            <a:off x="4903390" y="4419600"/>
            <a:ext cx="973535" cy="342900"/>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62" name="Rectangle 61"/>
          <p:cNvSpPr/>
          <p:nvPr/>
        </p:nvSpPr>
        <p:spPr bwMode="auto">
          <a:xfrm>
            <a:off x="5181601" y="3695700"/>
            <a:ext cx="3362323" cy="723898"/>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spcBef>
                <a:spcPts val="400"/>
              </a:spcBef>
            </a:pPr>
            <a:r>
              <a:rPr lang="en-AU" sz="1800" b="1" dirty="0">
                <a:solidFill>
                  <a:schemeClr val="accent6"/>
                </a:solidFill>
              </a:rPr>
              <a:t>⇒ </a:t>
            </a:r>
            <a:r>
              <a:rPr lang="en-AU" sz="1800" b="1" dirty="0" smtClean="0">
                <a:solidFill>
                  <a:schemeClr val="accent6"/>
                </a:solidFill>
                <a:latin typeface="+mj-lt"/>
              </a:rPr>
              <a:t>no harm to NR-U</a:t>
            </a:r>
          </a:p>
          <a:p>
            <a:pPr eaLnBrk="0" hangingPunct="0">
              <a:spcBef>
                <a:spcPts val="400"/>
              </a:spcBef>
            </a:pPr>
            <a:r>
              <a:rPr lang="en-AU" sz="1800" b="1" dirty="0">
                <a:solidFill>
                  <a:schemeClr val="accent6"/>
                </a:solidFill>
                <a:latin typeface="+mj-lt"/>
              </a:rPr>
              <a:t>⇒ </a:t>
            </a:r>
            <a:r>
              <a:rPr lang="en-AU" sz="1800" b="1" dirty="0" smtClean="0">
                <a:solidFill>
                  <a:schemeClr val="accent6"/>
                </a:solidFill>
                <a:latin typeface="+mj-lt"/>
              </a:rPr>
              <a:t>potential benefit to Wi-Fi</a:t>
            </a:r>
            <a:endParaRPr lang="en-AU" sz="1800" b="1" i="1" dirty="0">
              <a:solidFill>
                <a:schemeClr val="accent6"/>
              </a:solidFill>
              <a:latin typeface="+mj-lt"/>
            </a:endParaRPr>
          </a:p>
        </p:txBody>
      </p:sp>
      <p:sp>
        <p:nvSpPr>
          <p:cNvPr id="66" name="Rectangle 65"/>
          <p:cNvSpPr/>
          <p:nvPr/>
        </p:nvSpPr>
        <p:spPr bwMode="auto">
          <a:xfrm>
            <a:off x="685800" y="3696495"/>
            <a:ext cx="7848600" cy="723105"/>
          </a:xfrm>
          <a:prstGeom prst="rect">
            <a:avLst/>
          </a:prstGeom>
          <a:noFill/>
          <a:ln w="38100" cap="flat" cmpd="sng" algn="ctr">
            <a:solidFill>
              <a:schemeClr val="accent6"/>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1"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867107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It is proposed that IEEE 802.11 WG again ask 3GPP RAN1 to restrict the use of </a:t>
            </a:r>
            <a:r>
              <a:rPr lang="en-AU" i="1" dirty="0" smtClean="0"/>
              <a:t>short LBT</a:t>
            </a:r>
            <a:r>
              <a:rPr lang="en-AU" dirty="0" smtClean="0"/>
              <a:t> in NR-U</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short LBT </a:t>
            </a:r>
            <a:r>
              <a:rPr lang="en-AU" dirty="0" smtClean="0"/>
              <a:t>issue at the Coexistence Workshop as an excuse to reach out to 3GPP RAN1 again on this issue </a:t>
            </a:r>
          </a:p>
          <a:p>
            <a:pPr lvl="1"/>
            <a:r>
              <a:rPr lang="en-AU" dirty="0" smtClean="0"/>
              <a:t>It is proposed that the IEEE 802.11 WG send 3GPP RAN1 a Liaison Statement asking them to restrict the </a:t>
            </a:r>
            <a:r>
              <a:rPr lang="en-AU" dirty="0"/>
              <a:t>use of </a:t>
            </a:r>
            <a:r>
              <a:rPr lang="en-AU" i="1" dirty="0"/>
              <a:t>short LBT</a:t>
            </a:r>
            <a:r>
              <a:rPr lang="en-AU" dirty="0"/>
              <a:t> by NR-U in the NR-U </a:t>
            </a:r>
            <a:r>
              <a:rPr lang="en-AU" dirty="0" smtClean="0"/>
              <a:t>specification</a:t>
            </a:r>
          </a:p>
          <a:p>
            <a:pPr lvl="2"/>
            <a:r>
              <a:rPr lang="en-AU" dirty="0"/>
              <a:t>See </a:t>
            </a:r>
            <a:r>
              <a:rPr lang="en-AU" dirty="0" smtClean="0">
                <a:hlinkClick r:id="rId2"/>
              </a:rPr>
              <a:t>11-19-1469-00</a:t>
            </a:r>
            <a:endParaRPr lang="en-AU" dirty="0" smtClean="0"/>
          </a:p>
          <a:p>
            <a:pPr lvl="1"/>
            <a:r>
              <a:rPr lang="en-AU" dirty="0" smtClean="0"/>
              <a:t>It is further proposed that the Liaison Statement be copied to ETSI BRAN for their information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93320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again ask 3GPP RAN1 to restrict the use of </a:t>
            </a:r>
            <a:r>
              <a:rPr lang="en-AU" i="1" dirty="0"/>
              <a:t>short LBT</a:t>
            </a:r>
            <a:r>
              <a:rPr lang="en-AU" dirty="0"/>
              <a:t> in NR-U</a:t>
            </a:r>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152151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Beacon Access</a:t>
            </a:r>
            <a:br>
              <a:rPr lang="en-AU" sz="2400" b="1" dirty="0" smtClean="0">
                <a:solidFill>
                  <a:srgbClr val="FF0000"/>
                </a:solidFill>
              </a:rPr>
            </a:br>
            <a:r>
              <a:rPr lang="en-AU" sz="2400" b="1" dirty="0" smtClean="0">
                <a:solidFill>
                  <a:srgbClr val="FF0000"/>
                </a:solidFill>
              </a:rPr>
              <a:t>(related to </a:t>
            </a:r>
            <a:r>
              <a:rPr lang="en-AU" sz="2400" b="1" i="1" dirty="0" smtClean="0">
                <a:solidFill>
                  <a:srgbClr val="FF0000"/>
                </a:solidFill>
              </a:rPr>
              <a:t>no/short LBT </a:t>
            </a:r>
            <a:r>
              <a:rPr lang="en-AU" sz="2400" b="1" dirty="0" smtClean="0">
                <a:solidFill>
                  <a:srgbClr val="FF0000"/>
                </a:solidFill>
              </a:rPr>
              <a:t>issue)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0438872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Investigations have commenced on the use of PIFS for Beacons … but with no conclusion so far</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There have been assertions that many Wi-Fi APs use PIFS access for Beacons </a:t>
            </a:r>
            <a:endParaRPr lang="en-AU" dirty="0" smtClean="0"/>
          </a:p>
          <a:p>
            <a:pPr lvl="1"/>
            <a:r>
              <a:rPr lang="en-AU" dirty="0"/>
              <a:t>The </a:t>
            </a:r>
            <a:r>
              <a:rPr lang="en-AU" dirty="0" err="1"/>
              <a:t>Coex</a:t>
            </a:r>
            <a:r>
              <a:rPr lang="en-AU" dirty="0"/>
              <a:t> SC should investigate the potential (</a:t>
            </a:r>
            <a:r>
              <a:rPr lang="en-AU" dirty="0" err="1"/>
              <a:t>mis</a:t>
            </a:r>
            <a:r>
              <a:rPr lang="en-AU" dirty="0"/>
              <a:t>)use of PIFS for </a:t>
            </a:r>
            <a:r>
              <a:rPr lang="en-AU" dirty="0" smtClean="0"/>
              <a:t>Beacons</a:t>
            </a:r>
          </a:p>
          <a:p>
            <a:pPr lvl="1"/>
            <a:r>
              <a:rPr lang="en-AU" dirty="0" smtClean="0"/>
              <a:t>During </a:t>
            </a:r>
            <a:r>
              <a:rPr lang="en-AU" dirty="0"/>
              <a:t>BRAN#102, R&amp;S asserted some Wi-Fi APs send Beacons at PIFS </a:t>
            </a:r>
            <a:r>
              <a:rPr lang="en-AU" dirty="0" smtClean="0"/>
              <a:t>…</a:t>
            </a:r>
            <a:r>
              <a:rPr lang="en-AU" dirty="0"/>
              <a:t>and R&amp;S intends to provide further evidence to </a:t>
            </a:r>
            <a:r>
              <a:rPr lang="en-AU" dirty="0" smtClean="0"/>
              <a:t>BRAN#103</a:t>
            </a:r>
          </a:p>
          <a:p>
            <a:pPr lvl="1"/>
            <a:r>
              <a:rPr lang="en-AU" dirty="0"/>
              <a:t>The </a:t>
            </a:r>
            <a:r>
              <a:rPr lang="en-AU" dirty="0" err="1"/>
              <a:t>Coex</a:t>
            </a:r>
            <a:r>
              <a:rPr lang="en-AU" dirty="0"/>
              <a:t> SC Chair requested information on use of PIFS by Beacons from the 802.11 WG </a:t>
            </a:r>
            <a:r>
              <a:rPr lang="en-AU" dirty="0" smtClean="0"/>
              <a:t>membership … but with no conclusions so far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5750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assertions that many Wi-Fi APs use PIFS access for Beacons </a:t>
            </a:r>
            <a:endParaRPr lang="en-AU" dirty="0"/>
          </a:p>
        </p:txBody>
      </p:sp>
      <p:sp>
        <p:nvSpPr>
          <p:cNvPr id="3" name="Content Placeholder 2"/>
          <p:cNvSpPr>
            <a:spLocks noGrp="1"/>
          </p:cNvSpPr>
          <p:nvPr>
            <p:ph idx="1"/>
          </p:nvPr>
        </p:nvSpPr>
        <p:spPr/>
        <p:txBody>
          <a:bodyPr/>
          <a:lstStyle/>
          <a:p>
            <a:pPr lvl="1"/>
            <a:r>
              <a:rPr lang="en-AU" dirty="0"/>
              <a:t>During the discussions on the </a:t>
            </a:r>
            <a:r>
              <a:rPr lang="en-AU" i="1" dirty="0"/>
              <a:t>no/short LBT </a:t>
            </a:r>
            <a:r>
              <a:rPr lang="en-AU" dirty="0"/>
              <a:t>issue there have been various assertions that the Wi-Fi community should not ask for the use of </a:t>
            </a:r>
            <a:r>
              <a:rPr lang="en-AU" i="1" dirty="0"/>
              <a:t>short LBT </a:t>
            </a:r>
            <a:r>
              <a:rPr lang="en-AU" dirty="0"/>
              <a:t>to be restricted because many Wi-Fi </a:t>
            </a:r>
            <a:r>
              <a:rPr lang="en-AU" dirty="0" smtClean="0"/>
              <a:t>APs </a:t>
            </a:r>
            <a:r>
              <a:rPr lang="en-AU" dirty="0"/>
              <a:t>use PIFS access for </a:t>
            </a:r>
            <a:r>
              <a:rPr lang="en-AU" dirty="0" smtClean="0"/>
              <a:t>Beacons</a:t>
            </a:r>
          </a:p>
          <a:p>
            <a:pPr lvl="1"/>
            <a:r>
              <a:rPr lang="en-AU" dirty="0" smtClean="0"/>
              <a:t>The claims that </a:t>
            </a:r>
            <a:r>
              <a:rPr lang="en-AU" dirty="0"/>
              <a:t>Wi-Fi </a:t>
            </a:r>
            <a:r>
              <a:rPr lang="en-AU" dirty="0" smtClean="0"/>
              <a:t>APs </a:t>
            </a:r>
            <a:r>
              <a:rPr lang="en-AU" dirty="0"/>
              <a:t>use PIFS access for </a:t>
            </a:r>
            <a:r>
              <a:rPr lang="en-AU" dirty="0" smtClean="0"/>
              <a:t>Beacons are mostly anecdotal</a:t>
            </a:r>
          </a:p>
          <a:p>
            <a:pPr lvl="1"/>
            <a:r>
              <a:rPr lang="en-AU" dirty="0" smtClean="0"/>
              <a:t>The best documented claim was in </a:t>
            </a:r>
            <a:r>
              <a:rPr lang="en-AU" dirty="0"/>
              <a:t>BRAN#102, </a:t>
            </a:r>
            <a:r>
              <a:rPr lang="en-AU" dirty="0" smtClean="0"/>
              <a:t>during which R&amp;S </a:t>
            </a:r>
            <a:r>
              <a:rPr lang="en-AU" dirty="0"/>
              <a:t>asserted </a:t>
            </a:r>
            <a:r>
              <a:rPr lang="en-AU" dirty="0" smtClean="0"/>
              <a:t>they had found many </a:t>
            </a:r>
            <a:r>
              <a:rPr lang="en-AU" dirty="0"/>
              <a:t>Wi-Fi APs </a:t>
            </a:r>
            <a:r>
              <a:rPr lang="en-AU" dirty="0" smtClean="0"/>
              <a:t>sending </a:t>
            </a:r>
            <a:r>
              <a:rPr lang="en-AU" dirty="0"/>
              <a:t>Beacons at </a:t>
            </a:r>
            <a:r>
              <a:rPr lang="en-AU" dirty="0" smtClean="0"/>
              <a:t>PIFS</a:t>
            </a:r>
          </a:p>
          <a:p>
            <a:pPr lvl="2"/>
            <a:r>
              <a:rPr lang="en-AU" dirty="0" smtClean="0"/>
              <a:t>This </a:t>
            </a:r>
            <a:r>
              <a:rPr lang="en-AU" dirty="0"/>
              <a:t>assertion is </a:t>
            </a:r>
            <a:r>
              <a:rPr lang="en-AU" dirty="0" smtClean="0"/>
              <a:t>currently unconfirmed but is under investigation</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8925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a:t>should investigate </a:t>
            </a:r>
            <a:r>
              <a:rPr lang="en-AU" dirty="0" smtClean="0"/>
              <a:t>the potential (</a:t>
            </a:r>
            <a:r>
              <a:rPr lang="en-AU" dirty="0" err="1" smtClean="0"/>
              <a:t>mis</a:t>
            </a:r>
            <a:r>
              <a:rPr lang="en-AU" dirty="0" smtClean="0"/>
              <a:t>)use </a:t>
            </a:r>
            <a:r>
              <a:rPr lang="en-AU" dirty="0"/>
              <a:t>of PIFS for </a:t>
            </a:r>
            <a:r>
              <a:rPr lang="en-AU" dirty="0" smtClean="0"/>
              <a:t>Beacons</a:t>
            </a:r>
            <a:endParaRPr lang="en-AU" i="1" dirty="0"/>
          </a:p>
        </p:txBody>
      </p:sp>
      <p:sp>
        <p:nvSpPr>
          <p:cNvPr id="3" name="Content Placeholder 2"/>
          <p:cNvSpPr>
            <a:spLocks noGrp="1"/>
          </p:cNvSpPr>
          <p:nvPr>
            <p:ph idx="1"/>
          </p:nvPr>
        </p:nvSpPr>
        <p:spPr/>
        <p:txBody>
          <a:bodyPr/>
          <a:lstStyle/>
          <a:p>
            <a:pPr lvl="1"/>
            <a:r>
              <a:rPr lang="en-AU" dirty="0" smtClean="0"/>
              <a:t>If assertions that the use of PIFS for Beacon is widespread are true then the case for restricting the use of </a:t>
            </a:r>
            <a:r>
              <a:rPr lang="en-AU" i="1" dirty="0" smtClean="0"/>
              <a:t>short LBT </a:t>
            </a:r>
            <a:r>
              <a:rPr lang="en-AU" dirty="0" smtClean="0"/>
              <a:t>is potentially weakened:</a:t>
            </a:r>
          </a:p>
          <a:p>
            <a:pPr lvl="2"/>
            <a:r>
              <a:rPr lang="en-AU" dirty="0" smtClean="0"/>
              <a:t>Any request by the Wi-Fi community for a restriction would be incongruous</a:t>
            </a:r>
          </a:p>
          <a:p>
            <a:pPr lvl="2"/>
            <a:r>
              <a:rPr lang="en-AU" dirty="0" smtClean="0"/>
              <a:t>Any restriction codified in EN 301 893 would risk </a:t>
            </a:r>
            <a:r>
              <a:rPr lang="en-AU" dirty="0" smtClean="0"/>
              <a:t>non-entry of future Wi-Fi </a:t>
            </a:r>
            <a:r>
              <a:rPr lang="en-AU" dirty="0" smtClean="0"/>
              <a:t>devices from the European market</a:t>
            </a:r>
          </a:p>
          <a:p>
            <a:pPr lvl="2"/>
            <a:r>
              <a:rPr lang="en-AU" dirty="0" smtClean="0"/>
              <a:t>The existence of these devices today may indicate that the use of short LBT is not as harmful as feared</a:t>
            </a:r>
          </a:p>
          <a:p>
            <a:pPr lvl="1"/>
            <a:r>
              <a:rPr lang="en-AU" dirty="0" smtClean="0"/>
              <a:t>On the other hand, it may indicate there is an opportunity for improved coexistence between Wi-Fi devices that was previously unrecognised because the use of PIFS for Beacons:</a:t>
            </a:r>
          </a:p>
          <a:p>
            <a:pPr lvl="2"/>
            <a:r>
              <a:rPr lang="en-AU" dirty="0" smtClean="0"/>
              <a:t>Is </a:t>
            </a:r>
            <a:r>
              <a:rPr lang="en-AU" dirty="0"/>
              <a:t>contrary to the 802.11 standard</a:t>
            </a:r>
          </a:p>
          <a:p>
            <a:pPr lvl="2"/>
            <a:r>
              <a:rPr lang="en-AU" dirty="0" smtClean="0"/>
              <a:t>Could </a:t>
            </a:r>
            <a:r>
              <a:rPr lang="en-AU" dirty="0"/>
              <a:t>cause </a:t>
            </a:r>
            <a:r>
              <a:rPr lang="en-AU" dirty="0" smtClean="0"/>
              <a:t>unnecessary unfairness </a:t>
            </a:r>
            <a:r>
              <a:rPr lang="en-AU" dirty="0"/>
              <a:t>between Wi-Fi </a:t>
            </a:r>
            <a:r>
              <a:rPr lang="en-AU" dirty="0" smtClean="0"/>
              <a:t>devices</a:t>
            </a:r>
          </a:p>
          <a:p>
            <a:pPr lvl="1"/>
            <a:r>
              <a:rPr lang="en-AU" dirty="0" smtClean="0"/>
              <a:t>The uncertainly &amp; related implications suggest that the </a:t>
            </a:r>
            <a:r>
              <a:rPr lang="en-AU" dirty="0" err="1" smtClean="0"/>
              <a:t>Coex</a:t>
            </a:r>
            <a:r>
              <a:rPr lang="en-AU" dirty="0" smtClean="0"/>
              <a:t> SC should investigate whether the (</a:t>
            </a:r>
            <a:r>
              <a:rPr lang="en-AU" dirty="0" err="1" smtClean="0"/>
              <a:t>mis</a:t>
            </a:r>
            <a:r>
              <a:rPr lang="en-AU" dirty="0" smtClean="0"/>
              <a:t>)use of PIFS for Beacons is widespread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208900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During BRAN#102, R&amp;S asserted some Wi-Fi APs send Beacons at PIFS …</a:t>
            </a:r>
            <a:endParaRPr lang="en-AU" dirty="0"/>
          </a:p>
        </p:txBody>
      </p:sp>
      <p:sp>
        <p:nvSpPr>
          <p:cNvPr id="3" name="Content Placeholder 2"/>
          <p:cNvSpPr>
            <a:spLocks noGrp="1"/>
          </p:cNvSpPr>
          <p:nvPr>
            <p:ph idx="1"/>
          </p:nvPr>
        </p:nvSpPr>
        <p:spPr/>
        <p:txBody>
          <a:bodyPr/>
          <a:lstStyle/>
          <a:p>
            <a:pPr lvl="1"/>
            <a:r>
              <a:rPr lang="en-AU" dirty="0" smtClean="0"/>
              <a:t>R&amp;S noted during BRAN#102 meeting they have been observing the use of PIFS for Beacons by some Wi-Fi APs</a:t>
            </a:r>
          </a:p>
          <a:p>
            <a:pPr lvl="2"/>
            <a:r>
              <a:rPr lang="en-AU" dirty="0"/>
              <a:t>This is an assertion that has been made by others in the </a:t>
            </a:r>
            <a:r>
              <a:rPr lang="en-AU" dirty="0" smtClean="0"/>
              <a:t>past, but almost universally without evidence</a:t>
            </a:r>
          </a:p>
          <a:p>
            <a:pPr lvl="1"/>
            <a:r>
              <a:rPr lang="en-AU" dirty="0" smtClean="0"/>
              <a:t>It was </a:t>
            </a:r>
            <a:r>
              <a:rPr lang="en-AU" dirty="0"/>
              <a:t>not clear how R&amp;S made their measurements or how they can distinguish Wi-Fi’s use </a:t>
            </a:r>
            <a:r>
              <a:rPr lang="en-AU" dirty="0" smtClean="0"/>
              <a:t>of PIFS </a:t>
            </a:r>
            <a:r>
              <a:rPr lang="en-AU" dirty="0"/>
              <a:t>for Beacons from normal </a:t>
            </a:r>
            <a:r>
              <a:rPr lang="en-AU" dirty="0" smtClean="0"/>
              <a:t>access …</a:t>
            </a:r>
            <a:endParaRPr lang="en-AU" dirty="0"/>
          </a:p>
          <a:p>
            <a:pPr lvl="2"/>
            <a:r>
              <a:rPr lang="en-AU" dirty="0" smtClean="0"/>
              <a:t>… noting that a </a:t>
            </a:r>
            <a:r>
              <a:rPr lang="en-AU" dirty="0"/>
              <a:t>random backoff of zero in EDCA will look similar to </a:t>
            </a:r>
            <a:r>
              <a:rPr lang="en-AU" dirty="0" smtClean="0"/>
              <a:t>PIFS</a:t>
            </a:r>
          </a:p>
          <a:p>
            <a:pPr lvl="1"/>
            <a:r>
              <a:rPr lang="en-AU" dirty="0" smtClean="0"/>
              <a:t>Aside: it is also not clear how often these Beacons are sent …</a:t>
            </a:r>
          </a:p>
          <a:p>
            <a:pPr lvl="2"/>
            <a:r>
              <a:rPr lang="en-AU" dirty="0" smtClean="0"/>
              <a:t>… noting that 1ms every 100ms (for example) would satisfy the proposed new 1% threshold for the use of short LBT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88071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R&amp;S intends to provide further evidence to BRAN#103</a:t>
            </a:r>
            <a:endParaRPr lang="en-AU" dirty="0"/>
          </a:p>
        </p:txBody>
      </p:sp>
      <p:sp>
        <p:nvSpPr>
          <p:cNvPr id="3" name="Content Placeholder 2"/>
          <p:cNvSpPr>
            <a:spLocks noGrp="1"/>
          </p:cNvSpPr>
          <p:nvPr>
            <p:ph idx="1"/>
          </p:nvPr>
        </p:nvSpPr>
        <p:spPr/>
        <p:txBody>
          <a:bodyPr/>
          <a:lstStyle/>
          <a:p>
            <a:pPr lvl="1"/>
            <a:r>
              <a:rPr lang="en-AU" dirty="0"/>
              <a:t>R&amp;S committed to providing detailed measurements at ETSI BRAN#103</a:t>
            </a:r>
          </a:p>
          <a:p>
            <a:pPr lvl="2"/>
            <a:r>
              <a:rPr lang="en-AU" dirty="0"/>
              <a:t>Not yet available as of </a:t>
            </a:r>
            <a:r>
              <a:rPr lang="en-AU" dirty="0" smtClean="0"/>
              <a:t>17 September 2019</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836525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a:t>
            </a:r>
            <a:r>
              <a:rPr lang="en-AU" dirty="0" err="1" smtClean="0"/>
              <a:t>Coex</a:t>
            </a:r>
            <a:r>
              <a:rPr lang="en-AU" dirty="0" smtClean="0"/>
              <a:t> SC Chair requested information on use of PIFS by Beacons from the 802.11 WG membership …</a:t>
            </a:r>
            <a:endParaRPr lang="en-AU" dirty="0"/>
          </a:p>
        </p:txBody>
      </p:sp>
      <p:sp>
        <p:nvSpPr>
          <p:cNvPr id="3" name="Content Placeholder 2"/>
          <p:cNvSpPr>
            <a:spLocks noGrp="1"/>
          </p:cNvSpPr>
          <p:nvPr>
            <p:ph sz="half" idx="1"/>
          </p:nvPr>
        </p:nvSpPr>
        <p:spPr>
          <a:xfrm>
            <a:off x="685800" y="1981200"/>
            <a:ext cx="2819400" cy="4114800"/>
          </a:xfrm>
        </p:spPr>
        <p:txBody>
          <a:bodyPr/>
          <a:lstStyle/>
          <a:p>
            <a:pPr marL="1588" lvl="1" indent="0">
              <a:buNone/>
            </a:pPr>
            <a:r>
              <a:rPr lang="en-AU" b="1" dirty="0" smtClean="0"/>
              <a:t>E-mail sent on 19/8/19</a:t>
            </a:r>
          </a:p>
        </p:txBody>
      </p:sp>
      <p:sp>
        <p:nvSpPr>
          <p:cNvPr id="6" name="Content Placeholder 5"/>
          <p:cNvSpPr>
            <a:spLocks noGrp="1"/>
          </p:cNvSpPr>
          <p:nvPr>
            <p:ph sz="half" idx="2"/>
          </p:nvPr>
        </p:nvSpPr>
        <p:spPr>
          <a:xfrm>
            <a:off x="3810000" y="1981200"/>
            <a:ext cx="5029200" cy="4114800"/>
          </a:xfrm>
        </p:spPr>
        <p:txBody>
          <a:bodyPr/>
          <a:lstStyle/>
          <a:p>
            <a:r>
              <a:rPr lang="en-AU" dirty="0" smtClean="0"/>
              <a:t>Questions in e-mail to WG</a:t>
            </a:r>
          </a:p>
          <a:p>
            <a:pPr lvl="1"/>
            <a:r>
              <a:rPr lang="en-AU" dirty="0" smtClean="0"/>
              <a:t>Do products you manufacture/sell use PIFS access for Beacons? If so, how often?</a:t>
            </a:r>
          </a:p>
          <a:p>
            <a:pPr lvl="1"/>
            <a:r>
              <a:rPr lang="en-AU" dirty="0" smtClean="0"/>
              <a:t>Do you know of products manufactured by others that use PIFS access for Beacons? If so, how often?</a:t>
            </a:r>
          </a:p>
          <a:p>
            <a:pPr lvl="1"/>
            <a:r>
              <a:rPr lang="en-AU" dirty="0" smtClean="0"/>
              <a:t>Do you believe the use of PIFS access for Beacons is widespread (or not)? On what basis do you have this belief?</a:t>
            </a:r>
          </a:p>
          <a:p>
            <a:pPr lvl="1"/>
            <a:r>
              <a:rPr lang="en-AU" dirty="0" smtClean="0"/>
              <a:t>Assuming the use of PIFS access for Beacons is not widespread, should its use be further discouraged by ETSI BRAN reducing the threshold for using short control signalling without any LBT to 1%?</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
        <p:nvSpPr>
          <p:cNvPr id="12" name="Vertical Scroll 11"/>
          <p:cNvSpPr/>
          <p:nvPr/>
        </p:nvSpPr>
        <p:spPr bwMode="auto">
          <a:xfrm>
            <a:off x="457200" y="2514600"/>
            <a:ext cx="3352800" cy="3810000"/>
          </a:xfrm>
          <a:prstGeom prst="verticalScroll">
            <a:avLst>
              <a:gd name="adj" fmla="val 8851"/>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400"/>
              </a:spcBef>
              <a:buNone/>
            </a:pPr>
            <a:r>
              <a:rPr lang="en-AU" sz="600" dirty="0">
                <a:latin typeface="+mj-lt"/>
              </a:rPr>
              <a:t>The Coexistence SC has been discussing various aspects of a mechanism currently specified in EN 301 893 (the European Harmonised Standard for 5 GHz) that allows each device to access the medium for short control signalling without using any LBT for about 5% of the time.</a:t>
            </a:r>
          </a:p>
          <a:p>
            <a:pPr marL="1588" lvl="1" indent="0">
              <a:spcBef>
                <a:spcPts val="400"/>
              </a:spcBef>
              <a:buNone/>
            </a:pPr>
            <a:r>
              <a:rPr lang="en-AU" sz="600" dirty="0">
                <a:latin typeface="+mj-lt"/>
              </a:rPr>
              <a:t>There is a concern by some people that this mechanism could be misused or overused. There is less concern about overuse by 3PPP LAA for DRS frames (like Beacons) because only </a:t>
            </a:r>
            <a:r>
              <a:rPr lang="en-AU" sz="600" dirty="0" err="1">
                <a:latin typeface="+mj-lt"/>
              </a:rPr>
              <a:t>eNBs</a:t>
            </a:r>
            <a:r>
              <a:rPr lang="en-AU" sz="600" dirty="0">
                <a:latin typeface="+mj-lt"/>
              </a:rPr>
              <a:t> (like an AP) use this mechanism and there are unlikely to many </a:t>
            </a:r>
            <a:r>
              <a:rPr lang="en-AU" sz="600" dirty="0" err="1">
                <a:latin typeface="+mj-lt"/>
              </a:rPr>
              <a:t>eNBs</a:t>
            </a:r>
            <a:r>
              <a:rPr lang="en-AU" sz="600" dirty="0">
                <a:latin typeface="+mj-lt"/>
              </a:rPr>
              <a:t> in a particular area/channel, given </a:t>
            </a:r>
            <a:r>
              <a:rPr lang="en-AU" sz="600" dirty="0" err="1">
                <a:latin typeface="+mj-lt"/>
              </a:rPr>
              <a:t>eNBs</a:t>
            </a:r>
            <a:r>
              <a:rPr lang="en-AU" sz="600" dirty="0">
                <a:latin typeface="+mj-lt"/>
              </a:rPr>
              <a:t> will typically owned and operated by SPs (who also own the paired licensed spectrum). There is concern about overuse by 3GPP NR-U for DRS frames (and possibly other frames) because it is more likely that multiple </a:t>
            </a:r>
            <a:r>
              <a:rPr lang="en-AU" sz="600" dirty="0" err="1">
                <a:latin typeface="+mj-lt"/>
              </a:rPr>
              <a:t>gNBs</a:t>
            </a:r>
            <a:r>
              <a:rPr lang="en-AU" sz="600" dirty="0">
                <a:latin typeface="+mj-lt"/>
              </a:rPr>
              <a:t> (like an AP) will be operating in an area/channel, given NR-U is very similar to Wi-Fi in its deployment model. It should be noted that both LAA and NR-U do not actually use no LBT access but rather use short LBT access  (like PIFS). If n independent </a:t>
            </a:r>
            <a:r>
              <a:rPr lang="en-AU" sz="600" dirty="0" err="1">
                <a:latin typeface="+mj-lt"/>
              </a:rPr>
              <a:t>gNBs</a:t>
            </a:r>
            <a:r>
              <a:rPr lang="en-AU" sz="600" dirty="0">
                <a:latin typeface="+mj-lt"/>
              </a:rPr>
              <a:t> were operating in a channel then n x 5% of the medium could be accessed using this super high priority short LBT access mechanism. A </a:t>
            </a:r>
            <a:r>
              <a:rPr lang="en-AU" sz="600" dirty="0">
                <a:latin typeface="+mj-lt"/>
                <a:hlinkClick r:id="rId2"/>
              </a:rPr>
              <a:t>presentation</a:t>
            </a:r>
            <a:r>
              <a:rPr lang="en-AU" sz="600" dirty="0">
                <a:latin typeface="+mj-lt"/>
              </a:rPr>
              <a:t> at the </a:t>
            </a:r>
            <a:r>
              <a:rPr lang="en-AU" sz="600" dirty="0" err="1">
                <a:latin typeface="+mj-lt"/>
              </a:rPr>
              <a:t>Coex</a:t>
            </a:r>
            <a:r>
              <a:rPr lang="en-AU" sz="600" dirty="0">
                <a:latin typeface="+mj-lt"/>
              </a:rPr>
              <a:t> Workshop asserted the 5% threshold would have significant adverse effects on Wi-Fi, with n as low as 4.</a:t>
            </a:r>
          </a:p>
          <a:p>
            <a:pPr marL="1588" lvl="1" indent="0">
              <a:spcBef>
                <a:spcPts val="400"/>
              </a:spcBef>
              <a:buNone/>
            </a:pPr>
            <a:r>
              <a:rPr lang="en-AU" sz="600" dirty="0">
                <a:latin typeface="+mj-lt"/>
              </a:rPr>
              <a:t>The IEEE 802.11 WG has previously sent both ETSI BRAN and 3GPP RAN1 liaisons supporting changing the threshold for the use of this mechanism from 5% to 1% (possibly with use by LAA grandfathered). The discussion in both organisations has failed to reach any consensus on the IEEE 802.11 WG </a:t>
            </a:r>
            <a:r>
              <a:rPr lang="en-AU" sz="600" dirty="0" err="1">
                <a:latin typeface="+mj-lt"/>
              </a:rPr>
              <a:t>propoal</a:t>
            </a:r>
            <a:r>
              <a:rPr lang="en-AU" sz="600" dirty="0">
                <a:latin typeface="+mj-lt"/>
              </a:rPr>
              <a:t>. 3GPP RAN1 is unlikely to make any change to the status quo unless forced to do so. The discussion continues in ETSI BRAN in the context of the 5 GHz band (EN 301 893)  and is likely to start soon in the context of the 6 GHz band (EN 303 687). In this discussion in ETSI BRAN, it has been asserted that some/many Wi-Fi devices do not follow the IEEE 802.11 standard when accessing the medium for Beacons. Rather than using normal EDCA style access, it is asserted some/many Wi-Fi APs are using PIFS access. If PIFS access for Beacons is widespread then it diminishes the argument that NR-U should not use short LBT access too.</a:t>
            </a:r>
          </a:p>
          <a:p>
            <a:pPr marL="182563" indent="-182563">
              <a:spcBef>
                <a:spcPts val="400"/>
              </a:spcBef>
              <a:buFont typeface="Arial" panose="020B0604020202020204" pitchFamily="34" charset="0"/>
              <a:buChar char="•"/>
            </a:pPr>
            <a:r>
              <a:rPr lang="en-AU" sz="600" dirty="0" smtClean="0">
                <a:latin typeface="+mj-lt"/>
              </a:rPr>
              <a:t>&lt;Questions&gt;</a:t>
            </a:r>
            <a:endParaRPr lang="en-AU" sz="600" dirty="0">
              <a:latin typeface="+mj-lt"/>
            </a:endParaRPr>
          </a:p>
        </p:txBody>
      </p:sp>
    </p:spTree>
    <p:extLst>
      <p:ext uri="{BB962C8B-B14F-4D97-AF65-F5344CB8AC3E}">
        <p14:creationId xmlns:p14="http://schemas.microsoft.com/office/powerpoint/2010/main" val="886289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with no conclusions so far</a:t>
            </a:r>
            <a:endParaRPr lang="en-AU" dirty="0"/>
          </a:p>
        </p:txBody>
      </p:sp>
      <p:sp>
        <p:nvSpPr>
          <p:cNvPr id="3" name="Content Placeholder 2"/>
          <p:cNvSpPr>
            <a:spLocks noGrp="1"/>
          </p:cNvSpPr>
          <p:nvPr>
            <p:ph idx="1"/>
          </p:nvPr>
        </p:nvSpPr>
        <p:spPr/>
        <p:txBody>
          <a:bodyPr/>
          <a:lstStyle/>
          <a:p>
            <a:r>
              <a:rPr lang="en-AU" dirty="0" smtClean="0"/>
              <a:t>Feedback summary to date …</a:t>
            </a:r>
          </a:p>
          <a:p>
            <a:pPr lvl="1"/>
            <a:r>
              <a:rPr lang="en-AU" dirty="0"/>
              <a:t>A group of 802.11 experts confirmed Beacons are supposed to access the medium using </a:t>
            </a:r>
            <a:r>
              <a:rPr lang="en-AU" dirty="0" smtClean="0"/>
              <a:t>AC-VO</a:t>
            </a:r>
          </a:p>
          <a:p>
            <a:pPr lvl="1"/>
            <a:r>
              <a:rPr lang="en-US" dirty="0"/>
              <a:t>A member </a:t>
            </a:r>
            <a:r>
              <a:rPr lang="en-AU" dirty="0"/>
              <a:t>suggested we don’t have sufficient information about Beacon access </a:t>
            </a:r>
            <a:r>
              <a:rPr lang="en-AU" dirty="0" smtClean="0"/>
              <a:t>compliance</a:t>
            </a:r>
          </a:p>
          <a:p>
            <a:pPr lvl="1"/>
            <a:r>
              <a:rPr lang="en-AU" dirty="0" smtClean="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68599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A group of 802.11 experts confirmed Beacons are supposed to access the medium using AC-VO</a:t>
            </a:r>
            <a:endParaRPr lang="en-AU" dirty="0"/>
          </a:p>
        </p:txBody>
      </p:sp>
      <p:sp>
        <p:nvSpPr>
          <p:cNvPr id="3" name="Content Placeholder 2"/>
          <p:cNvSpPr>
            <a:spLocks noGrp="1"/>
          </p:cNvSpPr>
          <p:nvPr>
            <p:ph idx="1"/>
          </p:nvPr>
        </p:nvSpPr>
        <p:spPr/>
        <p:txBody>
          <a:bodyPr/>
          <a:lstStyle/>
          <a:p>
            <a:pPr lvl="1"/>
            <a:r>
              <a:rPr lang="en-AU" dirty="0" smtClean="0"/>
              <a:t>A group of 802.11 experts discussed the requirements for Beacon transmission via e-mail</a:t>
            </a:r>
          </a:p>
          <a:p>
            <a:pPr lvl="2"/>
            <a:r>
              <a:rPr lang="en-AU" dirty="0" smtClean="0"/>
              <a:t>Graham Smith, Mark Hamilton, Sean Coffey, Mike Montemurro</a:t>
            </a:r>
          </a:p>
          <a:p>
            <a:pPr lvl="1"/>
            <a:r>
              <a:rPr lang="en-AU" dirty="0" smtClean="0"/>
              <a:t>They concluded that the default for Beacon transmission in 802.11-2016 is EDCA using AC-VO</a:t>
            </a:r>
          </a:p>
          <a:p>
            <a:pPr lvl="2"/>
            <a:r>
              <a:rPr lang="en-AU" dirty="0" smtClean="0"/>
              <a:t>The result is that Beacons are sent at </a:t>
            </a:r>
            <a:r>
              <a:rPr lang="en-US" dirty="0" smtClean="0"/>
              <a:t>PIFS + Random {0, 3} * slot if the medium is busy when they are scheduled to be sent …</a:t>
            </a:r>
          </a:p>
          <a:p>
            <a:pPr lvl="2"/>
            <a:r>
              <a:rPr lang="en-US" dirty="0" smtClean="0"/>
              <a:t>… which means they are sometimes sent at PIFS</a:t>
            </a:r>
          </a:p>
          <a:p>
            <a:pPr lvl="1"/>
            <a:r>
              <a:rPr lang="en-AU" dirty="0" smtClean="0"/>
              <a:t>For historical background Andrew Myles also confirmed that:</a:t>
            </a:r>
          </a:p>
          <a:p>
            <a:pPr lvl="2"/>
            <a:r>
              <a:rPr lang="en-AU" dirty="0" smtClean="0"/>
              <a:t>IEEE 802.11-2012 specified Beacons were sent using AC-VO with EDCA</a:t>
            </a:r>
          </a:p>
          <a:p>
            <a:pPr lvl="2"/>
            <a:r>
              <a:rPr lang="en-AU" dirty="0" smtClean="0"/>
              <a:t>IEEE 802.11-1999 specified Beacons used DCF access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50137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A member </a:t>
            </a:r>
            <a:r>
              <a:rPr lang="en-AU" dirty="0" smtClean="0"/>
              <a:t>suggested we don’t have sufficient information about Beacon access compliance</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Summary of response from </a:t>
            </a:r>
            <a:r>
              <a:rPr lang="en-US" dirty="0"/>
              <a:t>Reza Hedayat </a:t>
            </a:r>
            <a:endParaRPr lang="en-US" dirty="0" smtClean="0"/>
          </a:p>
          <a:p>
            <a:pPr lvl="1"/>
            <a:r>
              <a:rPr lang="en-US" dirty="0" smtClean="0"/>
              <a:t>There has been limited testing of Beacon access mechanisms because there is no compliance requirement</a:t>
            </a:r>
          </a:p>
          <a:p>
            <a:pPr lvl="1"/>
            <a:r>
              <a:rPr lang="en-US" dirty="0" smtClean="0"/>
              <a:t>Some labs have reported they observe less randomness than expected for channel access that may also apply to Beacons</a:t>
            </a:r>
          </a:p>
          <a:p>
            <a:pPr lvl="1"/>
            <a:r>
              <a:rPr lang="en-US" dirty="0" smtClean="0"/>
              <a:t>The lack of widespread testing means we:</a:t>
            </a:r>
          </a:p>
          <a:p>
            <a:pPr lvl="2"/>
            <a:r>
              <a:rPr lang="en-US" dirty="0"/>
              <a:t>C</a:t>
            </a:r>
            <a:r>
              <a:rPr lang="en-US" dirty="0" smtClean="0"/>
              <a:t>an’t draw any definitive conclusions at this point</a:t>
            </a:r>
          </a:p>
          <a:p>
            <a:pPr lvl="2"/>
            <a:r>
              <a:rPr lang="en-US" dirty="0" smtClean="0"/>
              <a:t>Shouldn’t draw any conclusions based on a lack of response</a:t>
            </a:r>
          </a:p>
          <a:p>
            <a:pPr lvl="1"/>
            <a:r>
              <a:rPr lang="en-US" dirty="0" smtClean="0"/>
              <a:t>Any use of PIFS for Beacons should not be discouraged by ETSI BRAN without </a:t>
            </a:r>
            <a:r>
              <a:rPr lang="en-AU" i="1" dirty="0"/>
              <a:t>thorough analysis and simulation under practical deployment </a:t>
            </a:r>
            <a:r>
              <a:rPr lang="en-AU" i="1" dirty="0" smtClean="0"/>
              <a:t>scenarios</a:t>
            </a:r>
          </a:p>
          <a:p>
            <a:pPr lvl="2">
              <a:tabLst>
                <a:tab pos="1878013" algn="l"/>
              </a:tabLst>
            </a:pPr>
            <a:r>
              <a:rPr lang="en-AU" dirty="0"/>
              <a:t>Reza asserted the simulation scenario of </a:t>
            </a:r>
            <a:r>
              <a:rPr lang="en-AU" dirty="0"/>
              <a:t>8</a:t>
            </a:r>
            <a:r>
              <a:rPr lang="en-AU" dirty="0" smtClean="0"/>
              <a:t> </a:t>
            </a:r>
            <a:r>
              <a:rPr lang="en-AU" dirty="0"/>
              <a:t>APs, all of which hearing each other with RSSI&gt;-62dBm as </a:t>
            </a:r>
            <a:r>
              <a:rPr lang="en-AU" dirty="0" smtClean="0"/>
              <a:t>in 3-14, </a:t>
            </a:r>
            <a:r>
              <a:rPr lang="en-AU" dirty="0"/>
              <a:t>is not realistic </a:t>
            </a:r>
            <a:r>
              <a:rPr lang="en-AU" dirty="0" smtClean="0"/>
              <a:t>(Chair </a:t>
            </a:r>
            <a:r>
              <a:rPr lang="en-AU" dirty="0"/>
              <a:t>note: the scenario was originally proposed &amp; used by 3GPP</a:t>
            </a:r>
            <a:r>
              <a:rPr lang="en-AU" dirty="0" smtClean="0"/>
              <a:t>)</a:t>
            </a:r>
          </a:p>
          <a:p>
            <a:pPr lvl="2">
              <a:tabLst>
                <a:tab pos="1878013" algn="l"/>
              </a:tabLst>
            </a:pPr>
            <a:r>
              <a:rPr lang="en-AU" dirty="0" smtClean="0"/>
              <a:t>Reza </a:t>
            </a:r>
            <a:r>
              <a:rPr lang="en-AU" dirty="0"/>
              <a:t>suggests for a fair comparison, multiple Beacon transmission by enterprise/managed APs with multi-BSSID feature should be </a:t>
            </a:r>
            <a:r>
              <a:rPr lang="en-AU" dirty="0" smtClean="0"/>
              <a:t>considered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079174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on the question of PIFS access for Beacons</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Is it agreed Beacons should not use PIFS?</a:t>
            </a:r>
          </a:p>
          <a:p>
            <a:pPr lvl="2"/>
            <a:r>
              <a:rPr lang="en-AU" dirty="0" smtClean="0"/>
              <a:t>According to standard</a:t>
            </a:r>
          </a:p>
          <a:p>
            <a:pPr lvl="2"/>
            <a:r>
              <a:rPr lang="en-AU" dirty="0" smtClean="0"/>
              <a:t>In principle</a:t>
            </a:r>
          </a:p>
          <a:p>
            <a:pPr lvl="1"/>
            <a:r>
              <a:rPr lang="en-AU" dirty="0" smtClean="0"/>
              <a:t>If there evidence that PIFS is used widely for Beacon access?</a:t>
            </a:r>
          </a:p>
          <a:p>
            <a:pPr lvl="1"/>
            <a:r>
              <a:rPr lang="en-AU" dirty="0" smtClean="0"/>
              <a:t>How could we gather appropriate evidence?</a:t>
            </a:r>
          </a:p>
          <a:p>
            <a:pPr lvl="1"/>
            <a:r>
              <a:rPr lang="en-AU" dirty="0" smtClean="0"/>
              <a:t>If PIFS is used widely for Beacon access, should its use be discouraged?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071571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Blocking energy/reservation </a:t>
            </a:r>
            <a:r>
              <a:rPr lang="en-AU" sz="2400" b="1" dirty="0" smtClean="0">
                <a:solidFill>
                  <a:srgbClr val="FF0000"/>
                </a:solidFill>
              </a:rPr>
              <a:t>signals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43777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i="1" dirty="0" smtClean="0"/>
              <a:t>Operational Survey </a:t>
            </a:r>
            <a:r>
              <a:rPr lang="en-AU" dirty="0" smtClean="0"/>
              <a:t>results</a:t>
            </a:r>
            <a:endParaRPr lang="en-AU" dirty="0"/>
          </a:p>
          <a:p>
            <a:pPr lvl="3"/>
            <a:r>
              <a:rPr lang="en-AU" i="1" dirty="0" smtClean="0"/>
              <a:t>Issues </a:t>
            </a:r>
            <a:r>
              <a:rPr lang="en-AU" i="1" dirty="0"/>
              <a:t>S</a:t>
            </a:r>
            <a:r>
              <a:rPr lang="en-AU" i="1" dirty="0" smtClean="0"/>
              <a:t>urvey </a:t>
            </a:r>
            <a:r>
              <a:rPr lang="en-AU" dirty="0" smtClean="0"/>
              <a:t>results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a:t>Coexistence Workshop </a:t>
            </a:r>
            <a:r>
              <a:rPr lang="en-AU" dirty="0" smtClean="0"/>
              <a:t>suggests the </a:t>
            </a:r>
            <a:r>
              <a:rPr lang="en-AU" i="1" dirty="0" smtClean="0"/>
              <a:t>blocking energy </a:t>
            </a:r>
            <a:r>
              <a:rPr lang="en-AU" dirty="0" smtClean="0"/>
              <a:t>issue should be reconsidered</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the </a:t>
            </a:r>
            <a:r>
              <a:rPr lang="en-AU" i="1" dirty="0"/>
              <a:t>blocking energy </a:t>
            </a:r>
            <a:r>
              <a:rPr lang="en-AU" dirty="0"/>
              <a:t>issue is still important to some </a:t>
            </a:r>
            <a:r>
              <a:rPr lang="en-AU" dirty="0" smtClean="0"/>
              <a:t>respondents</a:t>
            </a:r>
          </a:p>
          <a:p>
            <a:pPr lvl="1"/>
            <a:r>
              <a:rPr lang="en-AU" dirty="0"/>
              <a:t>The main historical objection to </a:t>
            </a:r>
            <a:r>
              <a:rPr lang="en-AU" i="1" dirty="0"/>
              <a:t>blocking energy </a:t>
            </a:r>
            <a:r>
              <a:rPr lang="en-AU" dirty="0"/>
              <a:t>is that it is very wasteful of medium </a:t>
            </a:r>
            <a:r>
              <a:rPr lang="en-AU" dirty="0" smtClean="0"/>
              <a:t>time</a:t>
            </a:r>
          </a:p>
          <a:p>
            <a:pPr lvl="1"/>
            <a:r>
              <a:rPr lang="en-AU" dirty="0" smtClean="0"/>
              <a:t>A </a:t>
            </a:r>
            <a:r>
              <a:rPr lang="en-AU" dirty="0"/>
              <a:t>paper at the </a:t>
            </a:r>
            <a:r>
              <a:rPr lang="en-AU" i="1" dirty="0"/>
              <a:t>Coexistence Workshop </a:t>
            </a:r>
            <a:r>
              <a:rPr lang="en-AU" dirty="0"/>
              <a:t>identified and solved a new problem relating to </a:t>
            </a:r>
            <a:r>
              <a:rPr lang="en-AU" i="1" dirty="0"/>
              <a:t>blocking </a:t>
            </a:r>
            <a:r>
              <a:rPr lang="en-AU" i="1" dirty="0" smtClean="0"/>
              <a:t>energy</a:t>
            </a:r>
          </a:p>
          <a:p>
            <a:pPr lvl="1"/>
            <a:r>
              <a:rPr lang="en-AU" dirty="0"/>
              <a:t>NR-U includes capabilities to reduce the use of </a:t>
            </a:r>
            <a:r>
              <a:rPr lang="en-AU" i="1" dirty="0"/>
              <a:t>blocking energy </a:t>
            </a:r>
            <a:r>
              <a:rPr lang="en-AU" dirty="0"/>
              <a:t>but they are </a:t>
            </a:r>
            <a:r>
              <a:rPr lang="en-AU" dirty="0" smtClean="0"/>
              <a:t>optional</a:t>
            </a:r>
          </a:p>
          <a:p>
            <a:pPr lvl="1"/>
            <a:r>
              <a:rPr lang="en-AU" dirty="0"/>
              <a:t>It is proposed that IEEE 802.11 WG ask 3GPP RAN1 to consider the </a:t>
            </a:r>
            <a:r>
              <a:rPr lang="en-AU" i="1" dirty="0"/>
              <a:t>blocking energy </a:t>
            </a:r>
            <a:r>
              <a:rPr lang="en-AU" dirty="0"/>
              <a:t>issue again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402551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smtClean="0"/>
              <a:t>blocking energy </a:t>
            </a:r>
            <a:r>
              <a:rPr lang="en-AU" dirty="0" smtClean="0"/>
              <a:t>issue </a:t>
            </a:r>
            <a:r>
              <a:rPr lang="en-AU" dirty="0"/>
              <a:t>is </a:t>
            </a:r>
            <a:r>
              <a:rPr lang="en-AU" dirty="0" smtClean="0"/>
              <a:t>still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graphicFrame>
        <p:nvGraphicFramePr>
          <p:cNvPr id="6" name="Chart 5"/>
          <p:cNvGraphicFramePr/>
          <p:nvPr>
            <p:extLst>
              <p:ext uri="{D42A27DB-BD31-4B8C-83A1-F6EECF244321}">
                <p14:modId xmlns:p14="http://schemas.microsoft.com/office/powerpoint/2010/main" val="100367935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6474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036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main historical objection to </a:t>
            </a:r>
            <a:r>
              <a:rPr lang="en-AU" i="1" dirty="0" smtClean="0"/>
              <a:t>blocking energy </a:t>
            </a:r>
            <a:r>
              <a:rPr lang="en-AU" dirty="0" smtClean="0"/>
              <a:t>is that it is very wasteful of medium time</a:t>
            </a:r>
            <a:endParaRPr lang="en-AU" dirty="0"/>
          </a:p>
        </p:txBody>
      </p:sp>
      <p:sp>
        <p:nvSpPr>
          <p:cNvPr id="3" name="Content Placeholder 2"/>
          <p:cNvSpPr>
            <a:spLocks noGrp="1"/>
          </p:cNvSpPr>
          <p:nvPr>
            <p:ph idx="1"/>
          </p:nvPr>
        </p:nvSpPr>
        <p:spPr/>
        <p:txBody>
          <a:bodyPr/>
          <a:lstStyle/>
          <a:p>
            <a:pPr lvl="1"/>
            <a:r>
              <a:rPr lang="en-AU" i="1" dirty="0" smtClean="0"/>
              <a:t>Blocking energy </a:t>
            </a:r>
            <a:r>
              <a:rPr lang="en-AU" dirty="0" smtClean="0"/>
              <a:t>(aka reservation signals) is an issue first discussed by IEEE 802.11/19 WG as far back as 2015</a:t>
            </a:r>
          </a:p>
          <a:p>
            <a:pPr lvl="1"/>
            <a:r>
              <a:rPr lang="en-AU" dirty="0" smtClean="0"/>
              <a:t>The problem is that some implementations of LAA transmit energy onto the medium to block access by others until the LAA device is ready to send real data on an LAA timing boundary</a:t>
            </a:r>
          </a:p>
          <a:p>
            <a:pPr lvl="2"/>
            <a:r>
              <a:rPr lang="en-AU" dirty="0" smtClean="0"/>
              <a:t>Blocking energy can be sent for up to 0.5 </a:t>
            </a:r>
            <a:r>
              <a:rPr lang="en-AU" dirty="0" err="1" smtClean="0"/>
              <a:t>ms</a:t>
            </a:r>
            <a:r>
              <a:rPr lang="en-AU" dirty="0" smtClean="0"/>
              <a:t> or 1 </a:t>
            </a:r>
            <a:r>
              <a:rPr lang="en-AU" dirty="0" err="1" smtClean="0"/>
              <a:t>ms</a:t>
            </a:r>
            <a:endParaRPr lang="en-AU" dirty="0" smtClean="0"/>
          </a:p>
          <a:p>
            <a:pPr lvl="1"/>
            <a:r>
              <a:rPr lang="en-AU" dirty="0" smtClean="0"/>
              <a:t>The use of blocking energy is considered by some to be very wasteful of medium time and thus an unfair/unreasonable/inappropriate mechanism in shared/unlicensed spectrum</a:t>
            </a:r>
          </a:p>
          <a:p>
            <a:pPr lvl="2"/>
            <a:r>
              <a:rPr lang="en-AU" dirty="0" smtClean="0"/>
              <a:t>It has also been argued that it is technically illegal in Europe and possibly other jurisdictions, but that has not been tested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694784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 wide variety of responses to the objections to the use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Some responses to the use of </a:t>
            </a:r>
            <a:r>
              <a:rPr lang="en-AU" i="1" dirty="0" smtClean="0"/>
              <a:t>blocking energy</a:t>
            </a:r>
          </a:p>
          <a:p>
            <a:pPr lvl="1"/>
            <a:r>
              <a:rPr lang="en-AU" dirty="0" smtClean="0"/>
              <a:t>3GPP RAN1 stakeholders noted </a:t>
            </a:r>
            <a:r>
              <a:rPr lang="en-AU" dirty="0"/>
              <a:t>is an implementation issue and is not part of the LAA </a:t>
            </a:r>
            <a:r>
              <a:rPr lang="en-AU" dirty="0" smtClean="0"/>
              <a:t>specification (despite some vendors using it)</a:t>
            </a:r>
          </a:p>
          <a:p>
            <a:pPr lvl="1"/>
            <a:r>
              <a:rPr lang="en-AU" dirty="0" smtClean="0"/>
              <a:t>3GPP RAN1 committed to increasing the number of starting positions in LAA to reduce the length of any </a:t>
            </a:r>
            <a:r>
              <a:rPr lang="en-AU" i="1" dirty="0" smtClean="0"/>
              <a:t>blocking energy</a:t>
            </a:r>
          </a:p>
          <a:p>
            <a:pPr lvl="1"/>
            <a:r>
              <a:rPr lang="en-AU" dirty="0" smtClean="0"/>
              <a:t>Some defended </a:t>
            </a:r>
            <a:r>
              <a:rPr lang="en-AU" i="1" dirty="0" smtClean="0"/>
              <a:t>blocking energy </a:t>
            </a:r>
            <a:r>
              <a:rPr lang="en-AU" dirty="0" smtClean="0"/>
              <a:t>on the basis it was part of the process of sending data, no better and no worse than many 802.11 mechanisms</a:t>
            </a:r>
          </a:p>
          <a:p>
            <a:pPr lvl="1"/>
            <a:r>
              <a:rPr lang="en-AU" dirty="0" smtClean="0"/>
              <a:t>Some asserted that 802.11 also wastes medium time in other ways and picking only on </a:t>
            </a:r>
            <a:r>
              <a:rPr lang="en-AU" i="1" dirty="0" smtClean="0"/>
              <a:t>blocking energy </a:t>
            </a:r>
            <a:r>
              <a:rPr lang="en-AU" dirty="0" smtClean="0"/>
              <a:t>was unreasonable</a:t>
            </a:r>
          </a:p>
          <a:p>
            <a:pPr lvl="1"/>
            <a:r>
              <a:rPr lang="en-AU" dirty="0" smtClean="0"/>
              <a:t>Some Wi-Fi stakeholders noted they wanted the ability to use </a:t>
            </a:r>
            <a:r>
              <a:rPr lang="en-AU" i="1" dirty="0" smtClean="0"/>
              <a:t>blocking energy</a:t>
            </a:r>
            <a:r>
              <a:rPr lang="en-AU" dirty="0" smtClean="0"/>
              <a:t> too</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128961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Nothing much happened in the end to deal with the </a:t>
            </a:r>
            <a:r>
              <a:rPr lang="en-AU" i="1" dirty="0" smtClean="0"/>
              <a:t>blocking energy </a:t>
            </a:r>
            <a:r>
              <a:rPr lang="en-AU" dirty="0" smtClean="0"/>
              <a:t>issue</a:t>
            </a:r>
            <a:endParaRPr lang="en-AU" dirty="0"/>
          </a:p>
        </p:txBody>
      </p:sp>
      <p:sp>
        <p:nvSpPr>
          <p:cNvPr id="3" name="Content Placeholder 2"/>
          <p:cNvSpPr>
            <a:spLocks noGrp="1"/>
          </p:cNvSpPr>
          <p:nvPr>
            <p:ph idx="1"/>
          </p:nvPr>
        </p:nvSpPr>
        <p:spPr/>
        <p:txBody>
          <a:bodyPr/>
          <a:lstStyle/>
          <a:p>
            <a:r>
              <a:rPr lang="en-AU" dirty="0" smtClean="0"/>
              <a:t>Actions of various stakeholders on </a:t>
            </a:r>
            <a:r>
              <a:rPr lang="en-AU" i="1" dirty="0" smtClean="0"/>
              <a:t>blocking energy </a:t>
            </a:r>
            <a:r>
              <a:rPr lang="en-AU" dirty="0" smtClean="0"/>
              <a:t>issue </a:t>
            </a:r>
          </a:p>
          <a:p>
            <a:pPr lvl="1"/>
            <a:r>
              <a:rPr lang="en-AU" dirty="0" smtClean="0"/>
              <a:t>The </a:t>
            </a:r>
            <a:r>
              <a:rPr lang="en-AU" dirty="0" err="1" smtClean="0"/>
              <a:t>Coex</a:t>
            </a:r>
            <a:r>
              <a:rPr lang="en-AU" dirty="0" smtClean="0"/>
              <a:t> SC lost interest in </a:t>
            </a:r>
            <a:r>
              <a:rPr lang="en-AU" dirty="0"/>
              <a:t>the </a:t>
            </a:r>
            <a:r>
              <a:rPr lang="en-AU" i="1" dirty="0"/>
              <a:t>blocking energy </a:t>
            </a:r>
            <a:r>
              <a:rPr lang="en-AU" dirty="0"/>
              <a:t>issue </a:t>
            </a:r>
            <a:r>
              <a:rPr lang="en-AU" dirty="0" smtClean="0"/>
              <a:t>because</a:t>
            </a:r>
            <a:r>
              <a:rPr lang="en-AU" dirty="0"/>
              <a:t>:</a:t>
            </a:r>
            <a:endParaRPr lang="en-AU" dirty="0" smtClean="0"/>
          </a:p>
          <a:p>
            <a:pPr lvl="2"/>
            <a:r>
              <a:rPr lang="en-AU" dirty="0" smtClean="0"/>
              <a:t>It wasn’t getting anywhere</a:t>
            </a:r>
          </a:p>
          <a:p>
            <a:pPr lvl="2"/>
            <a:r>
              <a:rPr lang="en-AU" dirty="0" smtClean="0"/>
              <a:t>Not enough stakeholders were interested in pushing the issue</a:t>
            </a:r>
          </a:p>
          <a:p>
            <a:pPr lvl="2"/>
            <a:r>
              <a:rPr lang="en-AU" dirty="0" smtClean="0"/>
              <a:t>Some stakeholders were interested in 802.11 using blocking energy too</a:t>
            </a:r>
          </a:p>
          <a:p>
            <a:pPr lvl="1"/>
            <a:r>
              <a:rPr lang="en-AU" dirty="0" smtClean="0"/>
              <a:t>ETSI BRAN lost interest </a:t>
            </a:r>
            <a:r>
              <a:rPr lang="en-AU" dirty="0"/>
              <a:t>the </a:t>
            </a:r>
            <a:r>
              <a:rPr lang="en-AU" i="1" dirty="0"/>
              <a:t>blocking energy </a:t>
            </a:r>
            <a:r>
              <a:rPr lang="en-AU" dirty="0"/>
              <a:t>issue </a:t>
            </a:r>
            <a:r>
              <a:rPr lang="en-AU" dirty="0" smtClean="0"/>
              <a:t>because:</a:t>
            </a:r>
          </a:p>
          <a:p>
            <a:pPr lvl="2"/>
            <a:r>
              <a:rPr lang="en-AU" dirty="0"/>
              <a:t>It wasn’t getting anywhere</a:t>
            </a:r>
          </a:p>
          <a:p>
            <a:pPr lvl="2"/>
            <a:r>
              <a:rPr lang="en-AU" dirty="0" smtClean="0"/>
              <a:t>Not enough </a:t>
            </a:r>
            <a:r>
              <a:rPr lang="en-AU" dirty="0"/>
              <a:t>stakeholders were </a:t>
            </a:r>
            <a:r>
              <a:rPr lang="en-AU" dirty="0" smtClean="0"/>
              <a:t>interested </a:t>
            </a:r>
            <a:r>
              <a:rPr lang="en-AU" dirty="0"/>
              <a:t>in pushing </a:t>
            </a:r>
            <a:r>
              <a:rPr lang="en-AU" dirty="0" smtClean="0"/>
              <a:t>a complex issue</a:t>
            </a:r>
          </a:p>
          <a:p>
            <a:pPr lvl="1"/>
            <a:r>
              <a:rPr lang="en-AU" dirty="0" smtClean="0"/>
              <a:t>3PP RAN1 generally ignored the </a:t>
            </a:r>
            <a:r>
              <a:rPr lang="en-AU" i="1" dirty="0" smtClean="0"/>
              <a:t>blocking energy </a:t>
            </a:r>
            <a:r>
              <a:rPr lang="en-AU" dirty="0" smtClean="0"/>
              <a:t>issue because:</a:t>
            </a:r>
          </a:p>
          <a:p>
            <a:pPr lvl="2"/>
            <a:r>
              <a:rPr lang="en-AU" dirty="0" smtClean="0"/>
              <a:t>Stopping its use by LAA implementations is very complex</a:t>
            </a:r>
            <a:endParaRPr lang="en-AU" dirty="0"/>
          </a:p>
          <a:p>
            <a:pPr lvl="2"/>
            <a:r>
              <a:rPr lang="en-AU" dirty="0" smtClean="0"/>
              <a:t>It was not part of the LAA specification, so not their problem</a:t>
            </a:r>
          </a:p>
          <a:p>
            <a:pPr lvl="2"/>
            <a:r>
              <a:rPr lang="en-AU" dirty="0" smtClean="0"/>
              <a:t>Note: 3GPP RAN1 did not (?) fulfil their commitment to increase the number of starting positions in LAA, although they may have done so for NR-U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7801410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short LBT 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5352751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NR-U includes capabilities to reduce the use of </a:t>
            </a:r>
            <a:r>
              <a:rPr lang="en-AU" i="1" dirty="0" smtClean="0"/>
              <a:t>blocking energy </a:t>
            </a:r>
            <a:r>
              <a:rPr lang="en-AU" dirty="0" smtClean="0"/>
              <a:t>but they are optional</a:t>
            </a:r>
            <a:endParaRPr lang="en-AU" dirty="0"/>
          </a:p>
        </p:txBody>
      </p:sp>
      <p:sp>
        <p:nvSpPr>
          <p:cNvPr id="3" name="Content Placeholder 2"/>
          <p:cNvSpPr>
            <a:spLocks noGrp="1"/>
          </p:cNvSpPr>
          <p:nvPr>
            <p:ph idx="1"/>
          </p:nvPr>
        </p:nvSpPr>
        <p:spPr/>
        <p:txBody>
          <a:bodyPr/>
          <a:lstStyle/>
          <a:p>
            <a:pPr lvl="1"/>
            <a:r>
              <a:rPr lang="en-AU" dirty="0" smtClean="0"/>
              <a:t>In July 2019, the </a:t>
            </a:r>
            <a:r>
              <a:rPr lang="en-AU" dirty="0" err="1" smtClean="0"/>
              <a:t>Coex</a:t>
            </a:r>
            <a:r>
              <a:rPr lang="en-AU" dirty="0" smtClean="0"/>
              <a:t> SC also heard a brief update on </a:t>
            </a:r>
            <a:r>
              <a:rPr lang="en-AU" i="1" dirty="0" smtClean="0"/>
              <a:t>blocking energy </a:t>
            </a:r>
            <a:r>
              <a:rPr lang="en-AU" dirty="0" smtClean="0"/>
              <a:t>related activity in 3GPP RAN1</a:t>
            </a:r>
          </a:p>
          <a:p>
            <a:pPr lvl="2"/>
            <a:r>
              <a:rPr lang="en-AU" dirty="0" smtClean="0"/>
              <a:t>See slide 6 of </a:t>
            </a:r>
            <a:r>
              <a:rPr lang="en-AU" dirty="0" smtClean="0">
                <a:hlinkClick r:id="rId2"/>
              </a:rPr>
              <a:t>11-19-1132r0</a:t>
            </a:r>
            <a:r>
              <a:rPr lang="en-AU" dirty="0" smtClean="0"/>
              <a:t> </a:t>
            </a:r>
          </a:p>
          <a:p>
            <a:pPr lvl="1"/>
            <a:r>
              <a:rPr lang="en-AU" dirty="0" smtClean="0"/>
              <a:t>The update noted that NR-U can reduce the use of </a:t>
            </a:r>
            <a:r>
              <a:rPr lang="en-AU" i="1" dirty="0" smtClean="0"/>
              <a:t>reservation signals </a:t>
            </a:r>
            <a:r>
              <a:rPr lang="en-AU" dirty="0" smtClean="0"/>
              <a:t>because it supports durations of 2 to 13 symbols</a:t>
            </a:r>
          </a:p>
          <a:p>
            <a:pPr lvl="2"/>
            <a:r>
              <a:rPr lang="en-AU" i="1" dirty="0"/>
              <a:t>Durations from 2 to 13 symbols are supported</a:t>
            </a:r>
          </a:p>
          <a:p>
            <a:pPr lvl="2"/>
            <a:r>
              <a:rPr lang="en-AU" i="1" dirty="0"/>
              <a:t>Capability </a:t>
            </a:r>
            <a:r>
              <a:rPr lang="en-AU" i="1" dirty="0" err="1"/>
              <a:t>signaling</a:t>
            </a:r>
            <a:r>
              <a:rPr lang="en-AU" i="1" dirty="0"/>
              <a:t> will be defined for UEs to indicate which specific subset of durations are supported by the UE</a:t>
            </a:r>
          </a:p>
          <a:p>
            <a:pPr lvl="2"/>
            <a:r>
              <a:rPr lang="en-AU" i="1" dirty="0"/>
              <a:t>This helps to significantly reduce transmission of reservation signals by NR-U.</a:t>
            </a:r>
          </a:p>
          <a:p>
            <a:pPr lvl="2"/>
            <a:r>
              <a:rPr lang="en-AU" i="1" dirty="0"/>
              <a:t>However, the implementation may or may not be supported by the UE</a:t>
            </a:r>
          </a:p>
          <a:p>
            <a:pPr lvl="1"/>
            <a:r>
              <a:rPr lang="en-AU" dirty="0" smtClean="0"/>
              <a:t>While the new capabilities in NR-U are welcome in that they reduce the use of </a:t>
            </a:r>
            <a:r>
              <a:rPr lang="en-AU" i="1" dirty="0" smtClean="0"/>
              <a:t>blocking energy</a:t>
            </a:r>
            <a:r>
              <a:rPr lang="en-AU" dirty="0" smtClean="0"/>
              <a:t>, they lose effectiveness if not supported by all</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377490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is proposed that IEEE 802.11 WG ask 3GPP RAN1 to consider the </a:t>
            </a:r>
            <a:r>
              <a:rPr lang="en-AU" i="1" dirty="0" smtClean="0"/>
              <a:t>blocking energy </a:t>
            </a:r>
            <a:r>
              <a:rPr lang="en-AU" dirty="0" smtClean="0"/>
              <a:t>issue again</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blocking energy </a:t>
            </a:r>
            <a:r>
              <a:rPr lang="en-AU" dirty="0" smtClean="0"/>
              <a:t>issue at the Coexistence Workshop as an excuse to reach out to 3GPP RAN1 again on this issue </a:t>
            </a:r>
          </a:p>
          <a:p>
            <a:pPr lvl="1"/>
            <a:r>
              <a:rPr lang="en-AU" dirty="0" smtClean="0"/>
              <a:t>It is proposed that the IEEE 802.11 WG send 3GPP RAN1 a LS that :</a:t>
            </a:r>
          </a:p>
          <a:p>
            <a:pPr lvl="2"/>
            <a:r>
              <a:rPr lang="en-AU" dirty="0" smtClean="0"/>
              <a:t>Informs them of the new perspective on blocking energy highlighted by </a:t>
            </a:r>
            <a:r>
              <a:rPr lang="en-AU" dirty="0" err="1" smtClean="0"/>
              <a:t>teh</a:t>
            </a:r>
            <a:r>
              <a:rPr lang="en-AU" dirty="0" smtClean="0"/>
              <a:t> </a:t>
            </a:r>
            <a:r>
              <a:rPr lang="en-AU" dirty="0"/>
              <a:t>IITP </a:t>
            </a:r>
            <a:r>
              <a:rPr lang="en-AU" dirty="0" smtClean="0"/>
              <a:t>RAS presentation</a:t>
            </a:r>
          </a:p>
          <a:p>
            <a:pPr lvl="2"/>
            <a:r>
              <a:rPr lang="en-AU" dirty="0" smtClean="0"/>
              <a:t>Asks them to adopt:</a:t>
            </a:r>
          </a:p>
          <a:p>
            <a:pPr lvl="3"/>
            <a:r>
              <a:rPr lang="en-AU" dirty="0"/>
              <a:t>A</a:t>
            </a:r>
            <a:r>
              <a:rPr lang="en-AU" dirty="0" smtClean="0"/>
              <a:t> </a:t>
            </a:r>
            <a:r>
              <a:rPr lang="en-AU" dirty="0"/>
              <a:t>mechanism like that suggested in the IITP RAS </a:t>
            </a:r>
            <a:r>
              <a:rPr lang="en-AU" dirty="0" smtClean="0"/>
              <a:t>presentation; OR</a:t>
            </a:r>
          </a:p>
          <a:p>
            <a:pPr lvl="3"/>
            <a:r>
              <a:rPr lang="en-AU" dirty="0" smtClean="0"/>
              <a:t>Mandatory </a:t>
            </a:r>
            <a:r>
              <a:rPr lang="en-AU" dirty="0"/>
              <a:t>methods to significantly reduce the need for the transmission of </a:t>
            </a:r>
            <a:r>
              <a:rPr lang="en-AU" i="1" dirty="0"/>
              <a:t>reservation signals</a:t>
            </a:r>
            <a:r>
              <a:rPr lang="en-AU" dirty="0"/>
              <a:t> in the first place</a:t>
            </a:r>
            <a:r>
              <a:rPr lang="en-AU" dirty="0" smtClean="0"/>
              <a:t>  </a:t>
            </a:r>
          </a:p>
          <a:p>
            <a:pPr lvl="1"/>
            <a:r>
              <a:rPr lang="en-AU" dirty="0" smtClean="0"/>
              <a:t>It is further proposed that the LS be copied to ETSI BRAN for their information</a:t>
            </a:r>
          </a:p>
          <a:p>
            <a:pPr lvl="2"/>
            <a:r>
              <a:rPr lang="en-AU" dirty="0"/>
              <a:t>See </a:t>
            </a:r>
            <a:r>
              <a:rPr lang="en-AU" dirty="0" smtClean="0">
                <a:hlinkClick r:id="rId2"/>
              </a:rPr>
              <a:t>11-19-1474-00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261692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t>
            </a:r>
            <a:r>
              <a:rPr lang="en-AU" dirty="0" smtClean="0"/>
              <a:t>send 3GPP RAN1 a LS in relation to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hlinkClick r:id="rId2"/>
              </a:rPr>
              <a:t>11-19-1474-00</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blocking energy</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16030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Multi-channel sharing </a:t>
            </a:r>
            <a:r>
              <a:rPr lang="en-AU" sz="2400" b="1" dirty="0" smtClean="0">
                <a:solidFill>
                  <a:srgbClr val="FF0000"/>
                </a:solidFill>
              </a:rPr>
              <a:t>mechanisms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225609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p>
          <a:p>
            <a:pPr lvl="2"/>
            <a:r>
              <a:rPr lang="en-AU" dirty="0"/>
              <a:t>Relationships</a:t>
            </a:r>
          </a:p>
          <a:p>
            <a:pPr lvl="3"/>
            <a:r>
              <a:rPr lang="en-AU" dirty="0"/>
              <a:t>Review of recent ETSI BRAN activities</a:t>
            </a:r>
          </a:p>
          <a:p>
            <a:pPr lvl="4"/>
            <a:r>
              <a:rPr lang="en-AU" sz="1200" dirty="0"/>
              <a:t>Spectral mask</a:t>
            </a:r>
          </a:p>
          <a:p>
            <a:pPr lvl="4"/>
            <a:r>
              <a:rPr lang="en-AU" sz="1200" dirty="0"/>
              <a:t>Testing for ED threshold with background noise </a:t>
            </a:r>
          </a:p>
          <a:p>
            <a:pPr lvl="4"/>
            <a:r>
              <a:rPr lang="en-AU" sz="1200" dirty="0"/>
              <a:t>Testing </a:t>
            </a:r>
            <a:r>
              <a:rPr lang="en-AU" sz="1200" dirty="0" smtClean="0"/>
              <a:t>ad </a:t>
            </a:r>
            <a:r>
              <a:rPr lang="en-AU" sz="1200" dirty="0" smtClean="0"/>
              <a:t>hoc</a:t>
            </a:r>
            <a:endParaRPr lang="en-AU" sz="1200" dirty="0"/>
          </a:p>
          <a:p>
            <a:pPr lvl="3"/>
            <a:r>
              <a:rPr lang="en-AU" dirty="0"/>
              <a:t>Review of recent 3GPP RAN/RAN1 activities</a:t>
            </a:r>
          </a:p>
          <a:p>
            <a:pPr lvl="2"/>
            <a:r>
              <a:rPr lang="en-AU" dirty="0"/>
              <a:t>…</a:t>
            </a:r>
          </a:p>
          <a:p>
            <a:pPr lvl="3"/>
            <a:endParaRPr lang="en-AU" dirty="0" smtClean="0"/>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on </a:t>
            </a:r>
            <a:r>
              <a:rPr lang="en-AU" i="1" dirty="0"/>
              <a:t>multi-channel sharing mechanisms</a:t>
            </a:r>
            <a:r>
              <a:rPr lang="en-AU" dirty="0"/>
              <a:t> </a:t>
            </a:r>
            <a:r>
              <a:rPr lang="en-AU" dirty="0" smtClean="0"/>
              <a:t>are encouraged </a:t>
            </a:r>
            <a:r>
              <a:rPr lang="en-AU" dirty="0"/>
              <a:t>from interested stakeholders</a:t>
            </a:r>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a:t>
            </a:r>
            <a:r>
              <a:rPr lang="en-AU" i="1" dirty="0"/>
              <a:t>multi-channel sharing mechanisms</a:t>
            </a:r>
            <a:r>
              <a:rPr lang="en-AU" dirty="0"/>
              <a:t> are important to some </a:t>
            </a:r>
            <a:r>
              <a:rPr lang="en-AU" dirty="0" smtClean="0"/>
              <a:t>respondents</a:t>
            </a:r>
          </a:p>
          <a:p>
            <a:pPr lvl="1"/>
            <a:r>
              <a:rPr lang="en-AU" dirty="0" smtClean="0"/>
              <a:t>No one has proposed any material for discussion in relation to </a:t>
            </a:r>
            <a:r>
              <a:rPr lang="en-AU" i="1" dirty="0"/>
              <a:t>multi-channel sharing </a:t>
            </a:r>
            <a:r>
              <a:rPr lang="en-AU" i="1" dirty="0" smtClean="0"/>
              <a:t>mechanisms</a:t>
            </a:r>
            <a:endParaRPr lang="en-AU" dirty="0" smtClean="0"/>
          </a:p>
          <a:p>
            <a:pPr lvl="1"/>
            <a:r>
              <a:rPr lang="en-AU" dirty="0" smtClean="0"/>
              <a:t>Please contribute a submission if you are interested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573780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that </a:t>
            </a:r>
            <a:r>
              <a:rPr lang="en-AU" i="1" dirty="0" smtClean="0"/>
              <a:t>multi-channel sharing mechanisms</a:t>
            </a:r>
            <a:r>
              <a:rPr lang="en-AU" dirty="0" smtClean="0"/>
              <a:t> are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Chart 5"/>
          <p:cNvGraphicFramePr/>
          <p:nvPr>
            <p:extLst>
              <p:ext uri="{D42A27DB-BD31-4B8C-83A1-F6EECF244321}">
                <p14:modId xmlns:p14="http://schemas.microsoft.com/office/powerpoint/2010/main" val="3499958300"/>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3580606"/>
            <a:ext cx="5715000" cy="3817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44619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562528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CW related issues are being discussed in multiple forums after a recent up-tick of interest in the topic</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some interest in CW related </a:t>
            </a:r>
            <a:r>
              <a:rPr lang="en-AU" dirty="0" smtClean="0"/>
              <a:t>issues</a:t>
            </a:r>
          </a:p>
          <a:p>
            <a:pPr lvl="2"/>
            <a:r>
              <a:rPr lang="en-AU" dirty="0" smtClean="0"/>
              <a:t>This may be because it has only been raised again very recently</a:t>
            </a:r>
          </a:p>
          <a:p>
            <a:pPr lvl="2"/>
            <a:r>
              <a:rPr lang="en-AU" dirty="0" smtClean="0"/>
              <a:t>It arose again because the plan to allow for delayed </a:t>
            </a:r>
            <a:r>
              <a:rPr lang="en-AU" dirty="0" err="1" smtClean="0"/>
              <a:t>acks</a:t>
            </a:r>
            <a:r>
              <a:rPr lang="en-AU" dirty="0" smtClean="0"/>
              <a:t> to drive CW updates in EN 301 893 was not executed (an oversight)</a:t>
            </a:r>
          </a:p>
          <a:p>
            <a:pPr lvl="1"/>
            <a:r>
              <a:rPr lang="en-AU" dirty="0"/>
              <a:t>BRAN#102 spent some time discussing CW issues with only some consensus, but with a “next steps” plan</a:t>
            </a:r>
          </a:p>
          <a:p>
            <a:pPr lvl="1"/>
            <a:r>
              <a:rPr lang="en-AU" dirty="0"/>
              <a:t>The </a:t>
            </a:r>
            <a:r>
              <a:rPr lang="en-AU" dirty="0" err="1"/>
              <a:t>Coex</a:t>
            </a:r>
            <a:r>
              <a:rPr lang="en-AU" dirty="0"/>
              <a:t> SC may hear an update on recent 3GPP RAN1 discussions about CW </a:t>
            </a:r>
            <a:r>
              <a:rPr lang="en-AU" dirty="0" smtClean="0"/>
              <a:t>updates</a:t>
            </a:r>
          </a:p>
          <a:p>
            <a:pPr lvl="1"/>
            <a:r>
              <a:rPr lang="en-AU" dirty="0"/>
              <a:t>It is possible BRAN#103 will consider a presentation related to the LAA/NR-U definition of “success</a:t>
            </a:r>
            <a:r>
              <a:rPr lang="en-AU" dirty="0" smtClean="0"/>
              <a:t>”</a:t>
            </a:r>
          </a:p>
          <a:p>
            <a:pPr lvl="1"/>
            <a:r>
              <a:rPr lang="en-AU" dirty="0"/>
              <a:t>The </a:t>
            </a:r>
            <a:r>
              <a:rPr lang="en-AU" dirty="0" err="1"/>
              <a:t>Coex</a:t>
            </a:r>
            <a:r>
              <a:rPr lang="en-AU" dirty="0"/>
              <a:t> SC may hear a preview of the proposed CW update rules for EN 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5357536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some interest in CW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Chart 5"/>
          <p:cNvGraphicFramePr/>
          <p:nvPr>
            <p:extLst>
              <p:ext uri="{D42A27DB-BD31-4B8C-83A1-F6EECF244321}">
                <p14:modId xmlns:p14="http://schemas.microsoft.com/office/powerpoint/2010/main" val="1522719858"/>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714206"/>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7937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BRAN#102 spent some time discussing CW issues with only some consensus, but with a “next steps” plan</a:t>
            </a:r>
            <a:endParaRPr lang="en-AU" dirty="0"/>
          </a:p>
        </p:txBody>
      </p:sp>
      <p:sp>
        <p:nvSpPr>
          <p:cNvPr id="3" name="Content Placeholder 2"/>
          <p:cNvSpPr>
            <a:spLocks noGrp="1"/>
          </p:cNvSpPr>
          <p:nvPr>
            <p:ph idx="1"/>
          </p:nvPr>
        </p:nvSpPr>
        <p:spPr/>
        <p:txBody>
          <a:bodyPr/>
          <a:lstStyle/>
          <a:p>
            <a:pPr lvl="1"/>
            <a:r>
              <a:rPr lang="en-AU" dirty="0"/>
              <a:t>There was no initial consensus at BRAN#102 on how to adjust CW for delayed feedback &amp; </a:t>
            </a:r>
            <a:r>
              <a:rPr lang="en-AU" dirty="0" smtClean="0"/>
              <a:t>broadcasts</a:t>
            </a:r>
          </a:p>
          <a:p>
            <a:pPr lvl="1"/>
            <a:r>
              <a:rPr lang="en-AU" dirty="0"/>
              <a:t>The </a:t>
            </a:r>
            <a:r>
              <a:rPr lang="en-AU" i="1" dirty="0"/>
              <a:t>CW</a:t>
            </a:r>
            <a:r>
              <a:rPr lang="en-AU" dirty="0"/>
              <a:t> </a:t>
            </a:r>
            <a:r>
              <a:rPr lang="en-AU" i="1" dirty="0"/>
              <a:t>ad hoc</a:t>
            </a:r>
            <a:r>
              <a:rPr lang="en-AU" dirty="0" smtClean="0"/>
              <a:t> at </a:t>
            </a:r>
            <a:r>
              <a:rPr lang="en-AU" dirty="0"/>
              <a:t>BRAN#102 reached consensus that previous CW proposals were </a:t>
            </a:r>
            <a:r>
              <a:rPr lang="en-AU" dirty="0" smtClean="0"/>
              <a:t>flawed</a:t>
            </a:r>
          </a:p>
          <a:p>
            <a:pPr lvl="1"/>
            <a:r>
              <a:rPr lang="en-AU" dirty="0"/>
              <a:t>The </a:t>
            </a:r>
            <a:r>
              <a:rPr lang="en-AU" i="1" dirty="0"/>
              <a:t>CW ad hoc </a:t>
            </a:r>
            <a:r>
              <a:rPr lang="en-AU" dirty="0"/>
              <a:t>at BRAN#102 had consensus on some of the </a:t>
            </a:r>
            <a:r>
              <a:rPr lang="en-AU" dirty="0" smtClean="0"/>
              <a:t>issues</a:t>
            </a:r>
          </a:p>
          <a:p>
            <a:pPr lvl="2"/>
            <a:r>
              <a:rPr lang="en-AU" dirty="0"/>
              <a:t>The </a:t>
            </a:r>
            <a:r>
              <a:rPr lang="en-AU" i="1" dirty="0"/>
              <a:t>CW ad hoc </a:t>
            </a:r>
            <a:r>
              <a:rPr lang="en-AU" dirty="0"/>
              <a:t>agreed that it was ok to rely on delayed feedback to drive CW adjustment</a:t>
            </a:r>
            <a:r>
              <a:rPr lang="en-AU" dirty="0" smtClean="0"/>
              <a:t> </a:t>
            </a:r>
          </a:p>
          <a:p>
            <a:pPr lvl="2"/>
            <a:r>
              <a:rPr lang="en-AU" dirty="0"/>
              <a:t>The </a:t>
            </a:r>
            <a:r>
              <a:rPr lang="en-AU" i="1" dirty="0"/>
              <a:t>CW ad hoc </a:t>
            </a:r>
            <a:r>
              <a:rPr lang="en-AU" dirty="0"/>
              <a:t>agreed that it was ok to use a random selection of delayed </a:t>
            </a:r>
            <a:r>
              <a:rPr lang="en-AU" dirty="0" smtClean="0"/>
              <a:t>feedback</a:t>
            </a:r>
          </a:p>
          <a:p>
            <a:pPr lvl="2"/>
            <a:r>
              <a:rPr lang="en-AU" dirty="0"/>
              <a:t>There was no consensus on whether “success” at the start of the COT drove CW updates </a:t>
            </a:r>
            <a:endParaRPr lang="en-AU" dirty="0" smtClean="0"/>
          </a:p>
          <a:p>
            <a:pPr lvl="1"/>
            <a:r>
              <a:rPr lang="en-AU" dirty="0"/>
              <a:t>BRAN#102 decided a small group will propose a CW update mechanism aligned with the consensus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0138915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 initial consensus at BRAN#102 on how to adjust CW for delayed feedback &amp;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6811488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t>There was no initial consensus at BRAN#102 on how to adjust CW for delayed feedback &amp;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846860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a:t>
            </a:r>
            <a:r>
              <a:rPr lang="en-AU" dirty="0" smtClean="0"/>
              <a:t> </a:t>
            </a:r>
            <a:r>
              <a:rPr lang="en-AU" i="1" dirty="0" smtClean="0"/>
              <a:t>ad hoc </a:t>
            </a:r>
            <a:r>
              <a:rPr lang="en-AU" dirty="0" smtClean="0"/>
              <a:t>at BRAN#102 reached consensus that previous CW proposals were flawed</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ad hoc </a:t>
            </a:r>
            <a:r>
              <a:rPr lang="en-AU" dirty="0" smtClean="0"/>
              <a:t>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958738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at BRAN#102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i="1" dirty="0" smtClean="0"/>
              <a:t>CW ad hoc </a:t>
            </a:r>
            <a:r>
              <a:rPr lang="en-AU" dirty="0" smtClean="0"/>
              <a:t>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t>
            </a:r>
            <a:r>
              <a:rPr lang="en-AU" i="1" dirty="0" smtClean="0"/>
              <a:t>CW ad hoc </a:t>
            </a:r>
            <a:r>
              <a:rPr lang="en-AU" dirty="0" smtClean="0"/>
              <a:t>could not agree on:</a:t>
            </a:r>
          </a:p>
          <a:p>
            <a:pPr lvl="2"/>
            <a:r>
              <a:rPr lang="en-AU" dirty="0" smtClean="0">
                <a:solidFill>
                  <a:srgbClr val="FF0000"/>
                </a:solidFill>
              </a:rPr>
              <a:t>The definition of “success” that drives CW adjustment</a:t>
            </a:r>
          </a:p>
          <a:p>
            <a:pPr lvl="1"/>
            <a:r>
              <a:rPr lang="en-AU" dirty="0" smtClean="0"/>
              <a:t>ETSI BRAN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the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395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t>
            </a:r>
            <a:r>
              <a:rPr lang="en-AU" i="1" dirty="0" smtClean="0"/>
              <a:t>CW ad hoc </a:t>
            </a:r>
            <a:r>
              <a:rPr lang="en-AU" dirty="0" smtClean="0"/>
              <a:t>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370980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smtClean="0"/>
              <a:t>CW ad </a:t>
            </a:r>
            <a:r>
              <a:rPr lang="en-AU" i="1" dirty="0"/>
              <a:t>hoc </a:t>
            </a:r>
            <a:r>
              <a:rPr lang="en-AU" dirty="0"/>
              <a:t>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t>
            </a:r>
            <a:r>
              <a:rPr lang="en-AU" i="1" dirty="0" smtClean="0"/>
              <a:t>CW ad hoc </a:t>
            </a:r>
            <a:r>
              <a:rPr lang="en-AU" dirty="0" smtClean="0"/>
              <a:t>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82912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4605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BRAN#102 decided a small group will propose a CW update mechanism aligned with the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It is not clear whether this group will consider the definition of “success” in the context of CW updates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8582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recent 3GPP RAN1 discussions about CW updates</a:t>
            </a:r>
            <a:endParaRPr lang="en-AU" dirty="0"/>
          </a:p>
        </p:txBody>
      </p:sp>
      <p:sp>
        <p:nvSpPr>
          <p:cNvPr id="3" name="Content Placeholder 2"/>
          <p:cNvSpPr>
            <a:spLocks noGrp="1"/>
          </p:cNvSpPr>
          <p:nvPr>
            <p:ph idx="1"/>
          </p:nvPr>
        </p:nvSpPr>
        <p:spPr/>
        <p:txBody>
          <a:bodyPr/>
          <a:lstStyle/>
          <a:p>
            <a:pPr lvl="1"/>
            <a:r>
              <a:rPr lang="en-AU" dirty="0" smtClean="0"/>
              <a:t>There was quite a lot of discussion about CW updates at RAN1#98</a:t>
            </a:r>
          </a:p>
          <a:p>
            <a:pPr lvl="1"/>
            <a:r>
              <a:rPr lang="en-AU" dirty="0" smtClean="0"/>
              <a:t>It appears is </a:t>
            </a:r>
            <a:r>
              <a:rPr lang="en-AU" dirty="0"/>
              <a:t>that NR-U </a:t>
            </a:r>
            <a:r>
              <a:rPr lang="en-AU" dirty="0" smtClean="0"/>
              <a:t>will be focused </a:t>
            </a:r>
            <a:r>
              <a:rPr lang="en-AU" dirty="0"/>
              <a:t>on a definition of “success” better aligned with </a:t>
            </a:r>
            <a:r>
              <a:rPr lang="en-AU" dirty="0" smtClean="0"/>
              <a:t>that in EN </a:t>
            </a:r>
            <a:r>
              <a:rPr lang="en-AU" dirty="0"/>
              <a:t>301 </a:t>
            </a:r>
            <a:r>
              <a:rPr lang="en-AU" dirty="0" smtClean="0"/>
              <a:t>893</a:t>
            </a:r>
          </a:p>
          <a:p>
            <a:pPr lvl="2"/>
            <a:r>
              <a:rPr lang="en-AU" dirty="0" smtClean="0"/>
              <a:t>The focus seems to be on success at the “start” of the COT</a:t>
            </a:r>
          </a:p>
          <a:p>
            <a:pPr lvl="2"/>
            <a:r>
              <a:rPr lang="en-AU" dirty="0" smtClean="0"/>
              <a:t>However, proposals still seem to allow feedback from later in the COT to be used (by using a metric based on a % of </a:t>
            </a:r>
            <a:r>
              <a:rPr lang="en-AU" dirty="0" err="1" smtClean="0"/>
              <a:t>acks</a:t>
            </a:r>
            <a:r>
              <a:rPr lang="en-AU" dirty="0" smtClean="0"/>
              <a:t> or </a:t>
            </a:r>
            <a:r>
              <a:rPr lang="en-AU" dirty="0" err="1" smtClean="0"/>
              <a:t>nacks</a:t>
            </a:r>
            <a:r>
              <a:rPr lang="en-AU" dirty="0" smtClean="0"/>
              <a:t>) rather than always using feedback from right at the start of the COT</a:t>
            </a:r>
          </a:p>
          <a:p>
            <a:pPr lvl="1"/>
            <a:r>
              <a:rPr lang="en-AU" dirty="0" smtClean="0"/>
              <a:t>It also appears that NR-U has less of a problem </a:t>
            </a:r>
            <a:r>
              <a:rPr lang="en-AU" dirty="0"/>
              <a:t>than LAA </a:t>
            </a:r>
            <a:r>
              <a:rPr lang="en-AU" dirty="0" smtClean="0"/>
              <a:t>with delayed feedback adversely affecting CW updates because there are less delays</a:t>
            </a:r>
          </a:p>
          <a:p>
            <a:pPr lvl="2"/>
            <a:r>
              <a:rPr lang="en-AU" dirty="0" smtClean="0"/>
              <a:t>Also multiple submissions to RAN1 acknowledged the importance of aligning with the EN 301 893 rules</a:t>
            </a:r>
          </a:p>
          <a:p>
            <a:pPr lvl="1"/>
            <a:r>
              <a:rPr lang="en-AU" dirty="0" smtClean="0"/>
              <a:t>The </a:t>
            </a:r>
            <a:r>
              <a:rPr lang="en-AU" dirty="0" err="1" smtClean="0"/>
              <a:t>Coex</a:t>
            </a:r>
            <a:r>
              <a:rPr lang="en-AU" dirty="0" smtClean="0"/>
              <a:t> SC may hear an update from a participant of RAN1#98</a:t>
            </a:r>
          </a:p>
          <a:p>
            <a:pPr lvl="2"/>
            <a:r>
              <a:rPr lang="en-AU" dirty="0" smtClean="0"/>
              <a:t>See </a:t>
            </a:r>
            <a:r>
              <a:rPr lang="en-AU" dirty="0" smtClean="0">
                <a:solidFill>
                  <a:srgbClr val="FF0000"/>
                </a:solidFill>
              </a:rPr>
              <a:t>here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006537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possible BRAN#103 will consider a presentation related to the LAA/NR-U definition of “success”</a:t>
            </a:r>
            <a:endParaRPr lang="en-AU" dirty="0"/>
          </a:p>
        </p:txBody>
      </p:sp>
      <p:sp>
        <p:nvSpPr>
          <p:cNvPr id="3" name="Content Placeholder 2"/>
          <p:cNvSpPr>
            <a:spLocks noGrp="1"/>
          </p:cNvSpPr>
          <p:nvPr>
            <p:ph idx="1"/>
          </p:nvPr>
        </p:nvSpPr>
        <p:spPr/>
        <p:txBody>
          <a:bodyPr/>
          <a:lstStyle/>
          <a:p>
            <a:pPr lvl="1"/>
            <a:r>
              <a:rPr lang="en-AU" dirty="0" smtClean="0"/>
              <a:t>The “reserve” presentation at the Coexistence Workshop described the “success” issue related to CW updates</a:t>
            </a:r>
          </a:p>
          <a:p>
            <a:pPr lvl="2"/>
            <a:r>
              <a:rPr lang="en-AU" dirty="0" smtClean="0"/>
              <a:t>See</a:t>
            </a:r>
            <a:r>
              <a:rPr lang="en-AU" dirty="0" smtClean="0">
                <a:hlinkClick r:id="rId2"/>
              </a:rPr>
              <a:t>11-19-1110-00</a:t>
            </a:r>
            <a:r>
              <a:rPr lang="en-AU" dirty="0"/>
              <a:t>: </a:t>
            </a:r>
            <a:r>
              <a:rPr lang="en-AU" i="1" dirty="0"/>
              <a:t>Definition of </a:t>
            </a:r>
            <a:r>
              <a:rPr lang="en-AU" i="1" dirty="0" smtClean="0"/>
              <a:t>success</a:t>
            </a:r>
          </a:p>
          <a:p>
            <a:pPr lvl="1"/>
            <a:r>
              <a:rPr lang="en-AU" dirty="0" smtClean="0"/>
              <a:t>Lack of time meant it was not considered at the Workshop or the </a:t>
            </a:r>
            <a:r>
              <a:rPr lang="en-AU" dirty="0" err="1" smtClean="0"/>
              <a:t>Coex</a:t>
            </a:r>
            <a:r>
              <a:rPr lang="en-AU" dirty="0" smtClean="0"/>
              <a:t> SC meeting in Vienna</a:t>
            </a:r>
          </a:p>
          <a:p>
            <a:pPr lvl="1"/>
            <a:r>
              <a:rPr lang="en-AU" dirty="0" smtClean="0"/>
              <a:t>It makes a case that the LAA definition </a:t>
            </a:r>
            <a:r>
              <a:rPr lang="en-AU" dirty="0"/>
              <a:t>(and the NR-U</a:t>
            </a:r>
            <a:r>
              <a:rPr lang="en-AU" dirty="0" smtClean="0"/>
              <a:t> definition as previously understood) of “success” is contrary to the requirements in the current version of EN 301 893</a:t>
            </a:r>
          </a:p>
          <a:p>
            <a:pPr lvl="2"/>
            <a:r>
              <a:rPr lang="en-AU" dirty="0" smtClean="0"/>
              <a:t>It also asserts 802.11 satisfies the </a:t>
            </a:r>
            <a:r>
              <a:rPr lang="en-AU" dirty="0"/>
              <a:t>existing requirements </a:t>
            </a:r>
            <a:endParaRPr lang="en-AU" dirty="0" smtClean="0"/>
          </a:p>
          <a:p>
            <a:pPr lvl="1"/>
            <a:r>
              <a:rPr lang="en-AU" dirty="0" smtClean="0"/>
              <a:t>It is believed that this presentation (or some form of it) may be considered by BRAN#103</a:t>
            </a:r>
          </a:p>
          <a:p>
            <a:pPr lvl="2"/>
            <a:r>
              <a:rPr lang="en-AU" smtClean="0"/>
              <a:t>See BRAN(19)103007</a:t>
            </a:r>
            <a:endParaRPr lang="en-AU" dirty="0" smtClean="0"/>
          </a:p>
          <a:p>
            <a:pPr lvl="1"/>
            <a:endParaRPr lang="en-AU" dirty="0" smtClean="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01471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hear a preview of the proposed CW update rules for EN 301 893</a:t>
            </a:r>
            <a:endParaRPr lang="en-AU" dirty="0"/>
          </a:p>
        </p:txBody>
      </p:sp>
      <p:sp>
        <p:nvSpPr>
          <p:cNvPr id="3" name="Content Placeholder 2"/>
          <p:cNvSpPr>
            <a:spLocks noGrp="1"/>
          </p:cNvSpPr>
          <p:nvPr>
            <p:ph idx="1"/>
          </p:nvPr>
        </p:nvSpPr>
        <p:spPr/>
        <p:txBody>
          <a:bodyPr/>
          <a:lstStyle/>
          <a:p>
            <a:pPr lvl="1"/>
            <a:r>
              <a:rPr lang="en-AU" dirty="0" smtClean="0"/>
              <a:t>Menzo Wentink (Qualcomm) will probably provide a preview of the CW update proposal for EN 301 893 that will be presented to BRAN#103</a:t>
            </a:r>
          </a:p>
          <a:p>
            <a:pPr lvl="2"/>
            <a:r>
              <a:rPr lang="en-AU" dirty="0" smtClean="0"/>
              <a:t>See </a:t>
            </a:r>
            <a:r>
              <a:rPr lang="en-AU" dirty="0" smtClean="0">
                <a:solidFill>
                  <a:srgbClr val="FF0000"/>
                </a:solidFill>
              </a:rPr>
              <a:t>&lt;here&gt;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529589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Synchronous </a:t>
            </a:r>
            <a:r>
              <a:rPr lang="en-AU" sz="2400" b="1" dirty="0">
                <a:solidFill>
                  <a:srgbClr val="FF0000"/>
                </a:solidFill>
              </a:rPr>
              <a:t>access proposals in U-NII-7</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3459943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Submissions on </a:t>
            </a:r>
            <a:r>
              <a:rPr lang="en-AU" i="1" dirty="0"/>
              <a:t>synchronous access in U-NII-7</a:t>
            </a:r>
            <a:r>
              <a:rPr lang="en-AU" dirty="0" smtClean="0"/>
              <a:t> </a:t>
            </a:r>
            <a:r>
              <a:rPr lang="en-AU" dirty="0"/>
              <a:t>are </a:t>
            </a:r>
            <a:r>
              <a:rPr lang="en-AU" dirty="0" smtClean="0"/>
              <a:t>encouraged from interested stakeholders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limited interest in synchronous access in U-NII-7 related </a:t>
            </a:r>
            <a:r>
              <a:rPr lang="en-AU" dirty="0" smtClean="0"/>
              <a:t>issues</a:t>
            </a:r>
          </a:p>
          <a:p>
            <a:pPr lvl="2"/>
            <a:r>
              <a:rPr lang="en-AU" dirty="0" smtClean="0"/>
              <a:t>Probably because it has only been raised as a possibility in a submission to the FCC; the FCC has not yet responded</a:t>
            </a:r>
          </a:p>
          <a:p>
            <a:pPr lvl="1"/>
            <a:r>
              <a:rPr lang="en-AU" dirty="0" smtClean="0"/>
              <a:t>No </a:t>
            </a:r>
            <a:r>
              <a:rPr lang="en-AU" dirty="0"/>
              <a:t>one has proposed any material for discussion in relation to </a:t>
            </a:r>
            <a:r>
              <a:rPr lang="en-AU" i="1" dirty="0"/>
              <a:t>synchronous access in U-NII-7</a:t>
            </a:r>
            <a:endParaRPr lang="en-AU" dirty="0"/>
          </a:p>
          <a:p>
            <a:pPr lvl="1"/>
            <a:r>
              <a:rPr lang="en-AU" dirty="0"/>
              <a:t>Please contribute a submission if you are interested </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24081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limited interest in synchronous access in U-NII-7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5942807"/>
            <a:ext cx="565150" cy="182562"/>
          </a:xfrm>
        </p:spPr>
        <p:txBody>
          <a:bodyPr/>
          <a:lstStyle/>
          <a:p>
            <a:pPr>
              <a:defRPr/>
            </a:pPr>
            <a:r>
              <a:rPr lang="en-US" smtClean="0"/>
              <a:t>Slide </a:t>
            </a:r>
            <a:fld id="{EF4002E7-DB4D-4CC3-8382-1939D19420D8}" type="slidenum">
              <a:rPr lang="en-US" smtClean="0"/>
              <a:pPr>
                <a:defRPr/>
              </a:pPr>
              <a:t>99</a:t>
            </a:fld>
            <a:endParaRPr lang="en-US"/>
          </a:p>
        </p:txBody>
      </p:sp>
      <p:graphicFrame>
        <p:nvGraphicFramePr>
          <p:cNvPr id="6" name="Chart 5"/>
          <p:cNvGraphicFramePr/>
          <p:nvPr>
            <p:extLst>
              <p:ext uri="{D42A27DB-BD31-4B8C-83A1-F6EECF244321}">
                <p14:modId xmlns:p14="http://schemas.microsoft.com/office/powerpoint/2010/main" val="1786319029"/>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181600"/>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76306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11206</Words>
  <Application>Microsoft Office PowerPoint</Application>
  <PresentationFormat>On-screen Show (4:3)</PresentationFormat>
  <Paragraphs>1212</Paragraphs>
  <Slides>134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134</vt:i4>
      </vt:variant>
    </vt:vector>
  </HeadingPairs>
  <TitlesOfParts>
    <vt:vector size="139" baseType="lpstr">
      <vt:lpstr>Arial</vt:lpstr>
      <vt:lpstr>Montserrat</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vt:lpstr>
      <vt:lpstr>PowerPoint Presentation</vt:lpstr>
      <vt:lpstr>The Coex SC will consider approval of the meeting minutes from Vienna in July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All the documentation from the workshop is now available on-line</vt:lpstr>
      <vt:lpstr>The Coex SC will consider approval of Coexistence Workshop minutes (for motion on Thursday)</vt:lpstr>
      <vt:lpstr>The Coex SC will consider approval of minutes (for motion on Thursday)</vt:lpstr>
      <vt:lpstr>Two surveys were conducted after the Coexistence Workshop to gather operational &amp; issues feedback</vt:lpstr>
      <vt:lpstr>The results of the two surveys conducted after the Coexistence Workshop are available</vt:lpstr>
      <vt:lpstr>Highlight: respondents rated the workshop as “very good”</vt:lpstr>
      <vt:lpstr>Highlight: respondents rated the Workshop as “very useful” for good coexistence</vt:lpstr>
      <vt:lpstr>Observation: The majority of participants had an interest in Wi-Fi rather than NR-U/LAA</vt:lpstr>
      <vt:lpstr>It is proposed that the workshop documents &amp; survey results be liaised to those invited to the workshop</vt:lpstr>
      <vt:lpstr>The survey results indicate improved collaboration is required on coexistence issues between SDOs …</vt:lpstr>
      <vt:lpstr>… but ideas are urgently required on how to achieve better collaboration on coexistence issues</vt:lpstr>
      <vt:lpstr>The mere existence of the Coex SC appears to be encouraging better coexistence … is that enough?</vt:lpstr>
      <vt:lpstr>PowerPoint Presentation</vt:lpstr>
      <vt:lpstr>WBA and post Workshop surveys provides potential future directions for the Coex SC</vt:lpstr>
      <vt:lpstr>WBA &amp; post workshop surveys identified the relative importance of various coexistence issues</vt:lpstr>
      <vt:lpstr>The prioritised list of coexistence issues suggests the topics the Coex SC might want to focus on</vt:lpstr>
      <vt:lpstr>PowerPoint Presentation</vt:lpstr>
      <vt:lpstr>The 802.11 WG position on common preambles &amp; PD/ED probably does not need to change</vt:lpstr>
      <vt:lpstr>The post-workshop Issues Survey indicated that common preambles &amp; PD/ED are important issues</vt:lpstr>
      <vt:lpstr>There seems to be wide support for a common preamble &amp; at least the optional the use of ED/PD</vt:lpstr>
      <vt:lpstr>The majority of workshop submissions argued in favour of a common preamble &amp; the use of ED/PD</vt:lpstr>
      <vt:lpstr>Seven workshop submissions advocated the use of 802.11 or common preambles</vt:lpstr>
      <vt:lpstr>Seven workshop submissions advocated the use of 802.11 or common preambles</vt:lpstr>
      <vt:lpstr>Three workshop submissions advocated the use of a common ED threshold rather than common preambles</vt:lpstr>
      <vt:lpstr>One workshop submission took a different approach to the common preamble question</vt:lpstr>
      <vt:lpstr>802.11 WG has preferred coexistence based on a common preamble &amp; PD/ED, at least as an option</vt:lpstr>
      <vt:lpstr>The Issues Survey suggests support for at least PD/ED &amp; common preamble in 5 &amp; 6 GHz bands</vt:lpstr>
      <vt:lpstr>Issues Q5: A large majority are in favour of the use of a common preamble in some form </vt:lpstr>
      <vt:lpstr>Issues Q6: Almost half of survey respondents wanted a common preamble based on 802.11a in some form</vt:lpstr>
      <vt:lpstr>ETSI BRAN has accepted the use of PD/ED or ED-only with an 11a preamble only in 5 GHz band so far</vt:lpstr>
      <vt:lpstr>3GPP RAN/RAN1 continue to prefer no common preamble and the use of ED-only for coexistence</vt:lpstr>
      <vt:lpstr>There seems to be no reason to change the WG position on common preamble or PD/ED in the 5 &amp; 6 GHz bands </vt:lpstr>
      <vt:lpstr>PowerPoint Presentation</vt:lpstr>
      <vt:lpstr>The Coex SC needs to decide next steps to deal with the no/short LBT issue </vt:lpstr>
      <vt:lpstr>The Issues Survey indicated that the no/short LBT issue is relatively important</vt:lpstr>
      <vt:lpstr>The Coexistence Workshop had three presentations on the topic of no/short LBT</vt:lpstr>
      <vt:lpstr>The panel discussion highlighted an acceptable solution in all scenarios is to restrict the use of short LBT</vt:lpstr>
      <vt:lpstr>It is proposed that IEEE 802.11 WG again ask 3GPP RAN1 to restrict the use of short LBT in NR-U</vt:lpstr>
      <vt:lpstr>It is proposed that IEEE 802.11 WG again ask 3GPP RAN1 to restrict the use of short LBT in NR-U</vt:lpstr>
      <vt:lpstr>PowerPoint Presentation</vt:lpstr>
      <vt:lpstr>Investigations have commenced on the use of PIFS for Beacons … but with no conclusion so far</vt:lpstr>
      <vt:lpstr>There have been assertions that many Wi-Fi APs use PIFS access for Beacons </vt:lpstr>
      <vt:lpstr>The Coex SC should investigate the potential (mis)use of PIFS for Beacons</vt:lpstr>
      <vt:lpstr>During BRAN#102, R&amp;S asserted some Wi-Fi APs send Beacons at PIFS …</vt:lpstr>
      <vt:lpstr>… and R&amp;S intends to provide further evidence to BRAN#103</vt:lpstr>
      <vt:lpstr>The Coex SC Chair requested information on use of PIFS by Beacons from the 802.11 WG membership …</vt:lpstr>
      <vt:lpstr>… with no conclusions so far</vt:lpstr>
      <vt:lpstr>A group of 802.11 experts confirmed Beacons are supposed to access the medium using AC-VO</vt:lpstr>
      <vt:lpstr>A member suggested we don’t have sufficient information about Beacon access compliance</vt:lpstr>
      <vt:lpstr>The Coex SC will discuss next steps on the question of PIFS access for Beacons</vt:lpstr>
      <vt:lpstr>PowerPoint Presentation</vt:lpstr>
      <vt:lpstr>A paper at the Coexistence Workshop suggests the blocking energy issue should be reconsidered</vt:lpstr>
      <vt:lpstr>The Issues Survey indicated that the blocking energy issue is still important to some respondents</vt:lpstr>
      <vt:lpstr>The main historical objection to blocking energy is that it is very wasteful of medium time</vt:lpstr>
      <vt:lpstr>There have been a wide variety of responses to the objections to the use of blocking energy</vt:lpstr>
      <vt:lpstr>Nothing much happened in the end to deal with the blocking energy issue</vt:lpstr>
      <vt:lpstr>A paper at the Coexistence Workshop identified and solved a new problem relating to blocking energy</vt:lpstr>
      <vt:lpstr>NR-U includes capabilities to reduce the use of blocking energy but they are optional</vt:lpstr>
      <vt:lpstr>It is proposed that IEEE 802.11 WG ask 3GPP RAN1 to consider the blocking energy issue again</vt:lpstr>
      <vt:lpstr>It is proposed that IEEE 802.11 WG send 3GPP RAN1 a LS in relation to blocking energy</vt:lpstr>
      <vt:lpstr>PowerPoint Presentation</vt:lpstr>
      <vt:lpstr>Submissions on multi-channel sharing mechanisms are encouraged from interested stakeholders</vt:lpstr>
      <vt:lpstr>The Issues Survey indicated that multi-channel sharing mechanisms are important to some respondents</vt:lpstr>
      <vt:lpstr>PowerPoint Presentation</vt:lpstr>
      <vt:lpstr>CW related issues are being discussed in multiple forums after a recent up-tick of interest in the topic</vt:lpstr>
      <vt:lpstr>The Issues Survey indicated only some interest in CW related issues</vt:lpstr>
      <vt:lpstr>BRAN#102 spent some time discussing CW issues with only some consensus, but with a “next steps” plan</vt:lpstr>
      <vt:lpstr>There was no initial consensus at BRAN#102 on how to adjust CW for delayed feedback &amp; broadcasts</vt:lpstr>
      <vt:lpstr>There was no initial consensus at BRAN#102 on how to adjust CW for delayed feedback &amp; broadcasts</vt:lpstr>
      <vt:lpstr>The CW ad hoc at BRAN#102 reached consensus that previous CW proposals were flawed</vt:lpstr>
      <vt:lpstr>The CW ad hoc at BRAN#102 had consensus on some of the issues </vt:lpstr>
      <vt:lpstr>The CW ad hoc agreed that it was ok to rely on delayed feedback to drive CW adjustment</vt:lpstr>
      <vt:lpstr>The CW ad hoc agreed that it was ok to use a random selection of delayed feedback</vt:lpstr>
      <vt:lpstr>There was no consensus on whether “success” at the start of the COT drove CW updates </vt:lpstr>
      <vt:lpstr>BRAN#102 decided a small group will propose a CW update mechanism aligned with the consensus</vt:lpstr>
      <vt:lpstr>The Coex SC may hear an update on recent 3GPP RAN1 discussions about CW updates</vt:lpstr>
      <vt:lpstr>It is possible BRAN#103 will consider a presentation related to the LAA/NR-U definition of “success”</vt:lpstr>
      <vt:lpstr>The Coex SC may hear a preview of the proposed CW update rules for EN 301 893</vt:lpstr>
      <vt:lpstr>PowerPoint Presentation</vt:lpstr>
      <vt:lpstr>Submissions on synchronous access in U-NII-7 are encouraged from interested stakeholders</vt:lpstr>
      <vt:lpstr>The Issues Survey indicated only limited interest in synchronous access in U-NII-7 related issues</vt:lpstr>
      <vt:lpstr>PowerPoint Presentation</vt:lpstr>
      <vt:lpstr>The Coex SC will consider endorsement of the Coex Workshop minutes</vt:lpstr>
      <vt:lpstr>The Coex SC will consider liaising workshop material to those invited to the workshop</vt:lpstr>
      <vt:lpstr>The Coex SC will not consider approving a LS to ETSI BRAN wrt short LBT</vt:lpstr>
      <vt:lpstr>The Coex SC will not consider approving a LS to ETSI BRAN wrt short LBT</vt:lpstr>
      <vt:lpstr>The Coex SC will consider a LS to 3GPP RAN1 notifying it of Workshop discussion related to reservation signals</vt:lpstr>
      <vt:lpstr>PowerPoint Presentation</vt:lpstr>
      <vt:lpstr>BRAN#103 will spend most of its time on 5 GHz &amp; 6 GHz WIs … and the ETSI BRAN Chair election</vt:lpstr>
      <vt:lpstr>BRAN#103 will start discussing EN 303 687, which should be of significant interest to IEEE 802.11 WG</vt:lpstr>
      <vt:lpstr>BRAN#103 will continue attempting to complete EN 301 893, the 5 GHz Harmonised Standard</vt:lpstr>
      <vt:lpstr>ETSI BRAN will next meet at BRAN#103 in October 2019</vt:lpstr>
      <vt:lpstr>PowerPoint Presentation</vt:lpstr>
      <vt:lpstr>ETSI BRAN is discussing the issue of relative thresholds </vt:lpstr>
      <vt:lpstr>In June 2019, ETSI BRAN decided to establish a relative threshold ad hoc</vt:lpstr>
      <vt:lpstr>The one submission to the relative threshold ad hoc in August 2019 was based on a false assumption</vt:lpstr>
      <vt:lpstr>It is not clear what will happen in BRAN#103 wrt relative thresholds</vt:lpstr>
      <vt:lpstr>PowerPoint Presentation</vt:lpstr>
      <vt:lpstr>BRAN is discussing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report on the spectral mask ad hoc in August 2019</vt:lpstr>
      <vt:lpstr>PowerPoint Presentation</vt:lpstr>
      <vt:lpstr>Discussion of the Paused COT issue continues in ETSI BRAN</vt:lpstr>
      <vt:lpstr>Little progress was made in BRAN #102 on the question of expanding the status quo for Paused COT </vt:lpstr>
      <vt:lpstr>It is likely that the Paused COT issue will be raised again in BRAN#103</vt:lpstr>
      <vt:lpstr>PowerPoint Presentation</vt:lpstr>
      <vt:lpstr>Discussion of testing preamble continues in ETSI BRAN</vt:lpstr>
      <vt:lpstr>In BRAN#102, R&amp;S highlighted some difficulties they were having in testing preamble operation</vt:lpstr>
      <vt:lpstr>It is likely that the testing preamble operation will be raised again in BRAN#103</vt:lpstr>
      <vt:lpstr>PowerPoint Presentation</vt:lpstr>
      <vt:lpstr>The Coex SC may hear a status update from the most recent 3GPP RAN1 meeting</vt:lpstr>
      <vt:lpstr>PowerPoint Presentation</vt:lpstr>
      <vt:lpstr>The Coex SC will continue normal business in Nov  2019 in Hawaii</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2019-09-19T10:09:18Z</dcterms:modified>
</cp:coreProperties>
</file>