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28"/>
  </p:notesMasterIdLst>
  <p:handoutMasterIdLst>
    <p:handoutMasterId r:id="rId29"/>
  </p:handoutMasterIdLst>
  <p:sldIdLst>
    <p:sldId id="269" r:id="rId2"/>
    <p:sldId id="302" r:id="rId3"/>
    <p:sldId id="300" r:id="rId4"/>
    <p:sldId id="295" r:id="rId5"/>
    <p:sldId id="298" r:id="rId6"/>
    <p:sldId id="503" r:id="rId7"/>
    <p:sldId id="738" r:id="rId8"/>
    <p:sldId id="1508" r:id="rId9"/>
    <p:sldId id="306" r:id="rId10"/>
    <p:sldId id="516" r:id="rId11"/>
    <p:sldId id="515" r:id="rId12"/>
    <p:sldId id="1095" r:id="rId13"/>
    <p:sldId id="1096" r:id="rId14"/>
    <p:sldId id="1425" r:id="rId15"/>
    <p:sldId id="1495" r:id="rId16"/>
    <p:sldId id="1496" r:id="rId17"/>
    <p:sldId id="1497" r:id="rId18"/>
    <p:sldId id="1498" r:id="rId19"/>
    <p:sldId id="1505" r:id="rId20"/>
    <p:sldId id="1506" r:id="rId21"/>
    <p:sldId id="1507" r:id="rId22"/>
    <p:sldId id="1509" r:id="rId23"/>
    <p:sldId id="1465" r:id="rId24"/>
    <p:sldId id="868" r:id="rId25"/>
    <p:sldId id="874" r:id="rId26"/>
    <p:sldId id="305" r:id="rId2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0000"/>
    <a:srgbClr val="FF9999"/>
    <a:srgbClr val="B2B2B2"/>
    <a:srgbClr val="FFCCCC"/>
    <a:srgbClr val="FF6600"/>
    <a:srgbClr val="2D2DB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71403" autoAdjust="0"/>
  </p:normalViewPr>
  <p:slideViewPr>
    <p:cSldViewPr>
      <p:cViewPr varScale="1">
        <p:scale>
          <a:sx n="114" d="100"/>
          <a:sy n="114" d="100"/>
        </p:scale>
        <p:origin x="1788" y="8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17023781118269"/>
          <c:y val="0.10096428451432989"/>
          <c:w val="0.47749036824942337"/>
          <c:h val="0.89685921526330126"/>
        </c:manualLayout>
      </c:layout>
      <c:barChart>
        <c:barDir val="bar"/>
        <c:grouping val="clustered"/>
        <c:varyColors val="0"/>
        <c:ser>
          <c:idx val="0"/>
          <c:order val="0"/>
          <c:tx>
            <c:strRef>
              <c:f>Sheet1!$B$1</c:f>
              <c:strCache>
                <c:ptCount val="1"/>
                <c:pt idx="0">
                  <c:v>Post workshop survey</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835C-4CCA-B99C-F79B7E82F073}"/>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835C-4CCA-B99C-F79B7E82F073}"/>
              </c:ext>
            </c:extLst>
          </c:dPt>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Sheet1!$B$2:$B$12</c:f>
              <c:numCache>
                <c:formatCode>0%</c:formatCode>
                <c:ptCount val="11"/>
                <c:pt idx="0">
                  <c:v>0.5714285714285714</c:v>
                </c:pt>
                <c:pt idx="1">
                  <c:v>0.55555555555555558</c:v>
                </c:pt>
                <c:pt idx="2">
                  <c:v>0.31746031746031744</c:v>
                </c:pt>
                <c:pt idx="3">
                  <c:v>0.38095238095238093</c:v>
                </c:pt>
                <c:pt idx="4">
                  <c:v>0.30158730158730157</c:v>
                </c:pt>
                <c:pt idx="5">
                  <c:v>0.17460317460317459</c:v>
                </c:pt>
                <c:pt idx="6">
                  <c:v>0.23809523809523808</c:v>
                </c:pt>
                <c:pt idx="7">
                  <c:v>6.3492063492063489E-2</c:v>
                </c:pt>
                <c:pt idx="8">
                  <c:v>6.3492063492063489E-2</c:v>
                </c:pt>
                <c:pt idx="9">
                  <c:v>3.1746031746031744E-2</c:v>
                </c:pt>
                <c:pt idx="10">
                  <c:v>9.5238095238095233E-2</c:v>
                </c:pt>
              </c:numCache>
            </c:numRef>
          </c:val>
          <c:extLst>
            <c:ext xmlns:c16="http://schemas.microsoft.com/office/drawing/2014/chart" uri="{C3380CC4-5D6E-409C-BE32-E72D297353CC}">
              <c16:uniqueId val="{00000004-835C-4CCA-B99C-F79B7E82F073}"/>
            </c:ext>
          </c:extLst>
        </c:ser>
        <c:ser>
          <c:idx val="1"/>
          <c:order val="1"/>
          <c:tx>
            <c:strRef>
              <c:f>Sheet1!$C$1</c:f>
              <c:strCache>
                <c:ptCount val="1"/>
                <c:pt idx="0">
                  <c:v>WBA survey</c:v>
                </c:pt>
              </c:strCache>
            </c:strRef>
          </c:tx>
          <c:spPr>
            <a:solidFill>
              <a:schemeClr val="accent2"/>
            </a:solidFill>
            <a:ln>
              <a:noFill/>
            </a:ln>
            <a:effectLst/>
          </c:spPr>
          <c:invertIfNegative val="0"/>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Sheet1!$C$2:$C$12</c:f>
              <c:numCache>
                <c:formatCode>0%</c:formatCode>
                <c:ptCount val="11"/>
                <c:pt idx="0">
                  <c:v>0.5</c:v>
                </c:pt>
                <c:pt idx="1">
                  <c:v>0.36</c:v>
                </c:pt>
                <c:pt idx="2">
                  <c:v>0.36</c:v>
                </c:pt>
                <c:pt idx="3">
                  <c:v>0.22</c:v>
                </c:pt>
                <c:pt idx="4">
                  <c:v>0.1</c:v>
                </c:pt>
                <c:pt idx="5">
                  <c:v>0.08</c:v>
                </c:pt>
                <c:pt idx="6">
                  <c:v>0.04</c:v>
                </c:pt>
              </c:numCache>
            </c:numRef>
          </c:val>
          <c:extLst>
            <c:ext xmlns:c16="http://schemas.microsoft.com/office/drawing/2014/chart" uri="{C3380CC4-5D6E-409C-BE32-E72D297353CC}">
              <c16:uniqueId val="{00000005-835C-4CCA-B99C-F79B7E82F073}"/>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65008293963254593"/>
          <c:y val="0.69112877475581225"/>
          <c:w val="0.29981605026644398"/>
          <c:h val="0.11020773262097103"/>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802.11-19/1446r0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95699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Sept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9/11-19-1381-00-coex-minutes-of-the-july-2019-coexistence-sc-meeting.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1113" TargetMode="External"/><Relationship Id="rId2" Type="http://schemas.openxmlformats.org/officeDocument/2006/relationships/hyperlink" Target="http://grouper.ieee.org/groups/802/11/Workshops/2019-July-Coex/2019-07-Coex-agenda-2.htm" TargetMode="External"/><Relationship Id="rId1" Type="http://schemas.openxmlformats.org/officeDocument/2006/relationships/slideLayout" Target="../slideLayouts/slideLayout2.xml"/><Relationship Id="rId6" Type="http://schemas.openxmlformats.org/officeDocument/2006/relationships/hyperlink" Target="https://mentor.ieee.org/802.11/dcn/19/11-19-1216" TargetMode="External"/><Relationship Id="rId5" Type="http://schemas.openxmlformats.org/officeDocument/2006/relationships/hyperlink" Target="https://mentor.ieee.org/802.11/dcn/19/11-19-1380" TargetMode="External"/><Relationship Id="rId4" Type="http://schemas.openxmlformats.org/officeDocument/2006/relationships/hyperlink" Target="https://mentor.ieee.org/802.11/dcn/19/11-19-1114"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surveymonkey.com/r/XY3ZRD3" TargetMode="External"/><Relationship Id="rId2" Type="http://schemas.openxmlformats.org/officeDocument/2006/relationships/hyperlink" Target="https://www.surveymonkey.com/r/85RNCWR"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1404" TargetMode="External"/><Relationship Id="rId2" Type="http://schemas.openxmlformats.org/officeDocument/2006/relationships/hyperlink" Target="https://mentor.ieee.org/802.11/dcn/19/11-19-1398"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9/11-19-1448-01-coex-post-coex-workshop-liaison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Hanoi </a:t>
            </a:r>
            <a:r>
              <a:rPr lang="en-US" dirty="0" smtClean="0">
                <a:solidFill>
                  <a:schemeClr val="accent6"/>
                </a:solidFill>
              </a:rPr>
              <a:t>in September 2019</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21 </a:t>
            </a:r>
            <a:r>
              <a:rPr lang="en-US" b="0" dirty="0" smtClean="0">
                <a:solidFill>
                  <a:schemeClr val="accent2">
                    <a:lumMod val="50000"/>
                  </a:schemeClr>
                </a:solidFill>
              </a:rPr>
              <a:t>August 2019</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err="1"/>
              <a:t>Coex</a:t>
            </a:r>
            <a:r>
              <a:rPr lang="en-AU" i="1" dirty="0"/>
              <a:t>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err="1"/>
              <a:t>Coex</a:t>
            </a:r>
            <a:r>
              <a:rPr lang="en-AU" i="1" dirty="0"/>
              <a:t>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smtClean="0">
                <a:solidFill>
                  <a:schemeClr val="accent2"/>
                </a:solidFill>
              </a:rPr>
              <a:t>Minutes</a:t>
            </a:r>
            <a:endParaRPr lang="en-AU" sz="2400" b="1" i="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7717284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consider approval of the meeting minutes from Vienna in July 2019</a:t>
            </a:r>
            <a:endParaRPr lang="en-AU" dirty="0"/>
          </a:p>
        </p:txBody>
      </p:sp>
      <p:sp>
        <p:nvSpPr>
          <p:cNvPr id="3" name="Content Placeholder 2"/>
          <p:cNvSpPr>
            <a:spLocks noGrp="1"/>
          </p:cNvSpPr>
          <p:nvPr>
            <p:ph idx="1"/>
          </p:nvPr>
        </p:nvSpPr>
        <p:spPr/>
        <p:txBody>
          <a:bodyPr/>
          <a:lstStyle/>
          <a:p>
            <a:pPr lvl="1"/>
            <a:r>
              <a:rPr lang="en-AU" smtClean="0"/>
              <a:t>The minutes for the Coex SC at the Vienna meeting in July 2019 are available on Mentor:</a:t>
            </a:r>
          </a:p>
          <a:p>
            <a:pPr lvl="2"/>
            <a:r>
              <a:rPr lang="en-AU" smtClean="0"/>
              <a:t>See </a:t>
            </a:r>
            <a:r>
              <a:rPr lang="en-AU" smtClean="0">
                <a:hlinkClick r:id="rId2"/>
              </a:rPr>
              <a:t>11-19-1381-00</a:t>
            </a:r>
            <a:endParaRPr lang="en-AU" smtClean="0"/>
          </a:p>
          <a:p>
            <a:pPr lvl="1"/>
            <a:r>
              <a:rPr lang="en-AU" smtClean="0"/>
              <a:t>Motion:</a:t>
            </a:r>
          </a:p>
          <a:p>
            <a:pPr lvl="2"/>
            <a:r>
              <a:rPr lang="en-AU" smtClean="0"/>
              <a:t>The IEEE 802 Coex SC approves </a:t>
            </a:r>
            <a:r>
              <a:rPr lang="en-AU" smtClean="0">
                <a:hlinkClick r:id="rId2"/>
              </a:rPr>
              <a:t>11-19-1381-00</a:t>
            </a:r>
            <a:r>
              <a:rPr lang="en-AU" smtClean="0"/>
              <a:t> as minutes of its meeting in Atlanta in May 2019</a:t>
            </a:r>
          </a:p>
          <a:p>
            <a:pPr lvl="2"/>
            <a:r>
              <a:rPr lang="en-AU" smtClean="0"/>
              <a:t>Moved: </a:t>
            </a:r>
          </a:p>
          <a:p>
            <a:pPr lvl="2"/>
            <a:r>
              <a:rPr lang="en-AU" smtClean="0"/>
              <a:t>Seconded:</a:t>
            </a:r>
          </a:p>
          <a:p>
            <a:pPr lvl="2"/>
            <a:r>
              <a:rPr lang="en-AU" smtClean="0"/>
              <a:t>Result:</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val="10244884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First up …</a:t>
            </a:r>
            <a:endParaRPr lang="en-AU" sz="2400" b="1" dirty="0" smtClean="0">
              <a:solidFill>
                <a:schemeClr val="accent2"/>
              </a:solidFill>
            </a:endParaRPr>
          </a:p>
          <a:p>
            <a:pPr marL="342900" lvl="1" indent="-342900" algn="ctr">
              <a:buNone/>
            </a:pPr>
            <a:r>
              <a:rPr lang="en-AU" sz="2400" b="1" dirty="0" smtClean="0">
                <a:solidFill>
                  <a:srgbClr val="FF0000"/>
                </a:solidFill>
              </a:rPr>
              <a:t>Workshop post mortem</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9609563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All the documentation from the workshop is now available on-line</a:t>
            </a:r>
            <a:endParaRPr lang="en-AU" dirty="0"/>
          </a:p>
        </p:txBody>
      </p:sp>
      <p:sp>
        <p:nvSpPr>
          <p:cNvPr id="3" name="Content Placeholder 2"/>
          <p:cNvSpPr>
            <a:spLocks noGrp="1"/>
          </p:cNvSpPr>
          <p:nvPr>
            <p:ph idx="1"/>
          </p:nvPr>
        </p:nvSpPr>
        <p:spPr/>
        <p:txBody>
          <a:bodyPr/>
          <a:lstStyle/>
          <a:p>
            <a:r>
              <a:rPr lang="en-AU" dirty="0" smtClean="0"/>
              <a:t>Coexistence Workshop documentation</a:t>
            </a:r>
            <a:endParaRPr lang="en-AU" dirty="0"/>
          </a:p>
          <a:p>
            <a:pPr lvl="1"/>
            <a:r>
              <a:rPr lang="en-AU" u="sng" dirty="0">
                <a:hlinkClick r:id="rId2"/>
              </a:rPr>
              <a:t>Workshop agenda</a:t>
            </a:r>
            <a:r>
              <a:rPr lang="en-AU" dirty="0"/>
              <a:t> (</a:t>
            </a:r>
            <a:r>
              <a:rPr lang="en-AU" u="sng" dirty="0" err="1">
                <a:hlinkClick r:id="rId3"/>
              </a:rPr>
              <a:t>ppt</a:t>
            </a:r>
            <a:r>
              <a:rPr lang="en-AU" u="sng" dirty="0">
                <a:hlinkClick r:id="rId3"/>
              </a:rPr>
              <a:t> version</a:t>
            </a:r>
            <a:r>
              <a:rPr lang="en-AU" dirty="0"/>
              <a:t> including abstracts, </a:t>
            </a:r>
            <a:r>
              <a:rPr lang="en-AU" dirty="0" smtClean="0"/>
              <a:t>&amp; </a:t>
            </a:r>
            <a:r>
              <a:rPr lang="en-AU" u="sng" dirty="0" err="1">
                <a:hlinkClick r:id="rId4"/>
              </a:rPr>
              <a:t>xls</a:t>
            </a:r>
            <a:r>
              <a:rPr lang="en-AU" u="sng" dirty="0">
                <a:hlinkClick r:id="rId4"/>
              </a:rPr>
              <a:t> version</a:t>
            </a:r>
            <a:r>
              <a:rPr lang="en-AU" dirty="0"/>
              <a:t>)</a:t>
            </a:r>
          </a:p>
          <a:p>
            <a:pPr lvl="1"/>
            <a:r>
              <a:rPr lang="en-AU" u="sng" dirty="0">
                <a:hlinkClick r:id="rId5"/>
              </a:rPr>
              <a:t>Workshop </a:t>
            </a:r>
            <a:r>
              <a:rPr lang="en-AU" u="sng" dirty="0" smtClean="0">
                <a:hlinkClick r:id="rId5"/>
              </a:rPr>
              <a:t>minutes</a:t>
            </a:r>
            <a:endParaRPr lang="en-AU" dirty="0"/>
          </a:p>
          <a:p>
            <a:pPr lvl="1"/>
            <a:r>
              <a:rPr lang="en-AU" u="sng" dirty="0" smtClean="0">
                <a:hlinkClick r:id="rId6"/>
              </a:rPr>
              <a:t>Workshop </a:t>
            </a:r>
            <a:r>
              <a:rPr lang="en-AU" u="sng" dirty="0">
                <a:hlinkClick r:id="rId6"/>
              </a:rPr>
              <a:t>attendees</a:t>
            </a:r>
            <a:r>
              <a:rPr lang="en-AU" dirty="0"/>
              <a:t> – </a:t>
            </a:r>
            <a:r>
              <a:rPr lang="en-AU" dirty="0" smtClean="0"/>
              <a:t>only </a:t>
            </a:r>
            <a:r>
              <a:rPr lang="en-AU" dirty="0"/>
              <a:t>missing 12 consents.</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1060916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results of two surveys conducted after the workshop among attendees are available</a:t>
            </a:r>
            <a:endParaRPr lang="en-AU" dirty="0"/>
          </a:p>
        </p:txBody>
      </p:sp>
      <p:sp>
        <p:nvSpPr>
          <p:cNvPr id="3" name="Content Placeholder 2"/>
          <p:cNvSpPr>
            <a:spLocks noGrp="1"/>
          </p:cNvSpPr>
          <p:nvPr>
            <p:ph idx="1"/>
          </p:nvPr>
        </p:nvSpPr>
        <p:spPr/>
        <p:txBody>
          <a:bodyPr/>
          <a:lstStyle/>
          <a:p>
            <a:pPr lvl="1"/>
            <a:r>
              <a:rPr lang="en-AU" dirty="0" smtClean="0"/>
              <a:t>Two of </a:t>
            </a:r>
            <a:r>
              <a:rPr lang="en-AU" dirty="0"/>
              <a:t>surveys </a:t>
            </a:r>
            <a:r>
              <a:rPr lang="en-AU" dirty="0" smtClean="0"/>
              <a:t>were sent to attendees following </a:t>
            </a:r>
            <a:r>
              <a:rPr lang="en-AU" dirty="0"/>
              <a:t>the IEEE 802.11 Coexistence </a:t>
            </a:r>
            <a:r>
              <a:rPr lang="en-AU" dirty="0" smtClean="0"/>
              <a:t>Workshop</a:t>
            </a:r>
            <a:endParaRPr lang="en-AU" dirty="0"/>
          </a:p>
          <a:p>
            <a:pPr lvl="2"/>
            <a:r>
              <a:rPr lang="en-AU" u="sng" dirty="0">
                <a:hlinkClick r:id="rId2"/>
              </a:rPr>
              <a:t>Survey 1</a:t>
            </a:r>
            <a:r>
              <a:rPr lang="en-AU" dirty="0"/>
              <a:t> </a:t>
            </a:r>
            <a:r>
              <a:rPr lang="en-AU" dirty="0" smtClean="0"/>
              <a:t>gathered </a:t>
            </a:r>
            <a:r>
              <a:rPr lang="en-AU" dirty="0"/>
              <a:t>feedback on the operation </a:t>
            </a:r>
            <a:r>
              <a:rPr lang="en-AU" dirty="0" smtClean="0"/>
              <a:t>of </a:t>
            </a:r>
            <a:r>
              <a:rPr lang="en-AU" dirty="0"/>
              <a:t>the </a:t>
            </a:r>
            <a:r>
              <a:rPr lang="en-AU" dirty="0" smtClean="0"/>
              <a:t>workshop</a:t>
            </a:r>
            <a:endParaRPr lang="en-AU" dirty="0"/>
          </a:p>
          <a:p>
            <a:pPr lvl="2"/>
            <a:r>
              <a:rPr lang="en-AU" u="sng" dirty="0">
                <a:hlinkClick r:id="rId3"/>
              </a:rPr>
              <a:t>Survey 2</a:t>
            </a:r>
            <a:r>
              <a:rPr lang="en-AU" dirty="0"/>
              <a:t> </a:t>
            </a:r>
            <a:r>
              <a:rPr lang="en-AU" dirty="0" smtClean="0"/>
              <a:t>gathered </a:t>
            </a:r>
            <a:r>
              <a:rPr lang="en-AU" dirty="0"/>
              <a:t>views on various issues raised at the </a:t>
            </a:r>
            <a:r>
              <a:rPr lang="en-AU" dirty="0" smtClean="0"/>
              <a:t>workshop</a:t>
            </a:r>
          </a:p>
          <a:p>
            <a:pPr lvl="1"/>
            <a:r>
              <a:rPr lang="en-AU" dirty="0" smtClean="0"/>
              <a:t>The purpose of sending the two surveys was to:</a:t>
            </a:r>
          </a:p>
          <a:p>
            <a:pPr lvl="2"/>
            <a:r>
              <a:rPr lang="en-AU" dirty="0" smtClean="0"/>
              <a:t>Draw lessons from the operational survey that can be used to run similar workshops better in future</a:t>
            </a:r>
          </a:p>
          <a:p>
            <a:pPr lvl="2"/>
            <a:r>
              <a:rPr lang="en-AU" dirty="0" smtClean="0"/>
              <a:t>Use feedback from the issues survey to drive immediate activities in IEEE 802.11 </a:t>
            </a:r>
            <a:r>
              <a:rPr lang="en-AU" dirty="0" err="1" smtClean="0"/>
              <a:t>Coex</a:t>
            </a:r>
            <a:r>
              <a:rPr lang="en-AU" dirty="0" smtClean="0"/>
              <a:t> SC, 3GPP RAN/RAN1 and ETSI BRAN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190231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results of two surveys conducted after the workshop among attendees are available</a:t>
            </a:r>
            <a:endParaRPr lang="en-AU" dirty="0"/>
          </a:p>
        </p:txBody>
      </p:sp>
      <p:sp>
        <p:nvSpPr>
          <p:cNvPr id="3" name="Content Placeholder 2"/>
          <p:cNvSpPr>
            <a:spLocks noGrp="1"/>
          </p:cNvSpPr>
          <p:nvPr>
            <p:ph idx="1"/>
          </p:nvPr>
        </p:nvSpPr>
        <p:spPr/>
        <p:txBody>
          <a:bodyPr/>
          <a:lstStyle/>
          <a:p>
            <a:pPr lvl="1"/>
            <a:r>
              <a:rPr lang="en-AU" dirty="0" smtClean="0"/>
              <a:t>The results of the survey, including every comment, are available:</a:t>
            </a:r>
          </a:p>
          <a:p>
            <a:pPr lvl="2"/>
            <a:r>
              <a:rPr lang="en-AU" dirty="0" smtClean="0"/>
              <a:t>“Operational survey” </a:t>
            </a:r>
            <a:r>
              <a:rPr lang="en-AU" dirty="0"/>
              <a:t>results: </a:t>
            </a:r>
            <a:r>
              <a:rPr lang="en-AU" dirty="0" smtClean="0">
                <a:hlinkClick r:id="rId2"/>
              </a:rPr>
              <a:t>11-19-1398</a:t>
            </a:r>
            <a:endParaRPr lang="en-AU" dirty="0" smtClean="0"/>
          </a:p>
          <a:p>
            <a:pPr lvl="2"/>
            <a:r>
              <a:rPr lang="en-AU" dirty="0" smtClean="0"/>
              <a:t>“Issues survey” results: </a:t>
            </a:r>
            <a:r>
              <a:rPr lang="en-AU" dirty="0" smtClean="0">
                <a:hlinkClick r:id="rId3"/>
              </a:rPr>
              <a:t>19/11-19-1404</a:t>
            </a:r>
            <a:endParaRPr lang="en-AU" dirty="0" smtClean="0"/>
          </a:p>
          <a:p>
            <a:pPr lvl="1"/>
            <a:r>
              <a:rPr lang="en-AU" dirty="0" smtClean="0"/>
              <a:t>The response rate for both surveys was excellent/spectacular:</a:t>
            </a:r>
          </a:p>
          <a:p>
            <a:pPr lvl="2"/>
            <a:r>
              <a:rPr lang="en-AU" dirty="0" smtClean="0"/>
              <a:t>Survey 1: 74 out of ~145</a:t>
            </a:r>
          </a:p>
          <a:p>
            <a:pPr lvl="2"/>
            <a:r>
              <a:rPr lang="en-AU" dirty="0" smtClean="0"/>
              <a:t>Survey 2: 66 out of ~145</a:t>
            </a:r>
          </a:p>
          <a:p>
            <a:pPr lvl="1"/>
            <a:r>
              <a:rPr lang="en-AU" dirty="0" smtClean="0"/>
              <a:t>The results are very interesting but come with an important caveat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
        <p:nvSpPr>
          <p:cNvPr id="6" name="Rectangle 5"/>
          <p:cNvSpPr/>
          <p:nvPr/>
        </p:nvSpPr>
        <p:spPr bwMode="auto">
          <a:xfrm>
            <a:off x="685799" y="4495799"/>
            <a:ext cx="7858125" cy="1979613"/>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400" i="1" dirty="0">
                <a:latin typeface="+mj-lt"/>
              </a:rPr>
              <a:t>The results of this voluntary survey only represent the views of those that responded to the post workshop survey on </a:t>
            </a:r>
            <a:r>
              <a:rPr lang="en-AU" sz="1400" i="1" dirty="0" smtClean="0">
                <a:latin typeface="+mj-lt"/>
              </a:rPr>
              <a:t>&lt;topic&gt;:</a:t>
            </a:r>
            <a:endParaRPr lang="en-AU" sz="1400" i="1" dirty="0">
              <a:latin typeface="+mj-lt"/>
            </a:endParaRPr>
          </a:p>
          <a:p>
            <a:pPr marL="171450" indent="-171450">
              <a:spcBef>
                <a:spcPts val="300"/>
              </a:spcBef>
              <a:buFont typeface="Arial" panose="020B0604020202020204" pitchFamily="34" charset="0"/>
              <a:buChar char="•"/>
            </a:pPr>
            <a:r>
              <a:rPr lang="en-AU" sz="1400" i="1" dirty="0">
                <a:latin typeface="+mj-lt"/>
              </a:rPr>
              <a:t>They may or may not represent the views of other attendees at the workshop (depending on whether the survey sample is random)</a:t>
            </a:r>
          </a:p>
          <a:p>
            <a:pPr marL="171450" indent="-171450">
              <a:spcBef>
                <a:spcPts val="300"/>
              </a:spcBef>
              <a:buFont typeface="Arial" panose="020B0604020202020204" pitchFamily="34" charset="0"/>
              <a:buChar char="•"/>
            </a:pPr>
            <a:r>
              <a:rPr lang="en-AU" sz="1400" i="1" dirty="0">
                <a:latin typeface="+mj-lt"/>
              </a:rPr>
              <a:t>They do not represent the views of the many stakeholders who did not attend the workshop (attendance were biased towards Wi-Fi stakeholders) </a:t>
            </a:r>
          </a:p>
          <a:p>
            <a:pPr>
              <a:spcBef>
                <a:spcPts val="600"/>
              </a:spcBef>
            </a:pPr>
            <a:r>
              <a:rPr lang="en-AU" sz="1400" i="1" dirty="0">
                <a:latin typeface="+mj-lt"/>
              </a:rPr>
              <a:t>Care should be taken in using these results to draw any conclusions about coexistence issues between Wi-Fi &amp; NR-U/LAA</a:t>
            </a:r>
          </a:p>
        </p:txBody>
      </p:sp>
    </p:spTree>
    <p:extLst>
      <p:ext uri="{BB962C8B-B14F-4D97-AF65-F5344CB8AC3E}">
        <p14:creationId xmlns:p14="http://schemas.microsoft.com/office/powerpoint/2010/main" val="15382448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It is proposed that the workshop documents &amp; survey results be liaised to those invited to the workshop</a:t>
            </a:r>
            <a:endParaRPr lang="en-AU" dirty="0"/>
          </a:p>
        </p:txBody>
      </p:sp>
      <p:sp>
        <p:nvSpPr>
          <p:cNvPr id="3" name="Content Placeholder 2"/>
          <p:cNvSpPr>
            <a:spLocks noGrp="1"/>
          </p:cNvSpPr>
          <p:nvPr>
            <p:ph idx="1"/>
          </p:nvPr>
        </p:nvSpPr>
        <p:spPr/>
        <p:txBody>
          <a:bodyPr/>
          <a:lstStyle/>
          <a:p>
            <a:r>
              <a:rPr lang="en-AU" dirty="0" smtClean="0"/>
              <a:t>Motion (for consideration on Thursday)</a:t>
            </a:r>
          </a:p>
          <a:p>
            <a:pPr lvl="1"/>
            <a:r>
              <a:rPr lang="en-AU" i="1" dirty="0" smtClean="0"/>
              <a:t>The IEEE 802.11 Coexistence SC recommends to the IEEE 802.11 that a liaison (see </a:t>
            </a:r>
            <a:r>
              <a:rPr lang="en-AU" i="1" dirty="0" smtClean="0">
                <a:solidFill>
                  <a:srgbClr val="FF0000"/>
                </a:solidFill>
                <a:hlinkClick r:id="rId2"/>
              </a:rPr>
              <a:t>11-19-1448-01</a:t>
            </a:r>
            <a:r>
              <a:rPr lang="en-AU" i="1" dirty="0" smtClean="0"/>
              <a:t>) </a:t>
            </a:r>
            <a:r>
              <a:rPr lang="en-AU" i="1" dirty="0"/>
              <a:t>be sent </a:t>
            </a:r>
            <a:r>
              <a:rPr lang="en-AU" i="1" dirty="0" smtClean="0"/>
              <a:t>from the IEEE 802.11 WG to </a:t>
            </a:r>
            <a:r>
              <a:rPr lang="en-AU" i="1" dirty="0"/>
              <a:t>3GPP </a:t>
            </a:r>
            <a:r>
              <a:rPr lang="en-AU" i="1" dirty="0" smtClean="0"/>
              <a:t>RAN, 3GPP RAN1</a:t>
            </a:r>
            <a:r>
              <a:rPr lang="en-AU" i="1" dirty="0"/>
              <a:t>, ETSI BRAN, WFA, </a:t>
            </a:r>
            <a:r>
              <a:rPr lang="en-AU" i="1" dirty="0" smtClean="0"/>
              <a:t>WBA and GSMA notifying of the availability of documents from the </a:t>
            </a:r>
            <a:r>
              <a:rPr lang="en-AU" i="1" dirty="0"/>
              <a:t>IEEE 802.11 Workshop</a:t>
            </a:r>
            <a:r>
              <a:rPr lang="en-AU" i="1" dirty="0" smtClean="0"/>
              <a:t> and results from the post workshop surveys</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2731432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Technical topics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511785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Welcome to the 14th F2F meeting of the </a:t>
            </a:r>
            <a:r>
              <a:rPr lang="en-AU" i="1" dirty="0" err="1" smtClean="0"/>
              <a:t>Coex</a:t>
            </a:r>
            <a:r>
              <a:rPr lang="en-AU" i="1" dirty="0" smtClean="0"/>
              <a:t> SC </a:t>
            </a:r>
            <a:r>
              <a:rPr lang="en-AU" dirty="0" smtClean="0"/>
              <a:t>in Hanoi in September 2019</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Warsaw (May 2018), San Diego (July 2018), Hawaii (Sept 2018), Bangkok (Nov 2018), </a:t>
            </a:r>
            <a:r>
              <a:rPr lang="en-AU" dirty="0"/>
              <a:t>St </a:t>
            </a:r>
            <a:r>
              <a:rPr lang="en-AU" dirty="0" smtClean="0"/>
              <a:t>Louis (Jan 2019), Vancouver (Mar 2019), Atlanta (May 2019), Vienna (Jul 2019) and will meet twice this week</a:t>
            </a:r>
          </a:p>
          <a:p>
            <a:pPr lvl="2"/>
            <a:r>
              <a:rPr lang="en-AU" dirty="0" smtClean="0"/>
              <a:t>Wed PM1</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WBA survey &amp; a post workshop identified ten relative importance of various coexistence issues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graphicFrame>
        <p:nvGraphicFramePr>
          <p:cNvPr id="5" name="Chart 4"/>
          <p:cNvGraphicFramePr/>
          <p:nvPr>
            <p:extLst>
              <p:ext uri="{D42A27DB-BD31-4B8C-83A1-F6EECF244321}">
                <p14:modId xmlns:p14="http://schemas.microsoft.com/office/powerpoint/2010/main" val="1535357013"/>
              </p:ext>
            </p:extLst>
          </p:nvPr>
        </p:nvGraphicFramePr>
        <p:xfrm>
          <a:off x="685800" y="1524000"/>
          <a:ext cx="7858125" cy="4951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42697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prioritised list of coexistence issues suggests what the </a:t>
            </a:r>
            <a:r>
              <a:rPr lang="en-AU" dirty="0" err="1" smtClean="0"/>
              <a:t>Coex</a:t>
            </a:r>
            <a:r>
              <a:rPr lang="en-AU" dirty="0" smtClean="0"/>
              <a:t> SC should focus on</a:t>
            </a:r>
            <a:endParaRPr lang="en-AU" dirty="0"/>
          </a:p>
        </p:txBody>
      </p:sp>
      <p:sp>
        <p:nvSpPr>
          <p:cNvPr id="3" name="Content Placeholder 2"/>
          <p:cNvSpPr>
            <a:spLocks noGrp="1"/>
          </p:cNvSpPr>
          <p:nvPr>
            <p:ph idx="1"/>
          </p:nvPr>
        </p:nvSpPr>
        <p:spPr/>
        <p:txBody>
          <a:bodyPr/>
          <a:lstStyle/>
          <a:p>
            <a:r>
              <a:rPr lang="en-AU" dirty="0" smtClean="0"/>
              <a:t>Prioritised list of </a:t>
            </a:r>
            <a:r>
              <a:rPr lang="en-AU" dirty="0" err="1" smtClean="0"/>
              <a:t>coex</a:t>
            </a:r>
            <a:r>
              <a:rPr lang="en-AU" dirty="0" smtClean="0"/>
              <a:t> issues from survey</a:t>
            </a:r>
          </a:p>
          <a:p>
            <a:pPr marL="344488" lvl="1" indent="-342900">
              <a:buFont typeface="+mj-lt"/>
              <a:buAutoNum type="arabicPeriod"/>
            </a:pPr>
            <a:r>
              <a:rPr lang="en-AU" dirty="0" smtClean="0"/>
              <a:t>Use </a:t>
            </a:r>
            <a:r>
              <a:rPr lang="en-AU" dirty="0"/>
              <a:t>of 802.11 preambles or common preambles for coexistence</a:t>
            </a:r>
          </a:p>
          <a:p>
            <a:pPr marL="344488" lvl="1" indent="-342900">
              <a:buFont typeface="+mj-lt"/>
              <a:buAutoNum type="arabicPeriod"/>
            </a:pPr>
            <a:r>
              <a:rPr lang="en-AU" dirty="0"/>
              <a:t>Energy Detection only vs. Preamble or Energy Detection vs. both</a:t>
            </a:r>
          </a:p>
          <a:p>
            <a:pPr marL="344488" lvl="1" indent="-342900">
              <a:buFont typeface="+mj-lt"/>
              <a:buAutoNum type="arabicPeriod"/>
            </a:pPr>
            <a:r>
              <a:rPr lang="en-AU" dirty="0"/>
              <a:t>Use of no/short LBT for control </a:t>
            </a:r>
            <a:r>
              <a:rPr lang="en-AU" dirty="0" smtClean="0"/>
              <a:t>signalling</a:t>
            </a:r>
            <a:endParaRPr lang="en-AU" dirty="0"/>
          </a:p>
          <a:p>
            <a:pPr marL="344488" lvl="1" indent="-342900">
              <a:buFont typeface="+mj-lt"/>
              <a:buAutoNum type="arabicPeriod"/>
            </a:pPr>
            <a:r>
              <a:rPr lang="en-AU" dirty="0"/>
              <a:t>Blocking energy/reservation signals</a:t>
            </a:r>
          </a:p>
          <a:p>
            <a:pPr marL="344488" lvl="1" indent="-342900">
              <a:buFont typeface="+mj-lt"/>
              <a:buAutoNum type="arabicPeriod"/>
            </a:pPr>
            <a:r>
              <a:rPr lang="en-AU" dirty="0" smtClean="0"/>
              <a:t>Multi-channel </a:t>
            </a:r>
            <a:r>
              <a:rPr lang="en-AU" dirty="0"/>
              <a:t>sharing </a:t>
            </a:r>
            <a:r>
              <a:rPr lang="en-AU" dirty="0" smtClean="0"/>
              <a:t>mechanisms</a:t>
            </a:r>
          </a:p>
          <a:p>
            <a:pPr marL="344488" lvl="1" indent="-342900">
              <a:buFont typeface="+mj-lt"/>
              <a:buAutoNum type="arabicPeriod"/>
            </a:pPr>
            <a:r>
              <a:rPr lang="en-AU" dirty="0" smtClean="0"/>
              <a:t>CW adjustment </a:t>
            </a:r>
            <a:r>
              <a:rPr lang="en-AU" dirty="0"/>
              <a:t>mechanisms with delayed </a:t>
            </a:r>
            <a:r>
              <a:rPr lang="en-AU" dirty="0" err="1" smtClean="0"/>
              <a:t>acks</a:t>
            </a:r>
            <a:endParaRPr lang="en-AU" dirty="0"/>
          </a:p>
          <a:p>
            <a:pPr marL="344488" lvl="1" indent="-342900">
              <a:buFont typeface="+mj-lt"/>
              <a:buAutoNum type="arabicPeriod"/>
            </a:pPr>
            <a:r>
              <a:rPr lang="en-AU" dirty="0" smtClean="0"/>
              <a:t>Synchronous </a:t>
            </a:r>
            <a:r>
              <a:rPr lang="en-AU" dirty="0"/>
              <a:t>access proposals in U-NII-7</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18395662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Relationships</a:t>
            </a:r>
            <a:endParaRPr lang="en-AU" sz="2400" b="1" dirty="0" smtClean="0">
              <a:solidFill>
                <a:schemeClr val="accent2"/>
              </a:solidFill>
            </a:endParaRPr>
          </a:p>
          <a:p>
            <a:pPr marL="342900" lvl="1" indent="-342900" algn="ctr">
              <a:buNone/>
            </a:pPr>
            <a:r>
              <a:rPr lang="en-AU" sz="2400" b="1" i="1" dirty="0" smtClean="0">
                <a:solidFill>
                  <a:srgbClr val="FF0000"/>
                </a:solidFill>
              </a:rPr>
              <a:t>ETSI BRAN activities</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35251731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Relationships</a:t>
            </a:r>
            <a:endParaRPr lang="en-AU" sz="2400" b="1" dirty="0" smtClean="0">
              <a:solidFill>
                <a:schemeClr val="accent2"/>
              </a:solidFill>
            </a:endParaRPr>
          </a:p>
          <a:p>
            <a:pPr marL="342900" lvl="1" indent="-342900" algn="ctr">
              <a:buNone/>
            </a:pPr>
            <a:r>
              <a:rPr lang="en-AU" sz="2400" b="1" i="1" dirty="0" smtClean="0">
                <a:solidFill>
                  <a:srgbClr val="FF0000"/>
                </a:solidFill>
              </a:rPr>
              <a:t>3GPP RAN/RAN1 </a:t>
            </a:r>
            <a:r>
              <a:rPr lang="en-AU" sz="2400" b="1" i="1" dirty="0" smtClean="0">
                <a:solidFill>
                  <a:srgbClr val="FF0000"/>
                </a:solidFill>
              </a:rPr>
              <a:t>activities</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28349668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a:t>
            </a:r>
            <a:r>
              <a:rPr lang="en-AU" dirty="0" smtClean="0"/>
              <a:t>will </a:t>
            </a:r>
            <a:r>
              <a:rPr lang="en-AU" dirty="0" smtClean="0"/>
              <a:t>continue normal </a:t>
            </a:r>
            <a:r>
              <a:rPr lang="en-AU" dirty="0" smtClean="0"/>
              <a:t>business in </a:t>
            </a:r>
            <a:r>
              <a:rPr lang="en-AU" dirty="0" smtClean="0"/>
              <a:t>Nov  </a:t>
            </a:r>
            <a:r>
              <a:rPr lang="en-AU" dirty="0" smtClean="0"/>
              <a:t>2019</a:t>
            </a:r>
            <a:endParaRPr lang="en-AU" dirty="0"/>
          </a:p>
        </p:txBody>
      </p:sp>
      <p:sp>
        <p:nvSpPr>
          <p:cNvPr id="3" name="Content Placeholder 2"/>
          <p:cNvSpPr>
            <a:spLocks noGrp="1"/>
          </p:cNvSpPr>
          <p:nvPr>
            <p:ph idx="1"/>
          </p:nvPr>
        </p:nvSpPr>
        <p:spPr/>
        <p:txBody>
          <a:bodyPr/>
          <a:lstStyle/>
          <a:p>
            <a:r>
              <a:rPr lang="en-AU" dirty="0" smtClean="0"/>
              <a:t>Possible agenda items</a:t>
            </a:r>
            <a:endParaRPr lang="en-AU" dirty="0"/>
          </a:p>
          <a:p>
            <a:pPr lvl="1"/>
            <a:r>
              <a:rPr lang="en-AU" dirty="0" smtClean="0"/>
              <a:t>…</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24619790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a:t>
            </a:r>
            <a:r>
              <a:rPr lang="en-AU" dirty="0" smtClean="0"/>
              <a:t>Hanoi </a:t>
            </a:r>
            <a:r>
              <a:rPr lang="en-AU" dirty="0" smtClean="0"/>
              <a:t>in </a:t>
            </a:r>
            <a:r>
              <a:rPr lang="en-AU" dirty="0" smtClean="0"/>
              <a:t>Sept </a:t>
            </a:r>
            <a:r>
              <a:rPr lang="en-AU" dirty="0" smtClean="0"/>
              <a:t>2019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err="1"/>
              <a:t>Coex</a:t>
            </a:r>
            <a:r>
              <a:rPr lang="en-AU" i="1" dirty="0"/>
              <a:t>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(in July 2017)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err="1"/>
              <a:t>Coex</a:t>
            </a:r>
            <a:r>
              <a:rPr lang="en-AU" i="1" dirty="0"/>
              <a:t>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err="1"/>
              <a:t>Coex</a:t>
            </a:r>
            <a:r>
              <a:rPr lang="en-AU" i="1" dirty="0"/>
              <a:t> SC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err="1"/>
              <a:t>Coex</a:t>
            </a:r>
            <a:r>
              <a:rPr lang="en-AU" i="1" dirty="0"/>
              <a:t>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a:t>
            </a:r>
            <a:r>
              <a:rPr lang="en-AU" altLang="en-US" sz="1400" dirty="0" smtClean="0"/>
              <a:t>. A </a:t>
            </a:r>
            <a:r>
              <a:rPr lang="en-AU" altLang="en-US" sz="1400" dirty="0"/>
              <a:t>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a:t>
            </a:r>
            <a:r>
              <a:rPr lang="en-GB" altLang="en-US" sz="1400" dirty="0" smtClean="0"/>
              <a:t>. If </a:t>
            </a:r>
            <a:r>
              <a:rPr lang="en-GB" altLang="en-US" sz="1400" dirty="0"/>
              <a:t>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consider a proposed agenda for Hanoi in Sept 2019</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a:t>
            </a:r>
          </a:p>
          <a:p>
            <a:pPr lvl="2"/>
            <a:r>
              <a:rPr lang="en-AU" dirty="0" smtClean="0"/>
              <a:t>Scope of IEEE 802.11 Coexistence SC (a reminder)</a:t>
            </a:r>
          </a:p>
          <a:p>
            <a:pPr lvl="2"/>
            <a:r>
              <a:rPr lang="en-AU" dirty="0" smtClean="0"/>
              <a:t>Approve minutes</a:t>
            </a:r>
          </a:p>
          <a:p>
            <a:pPr lvl="1"/>
            <a:r>
              <a:rPr lang="en-AU" dirty="0" smtClean="0"/>
              <a:t>What is happening this week? (in no particular order)</a:t>
            </a:r>
          </a:p>
          <a:p>
            <a:pPr lvl="2"/>
            <a:r>
              <a:rPr lang="en-AU" dirty="0" smtClean="0"/>
              <a:t>Post mortem for Coexistence Workshop, </a:t>
            </a:r>
            <a:r>
              <a:rPr lang="en-AU" dirty="0" err="1" smtClean="0"/>
              <a:t>inc.</a:t>
            </a:r>
            <a:endParaRPr lang="en-AU" dirty="0" smtClean="0"/>
          </a:p>
          <a:p>
            <a:pPr lvl="3"/>
            <a:r>
              <a:rPr lang="en-AU" dirty="0"/>
              <a:t>“Operational survey” </a:t>
            </a:r>
            <a:r>
              <a:rPr lang="en-AU" dirty="0" smtClean="0"/>
              <a:t>results</a:t>
            </a:r>
            <a:endParaRPr lang="en-AU" dirty="0"/>
          </a:p>
          <a:p>
            <a:pPr lvl="3"/>
            <a:r>
              <a:rPr lang="en-AU" dirty="0"/>
              <a:t>“Issues survey” </a:t>
            </a:r>
            <a:r>
              <a:rPr lang="en-AU" dirty="0" smtClean="0"/>
              <a:t>results</a:t>
            </a:r>
          </a:p>
          <a:p>
            <a:pPr lvl="2"/>
            <a:r>
              <a:rPr lang="en-AU" dirty="0" smtClean="0"/>
              <a:t>Relationships</a:t>
            </a:r>
          </a:p>
          <a:p>
            <a:pPr lvl="3"/>
            <a:r>
              <a:rPr lang="en-AU" dirty="0" smtClean="0"/>
              <a:t>Review of recent ETSI BRAN activities</a:t>
            </a:r>
          </a:p>
          <a:p>
            <a:pPr lvl="4"/>
            <a:r>
              <a:rPr lang="en-AU" sz="1200" dirty="0" smtClean="0"/>
              <a:t>6GHz WI</a:t>
            </a:r>
          </a:p>
          <a:p>
            <a:pPr lvl="4"/>
            <a:r>
              <a:rPr lang="en-AU" sz="1200" dirty="0" smtClean="0"/>
              <a:t>Spectral </a:t>
            </a:r>
            <a:r>
              <a:rPr lang="en-AU" sz="1200" dirty="0" smtClean="0"/>
              <a:t>mask</a:t>
            </a:r>
          </a:p>
          <a:p>
            <a:pPr lvl="4"/>
            <a:r>
              <a:rPr lang="en-AU" sz="1200" dirty="0" smtClean="0"/>
              <a:t>Testing for ED threshold with background noise </a:t>
            </a:r>
          </a:p>
          <a:p>
            <a:pPr lvl="4"/>
            <a:r>
              <a:rPr lang="en-AU" sz="1200" dirty="0" smtClean="0"/>
              <a:t>Testing ad </a:t>
            </a:r>
            <a:r>
              <a:rPr lang="en-AU" sz="1200" dirty="0" smtClean="0"/>
              <a:t>hoc</a:t>
            </a:r>
          </a:p>
          <a:p>
            <a:pPr lvl="4"/>
            <a:r>
              <a:rPr lang="en-AU" sz="1200" dirty="0" smtClean="0"/>
              <a:t>Paused COT</a:t>
            </a:r>
            <a:endParaRPr lang="en-AU" sz="1200" dirty="0" smtClean="0"/>
          </a:p>
          <a:p>
            <a:pPr lvl="3"/>
            <a:r>
              <a:rPr lang="en-AU" dirty="0" smtClean="0"/>
              <a:t>Review of recent 3GPP RAN/RAN1 activities</a:t>
            </a:r>
          </a:p>
          <a:p>
            <a:pPr lvl="2"/>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consider a proposed agenda for Hanoi in Sept 2019</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Technical issues (based on post workshop survey)</a:t>
            </a:r>
          </a:p>
          <a:p>
            <a:pPr lvl="3"/>
            <a:r>
              <a:rPr lang="en-AU" dirty="0" smtClean="0"/>
              <a:t>Use of 802.11 preambles or common preambles for coexistence</a:t>
            </a:r>
          </a:p>
          <a:p>
            <a:pPr lvl="3"/>
            <a:r>
              <a:rPr lang="en-AU" dirty="0" smtClean="0"/>
              <a:t>Energy Detection only vs. Preamble or Energy Detection vs. both</a:t>
            </a:r>
          </a:p>
          <a:p>
            <a:pPr lvl="3"/>
            <a:r>
              <a:rPr lang="en-AU" dirty="0" smtClean="0"/>
              <a:t>Use of no/short LBT for control signalling</a:t>
            </a:r>
          </a:p>
          <a:p>
            <a:pPr lvl="3"/>
            <a:r>
              <a:rPr lang="en-AU" dirty="0" smtClean="0"/>
              <a:t>Blocking energy/reservation signals</a:t>
            </a:r>
          </a:p>
          <a:p>
            <a:pPr lvl="3"/>
            <a:r>
              <a:rPr lang="en-AU" dirty="0" smtClean="0"/>
              <a:t>Multi-channel sharing mechanisms</a:t>
            </a:r>
          </a:p>
          <a:p>
            <a:pPr lvl="3"/>
            <a:r>
              <a:rPr lang="en-AU" dirty="0" smtClean="0"/>
              <a:t>CW adjustment mechanisms with delayed </a:t>
            </a:r>
            <a:r>
              <a:rPr lang="en-AU" dirty="0" err="1" smtClean="0"/>
              <a:t>acks</a:t>
            </a:r>
            <a:endParaRPr lang="en-AU" dirty="0" smtClean="0"/>
          </a:p>
          <a:p>
            <a:pPr lvl="3"/>
            <a:r>
              <a:rPr lang="en-AU" dirty="0" smtClean="0"/>
              <a:t>Synchronous access proposals in U-NII-7</a:t>
            </a:r>
          </a:p>
          <a:p>
            <a:pPr lvl="3"/>
            <a:r>
              <a:rPr lang="en-AU" dirty="0" smtClean="0"/>
              <a:t>…</a:t>
            </a:r>
          </a:p>
          <a:p>
            <a:pPr lvl="1"/>
            <a:r>
              <a:rPr lang="en-AU" dirty="0" smtClean="0"/>
              <a:t>Other business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7" name="Rectangle 6"/>
          <p:cNvSpPr/>
          <p:nvPr/>
        </p:nvSpPr>
        <p:spPr bwMode="auto">
          <a:xfrm>
            <a:off x="6400800" y="51816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888186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1659</Words>
  <Application>Microsoft Office PowerPoint</Application>
  <PresentationFormat>On-screen Show (4:3)</PresentationFormat>
  <Paragraphs>207</Paragraphs>
  <Slides>26</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Times New Roman</vt:lpstr>
      <vt:lpstr>Wingdings</vt:lpstr>
      <vt:lpstr>802-11-Submission</vt:lpstr>
      <vt:lpstr>Agenda for IEEE 802.11 Coexistence SC meeting in Hanoi in September 2019</vt:lpstr>
      <vt:lpstr>Welcome to the 14th F2F meeting of the Coex SC in Hanoi in September 2019</vt:lpstr>
      <vt:lpstr>The first task for the Coex SC today is not to appoint a secretary</vt:lpstr>
      <vt:lpstr>The Coex SC will review the official IEEE-SA patent material for pre-PAR groups</vt:lpstr>
      <vt:lpstr>The Coex SC will operate using accepted principles of meeting etiquette</vt:lpstr>
      <vt:lpstr>The Coex SC will review the modified “Participation in IEEE 802 Meetings” slide</vt:lpstr>
      <vt:lpstr>The Coex SC will consider a proposed agenda for Hanoi in Sept 2019</vt:lpstr>
      <vt:lpstr>The Coex SC will consider a proposed agenda for Hanoi in Sept 2019</vt:lpstr>
      <vt:lpstr>PowerPoint Presentation</vt:lpstr>
      <vt:lpstr>The agreed Coex SC scope focuses on ensuring 802.11ax has fair access to global unlicensed spectrum </vt:lpstr>
      <vt:lpstr>Coex SC will close when determined by the 802.11 WG or 802.11ax is ratified</vt:lpstr>
      <vt:lpstr>PowerPoint Presentation</vt:lpstr>
      <vt:lpstr>The Coex SC will consider approval of the meeting minutes from Vienna in July 2019</vt:lpstr>
      <vt:lpstr>PowerPoint Presentation</vt:lpstr>
      <vt:lpstr>All the documentation from the workshop is now available on-line</vt:lpstr>
      <vt:lpstr>The results of two surveys conducted after the workshop among attendees are available</vt:lpstr>
      <vt:lpstr>The results of two surveys conducted after the workshop among attendees are available</vt:lpstr>
      <vt:lpstr>It is proposed that the workshop documents &amp; survey results be liaised to those invited to the workshop</vt:lpstr>
      <vt:lpstr>PowerPoint Presentation</vt:lpstr>
      <vt:lpstr>A WBA survey &amp; a post workshop identified ten relative importance of various coexistence issues</vt:lpstr>
      <vt:lpstr>The prioritised list of coexistence issues suggests what the Coex SC should focus on</vt:lpstr>
      <vt:lpstr>PowerPoint Presentation</vt:lpstr>
      <vt:lpstr>PowerPoint Presentation</vt:lpstr>
      <vt:lpstr>PowerPoint Presentation</vt:lpstr>
      <vt:lpstr>The Coex SC will continue normal business in Nov  2019</vt:lpstr>
      <vt:lpstr>The IEEE 802.11 Coexistence SC meeting in Hanoi in Sept 2019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2019-08-21T06:18:33Z</dcterms:modified>
</cp:coreProperties>
</file>