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727" r:id="rId18"/>
    <p:sldId id="809" r:id="rId19"/>
    <p:sldId id="721" r:id="rId20"/>
    <p:sldId id="857" r:id="rId21"/>
    <p:sldId id="859" r:id="rId22"/>
    <p:sldId id="860" r:id="rId23"/>
    <p:sldId id="861" r:id="rId24"/>
    <p:sldId id="862" r:id="rId25"/>
    <p:sldId id="863" r:id="rId26"/>
    <p:sldId id="864" r:id="rId27"/>
    <p:sldId id="865" r:id="rId28"/>
    <p:sldId id="866" r:id="rId29"/>
    <p:sldId id="867" r:id="rId30"/>
    <p:sldId id="868" r:id="rId31"/>
    <p:sldId id="869" r:id="rId32"/>
    <p:sldId id="870" r:id="rId33"/>
    <p:sldId id="871" r:id="rId34"/>
    <p:sldId id="872" r:id="rId35"/>
    <p:sldId id="873" r:id="rId36"/>
    <p:sldId id="874" r:id="rId37"/>
    <p:sldId id="875" r:id="rId38"/>
    <p:sldId id="876" r:id="rId39"/>
    <p:sldId id="877" r:id="rId40"/>
    <p:sldId id="858" r:id="rId41"/>
    <p:sldId id="800" r:id="rId42"/>
    <p:sldId id="694" r:id="rId43"/>
    <p:sldId id="695" r:id="rId44"/>
    <p:sldId id="740" r:id="rId45"/>
    <p:sldId id="741" r:id="rId46"/>
    <p:sldId id="825" r:id="rId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54" autoAdjust="0"/>
    <p:restoredTop sz="92169" autoAdjust="0"/>
  </p:normalViewPr>
  <p:slideViewPr>
    <p:cSldViewPr>
      <p:cViewPr varScale="1">
        <p:scale>
          <a:sx n="70" d="100"/>
          <a:sy n="70" d="100"/>
        </p:scale>
        <p:origin x="1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802.11-19/1418r9</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211"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2019-9-17</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Comment Resolution Submissions </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1671475628"/>
              </p:ext>
            </p:extLst>
          </p:nvPr>
        </p:nvGraphicFramePr>
        <p:xfrm>
          <a:off x="929218" y="1521630"/>
          <a:ext cx="10195982" cy="4953783"/>
        </p:xfrm>
        <a:graphic>
          <a:graphicData uri="http://schemas.openxmlformats.org/drawingml/2006/table">
            <a:tbl>
              <a:tblPr firstRow="1" bandRow="1">
                <a:tableStyleId>{073A0DAA-6AF3-43AB-8588-CEC1D06C72B9}</a:tableStyleId>
              </a:tblPr>
              <a:tblGrid>
                <a:gridCol w="1763108"/>
                <a:gridCol w="4089474"/>
                <a:gridCol w="3443818"/>
                <a:gridCol w="899582"/>
              </a:tblGrid>
              <a:tr h="287812">
                <a:tc>
                  <a:txBody>
                    <a:bodyPr/>
                    <a:lstStyle/>
                    <a:p>
                      <a:r>
                        <a:rPr lang="en-US" sz="1400" dirty="0" smtClean="0">
                          <a:latin typeface="Arial" panose="020B0604020202020204" pitchFamily="34" charset="0"/>
                          <a:cs typeface="Arial" panose="020B0604020202020204" pitchFamily="34" charset="0"/>
                        </a:rPr>
                        <a:t>DCN</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Title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Presenter</a:t>
                      </a:r>
                      <a:r>
                        <a:rPr lang="en-US" sz="1400" baseline="0" dirty="0" smtClean="0">
                          <a:latin typeface="Arial" panose="020B0604020202020204" pitchFamily="34" charset="0"/>
                          <a:cs typeface="Arial" panose="020B0604020202020204" pitchFamily="34" charset="0"/>
                        </a:rPr>
                        <a:t> (affiliation)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CIDs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19/1456r0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key ID of WUR Broadcast frame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Po-Kai Huang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11-19/1539</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CID 3356 (revisit)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Xiaofei Wang (</a:t>
                      </a:r>
                      <a:r>
                        <a:rPr lang="en-US" sz="1400" dirty="0" err="1" smtClean="0">
                          <a:latin typeface="Arial" panose="020B0604020202020204" pitchFamily="34" charset="0"/>
                          <a:cs typeface="Arial" panose="020B0604020202020204" pitchFamily="34" charset="0"/>
                        </a:rPr>
                        <a:t>InterDigital</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11-19/1543r0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 CR for CID 3134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Minyoung Park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11-19/1570r0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lb241-cr-wur-fdma</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Yongho Seok (</a:t>
                      </a:r>
                      <a:r>
                        <a:rPr lang="en-US" sz="1400" dirty="0" err="1" smtClean="0">
                          <a:latin typeface="Arial" panose="020B0604020202020204" pitchFamily="34" charset="0"/>
                          <a:cs typeface="Arial" panose="020B0604020202020204" pitchFamily="34" charset="0"/>
                        </a:rPr>
                        <a:t>MediaTek</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11-19/1571r0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lb241-cr-coexistence-assurance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Yongho Seok (</a:t>
                      </a:r>
                      <a:r>
                        <a:rPr lang="en-US" sz="1400" dirty="0" err="1" smtClean="0">
                          <a:latin typeface="Arial" panose="020B0604020202020204" pitchFamily="34" charset="0"/>
                          <a:cs typeface="Arial" panose="020B0604020202020204" pitchFamily="34" charset="0"/>
                        </a:rPr>
                        <a:t>MediaTek</a:t>
                      </a:r>
                      <a:r>
                        <a:rPr lang="en-US" sz="1400" dirty="0" smtClean="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5</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11-19/1179r3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TX/RX Specification D3.0</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489281">
                <a:tc>
                  <a:txBody>
                    <a:bodyPr/>
                    <a:lstStyle/>
                    <a:p>
                      <a:r>
                        <a:rPr lang="en-US" sz="1400" dirty="0" smtClean="0">
                          <a:latin typeface="Arial" panose="020B0604020202020204" pitchFamily="34" charset="0"/>
                          <a:cs typeface="Arial" panose="020B0604020202020204" pitchFamily="34" charset="0"/>
                        </a:rPr>
                        <a:t>11-19/1586</a:t>
                      </a:r>
                      <a:r>
                        <a:rPr lang="en-US" sz="1400" baseline="0" dirty="0" smtClean="0">
                          <a:latin typeface="Arial" panose="020B0604020202020204" pitchFamily="34" charset="0"/>
                          <a:cs typeface="Arial" panose="020B0604020202020204" pitchFamily="34" charset="0"/>
                        </a:rPr>
                        <a:t> (19/1640)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on Contents of BPSK Mark Symbols</a:t>
                      </a:r>
                    </a:p>
                    <a:p>
                      <a:r>
                        <a:rPr lang="en-US" sz="1400" dirty="0" smtClean="0">
                          <a:latin typeface="Arial" panose="020B0604020202020204" pitchFamily="34" charset="0"/>
                          <a:cs typeface="Arial" panose="020B0604020202020204" pitchFamily="34" charset="0"/>
                        </a:rPr>
                        <a:t>(Contents</a:t>
                      </a:r>
                      <a:r>
                        <a:rPr lang="en-US" sz="1400" baseline="0" dirty="0" smtClean="0">
                          <a:latin typeface="Arial" panose="020B0604020202020204" pitchFamily="34" charset="0"/>
                          <a:cs typeface="Arial" panose="020B0604020202020204" pitchFamily="34" charset="0"/>
                        </a:rPr>
                        <a:t> of BPSK Mark)</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Not CR related</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11-19/1171</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fi-FI" sz="1400" dirty="0" smtClean="0">
                          <a:latin typeface="Arial" panose="020B0604020202020204" pitchFamily="34" charset="0"/>
                          <a:cs typeface="Arial" panose="020B0604020202020204" pitchFamily="34" charset="0"/>
                        </a:rPr>
                        <a:t>CR on MC-OOK On Symbols (need</a:t>
                      </a:r>
                      <a:r>
                        <a:rPr lang="fi-FI" sz="1400" baseline="0" dirty="0" smtClean="0">
                          <a:latin typeface="Arial" panose="020B0604020202020204" pitchFamily="34" charset="0"/>
                          <a:cs typeface="Arial" panose="020B0604020202020204" pitchFamily="34" charset="0"/>
                        </a:rPr>
                        <a:t> to conclude)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489281">
                <a:tc>
                  <a:txBody>
                    <a:bodyPr/>
                    <a:lstStyle/>
                    <a:p>
                      <a:r>
                        <a:rPr lang="en-US" sz="1400" dirty="0" smtClean="0">
                          <a:latin typeface="Arial" panose="020B0604020202020204" pitchFamily="34" charset="0"/>
                          <a:cs typeface="Arial" panose="020B0604020202020204" pitchFamily="34" charset="0"/>
                        </a:rPr>
                        <a:t>11-19/1641r0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Comment Resolutions on Power Management and Capabilities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Suhwook Kim(LG)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51303">
                <a:tc>
                  <a:txBody>
                    <a:bodyPr/>
                    <a:lstStyle/>
                    <a:p>
                      <a:r>
                        <a:rPr lang="en-US" sz="1400" dirty="0" smtClean="0">
                          <a:latin typeface="Arial" panose="020B0604020202020204" pitchFamily="34" charset="0"/>
                          <a:cs typeface="Arial" panose="020B0604020202020204" pitchFamily="34" charset="0"/>
                        </a:rPr>
                        <a:t>11-19/1657</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CID 3151 (Suhwook transferred</a:t>
                      </a:r>
                      <a:r>
                        <a:rPr lang="en-US" sz="1400" baseline="0" dirty="0" smtClean="0">
                          <a:latin typeface="Arial" panose="020B0604020202020204" pitchFamily="34" charset="0"/>
                          <a:cs typeface="Arial" panose="020B0604020202020204" pitchFamily="34" charset="0"/>
                        </a:rPr>
                        <a:t> to Xiaofei)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Xiaofei</a:t>
                      </a:r>
                      <a:r>
                        <a:rPr lang="en-US" sz="1400" baseline="0" dirty="0" smtClean="0">
                          <a:latin typeface="Arial" panose="020B0604020202020204" pitchFamily="34" charset="0"/>
                          <a:cs typeface="Arial" panose="020B0604020202020204" pitchFamily="34" charset="0"/>
                        </a:rPr>
                        <a:t> Wang</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11-19/1445r3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Deferred CID 3154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John</a:t>
                      </a:r>
                      <a:r>
                        <a:rPr lang="en-US" sz="1400" baseline="0" dirty="0" smtClean="0">
                          <a:latin typeface="Arial" panose="020B0604020202020204" pitchFamily="34" charset="0"/>
                          <a:cs typeface="Arial" panose="020B0604020202020204" pitchFamily="34" charset="0"/>
                        </a:rPr>
                        <a:t> Son (Org. assignee: Woojin)</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11-19/1447r2</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deferred CIDs 3392, 3175, 3393 – need to confirm with Alfred (revisit on Wed. AM1)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John Son (Org. assignee:</a:t>
                      </a:r>
                      <a:r>
                        <a:rPr lang="en-US" sz="1400" baseline="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Woojin)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3</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11-19/1644</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CID 3179, 3278,</a:t>
                      </a:r>
                      <a:r>
                        <a:rPr lang="en-US" sz="1400" baseline="0" dirty="0" smtClean="0">
                          <a:latin typeface="Arial" panose="020B0604020202020204" pitchFamily="34" charset="0"/>
                          <a:cs typeface="Arial" panose="020B0604020202020204" pitchFamily="34" charset="0"/>
                        </a:rPr>
                        <a:t> 3188, 3191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latin typeface="Arial" panose="020B0604020202020204" pitchFamily="34" charset="0"/>
                          <a:cs typeface="Arial" panose="020B0604020202020204" pitchFamily="34" charset="0"/>
                        </a:rPr>
                        <a:t>Rojan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Chitrakar</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10625096" y="609600"/>
            <a:ext cx="1566904" cy="1384995"/>
          </a:xfrm>
          <a:prstGeom prst="rect">
            <a:avLst/>
          </a:prstGeom>
          <a:solidFill>
            <a:schemeClr val="bg2">
              <a:lumMod val="40000"/>
              <a:lumOff val="60000"/>
            </a:schemeClr>
          </a:solid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AM2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802.11-19/1341r0) and </a:t>
            </a:r>
            <a:r>
              <a:rPr lang="en-US" altLang="en-US" sz="1600" dirty="0"/>
              <a:t>teleconference minutes (doc: IEEE </a:t>
            </a:r>
            <a:r>
              <a:rPr lang="en-US" altLang="en-US" sz="1600" dirty="0" smtClean="0"/>
              <a:t>802.11-19/1449r2)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PM2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Motions: Comment resolutions</a:t>
            </a:r>
          </a:p>
          <a:p>
            <a:pPr lvl="1">
              <a:spcBef>
                <a:spcPts val="0"/>
              </a:spcBef>
            </a:pPr>
            <a:r>
              <a:rPr lang="en-US" altLang="en-US" sz="1600" b="1" dirty="0"/>
              <a:t>Motion: WG recirculation letter ballot</a:t>
            </a:r>
          </a:p>
          <a:p>
            <a:pPr lvl="1">
              <a:spcBef>
                <a:spcPts val="0"/>
              </a:spcBef>
            </a:pPr>
            <a:r>
              <a:rPr lang="en-US" altLang="en-US" sz="1600" dirty="0"/>
              <a:t>TG timeline discussion</a:t>
            </a:r>
          </a:p>
          <a:p>
            <a:pPr lvl="1">
              <a:spcBef>
                <a:spcPts val="0"/>
              </a:spcBef>
            </a:pPr>
            <a:r>
              <a:rPr lang="en-US" altLang="en-US" sz="1600" dirty="0"/>
              <a:t>Goal for November 2019 F2F meeting</a:t>
            </a:r>
          </a:p>
          <a:p>
            <a:pPr lvl="1">
              <a:spcBef>
                <a:spcPts val="0"/>
              </a:spcBef>
            </a:pPr>
            <a:r>
              <a:rPr lang="en-US" altLang="en-US" sz="1600" dirty="0"/>
              <a:t>Teleconference call schedule</a:t>
            </a:r>
          </a:p>
          <a:p>
            <a:pPr lvl="1">
              <a:spcBef>
                <a:spcPts val="0"/>
              </a:spcBef>
            </a:pPr>
            <a:r>
              <a:rPr lang="en-US" altLang="en-US" sz="1600" dirty="0" smtClean="0"/>
              <a:t>Adjourn</a:t>
            </a:r>
            <a:endParaRPr lang="en-US" altLang="en-US" sz="1600" dirty="0" smtClean="0"/>
          </a:p>
          <a:p>
            <a:pPr>
              <a:spcBef>
                <a:spcPts val="100"/>
              </a:spcBef>
            </a:pPr>
            <a:r>
              <a:rPr lang="en-US" altLang="en-US" sz="1600" strike="sngStrike" dirty="0" smtClean="0"/>
              <a:t>Thursday: AM1 (2 </a:t>
            </a:r>
            <a:r>
              <a:rPr lang="en-US" altLang="en-US" sz="1600" strike="sngStrike" dirty="0"/>
              <a:t>hours)</a:t>
            </a:r>
          </a:p>
          <a:p>
            <a:pPr lvl="1">
              <a:spcBef>
                <a:spcPts val="0"/>
              </a:spcBef>
            </a:pPr>
            <a:r>
              <a:rPr lang="en-US" altLang="en-US" sz="1600" strike="sngStrike" dirty="0"/>
              <a:t>Call meeting to order</a:t>
            </a:r>
          </a:p>
          <a:p>
            <a:pPr lvl="1">
              <a:spcBef>
                <a:spcPts val="0"/>
              </a:spcBef>
            </a:pPr>
            <a:r>
              <a:rPr lang="en-US" altLang="en-US" sz="1600" strike="sngStrike" dirty="0"/>
              <a:t>IEEE 802 and 802.11 IPR Policy and procedure</a:t>
            </a:r>
          </a:p>
          <a:p>
            <a:pPr lvl="1">
              <a:spcBef>
                <a:spcPts val="0"/>
              </a:spcBef>
            </a:pPr>
            <a:r>
              <a:rPr lang="en-US" altLang="en-US" sz="1600" strike="sngStrike" dirty="0"/>
              <a:t>Presentations on comment resolutions</a:t>
            </a:r>
          </a:p>
          <a:p>
            <a:pPr lvl="1">
              <a:spcBef>
                <a:spcPts val="0"/>
              </a:spcBef>
            </a:pPr>
            <a:r>
              <a:rPr lang="en-US" altLang="en-US" sz="1600" strike="sngStrike" dirty="0" smtClean="0"/>
              <a:t>Recess</a:t>
            </a:r>
            <a:endParaRPr lang="en-US" altLang="en-US" sz="1600" strike="sngStrike" dirty="0"/>
          </a:p>
          <a:p>
            <a:pPr>
              <a:spcBef>
                <a:spcPts val="0"/>
              </a:spcBef>
            </a:pPr>
            <a:r>
              <a:rPr lang="en-US" altLang="en-US" sz="1600" strike="sngStrike" dirty="0"/>
              <a:t>Thursday: </a:t>
            </a:r>
            <a:r>
              <a:rPr lang="en-US" altLang="en-US" sz="1600" strike="sngStrike" dirty="0" smtClean="0"/>
              <a:t>PM1 (2 </a:t>
            </a:r>
            <a:r>
              <a:rPr lang="en-US" altLang="en-US" sz="1600" strike="sngStrike" dirty="0"/>
              <a:t>hours)</a:t>
            </a:r>
          </a:p>
          <a:p>
            <a:pPr lvl="1">
              <a:spcBef>
                <a:spcPts val="0"/>
              </a:spcBef>
            </a:pPr>
            <a:r>
              <a:rPr lang="en-US" altLang="en-US" sz="1600" strike="sngStrike" dirty="0"/>
              <a:t>Call meeting to order</a:t>
            </a:r>
          </a:p>
          <a:p>
            <a:pPr lvl="1">
              <a:spcBef>
                <a:spcPts val="0"/>
              </a:spcBef>
            </a:pPr>
            <a:r>
              <a:rPr lang="en-US" altLang="en-US" sz="1600" strike="sngStrike" dirty="0"/>
              <a:t>IEEE 802 and 802.11 IPR Policy and </a:t>
            </a:r>
            <a:r>
              <a:rPr lang="en-US" altLang="en-US" sz="1600" strike="sngStrike" dirty="0" smtClean="0"/>
              <a:t>procedure</a:t>
            </a:r>
          </a:p>
          <a:p>
            <a:pPr lvl="1">
              <a:spcBef>
                <a:spcPts val="0"/>
              </a:spcBef>
            </a:pPr>
            <a:r>
              <a:rPr lang="en-US" altLang="en-US" sz="1600" strike="sngStrike" dirty="0" smtClean="0"/>
              <a:t>Adjourn</a:t>
            </a:r>
            <a:endParaRPr lang="en-US" altLang="en-US" sz="1600" strike="sngStrike" dirty="0"/>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July 2019 Meeting and Teleconference Calls</a:t>
            </a:r>
          </a:p>
        </p:txBody>
      </p:sp>
      <p:sp>
        <p:nvSpPr>
          <p:cNvPr id="31747" name="Content Placeholder 2"/>
          <p:cNvSpPr>
            <a:spLocks noGrp="1"/>
          </p:cNvSpPr>
          <p:nvPr>
            <p:ph idx="1"/>
          </p:nvPr>
        </p:nvSpPr>
        <p:spPr>
          <a:xfrm>
            <a:off x="762000" y="2438399"/>
            <a:ext cx="7772400" cy="3583353"/>
          </a:xfrm>
        </p:spPr>
        <p:txBody>
          <a:bodyPr/>
          <a:lstStyle/>
          <a:p>
            <a:pPr>
              <a:defRPr/>
            </a:pPr>
            <a:r>
              <a:rPr lang="en-US" altLang="en-US" dirty="0" smtClean="0"/>
              <a:t>In July, resolved </a:t>
            </a:r>
            <a:r>
              <a:rPr lang="en-US" altLang="en-US" dirty="0"/>
              <a:t>185 technical comments, 139 editorial comments received on D3.0 (LB241)</a:t>
            </a:r>
          </a:p>
          <a:p>
            <a:pPr lvl="1">
              <a:defRPr/>
            </a:pPr>
            <a:r>
              <a:rPr lang="en-US" altLang="en-US" sz="2400" dirty="0"/>
              <a:t>Total unresolved </a:t>
            </a:r>
            <a:r>
              <a:rPr lang="en-US" altLang="en-US" sz="2400" dirty="0" smtClean="0"/>
              <a:t>comments after the July meeting: 94</a:t>
            </a:r>
          </a:p>
          <a:p>
            <a:pPr>
              <a:defRPr/>
            </a:pPr>
            <a:r>
              <a:rPr lang="en-US" altLang="en-US" dirty="0" smtClean="0"/>
              <a:t>In three teleconference calls, resolved 66 CIDs and ready for motion</a:t>
            </a:r>
          </a:p>
          <a:p>
            <a:pPr>
              <a:defRPr/>
            </a:pPr>
            <a:r>
              <a:rPr lang="en-US" altLang="en-US" dirty="0" smtClean="0"/>
              <a:t>Total unresolved CIDs: 28</a:t>
            </a:r>
            <a:endParaRPr lang="en-US" altLang="en-US" sz="2400" dirty="0"/>
          </a:p>
          <a:p>
            <a:pPr>
              <a:defRPr/>
            </a:pPr>
            <a:r>
              <a:rPr lang="en-US" altLang="en-US" dirty="0" smtClean="0"/>
              <a:t>Agenda</a:t>
            </a:r>
            <a:r>
              <a:rPr lang="en-US" altLang="en-US" dirty="0"/>
              <a:t>: doc:11-19/988r11</a:t>
            </a:r>
          </a:p>
          <a:p>
            <a:endParaRPr lang="en-US" alt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18</a:t>
            </a:fld>
            <a:endParaRPr lang="en-US" altLang="en-US" sz="1200" b="0" dirty="0"/>
          </a:p>
        </p:txBody>
      </p:sp>
      <p:graphicFrame>
        <p:nvGraphicFramePr>
          <p:cNvPr id="7" name="Table 6"/>
          <p:cNvGraphicFramePr>
            <a:graphicFrameLocks noGrp="1"/>
          </p:cNvGraphicFramePr>
          <p:nvPr>
            <p:extLst>
              <p:ext uri="{D42A27DB-BD31-4B8C-83A1-F6EECF244321}">
                <p14:modId xmlns:p14="http://schemas.microsoft.com/office/powerpoint/2010/main" val="2441660447"/>
              </p:ext>
            </p:extLst>
          </p:nvPr>
        </p:nvGraphicFramePr>
        <p:xfrm>
          <a:off x="8839200" y="2590801"/>
          <a:ext cx="2781299" cy="3124198"/>
        </p:xfrm>
        <a:graphic>
          <a:graphicData uri="http://schemas.openxmlformats.org/drawingml/2006/table">
            <a:tbl>
              <a:tblPr/>
              <a:tblGrid>
                <a:gridCol w="1228106"/>
                <a:gridCol w="1553193"/>
              </a:tblGrid>
              <a:tr h="284018">
                <a:tc>
                  <a:txBody>
                    <a:bodyPr/>
                    <a:lstStyle/>
                    <a:p>
                      <a:pPr algn="ctr" fontAlgn="b"/>
                      <a:r>
                        <a:rPr lang="en-US" sz="1600" b="0" i="0" u="none" strike="noStrike" dirty="0" smtClean="0">
                          <a:effectLst/>
                          <a:latin typeface="Arial" panose="020B0604020202020204" pitchFamily="34" charset="0"/>
                        </a:rPr>
                        <a:t>Assignees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c>
                  <a:txBody>
                    <a:bodyPr/>
                    <a:lstStyle/>
                    <a:p>
                      <a:pPr algn="ctr" fontAlgn="b"/>
                      <a:r>
                        <a:rPr lang="en-US" sz="1600" b="0" i="0" u="none" strike="noStrike" dirty="0" smtClean="0">
                          <a:effectLst/>
                          <a:latin typeface="Arial" panose="020B0604020202020204" pitchFamily="34" charset="0"/>
                        </a:rPr>
                        <a:t>Unresolved</a:t>
                      </a:r>
                      <a:r>
                        <a:rPr lang="en-US" sz="1600" b="0" i="0" u="none" strike="noStrike" baseline="0" dirty="0" smtClean="0">
                          <a:effectLst/>
                          <a:latin typeface="Arial" panose="020B0604020202020204" pitchFamily="34" charset="0"/>
                        </a:rPr>
                        <a:t> CIDs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r>
              <a:tr h="284018">
                <a:tc>
                  <a:txBody>
                    <a:bodyPr/>
                    <a:lstStyle/>
                    <a:p>
                      <a:pPr algn="ctr" fontAlgn="b"/>
                      <a:r>
                        <a:rPr lang="en-US" sz="1600" b="0" i="0" u="none" strike="noStrike" dirty="0">
                          <a:effectLst/>
                          <a:latin typeface="Arial" panose="020B0604020202020204" pitchFamily="34" charset="0"/>
                        </a:rPr>
                        <a:t>Yongho</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c>
                  <a:txBody>
                    <a:bodyPr/>
                    <a:lstStyle/>
                    <a:p>
                      <a:pPr algn="ctr" fontAlgn="b"/>
                      <a:r>
                        <a:rPr lang="en-US" sz="1600" b="0" i="0" u="none" strike="noStrike" dirty="0">
                          <a:effectLst/>
                          <a:latin typeface="Arial" panose="020B0604020202020204" pitchFamily="34" charset="0"/>
                        </a:rPr>
                        <a:t>9</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Woojin</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Alfred</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Steve</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Po-Kai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Suhwook</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Xiaofei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Leif</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dirty="0">
                          <a:effectLst/>
                          <a:latin typeface="Arial" panose="020B0604020202020204" pitchFamily="34" charset="0"/>
                        </a:rPr>
                        <a:t>Minyoung</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r>
              <a:tr h="284018">
                <a:tc>
                  <a:txBody>
                    <a:bodyPr/>
                    <a:lstStyle/>
                    <a:p>
                      <a:pPr algn="ctr" fontAlgn="b"/>
                      <a:r>
                        <a:rPr lang="en-US" sz="1600" b="1" i="0" u="none" strike="noStrike" dirty="0">
                          <a:effectLst/>
                          <a:latin typeface="Arial" panose="020B0604020202020204" pitchFamily="34" charset="0"/>
                        </a:rPr>
                        <a:t>Grand Total</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c>
                  <a:txBody>
                    <a:bodyPr/>
                    <a:lstStyle/>
                    <a:p>
                      <a:pPr algn="ctr" fontAlgn="b"/>
                      <a:r>
                        <a:rPr lang="en-US" sz="1600" b="1" i="0" u="none" strike="noStrike" dirty="0">
                          <a:effectLst/>
                          <a:latin typeface="Arial" panose="020B0604020202020204" pitchFamily="34" charset="0"/>
                        </a:rPr>
                        <a:t>28</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r>
            </a:tbl>
          </a:graphicData>
        </a:graphic>
      </p:graphicFrame>
      <p:sp>
        <p:nvSpPr>
          <p:cNvPr id="6" name="TextBox 5"/>
          <p:cNvSpPr txBox="1"/>
          <p:nvPr/>
        </p:nvSpPr>
        <p:spPr>
          <a:xfrm>
            <a:off x="7835900" y="5956706"/>
            <a:ext cx="3784599" cy="276999"/>
          </a:xfrm>
          <a:prstGeom prst="rect">
            <a:avLst/>
          </a:prstGeom>
          <a:solidFill>
            <a:srgbClr val="66FF66"/>
          </a:solidFill>
        </p:spPr>
        <p:txBody>
          <a:bodyPr wrap="square" rtlCol="0">
            <a:spAutoFit/>
          </a:bodyPr>
          <a:lstStyle/>
          <a:p>
            <a:r>
              <a:rPr lang="en-US" dirty="0" smtClean="0"/>
              <a:t>Green: submissions ready for review in the Sept. meeting</a:t>
            </a:r>
            <a:endParaRPr lang="en-US"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2019 meeting [doc: IEEE 802.11-19/1341r0] and teleconference calls [doc: IEEE 802.11-19/1449r</a:t>
            </a:r>
            <a:r>
              <a:rPr lang="en-US" altLang="en-US" dirty="0"/>
              <a:t>2</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Hanoi, Vietnam</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September 15-20,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[11-19/1065r2] </a:t>
            </a:r>
            <a:r>
              <a:rPr lang="en-US" dirty="0"/>
              <a:t>for the CIDs listed below</a:t>
            </a:r>
            <a:r>
              <a:rPr lang="en-US" dirty="0" smtClean="0"/>
              <a:t>:</a:t>
            </a:r>
            <a:br>
              <a:rPr lang="en-US" dirty="0" smtClean="0"/>
            </a:br>
            <a:r>
              <a:rPr lang="en-US" dirty="0"/>
              <a:t/>
            </a:r>
            <a:br>
              <a:rPr lang="en-US" dirty="0"/>
            </a:br>
            <a:r>
              <a:rPr lang="en-US" dirty="0"/>
              <a:t>3021, 3022, 3125, 3024, 3088, 3132, 3239, 3321, </a:t>
            </a:r>
            <a:r>
              <a:rPr lang="en-US" dirty="0" smtClean="0"/>
              <a:t>3322 </a:t>
            </a:r>
          </a:p>
          <a:p>
            <a:endParaRPr lang="en-US" b="0" dirty="0" smtClean="0"/>
          </a:p>
          <a:p>
            <a:r>
              <a:rPr lang="en-US" b="0" dirty="0" smtClean="0"/>
              <a:t>Move: </a:t>
            </a:r>
            <a:r>
              <a:rPr lang="en-US" b="0" dirty="0" smtClean="0"/>
              <a:t>Eunsung Park</a:t>
            </a:r>
            <a:endParaRPr lang="en-US" b="0" dirty="0" smtClean="0"/>
          </a:p>
          <a:p>
            <a:r>
              <a:rPr lang="en-US" b="0" dirty="0" smtClean="0"/>
              <a:t>Second: </a:t>
            </a:r>
            <a:r>
              <a:rPr lang="en-US" b="0" dirty="0" smtClean="0"/>
              <a:t>Leif Wilhelmsson</a:t>
            </a:r>
            <a:r>
              <a:rPr lang="en-US" b="0" dirty="0" smtClean="0"/>
              <a:t>	</a:t>
            </a:r>
          </a:p>
          <a:p>
            <a:r>
              <a:rPr lang="en-US" b="0" dirty="0" smtClean="0"/>
              <a:t>Result:</a:t>
            </a:r>
            <a:r>
              <a:rPr lang="en-US" b="0" dirty="0"/>
              <a:t> </a:t>
            </a:r>
            <a:r>
              <a:rPr lang="en-US" b="0" dirty="0" smtClean="0"/>
              <a:t>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a:t>
            </a:r>
            <a:r>
              <a:rPr lang="en-US" dirty="0" smtClean="0">
                <a:solidFill>
                  <a:srgbClr val="FF0000"/>
                </a:solidFill>
              </a:rPr>
              <a:t>1445r3</a:t>
            </a:r>
            <a:r>
              <a:rPr lang="en-US" dirty="0" smtClean="0"/>
              <a:t>] </a:t>
            </a:r>
            <a:r>
              <a:rPr lang="en-US" dirty="0"/>
              <a:t>for the CIDs listed below</a:t>
            </a:r>
            <a:r>
              <a:rPr lang="en-US" dirty="0" smtClean="0"/>
              <a:t>:</a:t>
            </a:r>
            <a:br>
              <a:rPr lang="en-US" dirty="0" smtClean="0"/>
            </a:br>
            <a:r>
              <a:rPr lang="en-US" dirty="0"/>
              <a:t/>
            </a:r>
            <a:br>
              <a:rPr lang="en-US" dirty="0"/>
            </a:br>
            <a:r>
              <a:rPr lang="en-US" dirty="0" smtClean="0"/>
              <a:t>3077</a:t>
            </a:r>
            <a:r>
              <a:rPr lang="en-US" dirty="0"/>
              <a:t>, 3117</a:t>
            </a:r>
            <a:r>
              <a:rPr lang="en-US" dirty="0" smtClean="0"/>
              <a:t>, 3209, </a:t>
            </a:r>
            <a:r>
              <a:rPr lang="en-US" dirty="0" smtClean="0">
                <a:solidFill>
                  <a:srgbClr val="FF0000"/>
                </a:solidFill>
              </a:rPr>
              <a:t>3154</a:t>
            </a:r>
          </a:p>
          <a:p>
            <a:endParaRPr lang="en-US" b="0" dirty="0" smtClean="0"/>
          </a:p>
          <a:p>
            <a:r>
              <a:rPr lang="en-US" b="0" dirty="0" smtClean="0"/>
              <a:t>Move</a:t>
            </a:r>
            <a:r>
              <a:rPr lang="en-US" b="0" dirty="0" smtClean="0"/>
              <a:t>: Eunsung Park</a:t>
            </a:r>
            <a:endParaRPr lang="en-US" b="0" dirty="0" smtClean="0"/>
          </a:p>
          <a:p>
            <a:r>
              <a:rPr lang="en-US" b="0" dirty="0" smtClean="0"/>
              <a:t>Second: </a:t>
            </a:r>
            <a:r>
              <a:rPr lang="en-US" b="0" dirty="0" smtClean="0"/>
              <a:t>Leif Wilhelmsson</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3361091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11-19/1447r3] </a:t>
            </a:r>
            <a:r>
              <a:rPr lang="en-US" dirty="0"/>
              <a:t>for the CIDs listed below</a:t>
            </a:r>
            <a:r>
              <a:rPr lang="en-US" dirty="0" smtClean="0"/>
              <a:t>:</a:t>
            </a:r>
            <a:br>
              <a:rPr lang="en-US" dirty="0" smtClean="0"/>
            </a:br>
            <a:r>
              <a:rPr lang="en-US" dirty="0"/>
              <a:t/>
            </a:r>
            <a:br>
              <a:rPr lang="en-US" dirty="0"/>
            </a:br>
            <a:r>
              <a:rPr lang="en-US" dirty="0" smtClean="0"/>
              <a:t>3210, </a:t>
            </a:r>
            <a:r>
              <a:rPr lang="en-US" dirty="0"/>
              <a:t>3111, 3369, 3394, 3260, 3370, 3371, 3395, 3261, 3397, 3046, 3398, 3176, 3368, </a:t>
            </a:r>
            <a:r>
              <a:rPr lang="en-US" dirty="0">
                <a:solidFill>
                  <a:srgbClr val="FF0000"/>
                </a:solidFill>
              </a:rPr>
              <a:t>3392, 3393, 3175 </a:t>
            </a:r>
            <a:endParaRPr lang="en-US" dirty="0" smtClean="0">
              <a:solidFill>
                <a:srgbClr val="FF0000"/>
              </a:solidFill>
            </a:endParaRPr>
          </a:p>
          <a:p>
            <a:endParaRPr lang="en-US" b="0" dirty="0" smtClean="0"/>
          </a:p>
          <a:p>
            <a:r>
              <a:rPr lang="en-US" b="0" dirty="0" smtClean="0"/>
              <a:t>Move: </a:t>
            </a:r>
            <a:r>
              <a:rPr lang="en-US" b="0" dirty="0" smtClean="0"/>
              <a:t>Eunsung Park</a:t>
            </a:r>
            <a:endParaRPr lang="en-US" b="0" dirty="0" smtClean="0"/>
          </a:p>
          <a:p>
            <a:r>
              <a:rPr lang="en-US" b="0" dirty="0" smtClean="0"/>
              <a:t>Second</a:t>
            </a:r>
            <a:r>
              <a:rPr lang="en-US" b="0" dirty="0" smtClean="0"/>
              <a:t>: Leif Wilhelmsson </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36855941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11-19/1435r1] </a:t>
            </a:r>
            <a:r>
              <a:rPr lang="en-US" dirty="0"/>
              <a:t>for the CIDs listed below</a:t>
            </a:r>
            <a:r>
              <a:rPr lang="en-US" dirty="0" smtClean="0"/>
              <a:t>:</a:t>
            </a:r>
            <a:br>
              <a:rPr lang="en-US" dirty="0" smtClean="0"/>
            </a:br>
            <a:r>
              <a:rPr lang="en-US" dirty="0"/>
              <a:t/>
            </a:r>
            <a:br>
              <a:rPr lang="en-US" dirty="0"/>
            </a:br>
            <a:r>
              <a:rPr lang="en-US" dirty="0" smtClean="0"/>
              <a:t>3399</a:t>
            </a:r>
          </a:p>
          <a:p>
            <a:endParaRPr lang="en-US" b="0" dirty="0" smtClean="0"/>
          </a:p>
          <a:p>
            <a:r>
              <a:rPr lang="en-US" b="0" dirty="0" smtClean="0"/>
              <a:t>Move: </a:t>
            </a:r>
            <a:r>
              <a:rPr lang="en-US" b="0" dirty="0" smtClean="0"/>
              <a:t>Steve Shellhammer</a:t>
            </a:r>
            <a:endParaRPr lang="en-US" b="0" dirty="0" smtClean="0"/>
          </a:p>
          <a:p>
            <a:r>
              <a:rPr lang="en-US" b="0" dirty="0" smtClean="0"/>
              <a:t>Second: </a:t>
            </a:r>
            <a:r>
              <a:rPr lang="en-US" b="0" dirty="0" smtClean="0"/>
              <a:t>Leif Wilhelmsson</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3151629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3034</a:t>
            </a:r>
            <a:endParaRPr lang="en-US" dirty="0"/>
          </a:p>
        </p:txBody>
      </p:sp>
      <p:sp>
        <p:nvSpPr>
          <p:cNvPr id="3" name="Content Placeholder 2"/>
          <p:cNvSpPr>
            <a:spLocks noGrp="1"/>
          </p:cNvSpPr>
          <p:nvPr>
            <p:ph idx="1"/>
          </p:nvPr>
        </p:nvSpPr>
        <p:spPr/>
        <p:txBody>
          <a:bodyPr/>
          <a:lstStyle/>
          <a:p>
            <a:r>
              <a:rPr lang="en-US" dirty="0"/>
              <a:t>Move to accept the comment resolutions in [11-19/1433r2 ] for the CIDs listed below</a:t>
            </a:r>
            <a:r>
              <a:rPr lang="en-US" dirty="0" smtClean="0"/>
              <a:t>:</a:t>
            </a:r>
            <a:br>
              <a:rPr lang="en-US" dirty="0" smtClean="0"/>
            </a:br>
            <a:r>
              <a:rPr lang="en-US" dirty="0"/>
              <a:t/>
            </a:r>
            <a:br>
              <a:rPr lang="en-US" dirty="0"/>
            </a:br>
            <a:r>
              <a:rPr lang="en-US" dirty="0" smtClean="0"/>
              <a:t>3012</a:t>
            </a:r>
          </a:p>
          <a:p>
            <a:endParaRPr lang="en-US" dirty="0" smtClean="0"/>
          </a:p>
          <a:p>
            <a:r>
              <a:rPr lang="en-US" b="0" dirty="0" smtClean="0"/>
              <a:t>Move: </a:t>
            </a:r>
            <a:r>
              <a:rPr lang="en-US" b="0" dirty="0" smtClean="0"/>
              <a:t>Steve Shellhammer</a:t>
            </a:r>
            <a:endParaRPr lang="en-US" b="0" dirty="0" smtClean="0"/>
          </a:p>
          <a:p>
            <a:r>
              <a:rPr lang="en-US" b="0" dirty="0" smtClean="0"/>
              <a:t>Second: </a:t>
            </a:r>
            <a:r>
              <a:rPr lang="en-US" b="0" dirty="0" smtClean="0"/>
              <a:t>Leif Wilhelmsson</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1619222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3035</a:t>
            </a:r>
            <a:endParaRPr lang="en-US" dirty="0"/>
          </a:p>
        </p:txBody>
      </p:sp>
      <p:sp>
        <p:nvSpPr>
          <p:cNvPr id="3" name="Content Placeholder 2"/>
          <p:cNvSpPr>
            <a:spLocks noGrp="1"/>
          </p:cNvSpPr>
          <p:nvPr>
            <p:ph idx="1"/>
          </p:nvPr>
        </p:nvSpPr>
        <p:spPr/>
        <p:txBody>
          <a:bodyPr/>
          <a:lstStyle/>
          <a:p>
            <a:r>
              <a:rPr lang="en-US" dirty="0"/>
              <a:t>Move to accept the comment resolutions in [11-19/1431r2  ] for the CIDs listed below</a:t>
            </a:r>
            <a:r>
              <a:rPr lang="en-US" dirty="0" smtClean="0"/>
              <a:t>:</a:t>
            </a:r>
            <a:br>
              <a:rPr lang="en-US" dirty="0" smtClean="0"/>
            </a:br>
            <a:r>
              <a:rPr lang="en-US" dirty="0"/>
              <a:t/>
            </a:r>
            <a:br>
              <a:rPr lang="en-US" dirty="0"/>
            </a:br>
            <a:r>
              <a:rPr lang="en-US" dirty="0" smtClean="0"/>
              <a:t>3402</a:t>
            </a:r>
            <a:r>
              <a:rPr lang="en-US" dirty="0"/>
              <a:t>, </a:t>
            </a:r>
            <a:r>
              <a:rPr lang="en-US" dirty="0" smtClean="0"/>
              <a:t>3403</a:t>
            </a:r>
          </a:p>
          <a:p>
            <a:endParaRPr lang="en-US" dirty="0" smtClean="0"/>
          </a:p>
          <a:p>
            <a:r>
              <a:rPr lang="en-US" b="0" dirty="0" smtClean="0"/>
              <a:t>Move: </a:t>
            </a:r>
            <a:r>
              <a:rPr lang="en-US" b="0" dirty="0" smtClean="0"/>
              <a:t>Steve Shellhammer</a:t>
            </a:r>
            <a:endParaRPr lang="en-US" b="0" dirty="0" smtClean="0"/>
          </a:p>
          <a:p>
            <a:r>
              <a:rPr lang="en-US" b="0" dirty="0" smtClean="0"/>
              <a:t>Second: </a:t>
            </a:r>
            <a:r>
              <a:rPr lang="en-US" b="0" dirty="0" err="1" smtClean="0"/>
              <a:t>Rojan</a:t>
            </a:r>
            <a:r>
              <a:rPr lang="en-US" b="0" dirty="0" smtClean="0"/>
              <a:t> </a:t>
            </a:r>
            <a:r>
              <a:rPr lang="en-US" b="0" dirty="0" err="1" smtClean="0"/>
              <a:t>Chitrakar</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356729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11-19/1430r1 </a:t>
            </a:r>
            <a:r>
              <a:rPr lang="en-US" dirty="0"/>
              <a:t>] for the CIDs listed below</a:t>
            </a:r>
            <a:r>
              <a:rPr lang="en-US" dirty="0" smtClean="0"/>
              <a:t>:</a:t>
            </a:r>
            <a:br>
              <a:rPr lang="en-US" dirty="0" smtClean="0"/>
            </a:br>
            <a:r>
              <a:rPr lang="en-US" dirty="0"/>
              <a:t/>
            </a:r>
            <a:br>
              <a:rPr lang="en-US" dirty="0"/>
            </a:br>
            <a:r>
              <a:rPr lang="en-US" dirty="0" smtClean="0"/>
              <a:t>3264</a:t>
            </a:r>
            <a:r>
              <a:rPr lang="en-US" dirty="0"/>
              <a:t>, 3359, 3037, </a:t>
            </a:r>
            <a:r>
              <a:rPr lang="en-US" dirty="0" smtClean="0"/>
              <a:t>3404</a:t>
            </a:r>
          </a:p>
          <a:p>
            <a:endParaRPr lang="en-US" dirty="0" smtClean="0"/>
          </a:p>
          <a:p>
            <a:r>
              <a:rPr lang="en-US" b="0" dirty="0" smtClean="0"/>
              <a:t>Move: </a:t>
            </a:r>
            <a:r>
              <a:rPr lang="en-US" b="0" dirty="0" smtClean="0"/>
              <a:t>Steve Shellhammer</a:t>
            </a:r>
            <a:endParaRPr lang="en-US" b="0" dirty="0" smtClean="0"/>
          </a:p>
          <a:p>
            <a:r>
              <a:rPr lang="en-US" b="0" dirty="0" smtClean="0"/>
              <a:t>Second: </a:t>
            </a:r>
            <a:r>
              <a:rPr lang="en-US" b="0" dirty="0" err="1" smtClean="0"/>
              <a:t>Rojan</a:t>
            </a:r>
            <a:r>
              <a:rPr lang="en-US" b="0" dirty="0" smtClean="0"/>
              <a:t> </a:t>
            </a:r>
            <a:r>
              <a:rPr lang="en-US" b="0" dirty="0" err="1" smtClean="0"/>
              <a:t>Chitrakar</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2249042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11-19/1060r1] </a:t>
            </a:r>
            <a:r>
              <a:rPr lang="en-US" dirty="0"/>
              <a:t>for the CIDs listed below</a:t>
            </a:r>
            <a:r>
              <a:rPr lang="en-US" dirty="0" smtClean="0"/>
              <a:t>:</a:t>
            </a:r>
            <a:r>
              <a:rPr lang="en-US" dirty="0"/>
              <a:t/>
            </a:r>
            <a:br>
              <a:rPr lang="en-US" dirty="0"/>
            </a:br>
            <a:r>
              <a:rPr lang="en-US" dirty="0" smtClean="0"/>
              <a:t>3277</a:t>
            </a:r>
            <a:r>
              <a:rPr lang="en-US" dirty="0"/>
              <a:t>, </a:t>
            </a:r>
            <a:r>
              <a:rPr lang="en-US" dirty="0" smtClean="0"/>
              <a:t>3411</a:t>
            </a:r>
            <a:r>
              <a:rPr lang="en-US" dirty="0"/>
              <a:t>, 3412, 3413, 3414, 3415</a:t>
            </a:r>
            <a:endParaRPr lang="en-US" dirty="0" smtClean="0"/>
          </a:p>
          <a:p>
            <a:endParaRPr lang="en-US" dirty="0" smtClean="0"/>
          </a:p>
          <a:p>
            <a:r>
              <a:rPr lang="en-US" b="0" dirty="0" smtClean="0"/>
              <a:t>Move: </a:t>
            </a:r>
            <a:r>
              <a:rPr lang="en-US" b="0" dirty="0" smtClean="0"/>
              <a:t>Steve Shellhammer</a:t>
            </a:r>
            <a:endParaRPr lang="en-US" b="0" dirty="0" smtClean="0"/>
          </a:p>
          <a:p>
            <a:r>
              <a:rPr lang="en-US" b="0" dirty="0" smtClean="0"/>
              <a:t>Second: </a:t>
            </a:r>
            <a:r>
              <a:rPr lang="en-US" b="0" dirty="0" smtClean="0"/>
              <a:t>Po-Kai Huang</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424147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11-19/1166r1] </a:t>
            </a:r>
            <a:r>
              <a:rPr lang="en-US" dirty="0"/>
              <a:t>for the CIDs listed below</a:t>
            </a:r>
            <a:r>
              <a:rPr lang="en-US" dirty="0" smtClean="0"/>
              <a:t>:</a:t>
            </a:r>
            <a:br>
              <a:rPr lang="en-US" dirty="0" smtClean="0"/>
            </a:br>
            <a:r>
              <a:rPr lang="en-US" dirty="0"/>
              <a:t/>
            </a:r>
            <a:br>
              <a:rPr lang="en-US" dirty="0"/>
            </a:br>
            <a:r>
              <a:rPr lang="en-US" dirty="0"/>
              <a:t>3034, 3171, 3135, 3160, 3122, 3123, 3310, 3299, 3300, 3302, 3202, 3200, 3149, 3082, 3298, 3083, 3084, 3085, 3150, 3152, 3153</a:t>
            </a:r>
            <a:endParaRPr lang="en-US" dirty="0" smtClean="0"/>
          </a:p>
          <a:p>
            <a:endParaRPr lang="en-US" dirty="0" smtClean="0"/>
          </a:p>
          <a:p>
            <a:r>
              <a:rPr lang="en-US" b="0" dirty="0" smtClean="0"/>
              <a:t>Move: Po-Kai Huang</a:t>
            </a:r>
          </a:p>
          <a:p>
            <a:r>
              <a:rPr lang="en-US" b="0" dirty="0" smtClean="0"/>
              <a:t>Second: </a:t>
            </a:r>
            <a:r>
              <a:rPr lang="en-US" b="0" dirty="0" err="1" smtClean="0"/>
              <a:t>Rojan</a:t>
            </a:r>
            <a:r>
              <a:rPr lang="en-US" b="0" dirty="0" smtClean="0"/>
              <a:t> </a:t>
            </a:r>
            <a:r>
              <a:rPr lang="en-US" b="0" dirty="0" err="1" smtClean="0"/>
              <a:t>Chitrakar</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1513154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11-19/1465r0] </a:t>
            </a:r>
            <a:r>
              <a:rPr lang="en-US" dirty="0"/>
              <a:t>for the CIDs listed below</a:t>
            </a:r>
            <a:r>
              <a:rPr lang="en-US" dirty="0" smtClean="0"/>
              <a:t>:</a:t>
            </a:r>
            <a:br>
              <a:rPr lang="en-US" dirty="0" smtClean="0"/>
            </a:br>
            <a:r>
              <a:rPr lang="en-US" dirty="0"/>
              <a:t/>
            </a:r>
            <a:br>
              <a:rPr lang="en-US" dirty="0"/>
            </a:br>
            <a:r>
              <a:rPr lang="en-US" dirty="0"/>
              <a:t>3028, 3138, 3141, 3095, 3174</a:t>
            </a:r>
            <a:endParaRPr lang="en-US" dirty="0" smtClean="0"/>
          </a:p>
          <a:p>
            <a:endParaRPr lang="en-US" dirty="0" smtClean="0"/>
          </a:p>
          <a:p>
            <a:r>
              <a:rPr lang="en-US" b="0" dirty="0" smtClean="0"/>
              <a:t>Move: Po-Kai Huang</a:t>
            </a:r>
          </a:p>
          <a:p>
            <a:r>
              <a:rPr lang="en-US" b="0" dirty="0" smtClean="0"/>
              <a:t>Second: </a:t>
            </a:r>
            <a:r>
              <a:rPr lang="en-US" b="0" dirty="0" err="1" smtClean="0"/>
              <a:t>Rojan</a:t>
            </a:r>
            <a:r>
              <a:rPr lang="en-US" b="0" dirty="0" smtClean="0"/>
              <a:t> </a:t>
            </a:r>
            <a:r>
              <a:rPr lang="en-US" b="0" dirty="0" err="1" smtClean="0"/>
              <a:t>Chitrakar</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083370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2019 session</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11-19/1456r0] </a:t>
            </a:r>
            <a:r>
              <a:rPr lang="en-US" dirty="0"/>
              <a:t>for the CIDs listed below</a:t>
            </a:r>
            <a:r>
              <a:rPr lang="en-US" dirty="0" smtClean="0"/>
              <a:t>:</a:t>
            </a:r>
            <a:br>
              <a:rPr lang="en-US" dirty="0" smtClean="0"/>
            </a:br>
            <a:r>
              <a:rPr lang="en-US" dirty="0"/>
              <a:t/>
            </a:r>
            <a:br>
              <a:rPr lang="en-US" dirty="0"/>
            </a:br>
            <a:r>
              <a:rPr lang="en-US" dirty="0" smtClean="0"/>
              <a:t>3187, 3262</a:t>
            </a:r>
            <a:br>
              <a:rPr lang="en-US" dirty="0" smtClean="0"/>
            </a:br>
            <a:endParaRPr lang="en-US" dirty="0" smtClean="0"/>
          </a:p>
          <a:p>
            <a:r>
              <a:rPr lang="en-US" b="0" dirty="0" smtClean="0"/>
              <a:t>Move: Po-Kai Huang</a:t>
            </a:r>
          </a:p>
          <a:p>
            <a:r>
              <a:rPr lang="en-US" b="0" dirty="0" smtClean="0"/>
              <a:t>Second: </a:t>
            </a:r>
            <a:r>
              <a:rPr lang="en-US" b="0" dirty="0" err="1" smtClean="0"/>
              <a:t>Rojan</a:t>
            </a:r>
            <a:r>
              <a:rPr lang="en-US" b="0" dirty="0" smtClean="0"/>
              <a:t> </a:t>
            </a:r>
            <a:r>
              <a:rPr lang="en-US" b="0" dirty="0" err="1" smtClean="0"/>
              <a:t>Chitrakar</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33812866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11-19/1539r3] </a:t>
            </a:r>
            <a:r>
              <a:rPr lang="en-US" dirty="0"/>
              <a:t>for the CIDs listed below</a:t>
            </a:r>
            <a:r>
              <a:rPr lang="en-US" dirty="0" smtClean="0"/>
              <a:t>:</a:t>
            </a:r>
            <a:br>
              <a:rPr lang="en-US" dirty="0" smtClean="0"/>
            </a:br>
            <a:r>
              <a:rPr lang="en-US" dirty="0"/>
              <a:t/>
            </a:r>
            <a:br>
              <a:rPr lang="en-US" dirty="0"/>
            </a:br>
            <a:r>
              <a:rPr lang="en-US" dirty="0" smtClean="0"/>
              <a:t>3356</a:t>
            </a:r>
            <a:br>
              <a:rPr lang="en-US" dirty="0" smtClean="0"/>
            </a:br>
            <a:endParaRPr lang="en-US" dirty="0" smtClean="0"/>
          </a:p>
          <a:p>
            <a:r>
              <a:rPr lang="en-US" b="0" dirty="0" smtClean="0"/>
              <a:t>Move: Xiaofei Wang</a:t>
            </a:r>
          </a:p>
          <a:p>
            <a:r>
              <a:rPr lang="en-US" b="0" dirty="0" smtClean="0"/>
              <a:t>Second: </a:t>
            </a:r>
            <a:r>
              <a:rPr lang="en-US" b="0" dirty="0" err="1" smtClean="0"/>
              <a:t>Roja</a:t>
            </a:r>
            <a:r>
              <a:rPr lang="en-US" b="0" dirty="0" err="1" smtClean="0"/>
              <a:t>n</a:t>
            </a:r>
            <a:r>
              <a:rPr lang="en-US" b="0" dirty="0" smtClean="0"/>
              <a:t> </a:t>
            </a:r>
            <a:r>
              <a:rPr lang="en-US" b="0" dirty="0" err="1" smtClean="0"/>
              <a:t>Chitrakar</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743884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11-19/1543r0] </a:t>
            </a:r>
            <a:r>
              <a:rPr lang="en-US" dirty="0"/>
              <a:t>for the CIDs listed below</a:t>
            </a:r>
            <a:r>
              <a:rPr lang="en-US" dirty="0" smtClean="0"/>
              <a:t>:</a:t>
            </a:r>
            <a:br>
              <a:rPr lang="en-US" dirty="0" smtClean="0"/>
            </a:br>
            <a:r>
              <a:rPr lang="en-US" dirty="0"/>
              <a:t/>
            </a:r>
            <a:br>
              <a:rPr lang="en-US" dirty="0"/>
            </a:br>
            <a:r>
              <a:rPr lang="en-US" dirty="0" smtClean="0"/>
              <a:t>3134</a:t>
            </a:r>
            <a:br>
              <a:rPr lang="en-US" dirty="0" smtClean="0"/>
            </a:br>
            <a:endParaRPr lang="en-US" dirty="0" smtClean="0"/>
          </a:p>
          <a:p>
            <a:r>
              <a:rPr lang="en-US" b="0" dirty="0" smtClean="0"/>
              <a:t>Move: Po-Kai Huang</a:t>
            </a:r>
          </a:p>
          <a:p>
            <a:r>
              <a:rPr lang="en-US" b="0" dirty="0" smtClean="0"/>
              <a:t>Second: </a:t>
            </a:r>
            <a:r>
              <a:rPr lang="en-US" b="0" dirty="0" err="1" smtClean="0"/>
              <a:t>Rojan</a:t>
            </a:r>
            <a:r>
              <a:rPr lang="en-US" b="0" dirty="0" smtClean="0"/>
              <a:t> </a:t>
            </a:r>
            <a:r>
              <a:rPr lang="en-US" b="0" dirty="0" err="1" smtClean="0"/>
              <a:t>Chitrakar</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24285265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a:t>
            </a:r>
            <a:r>
              <a:rPr lang="en-US" dirty="0" smtClean="0">
                <a:solidFill>
                  <a:srgbClr val="FF0000"/>
                </a:solidFill>
              </a:rPr>
              <a:t>1570r2</a:t>
            </a:r>
            <a:r>
              <a:rPr lang="en-US" dirty="0" smtClean="0"/>
              <a:t>] </a:t>
            </a:r>
            <a:r>
              <a:rPr lang="en-US" dirty="0"/>
              <a:t>for the CIDs listed below</a:t>
            </a:r>
            <a:r>
              <a:rPr lang="en-US" dirty="0" smtClean="0"/>
              <a:t>:</a:t>
            </a:r>
            <a:br>
              <a:rPr lang="en-US" dirty="0" smtClean="0"/>
            </a:br>
            <a:r>
              <a:rPr lang="en-US" dirty="0"/>
              <a:t/>
            </a:r>
            <a:br>
              <a:rPr lang="en-US" dirty="0"/>
            </a:br>
            <a:r>
              <a:rPr lang="en-US" dirty="0"/>
              <a:t>3312, 3374, 3011, 3236 </a:t>
            </a:r>
            <a:endParaRPr lang="en-US" dirty="0" smtClean="0"/>
          </a:p>
          <a:p>
            <a:endParaRPr lang="en-US" dirty="0" smtClean="0"/>
          </a:p>
          <a:p>
            <a:r>
              <a:rPr lang="en-US" b="0" dirty="0" smtClean="0"/>
              <a:t>Move: </a:t>
            </a:r>
            <a:r>
              <a:rPr lang="en-US" b="0" dirty="0" smtClean="0"/>
              <a:t>Po-kai Huang</a:t>
            </a:r>
            <a:endParaRPr lang="en-US" b="0" dirty="0" smtClean="0"/>
          </a:p>
          <a:p>
            <a:r>
              <a:rPr lang="en-US" b="0" dirty="0" smtClean="0"/>
              <a:t>Second: </a:t>
            </a:r>
            <a:r>
              <a:rPr lang="en-US" b="0" dirty="0" err="1" smtClean="0"/>
              <a:t>Rojan</a:t>
            </a:r>
            <a:r>
              <a:rPr lang="en-US" b="0" dirty="0" smtClean="0"/>
              <a:t> </a:t>
            </a:r>
            <a:r>
              <a:rPr lang="en-US" b="0" dirty="0" err="1" smtClean="0"/>
              <a:t>Chitrakar</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4230851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11-19/1571r0] </a:t>
            </a:r>
            <a:r>
              <a:rPr lang="en-US" dirty="0"/>
              <a:t>for the CIDs listed below</a:t>
            </a:r>
            <a:r>
              <a:rPr lang="en-US" dirty="0" smtClean="0"/>
              <a:t>:</a:t>
            </a:r>
            <a:br>
              <a:rPr lang="en-US" dirty="0" smtClean="0"/>
            </a:br>
            <a:r>
              <a:rPr lang="en-US" dirty="0"/>
              <a:t/>
            </a:r>
            <a:br>
              <a:rPr lang="en-US" dirty="0"/>
            </a:br>
            <a:r>
              <a:rPr lang="en-US" dirty="0"/>
              <a:t>3004, 3005, 3006, 3007, 3008 </a:t>
            </a:r>
            <a:endParaRPr lang="en-US" dirty="0" smtClean="0"/>
          </a:p>
          <a:p>
            <a:endParaRPr lang="en-US"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r>
              <a:rPr lang="en-US" b="0" dirty="0" smtClean="0"/>
              <a:t>Eunsung Park</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32188846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11-19/1179r3] </a:t>
            </a:r>
            <a:r>
              <a:rPr lang="en-US" dirty="0"/>
              <a:t>for the CIDs listed below</a:t>
            </a:r>
            <a:r>
              <a:rPr lang="en-US" dirty="0" smtClean="0"/>
              <a:t>:</a:t>
            </a:r>
            <a:br>
              <a:rPr lang="en-US" dirty="0" smtClean="0"/>
            </a:br>
            <a:r>
              <a:rPr lang="en-US" dirty="0"/>
              <a:t/>
            </a:r>
            <a:br>
              <a:rPr lang="en-US" dirty="0"/>
            </a:br>
            <a:r>
              <a:rPr lang="en-US" dirty="0" smtClean="0"/>
              <a:t>3291</a:t>
            </a:r>
          </a:p>
          <a:p>
            <a:endParaRPr lang="en-US" dirty="0" smtClean="0"/>
          </a:p>
          <a:p>
            <a:r>
              <a:rPr lang="en-US" b="0" dirty="0" smtClean="0"/>
              <a:t>Move: Leif Wilhelmsson</a:t>
            </a:r>
          </a:p>
          <a:p>
            <a:r>
              <a:rPr lang="en-US" b="0" dirty="0" smtClean="0"/>
              <a:t>Second: </a:t>
            </a:r>
            <a:r>
              <a:rPr lang="en-US" b="0" dirty="0" smtClean="0"/>
              <a:t>Eunsung Park</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23244510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11-19/1641r0] </a:t>
            </a:r>
            <a:r>
              <a:rPr lang="en-US" dirty="0"/>
              <a:t>for the CIDs listed below</a:t>
            </a:r>
            <a:r>
              <a:rPr lang="en-US" dirty="0" smtClean="0"/>
              <a:t>:</a:t>
            </a:r>
            <a:br>
              <a:rPr lang="en-US" dirty="0" smtClean="0"/>
            </a:br>
            <a:r>
              <a:rPr lang="en-US" dirty="0"/>
              <a:t/>
            </a:r>
            <a:br>
              <a:rPr lang="en-US" dirty="0"/>
            </a:br>
            <a:r>
              <a:rPr lang="en-US" dirty="0" smtClean="0"/>
              <a:t>3103</a:t>
            </a:r>
          </a:p>
          <a:p>
            <a:endParaRPr lang="en-US" dirty="0" smtClean="0"/>
          </a:p>
          <a:p>
            <a:r>
              <a:rPr lang="en-US" b="0" dirty="0" smtClean="0"/>
              <a:t>Move: </a:t>
            </a:r>
            <a:r>
              <a:rPr lang="en-US" b="0" dirty="0" smtClean="0"/>
              <a:t>Po-kai Huang</a:t>
            </a:r>
            <a:endParaRPr lang="en-US" b="0" dirty="0" smtClean="0"/>
          </a:p>
          <a:p>
            <a:r>
              <a:rPr lang="en-US" b="0" dirty="0" smtClean="0"/>
              <a:t>Second: </a:t>
            </a:r>
            <a:r>
              <a:rPr lang="en-US" b="0" dirty="0" smtClean="0"/>
              <a:t>Eunsung Park</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42421994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11-19/1644r1] </a:t>
            </a:r>
            <a:r>
              <a:rPr lang="en-US" dirty="0"/>
              <a:t>for the CIDs listed below</a:t>
            </a:r>
            <a:r>
              <a:rPr lang="en-US" dirty="0" smtClean="0"/>
              <a:t>:</a:t>
            </a:r>
            <a:br>
              <a:rPr lang="en-US" dirty="0" smtClean="0"/>
            </a:br>
            <a:r>
              <a:rPr lang="en-US" dirty="0"/>
              <a:t/>
            </a:r>
            <a:br>
              <a:rPr lang="en-US" dirty="0"/>
            </a:br>
            <a:r>
              <a:rPr lang="en-US" dirty="0"/>
              <a:t>3179, 3191, 3188, 3278 </a:t>
            </a:r>
            <a:endParaRPr lang="en-US" dirty="0" smtClean="0"/>
          </a:p>
          <a:p>
            <a:endParaRPr lang="en-US"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r>
              <a:rPr lang="en-US" b="0" dirty="0" smtClean="0"/>
              <a:t>Xiaofei Wang</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9429810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11-19/1657r0] </a:t>
            </a:r>
            <a:r>
              <a:rPr lang="en-US" dirty="0"/>
              <a:t>for the CIDs listed below</a:t>
            </a:r>
            <a:r>
              <a:rPr lang="en-US" dirty="0" smtClean="0"/>
              <a:t>:</a:t>
            </a:r>
            <a:br>
              <a:rPr lang="en-US" dirty="0" smtClean="0"/>
            </a:br>
            <a:r>
              <a:rPr lang="en-US" dirty="0"/>
              <a:t/>
            </a:r>
            <a:br>
              <a:rPr lang="en-US" dirty="0"/>
            </a:br>
            <a:r>
              <a:rPr lang="en-US" dirty="0" smtClean="0"/>
              <a:t>3151</a:t>
            </a:r>
          </a:p>
          <a:p>
            <a:endParaRPr lang="en-US" dirty="0" smtClean="0"/>
          </a:p>
          <a:p>
            <a:r>
              <a:rPr lang="en-US" b="0" dirty="0" smtClean="0"/>
              <a:t>Move: Xiaofei Wang</a:t>
            </a:r>
          </a:p>
          <a:p>
            <a:r>
              <a:rPr lang="en-US" b="0" dirty="0" smtClean="0"/>
              <a:t>Second: </a:t>
            </a:r>
            <a:r>
              <a:rPr lang="en-US" b="0" dirty="0" smtClean="0"/>
              <a:t>Eunsung Park</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35816558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11-19/1171r3] </a:t>
            </a:r>
            <a:r>
              <a:rPr lang="en-US" dirty="0"/>
              <a:t>for the CIDs listed below</a:t>
            </a:r>
            <a:r>
              <a:rPr lang="en-US" dirty="0" smtClean="0"/>
              <a:t>:</a:t>
            </a:r>
            <a:br>
              <a:rPr lang="en-US" dirty="0" smtClean="0"/>
            </a:br>
            <a:r>
              <a:rPr lang="en-US" dirty="0"/>
              <a:t/>
            </a:r>
            <a:br>
              <a:rPr lang="en-US" dirty="0"/>
            </a:br>
            <a:r>
              <a:rPr lang="en-US" dirty="0"/>
              <a:t>3064, 3304, </a:t>
            </a:r>
            <a:r>
              <a:rPr lang="en-US" dirty="0" smtClean="0"/>
              <a:t>3305, 3383</a:t>
            </a:r>
          </a:p>
          <a:p>
            <a:endParaRPr lang="en-US" dirty="0" smtClean="0"/>
          </a:p>
          <a:p>
            <a:r>
              <a:rPr lang="en-US" b="0" dirty="0" smtClean="0"/>
              <a:t>Move: Steve Shellhammer</a:t>
            </a:r>
          </a:p>
          <a:p>
            <a:r>
              <a:rPr lang="en-US" b="0" dirty="0" smtClean="0"/>
              <a:t>Second: </a:t>
            </a:r>
            <a:r>
              <a:rPr lang="en-US" b="0" dirty="0" smtClean="0"/>
              <a:t>Eunsung Park</a:t>
            </a:r>
            <a:r>
              <a:rPr lang="en-US" b="0" dirty="0" smtClean="0"/>
              <a:t>	</a:t>
            </a:r>
          </a:p>
          <a:p>
            <a:r>
              <a:rPr lang="en-US" b="0" dirty="0" smtClean="0"/>
              <a:t>Result:</a:t>
            </a:r>
            <a:r>
              <a:rPr lang="en-US" b="0" dirty="0"/>
              <a:t> </a:t>
            </a:r>
            <a:r>
              <a:rPr lang="en-US" b="0" dirty="0"/>
              <a:t> approved unanimously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702658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Recirculation </a:t>
            </a:r>
            <a:r>
              <a:rPr lang="en-US" dirty="0" smtClean="0"/>
              <a:t>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t>LB 241 </a:t>
            </a:r>
            <a:r>
              <a:rPr lang="en-US" dirty="0"/>
              <a:t>on </a:t>
            </a:r>
            <a:r>
              <a:rPr lang="en-US" dirty="0" smtClean="0"/>
              <a:t>P802.11ba D3.0 </a:t>
            </a:r>
            <a:r>
              <a:rPr lang="en-US" dirty="0"/>
              <a:t>as contained in document </a:t>
            </a:r>
            <a:r>
              <a:rPr lang="en-US" dirty="0" smtClean="0"/>
              <a:t>11-19/1016r10,</a:t>
            </a:r>
            <a:endParaRPr lang="en-US" dirty="0"/>
          </a:p>
          <a:p>
            <a:r>
              <a:rPr lang="en-US" dirty="0" smtClean="0"/>
              <a:t>Instruct </a:t>
            </a:r>
            <a:r>
              <a:rPr lang="en-US" dirty="0"/>
              <a:t>the editor to prepare Draft </a:t>
            </a:r>
            <a:r>
              <a:rPr lang="en-US" dirty="0" smtClean="0"/>
              <a:t>4.0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t>P802.11ba D4.0 </a:t>
            </a:r>
            <a:r>
              <a:rPr lang="en-US" dirty="0"/>
              <a:t>be forwarded to </a:t>
            </a:r>
            <a:r>
              <a:rPr lang="en-US" dirty="0"/>
              <a:t>Standards Association (SA) Ballot?”</a:t>
            </a:r>
            <a:endParaRPr lang="en-US" dirty="0"/>
          </a:p>
          <a:p>
            <a:endParaRPr lang="en-US" dirty="0"/>
          </a:p>
          <a:p>
            <a:r>
              <a:rPr lang="en-US" dirty="0" smtClean="0"/>
              <a:t>[</a:t>
            </a:r>
            <a:r>
              <a:rPr lang="en-US" dirty="0"/>
              <a:t>Moved: </a:t>
            </a:r>
            <a:r>
              <a:rPr lang="en-US" dirty="0" smtClean="0"/>
              <a:t>Eunsung Park,  </a:t>
            </a:r>
            <a:r>
              <a:rPr lang="en-US" dirty="0"/>
              <a:t>Seconded: </a:t>
            </a:r>
            <a:r>
              <a:rPr lang="en-US" dirty="0" smtClean="0"/>
              <a:t>Po-Kai Huang</a:t>
            </a:r>
            <a:r>
              <a:rPr lang="en-US" dirty="0" smtClean="0"/>
              <a:t>, </a:t>
            </a:r>
            <a:r>
              <a:rPr lang="en-US" dirty="0"/>
              <a:t>Result: </a:t>
            </a:r>
            <a:r>
              <a:rPr lang="en-US" dirty="0" smtClean="0"/>
              <a:t>9-0-0]</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447800"/>
            <a:ext cx="7543801" cy="5027613"/>
          </a:xfrm>
        </p:spPr>
        <p:txBody>
          <a:bodyPr/>
          <a:lstStyle/>
          <a:p>
            <a:r>
              <a:rPr lang="en-US" altLang="en-US" sz="1800" dirty="0" smtClean="0"/>
              <a:t>2019</a:t>
            </a:r>
            <a:r>
              <a:rPr lang="en-US" altLang="en-US" sz="1800" dirty="0"/>
              <a:t>:</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a:t>
            </a:r>
            <a:r>
              <a:rPr lang="en-US" altLang="en-US" sz="1600" dirty="0" smtClean="0">
                <a:solidFill>
                  <a:schemeClr val="bg1">
                    <a:lumMod val="50000"/>
                  </a:schemeClr>
                </a:solidFill>
              </a:rPr>
              <a:t>D3.0</a:t>
            </a:r>
          </a:p>
          <a:p>
            <a:pPr lvl="1"/>
            <a:r>
              <a:rPr lang="en-US" altLang="en-US" sz="1600" dirty="0" smtClean="0">
                <a:solidFill>
                  <a:schemeClr val="bg1">
                    <a:lumMod val="50000"/>
                  </a:schemeClr>
                </a:solidFill>
              </a:rPr>
              <a:t>August: Formation </a:t>
            </a:r>
            <a:r>
              <a:rPr lang="en-US" altLang="en-US" sz="1600" dirty="0">
                <a:solidFill>
                  <a:schemeClr val="bg1">
                    <a:lumMod val="50000"/>
                  </a:schemeClr>
                </a:solidFill>
              </a:rPr>
              <a:t>of sponsor ballot </a:t>
            </a:r>
            <a:r>
              <a:rPr lang="en-US" altLang="en-US" sz="1600" dirty="0" smtClean="0">
                <a:solidFill>
                  <a:schemeClr val="bg1">
                    <a:lumMod val="50000"/>
                  </a:schemeClr>
                </a:solidFill>
              </a:rPr>
              <a:t>pool (invitation open till Aug. 7)</a:t>
            </a:r>
            <a:endParaRPr lang="en-US" altLang="en-US" sz="1600" dirty="0">
              <a:solidFill>
                <a:schemeClr val="bg1">
                  <a:lumMod val="50000"/>
                </a:schemeClr>
              </a:solidFill>
            </a:endParaRPr>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done (start after LB and done before Nov. F2F meeting)</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 WG Recirculation LB</a:t>
            </a:r>
          </a:p>
          <a:p>
            <a:r>
              <a:rPr lang="en-US" altLang="en-US" sz="1800" dirty="0" smtClean="0"/>
              <a:t>2020:</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Draft 5.0 (</a:t>
            </a:r>
            <a:r>
              <a:rPr lang="en-US" altLang="en-US" sz="1600" u="sng" dirty="0" smtClean="0"/>
              <a:t>unchanged </a:t>
            </a:r>
            <a:r>
              <a:rPr lang="en-US" altLang="en-US" sz="1600" u="sng" dirty="0"/>
              <a:t>draft</a:t>
            </a:r>
            <a:r>
              <a:rPr lang="en-US" altLang="en-US" sz="1600" dirty="0"/>
              <a:t>), </a:t>
            </a:r>
            <a:r>
              <a:rPr lang="en-US" altLang="en-US" sz="1600" dirty="0" smtClean="0">
                <a:solidFill>
                  <a:srgbClr val="FF0000"/>
                </a:solidFill>
              </a:rPr>
              <a:t>EC approval to SB (SA ballot)</a:t>
            </a:r>
          </a:p>
          <a:p>
            <a:pPr lvl="1"/>
            <a:r>
              <a:rPr lang="en-US" altLang="en-US" sz="1600" dirty="0" smtClean="0"/>
              <a:t>February: Initial SB (Draft 5.0)</a:t>
            </a:r>
          </a:p>
          <a:p>
            <a:pPr lvl="1"/>
            <a:r>
              <a:rPr lang="en-US" altLang="en-US" sz="1600" b="1" dirty="0" smtClean="0"/>
              <a:t>May</a:t>
            </a:r>
            <a:r>
              <a:rPr lang="en-US" altLang="en-US" sz="1600" dirty="0" smtClean="0"/>
              <a:t>: 1</a:t>
            </a:r>
            <a:r>
              <a:rPr lang="en-US" altLang="en-US" sz="1600" baseline="30000" dirty="0" smtClean="0"/>
              <a:t>st</a:t>
            </a:r>
            <a:r>
              <a:rPr lang="en-US" altLang="en-US" sz="1600" dirty="0" smtClean="0"/>
              <a:t> recirculation SB (Draft 6.0)</a:t>
            </a:r>
          </a:p>
          <a:p>
            <a:pPr lvl="1"/>
            <a:r>
              <a:rPr lang="en-US" altLang="en-US" sz="1600" dirty="0" smtClean="0"/>
              <a:t>June: 2</a:t>
            </a:r>
            <a:r>
              <a:rPr lang="en-US" altLang="en-US" sz="1600" baseline="30000" dirty="0" smtClean="0"/>
              <a:t>nd</a:t>
            </a:r>
            <a:r>
              <a:rPr lang="en-US" altLang="en-US" sz="1600" dirty="0" smtClean="0"/>
              <a:t> recirculation </a:t>
            </a:r>
            <a:r>
              <a:rPr lang="en-US" altLang="en-US" sz="1600" dirty="0"/>
              <a:t>SB (Draft </a:t>
            </a:r>
            <a:r>
              <a:rPr lang="en-US" altLang="en-US" sz="1600" dirty="0" smtClean="0"/>
              <a:t>7.0)</a:t>
            </a:r>
          </a:p>
          <a:p>
            <a:pPr lvl="1"/>
            <a:r>
              <a:rPr lang="en-US" altLang="en-US" sz="1600" b="1" dirty="0" smtClean="0"/>
              <a:t>July</a:t>
            </a:r>
            <a:r>
              <a:rPr lang="en-US" altLang="en-US" sz="1600" dirty="0" smtClean="0"/>
              <a:t>: 3</a:t>
            </a:r>
            <a:r>
              <a:rPr lang="en-US" altLang="en-US" sz="1600" baseline="30000" dirty="0" smtClean="0"/>
              <a:t>rd</a:t>
            </a:r>
            <a:r>
              <a:rPr lang="en-US" altLang="en-US" sz="1600" dirty="0" smtClean="0"/>
              <a:t> recirculation SB (Draft </a:t>
            </a:r>
            <a:r>
              <a:rPr lang="en-US" altLang="en-US" sz="1600" dirty="0" smtClean="0"/>
              <a:t>7.0, </a:t>
            </a:r>
            <a:r>
              <a:rPr lang="en-US" altLang="en-US" sz="1600" u="sng" dirty="0" smtClean="0"/>
              <a:t>unchanged draft</a:t>
            </a:r>
            <a:r>
              <a:rPr lang="en-US" altLang="en-US" sz="1600" dirty="0" smtClean="0"/>
              <a:t>)</a:t>
            </a:r>
            <a:endParaRPr lang="en-US" altLang="en-US" sz="1600" dirty="0" smtClean="0"/>
          </a:p>
          <a:p>
            <a:pPr lvl="1"/>
            <a:r>
              <a:rPr lang="en-US" altLang="en-US" sz="1800" b="1" dirty="0" smtClean="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41</a:t>
            </a:fld>
            <a:endParaRPr lang="en-US" altLang="en-US" sz="1200" b="0" dirty="0"/>
          </a:p>
        </p:txBody>
      </p:sp>
      <p:grpSp>
        <p:nvGrpSpPr>
          <p:cNvPr id="6" name="Group 5"/>
          <p:cNvGrpSpPr/>
          <p:nvPr/>
        </p:nvGrpSpPr>
        <p:grpSpPr>
          <a:xfrm>
            <a:off x="1600197" y="3016640"/>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Comment assignment</a:t>
            </a:r>
          </a:p>
          <a:p>
            <a:pPr>
              <a:defRPr/>
            </a:pPr>
            <a:r>
              <a:rPr lang="en-US" altLang="en-US" dirty="0" smtClean="0"/>
              <a:t>Comment resolution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42</a:t>
            </a:fld>
            <a:endParaRPr lang="en-US" altLang="en-US" sz="1200" b="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October 21</a:t>
            </a:r>
            <a:r>
              <a:rPr lang="en-US" altLang="en-US" sz="2400" b="1" baseline="30000" dirty="0" smtClean="0"/>
              <a:t>st</a:t>
            </a:r>
            <a:r>
              <a:rPr lang="en-US" altLang="en-US" sz="2400" b="1" dirty="0" smtClean="0"/>
              <a:t> 10:00 ET</a:t>
            </a:r>
          </a:p>
          <a:p>
            <a:pPr marL="685800" lvl="2" indent="-342900">
              <a:defRPr/>
            </a:pPr>
            <a:r>
              <a:rPr lang="en-US" altLang="en-US" sz="2400" b="1" dirty="0" smtClean="0"/>
              <a:t>October 28</a:t>
            </a:r>
            <a:r>
              <a:rPr lang="en-US" altLang="en-US" sz="2400" b="1" baseline="30000" dirty="0" smtClean="0"/>
              <a:t>th</a:t>
            </a:r>
            <a:r>
              <a:rPr lang="en-US" altLang="en-US" sz="2400" b="1" dirty="0" smtClean="0"/>
              <a:t> 17:00 ET</a:t>
            </a:r>
          </a:p>
          <a:p>
            <a:pPr marL="685800" lvl="2" indent="-342900">
              <a:defRPr/>
            </a:pPr>
            <a:r>
              <a:rPr lang="en-US" altLang="en-US" sz="2400" b="1" dirty="0" smtClean="0"/>
              <a:t>November 4</a:t>
            </a:r>
            <a:r>
              <a:rPr lang="en-US" altLang="en-US" sz="2400" b="1" baseline="30000" dirty="0" smtClean="0"/>
              <a:t>th</a:t>
            </a:r>
            <a:r>
              <a:rPr lang="en-US" altLang="en-US" sz="2400" b="1" dirty="0" smtClean="0"/>
              <a:t> 23:00 ET</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43</a:t>
            </a:fld>
            <a:endParaRPr lang="en-US" altLang="en-US" sz="1200" b="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44</a:t>
            </a:fld>
            <a:endParaRPr lang="en-US" altLang="en-US" sz="1200" b="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45</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September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46</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1066426"/>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strike="sngStrike" dirty="0" err="1" smtClean="0">
                          <a:solidFill>
                            <a:schemeClr val="tx1"/>
                          </a:solidFill>
                        </a:rPr>
                        <a:t>TGba</a:t>
                      </a: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D3.0 (LB241) and </a:t>
            </a:r>
            <a:r>
              <a:rPr lang="en-US" altLang="en-US" dirty="0"/>
              <a:t>instruct the editor to generate P802.11ba </a:t>
            </a:r>
            <a:r>
              <a:rPr lang="en-US" altLang="en-US" dirty="0" smtClean="0"/>
              <a:t>D4.0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September 10</a:t>
            </a:r>
            <a:r>
              <a:rPr lang="en-US" sz="2800" baseline="30000" dirty="0" smtClean="0"/>
              <a:t>th</a:t>
            </a:r>
            <a:r>
              <a:rPr lang="en-US" sz="2800" dirty="0" smtClean="0"/>
              <a:t>  : </a:t>
            </a:r>
          </a:p>
          <a:p>
            <a:pPr lvl="1">
              <a:defRPr/>
            </a:pPr>
            <a:r>
              <a:rPr lang="en-US" sz="2400" b="0" dirty="0" smtClean="0"/>
              <a:t>Received </a:t>
            </a:r>
            <a:r>
              <a:rPr lang="en-US" sz="2400" dirty="0"/>
              <a:t>8</a:t>
            </a:r>
            <a:r>
              <a:rPr lang="en-US" sz="2400" dirty="0" smtClean="0"/>
              <a:t> s</a:t>
            </a:r>
            <a:r>
              <a:rPr lang="en-US" sz="2400" b="0" dirty="0" smtClean="0"/>
              <a:t>ubmissions (updated on September 15</a:t>
            </a:r>
            <a:r>
              <a:rPr lang="en-US" sz="2400" b="0" baseline="30000" dirty="0" smtClean="0"/>
              <a:t>th</a:t>
            </a:r>
            <a:r>
              <a:rPr lang="en-US" sz="2400" b="0" dirty="0" smtClean="0"/>
              <a:t> )</a:t>
            </a:r>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166949</TotalTime>
  <Words>2514</Words>
  <Application>Microsoft Office PowerPoint</Application>
  <PresentationFormat>Widescreen</PresentationFormat>
  <Paragraphs>645</Paragraphs>
  <Slides>46</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5" baseType="lpstr">
      <vt:lpstr>Monotype Sorts</vt:lpstr>
      <vt:lpstr>MS Gothic</vt:lpstr>
      <vt:lpstr>MS PGothic</vt:lpstr>
      <vt:lpstr>Arial</vt:lpstr>
      <vt:lpstr>Calibri</vt:lpstr>
      <vt:lpstr>Helvetica</vt:lpstr>
      <vt:lpstr>Times New Roman</vt:lpstr>
      <vt:lpstr>802-11-Submission</vt:lpstr>
      <vt:lpstr>Document</vt:lpstr>
      <vt:lpstr>September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Summary from July 2019 Meeting and Teleconference Calls</vt:lpstr>
      <vt:lpstr>Motion - Minutes</vt:lpstr>
      <vt:lpstr>Motion # 3030</vt:lpstr>
      <vt:lpstr>Motion # 3031</vt:lpstr>
      <vt:lpstr>Motion # 3032</vt:lpstr>
      <vt:lpstr>Motion # 3033</vt:lpstr>
      <vt:lpstr>Motion # 3034</vt:lpstr>
      <vt:lpstr>Motion # 3035</vt:lpstr>
      <vt:lpstr>Motion # 3036</vt:lpstr>
      <vt:lpstr>Motion # 3037</vt:lpstr>
      <vt:lpstr>Motion # 3038</vt:lpstr>
      <vt:lpstr>Motion # 3039</vt:lpstr>
      <vt:lpstr>Motion # 3040</vt:lpstr>
      <vt:lpstr>Motion # 3041</vt:lpstr>
      <vt:lpstr>Motion # 3042</vt:lpstr>
      <vt:lpstr>Motion # 3043</vt:lpstr>
      <vt:lpstr>Motion # 3044</vt:lpstr>
      <vt:lpstr>Motion # 3045</vt:lpstr>
      <vt:lpstr>Motion # 3046</vt:lpstr>
      <vt:lpstr>Motion # 3047</vt:lpstr>
      <vt:lpstr>Motion # 3048</vt:lpstr>
      <vt:lpstr>Motion # 3049</vt:lpstr>
      <vt:lpstr>WG Recirculation LB Motion</vt:lpstr>
      <vt:lpstr>TGba Timeline </vt:lpstr>
      <vt:lpstr>Goal for November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5660</cp:revision>
  <cp:lastPrinted>2014-11-04T15:04:57Z</cp:lastPrinted>
  <dcterms:created xsi:type="dcterms:W3CDTF">2007-04-17T18:10:23Z</dcterms:created>
  <dcterms:modified xsi:type="dcterms:W3CDTF">2019-09-18T09:56:47Z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2019-09-18 09:56:47Z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