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68" r:id="rId31"/>
    <p:sldId id="869" r:id="rId32"/>
    <p:sldId id="870" r:id="rId33"/>
    <p:sldId id="871" r:id="rId34"/>
    <p:sldId id="872" r:id="rId35"/>
    <p:sldId id="873" r:id="rId36"/>
    <p:sldId id="874" r:id="rId37"/>
    <p:sldId id="875" r:id="rId38"/>
    <p:sldId id="876" r:id="rId39"/>
    <p:sldId id="877" r:id="rId40"/>
    <p:sldId id="858" r:id="rId41"/>
    <p:sldId id="800" r:id="rId42"/>
    <p:sldId id="694" r:id="rId43"/>
    <p:sldId id="695" r:id="rId44"/>
    <p:sldId id="740" r:id="rId45"/>
    <p:sldId id="741" r:id="rId46"/>
    <p:sldId id="825"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70" d="100"/>
          <a:sy n="70" d="100"/>
        </p:scale>
        <p:origin x="1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802.11-19/1418r8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206"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2019-9-17</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671475628"/>
              </p:ext>
            </p:extLst>
          </p:nvPr>
        </p:nvGraphicFramePr>
        <p:xfrm>
          <a:off x="929218" y="1521630"/>
          <a:ext cx="10195982" cy="4953783"/>
        </p:xfrm>
        <a:graphic>
          <a:graphicData uri="http://schemas.openxmlformats.org/drawingml/2006/table">
            <a:tbl>
              <a:tblPr firstRow="1" bandRow="1">
                <a:tableStyleId>{073A0DAA-6AF3-43AB-8588-CEC1D06C72B9}</a:tableStyleId>
              </a:tblPr>
              <a:tblGrid>
                <a:gridCol w="1763108"/>
                <a:gridCol w="4089474"/>
                <a:gridCol w="3443818"/>
                <a:gridCol w="899582"/>
              </a:tblGrid>
              <a:tr h="28781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19/1456r0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key ID of WUR Broadcast frame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11-19/1539</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CID 3356 (revisit)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Xiaofei Wang (</a:t>
                      </a:r>
                      <a:r>
                        <a:rPr lang="en-US" sz="1400" dirty="0" err="1" smtClean="0">
                          <a:latin typeface="Arial" panose="020B0604020202020204" pitchFamily="34" charset="0"/>
                          <a:cs typeface="Arial" panose="020B0604020202020204" pitchFamily="34" charset="0"/>
                        </a:rPr>
                        <a:t>InterDigital</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11-19/1543r0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 CR for CID 3134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11-19/1570r0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lb241-cr-wur-fdma</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lb241-cr-coexistence-assurance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5</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11-19/1179r3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TX/RX Specification D3.0</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11-19/1586</a:t>
                      </a:r>
                      <a:r>
                        <a:rPr lang="en-US" sz="1400" baseline="0" dirty="0" smtClean="0">
                          <a:latin typeface="Arial" panose="020B0604020202020204" pitchFamily="34" charset="0"/>
                          <a:cs typeface="Arial" panose="020B0604020202020204" pitchFamily="34" charset="0"/>
                        </a:rPr>
                        <a:t> (19/1640)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on Contents of BPSK Mark Symbols</a:t>
                      </a:r>
                    </a:p>
                    <a:p>
                      <a:r>
                        <a:rPr lang="en-US" sz="1400" dirty="0" smtClean="0">
                          <a:latin typeface="Arial" panose="020B0604020202020204" pitchFamily="34" charset="0"/>
                          <a:cs typeface="Arial" panose="020B0604020202020204" pitchFamily="34" charset="0"/>
                        </a:rPr>
                        <a:t>(Contents</a:t>
                      </a:r>
                      <a:r>
                        <a:rPr lang="en-US" sz="1400" baseline="0" dirty="0" smtClean="0">
                          <a:latin typeface="Arial" panose="020B0604020202020204" pitchFamily="34" charset="0"/>
                          <a:cs typeface="Arial" panose="020B0604020202020204" pitchFamily="34" charset="0"/>
                        </a:rPr>
                        <a:t> of BPSK Mark)</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Not CR related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11-19/1171</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fi-FI" sz="1400" dirty="0" smtClean="0">
                          <a:latin typeface="Arial" panose="020B0604020202020204" pitchFamily="34" charset="0"/>
                          <a:cs typeface="Arial" panose="020B0604020202020204" pitchFamily="34" charset="0"/>
                        </a:rPr>
                        <a:t>CR on MC-OOK On Symbols (need</a:t>
                      </a:r>
                      <a:r>
                        <a:rPr lang="fi-FI" sz="1400" baseline="0" dirty="0" smtClean="0">
                          <a:latin typeface="Arial" panose="020B0604020202020204" pitchFamily="34" charset="0"/>
                          <a:cs typeface="Arial" panose="020B0604020202020204" pitchFamily="34" charset="0"/>
                        </a:rPr>
                        <a:t> to conclude)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11-19/1641r0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Comment Resolutions on Power Management and Capabilities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Suhwook Kim(LG)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51303">
                <a:tc>
                  <a:txBody>
                    <a:bodyPr/>
                    <a:lstStyle/>
                    <a:p>
                      <a:r>
                        <a:rPr lang="en-US" sz="1400" dirty="0" smtClean="0">
                          <a:latin typeface="Arial" panose="020B0604020202020204" pitchFamily="34" charset="0"/>
                          <a:cs typeface="Arial" panose="020B0604020202020204" pitchFamily="34" charset="0"/>
                        </a:rPr>
                        <a:t>11-19/1657</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3151 (Suhwook transferred</a:t>
                      </a:r>
                      <a:r>
                        <a:rPr lang="en-US" sz="1400" baseline="0" dirty="0" smtClean="0">
                          <a:latin typeface="Arial" panose="020B0604020202020204" pitchFamily="34" charset="0"/>
                          <a:cs typeface="Arial" panose="020B0604020202020204" pitchFamily="34" charset="0"/>
                        </a:rPr>
                        <a:t> to Xiaofei)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Xiaofei</a:t>
                      </a:r>
                      <a:r>
                        <a:rPr lang="en-US" sz="1400" baseline="0" dirty="0" smtClean="0">
                          <a:latin typeface="Arial" panose="020B0604020202020204" pitchFamily="34" charset="0"/>
                          <a:cs typeface="Arial" panose="020B0604020202020204" pitchFamily="34" charset="0"/>
                        </a:rPr>
                        <a:t> Wang</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11-19/1445r3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 3154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a:t>
                      </a:r>
                      <a:r>
                        <a:rPr lang="en-US" sz="1400" baseline="0" dirty="0" smtClean="0">
                          <a:latin typeface="Arial" panose="020B0604020202020204" pitchFamily="34" charset="0"/>
                          <a:cs typeface="Arial" panose="020B0604020202020204" pitchFamily="34" charset="0"/>
                        </a:rPr>
                        <a:t> Son (Org. assignee: Woojin)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11-19/1447r2</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CIDs 3392, 3175, 3393 – need to confirm with Alfred (revisit on Wed. AM1)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 Son (Org. assignee: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Woojin)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3</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11-19/1644</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3179, 3278,</a:t>
                      </a:r>
                      <a:r>
                        <a:rPr lang="en-US" sz="1400" baseline="0" dirty="0" smtClean="0">
                          <a:latin typeface="Arial" panose="020B0604020202020204" pitchFamily="34" charset="0"/>
                          <a:cs typeface="Arial" panose="020B0604020202020204" pitchFamily="34" charset="0"/>
                        </a:rPr>
                        <a:t> 3188, 3191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625096" y="609600"/>
            <a:ext cx="1566904" cy="1384995"/>
          </a:xfrm>
          <a:prstGeom prst="rect">
            <a:avLst/>
          </a:prstGeom>
          <a:solidFill>
            <a:schemeClr val="bg2">
              <a:lumMod val="40000"/>
              <a:lumOff val="60000"/>
            </a:schemeClr>
          </a:solid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Motions: Comment resolutions</a:t>
            </a:r>
          </a:p>
          <a:p>
            <a:pPr lvl="1">
              <a:spcBef>
                <a:spcPts val="0"/>
              </a:spcBef>
            </a:pPr>
            <a:r>
              <a:rPr lang="en-US" altLang="en-US" sz="1600" b="1" dirty="0"/>
              <a:t>Motion: WG recirculation letter ballot</a:t>
            </a:r>
          </a:p>
          <a:p>
            <a:pPr lvl="1">
              <a:spcBef>
                <a:spcPts val="0"/>
              </a:spcBef>
            </a:pPr>
            <a:r>
              <a:rPr lang="en-US" altLang="en-US" sz="1600" dirty="0"/>
              <a:t>TG timeline discussion</a:t>
            </a:r>
          </a:p>
          <a:p>
            <a:pPr lvl="1">
              <a:spcBef>
                <a:spcPts val="0"/>
              </a:spcBef>
            </a:pPr>
            <a:r>
              <a:rPr lang="en-US" altLang="en-US" sz="1600" dirty="0"/>
              <a:t>Goal for November 2019 F2F meeting</a:t>
            </a:r>
          </a:p>
          <a:p>
            <a:pPr lvl="1">
              <a:spcBef>
                <a:spcPts val="0"/>
              </a:spcBef>
            </a:pPr>
            <a:r>
              <a:rPr lang="en-US" altLang="en-US" sz="1600" dirty="0"/>
              <a:t>Teleconference call schedule</a:t>
            </a:r>
          </a:p>
          <a:p>
            <a:pPr lvl="1">
              <a:spcBef>
                <a:spcPts val="0"/>
              </a:spcBef>
            </a:pPr>
            <a:r>
              <a:rPr lang="en-US" altLang="en-US" sz="1600" dirty="0" smtClean="0"/>
              <a:t>Recess</a:t>
            </a:r>
          </a:p>
          <a:p>
            <a:pPr>
              <a:spcBef>
                <a:spcPts val="100"/>
              </a:spcBef>
            </a:pPr>
            <a:r>
              <a:rPr lang="en-US" altLang="en-US" sz="1600" strike="sngStrike" dirty="0" smtClean="0"/>
              <a:t>Thursday: AM1 (2 </a:t>
            </a:r>
            <a:r>
              <a:rPr lang="en-US" altLang="en-US" sz="1600" strike="sngStrike" dirty="0"/>
              <a:t>hours)</a:t>
            </a:r>
          </a:p>
          <a:p>
            <a:pPr lvl="1">
              <a:spcBef>
                <a:spcPts val="0"/>
              </a:spcBef>
            </a:pPr>
            <a:r>
              <a:rPr lang="en-US" altLang="en-US" sz="1600" strike="sngStrike" dirty="0"/>
              <a:t>Call meeting to order</a:t>
            </a:r>
          </a:p>
          <a:p>
            <a:pPr lvl="1">
              <a:spcBef>
                <a:spcPts val="0"/>
              </a:spcBef>
            </a:pPr>
            <a:r>
              <a:rPr lang="en-US" altLang="en-US" sz="1600" strike="sngStrike" dirty="0"/>
              <a:t>IEEE 802 and 802.11 IPR Policy and procedure</a:t>
            </a:r>
          </a:p>
          <a:p>
            <a:pPr lvl="1">
              <a:spcBef>
                <a:spcPts val="0"/>
              </a:spcBef>
            </a:pPr>
            <a:r>
              <a:rPr lang="en-US" altLang="en-US" sz="1600" strike="sngStrike" dirty="0"/>
              <a:t>Presentations on comment resolutions</a:t>
            </a:r>
          </a:p>
          <a:p>
            <a:pPr lvl="1">
              <a:spcBef>
                <a:spcPts val="0"/>
              </a:spcBef>
            </a:pPr>
            <a:r>
              <a:rPr lang="en-US" altLang="en-US" sz="1600" strike="sngStrike" dirty="0" smtClean="0"/>
              <a:t>Recess</a:t>
            </a:r>
            <a:endParaRPr lang="en-US" altLang="en-US" sz="1600" strike="sngStrike"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smtClean="0"/>
              <a:t>Adjourn</a:t>
            </a:r>
            <a:endParaRPr lang="en-US" altLang="en-US" sz="1600" dirty="0"/>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CIDs and ready for motion</a:t>
            </a:r>
          </a:p>
          <a:p>
            <a:pPr>
              <a:defRPr/>
            </a:pPr>
            <a:r>
              <a:rPr lang="en-US" altLang="en-US" dirty="0" smtClean="0"/>
              <a:t>Total 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br>
              <a:rPr lang="en-US" dirty="0" smtClean="0"/>
            </a:br>
            <a:r>
              <a:rPr lang="en-US" dirty="0"/>
              <a:t/>
            </a:r>
            <a:br>
              <a:rPr lang="en-US" dirty="0"/>
            </a:br>
            <a:r>
              <a:rPr lang="en-US" dirty="0"/>
              <a:t>3021, 3022, 3125, 3024, 3088, 3132, 3239, 3321, </a:t>
            </a:r>
            <a:r>
              <a:rPr lang="en-US" dirty="0" smtClean="0"/>
              <a:t>3322 </a:t>
            </a:r>
          </a:p>
          <a:p>
            <a:endParaRPr lang="en-US" b="0" dirty="0" smtClean="0"/>
          </a:p>
          <a:p>
            <a:r>
              <a:rPr lang="en-US" b="0" dirty="0" smtClean="0"/>
              <a:t>Move: Vinod Kristem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1445r3</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3077</a:t>
            </a:r>
            <a:r>
              <a:rPr lang="en-US" dirty="0"/>
              <a:t>, 3117</a:t>
            </a:r>
            <a:r>
              <a:rPr lang="en-US" dirty="0" smtClean="0"/>
              <a:t>, 3209, </a:t>
            </a:r>
            <a:r>
              <a:rPr lang="en-US" dirty="0" smtClean="0">
                <a:solidFill>
                  <a:srgbClr val="FF0000"/>
                </a:solidFill>
              </a:rPr>
              <a:t>3154</a:t>
            </a: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11-19/1447r3] </a:t>
            </a:r>
            <a:r>
              <a:rPr lang="en-US" dirty="0"/>
              <a:t>for the CIDs listed below</a:t>
            </a:r>
            <a:r>
              <a:rPr lang="en-US" dirty="0" smtClean="0"/>
              <a:t>:</a:t>
            </a:r>
            <a:br>
              <a:rPr lang="en-US" dirty="0" smtClean="0"/>
            </a:br>
            <a:r>
              <a:rPr lang="en-US" dirty="0"/>
              <a:t/>
            </a:r>
            <a:br>
              <a:rPr lang="en-US" dirty="0"/>
            </a:br>
            <a:r>
              <a:rPr lang="en-US" dirty="0" smtClean="0"/>
              <a:t>3210, </a:t>
            </a:r>
            <a:r>
              <a:rPr lang="en-US" dirty="0"/>
              <a:t>3111, 3369, 3394, 3260, 3370, 3371, 3395, 3261, 3397, 3046, 3398, 3176, 3368, </a:t>
            </a:r>
            <a:r>
              <a:rPr lang="en-US" dirty="0">
                <a:solidFill>
                  <a:srgbClr val="FF0000"/>
                </a:solidFill>
              </a:rPr>
              <a:t>3392, 3393, 3175 </a:t>
            </a:r>
            <a:endParaRPr lang="en-US" dirty="0" smtClean="0">
              <a:solidFill>
                <a:srgbClr val="FF0000"/>
              </a:solidFill>
            </a:endParaRP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br>
              <a:rPr lang="en-US" dirty="0" smtClean="0"/>
            </a:b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br>
              <a:rPr lang="en-US" dirty="0" smtClean="0"/>
            </a:b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br>
              <a:rPr lang="en-US" dirty="0" smtClean="0"/>
            </a:b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br>
              <a:rPr lang="en-US" dirty="0" smtClean="0"/>
            </a:b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br>
              <a:rPr lang="en-US" dirty="0" smtClean="0"/>
            </a:b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br>
              <a:rPr lang="en-US" dirty="0" smtClean="0"/>
            </a:b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11-19/1456r0] </a:t>
            </a:r>
            <a:r>
              <a:rPr lang="en-US" dirty="0"/>
              <a:t>for the CIDs listed below</a:t>
            </a:r>
            <a:r>
              <a:rPr lang="en-US" dirty="0" smtClean="0"/>
              <a:t>:</a:t>
            </a:r>
            <a:br>
              <a:rPr lang="en-US" dirty="0" smtClean="0"/>
            </a:br>
            <a:r>
              <a:rPr lang="en-US" dirty="0"/>
              <a:t/>
            </a:r>
            <a:br>
              <a:rPr lang="en-US" dirty="0"/>
            </a:br>
            <a:r>
              <a:rPr lang="en-US" dirty="0" smtClean="0"/>
              <a:t>3187, 3262</a:t>
            </a:r>
            <a:br>
              <a:rPr lang="en-US" dirty="0" smtClean="0"/>
            </a:br>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381286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11-19/1539r3] </a:t>
            </a:r>
            <a:r>
              <a:rPr lang="en-US" dirty="0"/>
              <a:t>for the CIDs listed below</a:t>
            </a:r>
            <a:r>
              <a:rPr lang="en-US" dirty="0" smtClean="0"/>
              <a:t>:</a:t>
            </a:r>
            <a:br>
              <a:rPr lang="en-US" dirty="0" smtClean="0"/>
            </a:br>
            <a:r>
              <a:rPr lang="en-US" dirty="0"/>
              <a:t/>
            </a:r>
            <a:br>
              <a:rPr lang="en-US" dirty="0"/>
            </a:br>
            <a:r>
              <a:rPr lang="en-US" dirty="0" smtClean="0"/>
              <a:t>3356</a:t>
            </a:r>
            <a:br>
              <a:rPr lang="en-US" dirty="0" smtClean="0"/>
            </a:br>
            <a:endParaRPr lang="en-US" dirty="0" smtClean="0"/>
          </a:p>
          <a:p>
            <a:r>
              <a:rPr lang="en-US" b="0" dirty="0" smtClean="0"/>
              <a:t>Move: 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438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11-19/1543r0] </a:t>
            </a:r>
            <a:r>
              <a:rPr lang="en-US" dirty="0"/>
              <a:t>for the CIDs listed below</a:t>
            </a:r>
            <a:r>
              <a:rPr lang="en-US" dirty="0" smtClean="0"/>
              <a:t>:</a:t>
            </a:r>
            <a:br>
              <a:rPr lang="en-US" dirty="0" smtClean="0"/>
            </a:br>
            <a:r>
              <a:rPr lang="en-US" dirty="0"/>
              <a:t/>
            </a:r>
            <a:br>
              <a:rPr lang="en-US" dirty="0"/>
            </a:br>
            <a:r>
              <a:rPr lang="en-US" dirty="0" smtClean="0"/>
              <a:t>3134</a:t>
            </a:r>
            <a:br>
              <a:rPr lang="en-US" dirty="0" smtClean="0"/>
            </a:br>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428526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1570r2</a:t>
            </a:r>
            <a:r>
              <a:rPr lang="en-US" dirty="0" smtClean="0"/>
              <a:t>] </a:t>
            </a:r>
            <a:r>
              <a:rPr lang="en-US" dirty="0"/>
              <a:t>for the CIDs listed below</a:t>
            </a:r>
            <a:r>
              <a:rPr lang="en-US" dirty="0" smtClean="0"/>
              <a:t>:</a:t>
            </a:r>
            <a:br>
              <a:rPr lang="en-US" dirty="0" smtClean="0"/>
            </a:br>
            <a:r>
              <a:rPr lang="en-US" dirty="0"/>
              <a:t/>
            </a:r>
            <a:br>
              <a:rPr lang="en-US" dirty="0"/>
            </a:br>
            <a:r>
              <a:rPr lang="en-US" dirty="0"/>
              <a:t>3312, 3374, 3011, 3236 </a:t>
            </a:r>
            <a:endParaRPr lang="en-US" dirty="0" smtClean="0"/>
          </a:p>
          <a:p>
            <a:endParaRPr lang="en-US" dirty="0" smtClean="0"/>
          </a:p>
          <a:p>
            <a:r>
              <a:rPr lang="en-US" b="0" dirty="0" smtClean="0"/>
              <a:t>Move: Yongho Seok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423085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11-19/1571r0] </a:t>
            </a:r>
            <a:r>
              <a:rPr lang="en-US" dirty="0"/>
              <a:t>for the CIDs listed below</a:t>
            </a:r>
            <a:r>
              <a:rPr lang="en-US" dirty="0" smtClean="0"/>
              <a:t>:</a:t>
            </a:r>
            <a:br>
              <a:rPr lang="en-US" dirty="0" smtClean="0"/>
            </a:br>
            <a:r>
              <a:rPr lang="en-US" dirty="0"/>
              <a:t/>
            </a:r>
            <a:br>
              <a:rPr lang="en-US" dirty="0"/>
            </a:br>
            <a:r>
              <a:rPr lang="en-US" dirty="0"/>
              <a:t>3004, 3005, 3006, 3007, 3008 </a:t>
            </a:r>
            <a:endParaRPr lang="en-US" dirty="0" smtClean="0"/>
          </a:p>
          <a:p>
            <a:endParaRPr lang="en-US" dirty="0" smtClean="0"/>
          </a:p>
          <a:p>
            <a:r>
              <a:rPr lang="en-US" b="0" dirty="0" smtClean="0"/>
              <a:t>Move: Yongho Seok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218884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11-19/1179r3] </a:t>
            </a:r>
            <a:r>
              <a:rPr lang="en-US" dirty="0"/>
              <a:t>for the CIDs listed below</a:t>
            </a:r>
            <a:r>
              <a:rPr lang="en-US" dirty="0" smtClean="0"/>
              <a:t>:</a:t>
            </a:r>
            <a:br>
              <a:rPr lang="en-US" dirty="0" smtClean="0"/>
            </a:br>
            <a:r>
              <a:rPr lang="en-US" dirty="0"/>
              <a:t/>
            </a:r>
            <a:br>
              <a:rPr lang="en-US" dirty="0"/>
            </a:br>
            <a:r>
              <a:rPr lang="en-US" dirty="0" smtClean="0"/>
              <a:t>3291</a:t>
            </a:r>
          </a:p>
          <a:p>
            <a:endParaRPr lang="en-US"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32445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11-19/1641r0] </a:t>
            </a:r>
            <a:r>
              <a:rPr lang="en-US" dirty="0"/>
              <a:t>for the CIDs listed below</a:t>
            </a:r>
            <a:r>
              <a:rPr lang="en-US" dirty="0" smtClean="0"/>
              <a:t>:</a:t>
            </a:r>
            <a:br>
              <a:rPr lang="en-US" dirty="0" smtClean="0"/>
            </a:br>
            <a:r>
              <a:rPr lang="en-US" dirty="0"/>
              <a:t/>
            </a:r>
            <a:br>
              <a:rPr lang="en-US" dirty="0"/>
            </a:br>
            <a:r>
              <a:rPr lang="en-US" dirty="0" smtClean="0"/>
              <a:t>3103</a:t>
            </a:r>
          </a:p>
          <a:p>
            <a:endParaRPr lang="en-US" dirty="0" smtClean="0"/>
          </a:p>
          <a:p>
            <a:r>
              <a:rPr lang="en-US" b="0" dirty="0" smtClean="0"/>
              <a:t>Move: Suhwook Kim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4242199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11-19/1644r1] </a:t>
            </a:r>
            <a:r>
              <a:rPr lang="en-US" dirty="0"/>
              <a:t>for the CIDs listed below</a:t>
            </a:r>
            <a:r>
              <a:rPr lang="en-US" dirty="0" smtClean="0"/>
              <a:t>:</a:t>
            </a:r>
            <a:br>
              <a:rPr lang="en-US" dirty="0" smtClean="0"/>
            </a:br>
            <a:r>
              <a:rPr lang="en-US" dirty="0"/>
              <a:t/>
            </a:r>
            <a:br>
              <a:rPr lang="en-US" dirty="0"/>
            </a:br>
            <a:r>
              <a:rPr lang="en-US" dirty="0"/>
              <a:t>3179, 3191, 3188, 3278 </a:t>
            </a:r>
            <a:endParaRPr lang="en-US" dirty="0" smtClean="0"/>
          </a:p>
          <a:p>
            <a:endParaRPr lang="en-US"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9429810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11-19/1657r0] </a:t>
            </a:r>
            <a:r>
              <a:rPr lang="en-US" dirty="0"/>
              <a:t>for the CIDs listed below</a:t>
            </a:r>
            <a:r>
              <a:rPr lang="en-US" dirty="0" smtClean="0"/>
              <a:t>:</a:t>
            </a:r>
            <a:br>
              <a:rPr lang="en-US" dirty="0" smtClean="0"/>
            </a:br>
            <a:r>
              <a:rPr lang="en-US" dirty="0"/>
              <a:t/>
            </a:r>
            <a:br>
              <a:rPr lang="en-US" dirty="0"/>
            </a:br>
            <a:r>
              <a:rPr lang="en-US" dirty="0" smtClean="0"/>
              <a:t>3151</a:t>
            </a:r>
          </a:p>
          <a:p>
            <a:endParaRPr lang="en-US" dirty="0" smtClean="0"/>
          </a:p>
          <a:p>
            <a:r>
              <a:rPr lang="en-US" b="0" dirty="0" smtClean="0"/>
              <a:t>Move: 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35816558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3049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11-19/1171r3] </a:t>
            </a:r>
            <a:r>
              <a:rPr lang="en-US" dirty="0"/>
              <a:t>for the CIDs listed below</a:t>
            </a:r>
            <a:r>
              <a:rPr lang="en-US" dirty="0" smtClean="0"/>
              <a:t>:</a:t>
            </a:r>
            <a:br>
              <a:rPr lang="en-US" dirty="0" smtClean="0"/>
            </a:br>
            <a:r>
              <a:rPr lang="en-US" dirty="0"/>
              <a:t/>
            </a:r>
            <a:br>
              <a:rPr lang="en-US" dirty="0"/>
            </a:br>
            <a:r>
              <a:rPr lang="en-US" dirty="0"/>
              <a:t>3064, 3304, </a:t>
            </a:r>
            <a:r>
              <a:rPr lang="en-US" dirty="0" smtClean="0"/>
              <a:t>3305, 3383</a:t>
            </a:r>
          </a:p>
          <a:p>
            <a:endParaRPr lang="en-US" dirty="0" smtClean="0"/>
          </a:p>
          <a:p>
            <a:r>
              <a:rPr lang="en-US" b="0" dirty="0" smtClean="0"/>
              <a:t>Move: Steve Shellhammer</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702658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a:t>
            </a:r>
            <a:r>
              <a:rPr lang="en-US" dirty="0" smtClean="0">
                <a:solidFill>
                  <a:srgbClr val="FF0000"/>
                </a:solidFill>
              </a:rPr>
              <a:t>11-19/1016r10</a:t>
            </a:r>
            <a:r>
              <a:rPr lang="en-US" dirty="0" smtClean="0"/>
              <a:t>,</a:t>
            </a:r>
            <a:endParaRPr lang="en-US" dirty="0"/>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a:t>
            </a:r>
            <a:r>
              <a:rPr lang="en-US" dirty="0"/>
              <a:t>Standards Association (SA) Ballot?”</a:t>
            </a:r>
            <a:endParaRPr lang="en-US" dirty="0"/>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7543801"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done (start after LB and done before Nov. F2F meeting)</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r>
              <a:rPr lang="en-US" altLang="en-US" sz="1600" dirty="0" smtClean="0">
                <a:solidFill>
                  <a:srgbClr val="FF0000"/>
                </a:solidFill>
              </a:rPr>
              <a:t>EC approval to SB (SA ballot)</a:t>
            </a:r>
          </a:p>
          <a:p>
            <a:pPr lvl="1"/>
            <a:r>
              <a:rPr lang="en-US" altLang="en-US" sz="1600" dirty="0" smtClean="0"/>
              <a:t>February: Initial SB (Draft 5.0)</a:t>
            </a:r>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a:t>
            </a:r>
            <a:r>
              <a:rPr lang="en-US" altLang="en-US" sz="1600" dirty="0" smtClean="0"/>
              <a:t>7.0, </a:t>
            </a:r>
            <a:r>
              <a:rPr lang="en-US" altLang="en-US" sz="1600" u="sng" dirty="0" smtClean="0"/>
              <a:t>unchanged draft</a:t>
            </a:r>
            <a:r>
              <a:rPr lang="en-US" altLang="en-US" sz="1600" dirty="0" smtClean="0"/>
              <a:t>)</a:t>
            </a:r>
            <a:endParaRPr lang="en-US" altLang="en-US" sz="1600" dirty="0" smtClean="0"/>
          </a:p>
          <a:p>
            <a:pPr lvl="1"/>
            <a:r>
              <a:rPr lang="en-US" altLang="en-US" sz="1800" b="1" dirty="0" smtClean="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41</a:t>
            </a:fld>
            <a:endParaRPr lang="en-US" altLang="en-US" sz="1200" b="0" dirty="0"/>
          </a:p>
        </p:txBody>
      </p:sp>
      <p:grpSp>
        <p:nvGrpSpPr>
          <p:cNvPr id="6" name="Group 5"/>
          <p:cNvGrpSpPr/>
          <p:nvPr/>
        </p:nvGrpSpPr>
        <p:grpSpPr>
          <a:xfrm>
            <a:off x="1600197" y="301664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Comment assignment</a:t>
            </a:r>
          </a:p>
          <a:p>
            <a:pPr>
              <a:defRPr/>
            </a:pPr>
            <a:r>
              <a:rPr lang="en-US" altLang="en-US" dirty="0" smtClean="0"/>
              <a:t>Comment resolution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42</a:t>
            </a:fld>
            <a:endParaRPr lang="en-US" altLang="en-US" sz="1200" b="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October 21</a:t>
            </a:r>
            <a:r>
              <a:rPr lang="en-US" altLang="en-US" sz="2400" b="1" baseline="30000" dirty="0" smtClean="0"/>
              <a:t>st</a:t>
            </a:r>
            <a:r>
              <a:rPr lang="en-US" altLang="en-US" sz="2400" b="1" dirty="0" smtClean="0"/>
              <a:t> 10:00 ET</a:t>
            </a:r>
          </a:p>
          <a:p>
            <a:pPr marL="685800" lvl="2" indent="-342900">
              <a:defRPr/>
            </a:pPr>
            <a:r>
              <a:rPr lang="en-US" altLang="en-US" sz="2400" b="1" dirty="0" smtClean="0"/>
              <a:t>October 28</a:t>
            </a:r>
            <a:r>
              <a:rPr lang="en-US" altLang="en-US" sz="2400" b="1" baseline="30000" dirty="0" smtClean="0"/>
              <a:t>th</a:t>
            </a:r>
            <a:r>
              <a:rPr lang="en-US" altLang="en-US" sz="2400" b="1" dirty="0" smtClean="0"/>
              <a:t> 17:00 ET</a:t>
            </a:r>
          </a:p>
          <a:p>
            <a:pPr marL="685800" lvl="2" indent="-342900">
              <a:defRPr/>
            </a:pPr>
            <a:r>
              <a:rPr lang="en-US" altLang="en-US" sz="2400" b="1" dirty="0" smtClean="0"/>
              <a:t>November 4</a:t>
            </a:r>
            <a:r>
              <a:rPr lang="en-US" altLang="en-US" sz="2400" b="1" baseline="30000" dirty="0" smtClean="0"/>
              <a:t>th</a:t>
            </a:r>
            <a:r>
              <a:rPr lang="en-US" altLang="en-US" sz="2400" b="1" dirty="0" smtClean="0"/>
              <a:t>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43</a:t>
            </a:fld>
            <a:endParaRPr lang="en-US" altLang="en-US" sz="1200" b="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44</a:t>
            </a:fld>
            <a:endParaRPr lang="en-US" altLang="en-US" sz="1200" b="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1066426"/>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strike="sngStrike" dirty="0" err="1" smtClean="0">
                          <a:solidFill>
                            <a:schemeClr val="tx1"/>
                          </a:solidFill>
                        </a:rPr>
                        <a:t>TGba</a:t>
                      </a: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September 10</a:t>
            </a:r>
            <a:r>
              <a:rPr lang="en-US" sz="2800" baseline="30000" dirty="0" smtClean="0"/>
              <a:t>th</a:t>
            </a:r>
            <a:r>
              <a:rPr lang="en-US" sz="2800" dirty="0" smtClean="0"/>
              <a:t>  : </a:t>
            </a:r>
          </a:p>
          <a:p>
            <a:pPr lvl="1">
              <a:defRPr/>
            </a:pPr>
            <a:r>
              <a:rPr lang="en-US" sz="2400" b="0" dirty="0" smtClean="0"/>
              <a:t>Received </a:t>
            </a:r>
            <a:r>
              <a:rPr lang="en-US" sz="2400" dirty="0"/>
              <a:t>8</a:t>
            </a:r>
            <a:r>
              <a:rPr lang="en-US" sz="2400" dirty="0" smtClean="0"/>
              <a:t> s</a:t>
            </a:r>
            <a:r>
              <a:rPr lang="en-US" sz="2400" b="0" dirty="0" smtClean="0"/>
              <a:t>ubmissions (updated on September 15</a:t>
            </a:r>
            <a:r>
              <a:rPr lang="en-US" sz="2400" b="0" baseline="30000" dirty="0" smtClean="0"/>
              <a:t>th</a:t>
            </a:r>
            <a:r>
              <a:rPr lang="en-US" sz="2400" b="0" dirty="0" smtClean="0"/>
              <a:t> )</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166770</TotalTime>
  <Words>2513</Words>
  <Application>Microsoft Office PowerPoint</Application>
  <PresentationFormat>Widescreen</PresentationFormat>
  <Paragraphs>645</Paragraphs>
  <Slides>46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Motion # 3040</vt:lpstr>
      <vt:lpstr>Motion # 3041</vt:lpstr>
      <vt:lpstr>Motion # 3042</vt:lpstr>
      <vt:lpstr>Motion # 3043</vt:lpstr>
      <vt:lpstr>Motion # 3044</vt:lpstr>
      <vt:lpstr>Motion # 3045</vt:lpstr>
      <vt:lpstr>Motion # 3046</vt:lpstr>
      <vt:lpstr>Motion # 3047</vt:lpstr>
      <vt:lpstr>Motion # 3048</vt:lpstr>
      <vt:lpstr>Motion # 3049</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5652</cp:revision>
  <cp:lastPrinted>2014-11-04T15:04:57Z</cp:lastPrinted>
  <dcterms:created xsi:type="dcterms:W3CDTF">2007-04-17T18:10:23Z</dcterms:created>
  <dcterms:modified xsi:type="dcterms:W3CDTF">2019-09-18T06:57:13Z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2019-09-18 06:57:13Z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