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74" r:id="rId37"/>
    <p:sldId id="875" r:id="rId38"/>
    <p:sldId id="876" r:id="rId39"/>
    <p:sldId id="877" r:id="rId40"/>
    <p:sldId id="858" r:id="rId41"/>
    <p:sldId id="800" r:id="rId42"/>
    <p:sldId id="694" r:id="rId43"/>
    <p:sldId id="695" r:id="rId44"/>
    <p:sldId id="740" r:id="rId45"/>
    <p:sldId id="741" r:id="rId46"/>
    <p:sldId id="825"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54" autoAdjust="0"/>
    <p:restoredTop sz="92169" autoAdjust="0"/>
  </p:normalViewPr>
  <p:slideViewPr>
    <p:cSldViewPr>
      <p:cViewPr varScale="1">
        <p:scale>
          <a:sx n="68" d="100"/>
          <a:sy n="68" d="100"/>
        </p:scale>
        <p:origin x="2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200"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2019-9-17</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671475628"/>
              </p:ext>
            </p:extLst>
          </p:nvPr>
        </p:nvGraphicFramePr>
        <p:xfrm>
          <a:off x="929218" y="1521630"/>
          <a:ext cx="10195982" cy="4953783"/>
        </p:xfrm>
        <a:graphic>
          <a:graphicData uri="http://schemas.openxmlformats.org/drawingml/2006/table">
            <a:tbl>
              <a:tblPr firstRow="1" bandRow="1">
                <a:tableStyleId>{073A0DAA-6AF3-43AB-8588-CEC1D06C72B9}</a:tableStyleId>
              </a:tblPr>
              <a:tblGrid>
                <a:gridCol w="1763108"/>
                <a:gridCol w="4089474"/>
                <a:gridCol w="3443818"/>
                <a:gridCol w="899582"/>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CID 3356 (revisit)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11-19/1586</a:t>
                      </a:r>
                      <a:r>
                        <a:rPr lang="en-US" sz="1400" baseline="0" dirty="0" smtClean="0">
                          <a:latin typeface="Arial" panose="020B0604020202020204" pitchFamily="34" charset="0"/>
                          <a:cs typeface="Arial" panose="020B0604020202020204" pitchFamily="34" charset="0"/>
                        </a:rPr>
                        <a:t> (19/1640)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p>
                    <a:p>
                      <a:r>
                        <a:rPr lang="en-US" sz="1400" dirty="0" smtClean="0">
                          <a:latin typeface="Arial" panose="020B0604020202020204" pitchFamily="34" charset="0"/>
                          <a:cs typeface="Arial" panose="020B0604020202020204" pitchFamily="34" charset="0"/>
                        </a:rPr>
                        <a:t>(Contents</a:t>
                      </a:r>
                      <a:r>
                        <a:rPr lang="en-US" sz="1400" baseline="0" dirty="0" smtClean="0">
                          <a:latin typeface="Arial" panose="020B0604020202020204" pitchFamily="34" charset="0"/>
                          <a:cs typeface="Arial" panose="020B0604020202020204" pitchFamily="34" charset="0"/>
                        </a:rPr>
                        <a:t> of BPSK Mark)</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fi-FI" sz="1400" dirty="0" smtClean="0">
                          <a:latin typeface="Arial" panose="020B0604020202020204" pitchFamily="34" charset="0"/>
                          <a:cs typeface="Arial" panose="020B0604020202020204" pitchFamily="34" charset="0"/>
                        </a:rPr>
                        <a:t>CR on MC-OOK On Symbols (need</a:t>
                      </a:r>
                      <a:r>
                        <a:rPr lang="fi-FI" sz="1400" baseline="0" dirty="0" smtClean="0">
                          <a:latin typeface="Arial" panose="020B0604020202020204" pitchFamily="34" charset="0"/>
                          <a:cs typeface="Arial" panose="020B0604020202020204" pitchFamily="34" charset="0"/>
                        </a:rPr>
                        <a:t> to conclude)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489281">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51303">
                <a:tc>
                  <a:txBody>
                    <a:bodyPr/>
                    <a:lstStyle/>
                    <a:p>
                      <a:r>
                        <a:rPr lang="en-US" sz="1400" dirty="0" smtClean="0">
                          <a:latin typeface="Arial" panose="020B0604020202020204" pitchFamily="34" charset="0"/>
                          <a:cs typeface="Arial" panose="020B0604020202020204" pitchFamily="34" charset="0"/>
                        </a:rPr>
                        <a:t>11-19/1657</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deferred CIDs 3392, 3175, 3393 – need to confirm with Alfred (revisit on Wed. AM1)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smtClean="0"/>
              <a:t>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Motions: Comment resolutions</a:t>
            </a:r>
          </a:p>
          <a:p>
            <a:pPr lvl="1">
              <a:spcBef>
                <a:spcPts val="0"/>
              </a:spcBef>
            </a:pPr>
            <a:r>
              <a:rPr lang="en-US" altLang="en-US" sz="1600" b="1" dirty="0"/>
              <a:t>Motion: WG recirculation letter ballot</a:t>
            </a:r>
          </a:p>
          <a:p>
            <a:pPr lvl="1">
              <a:spcBef>
                <a:spcPts val="0"/>
              </a:spcBef>
            </a:pPr>
            <a:r>
              <a:rPr lang="en-US" altLang="en-US" sz="1600" dirty="0"/>
              <a:t>TG timeline discussion</a:t>
            </a:r>
          </a:p>
          <a:p>
            <a:pPr lvl="1">
              <a:spcBef>
                <a:spcPts val="0"/>
              </a:spcBef>
            </a:pPr>
            <a:r>
              <a:rPr lang="en-US" altLang="en-US" sz="1600" dirty="0"/>
              <a:t>Goal for November 2019 F2F meeting</a:t>
            </a:r>
          </a:p>
          <a:p>
            <a:pPr lvl="1">
              <a:spcBef>
                <a:spcPts val="0"/>
              </a:spcBef>
            </a:pPr>
            <a:r>
              <a:rPr lang="en-US" altLang="en-US" sz="1600" dirty="0"/>
              <a:t>Teleconference call schedule</a:t>
            </a:r>
          </a:p>
          <a:p>
            <a:pPr lvl="1">
              <a:spcBef>
                <a:spcPts val="0"/>
              </a:spcBef>
            </a:pPr>
            <a:r>
              <a:rPr lang="en-US" altLang="en-US" sz="1600" dirty="0" smtClean="0"/>
              <a:t>Recess</a:t>
            </a:r>
            <a:endParaRPr lang="en-US" altLang="en-US" sz="1600" dirty="0" smtClean="0"/>
          </a:p>
          <a:p>
            <a:pPr>
              <a:spcBef>
                <a:spcPts val="100"/>
              </a:spcBef>
            </a:pPr>
            <a:r>
              <a:rPr lang="en-US" altLang="en-US" sz="1600" strike="sngStrike" dirty="0" smtClean="0"/>
              <a:t>Thursday: AM1 (2 </a:t>
            </a:r>
            <a:r>
              <a:rPr lang="en-US" altLang="en-US" sz="1600" strike="sngStrike" dirty="0"/>
              <a:t>hours)</a:t>
            </a:r>
          </a:p>
          <a:p>
            <a:pPr lvl="1">
              <a:spcBef>
                <a:spcPts val="0"/>
              </a:spcBef>
            </a:pPr>
            <a:r>
              <a:rPr lang="en-US" altLang="en-US" sz="1600" strike="sngStrike" dirty="0"/>
              <a:t>Call meeting to order</a:t>
            </a:r>
          </a:p>
          <a:p>
            <a:pPr lvl="1">
              <a:spcBef>
                <a:spcPts val="0"/>
              </a:spcBef>
            </a:pPr>
            <a:r>
              <a:rPr lang="en-US" altLang="en-US" sz="1600" strike="sngStrike" dirty="0"/>
              <a:t>IEEE 802 and 802.11 IPR Policy and procedure</a:t>
            </a:r>
          </a:p>
          <a:p>
            <a:pPr lvl="1">
              <a:spcBef>
                <a:spcPts val="0"/>
              </a:spcBef>
            </a:pPr>
            <a:r>
              <a:rPr lang="en-US" altLang="en-US" sz="1600" strike="sngStrike" dirty="0"/>
              <a:t>Presentations on comment resolutions</a:t>
            </a:r>
          </a:p>
          <a:p>
            <a:pPr lvl="1">
              <a:spcBef>
                <a:spcPts val="0"/>
              </a:spcBef>
            </a:pPr>
            <a:r>
              <a:rPr lang="en-US" altLang="en-US" sz="1600" strike="sngStrike" dirty="0" smtClean="0"/>
              <a:t>Recess</a:t>
            </a:r>
            <a:endParaRPr lang="en-US" altLang="en-US" sz="1600" strike="sngStrike"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smtClean="0"/>
              <a:t>Adjourn</a:t>
            </a:r>
            <a:endParaRPr lang="en-US" altLang="en-US" sz="1600" dirty="0"/>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a:t>
            </a:r>
            <a:r>
              <a:rPr lang="en-US" b="0" dirty="0" smtClean="0"/>
              <a:t>Vinod Kristem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1445r3</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a:t>
            </a:r>
            <a:r>
              <a:rPr lang="en-US" dirty="0" smtClean="0"/>
              <a:t>3209, </a:t>
            </a:r>
            <a:r>
              <a:rPr lang="en-US" dirty="0" smtClean="0">
                <a:solidFill>
                  <a:srgbClr val="FF0000"/>
                </a:solidFill>
              </a:rPr>
              <a:t>3154</a:t>
            </a:r>
            <a:endParaRPr lang="en-US" dirty="0" smtClean="0">
              <a:solidFill>
                <a:srgbClr val="FF0000"/>
              </a:solidFill>
            </a:endParaRP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11-19/1447r3]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a:t>
            </a:r>
            <a:r>
              <a:rPr lang="en-US" dirty="0"/>
              <a:t>3368, </a:t>
            </a:r>
            <a:r>
              <a:rPr lang="en-US" dirty="0">
                <a:solidFill>
                  <a:srgbClr val="FF0000"/>
                </a:solidFill>
              </a:rPr>
              <a:t>3392, 3393, 3175 </a:t>
            </a:r>
            <a:endParaRPr lang="en-US" dirty="0" smtClean="0">
              <a:solidFill>
                <a:srgbClr val="FF0000"/>
              </a:solidFill>
            </a:endParaRP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11-19/1539r3]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endParaRPr lang="en-US" dirty="0" smtClean="0"/>
          </a:p>
          <a:p>
            <a:endParaRPr lang="en-US" dirty="0" smtClean="0"/>
          </a:p>
          <a:p>
            <a:r>
              <a:rPr lang="en-US" b="0" dirty="0" smtClean="0"/>
              <a:t>Move</a:t>
            </a:r>
            <a:r>
              <a:rPr lang="en-US" b="0" dirty="0" smtClean="0"/>
              <a:t>: </a:t>
            </a:r>
            <a:r>
              <a:rPr lang="en-US" b="0" dirty="0" smtClean="0"/>
              <a:t>Leif Wilhelmsson</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11-19/1641r0] </a:t>
            </a:r>
            <a:r>
              <a:rPr lang="en-US" dirty="0"/>
              <a:t>for the CIDs listed below</a:t>
            </a:r>
            <a:r>
              <a:rPr lang="en-US" dirty="0" smtClean="0"/>
              <a:t>:</a:t>
            </a:r>
            <a:br>
              <a:rPr lang="en-US" dirty="0" smtClean="0"/>
            </a:br>
            <a:r>
              <a:rPr lang="en-US" dirty="0"/>
              <a:t/>
            </a:r>
            <a:br>
              <a:rPr lang="en-US" dirty="0"/>
            </a:br>
            <a:r>
              <a:rPr lang="en-US" dirty="0" smtClean="0"/>
              <a:t>3103</a:t>
            </a:r>
          </a:p>
          <a:p>
            <a:endParaRPr lang="en-US" dirty="0" smtClean="0"/>
          </a:p>
          <a:p>
            <a:r>
              <a:rPr lang="en-US" b="0" dirty="0" smtClean="0"/>
              <a:t>Move</a:t>
            </a:r>
            <a:r>
              <a:rPr lang="en-US" b="0" dirty="0" smtClean="0"/>
              <a:t>: </a:t>
            </a:r>
            <a:r>
              <a:rPr lang="en-US" b="0" dirty="0" smtClean="0"/>
              <a:t>Suhwook Kim</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42421994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11-19/1644r1] </a:t>
            </a:r>
            <a:r>
              <a:rPr lang="en-US" dirty="0"/>
              <a:t>for the CIDs listed below</a:t>
            </a:r>
            <a:r>
              <a:rPr lang="en-US" dirty="0" smtClean="0"/>
              <a:t>:</a:t>
            </a:r>
            <a:br>
              <a:rPr lang="en-US" dirty="0" smtClean="0"/>
            </a:br>
            <a:r>
              <a:rPr lang="en-US" dirty="0"/>
              <a:t/>
            </a:r>
            <a:br>
              <a:rPr lang="en-US" dirty="0"/>
            </a:br>
            <a:r>
              <a:rPr lang="en-US" dirty="0"/>
              <a:t>3179, 3191, 3188, 3278 </a:t>
            </a:r>
            <a:endParaRPr lang="en-US" dirty="0" smtClean="0"/>
          </a:p>
          <a:p>
            <a:endParaRPr lang="en-US"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9429810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11-19/1657r0] </a:t>
            </a:r>
            <a:r>
              <a:rPr lang="en-US" dirty="0"/>
              <a:t>for the CIDs listed below</a:t>
            </a:r>
            <a:r>
              <a:rPr lang="en-US" dirty="0" smtClean="0"/>
              <a:t>:</a:t>
            </a:r>
            <a:br>
              <a:rPr lang="en-US" dirty="0" smtClean="0"/>
            </a:br>
            <a:r>
              <a:rPr lang="en-US" dirty="0"/>
              <a:t/>
            </a:r>
            <a:br>
              <a:rPr lang="en-US" dirty="0"/>
            </a:br>
            <a:r>
              <a:rPr lang="en-US" dirty="0" smtClean="0"/>
              <a:t>3151</a:t>
            </a:r>
          </a:p>
          <a:p>
            <a:endParaRPr lang="en-US" dirty="0" smtClean="0"/>
          </a:p>
          <a:p>
            <a:r>
              <a:rPr lang="en-US" b="0" dirty="0" smtClean="0"/>
              <a:t>Move</a:t>
            </a:r>
            <a:r>
              <a:rPr lang="en-US" b="0" dirty="0" smtClean="0"/>
              <a:t>: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35816558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11-19/1171r3] </a:t>
            </a:r>
            <a:r>
              <a:rPr lang="en-US" dirty="0"/>
              <a:t>for the CIDs listed below</a:t>
            </a:r>
            <a:r>
              <a:rPr lang="en-US" dirty="0" smtClean="0"/>
              <a:t>:</a:t>
            </a:r>
            <a:br>
              <a:rPr lang="en-US" dirty="0" smtClean="0"/>
            </a:br>
            <a:r>
              <a:rPr lang="en-US" dirty="0"/>
              <a:t/>
            </a:r>
            <a:br>
              <a:rPr lang="en-US" dirty="0"/>
            </a:br>
            <a:r>
              <a:rPr lang="en-US" dirty="0"/>
              <a:t>3064, 3304, </a:t>
            </a:r>
            <a:r>
              <a:rPr lang="en-US" dirty="0" smtClean="0"/>
              <a:t>3305, 3383</a:t>
            </a:r>
          </a:p>
          <a:p>
            <a:endParaRPr lang="en-US" dirty="0" smtClean="0"/>
          </a:p>
          <a:p>
            <a:r>
              <a:rPr lang="en-US" b="0" dirty="0" smtClean="0"/>
              <a:t>Move</a:t>
            </a:r>
            <a:r>
              <a:rPr lang="en-US" b="0" dirty="0" smtClean="0"/>
              <a:t>: </a:t>
            </a:r>
            <a:r>
              <a:rPr lang="en-US" b="0" dirty="0" smtClean="0"/>
              <a:t>Steve Shellhammer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702658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7543801" cy="5027613"/>
          </a:xfrm>
        </p:spPr>
        <p:txBody>
          <a:bodyPr/>
          <a:lstStyle/>
          <a:p>
            <a:r>
              <a:rPr lang="en-US" altLang="en-US" sz="1800" dirty="0" smtClean="0"/>
              <a:t>2019</a:t>
            </a:r>
            <a:r>
              <a:rPr lang="en-US" altLang="en-US" sz="1800" dirty="0"/>
              <a:t>:</a:t>
            </a:r>
            <a:endParaRPr lang="en-US" altLang="en-US" sz="1600" dirty="0"/>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smtClean="0"/>
              <a:t>done (start after LB and done before Nov. F2F meeting)</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dirty="0" smtClean="0"/>
              <a:t>–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6.0 (</a:t>
            </a:r>
            <a:r>
              <a:rPr lang="en-US" altLang="en-US" sz="1600" u="sng" dirty="0" smtClean="0"/>
              <a:t>unchanged </a:t>
            </a:r>
            <a:r>
              <a:rPr lang="en-US" altLang="en-US" sz="1600" u="sng" dirty="0"/>
              <a:t>draft</a:t>
            </a:r>
            <a:r>
              <a:rPr lang="en-US" altLang="en-US" sz="1600" dirty="0"/>
              <a:t>), </a:t>
            </a:r>
            <a:r>
              <a:rPr lang="en-US" altLang="en-US" sz="1600" dirty="0" smtClean="0">
                <a:solidFill>
                  <a:srgbClr val="FF0000"/>
                </a:solidFill>
              </a:rPr>
              <a:t>EC approval to SB (SA ballot)</a:t>
            </a:r>
          </a:p>
          <a:p>
            <a:pPr lvl="1"/>
            <a:r>
              <a:rPr lang="en-US" altLang="en-US" sz="1600" dirty="0" smtClean="0"/>
              <a:t>February: Initial SB (Draft 6.0)</a:t>
            </a:r>
          </a:p>
          <a:p>
            <a:pPr lvl="1"/>
            <a:r>
              <a:rPr lang="en-US" altLang="en-US" sz="1600" b="1" dirty="0" smtClean="0"/>
              <a:t>March</a:t>
            </a:r>
            <a:r>
              <a:rPr lang="en-US" altLang="en-US" sz="1600" dirty="0" smtClean="0"/>
              <a:t>: Recirculation SB (Draft 7.0)</a:t>
            </a:r>
          </a:p>
          <a:p>
            <a:pPr lvl="1"/>
            <a:r>
              <a:rPr lang="en-US" altLang="en-US" sz="1800" b="1" dirty="0" smtClean="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41</a:t>
            </a:fld>
            <a:endParaRPr lang="en-US" altLang="en-US" sz="1200" b="0" dirty="0"/>
          </a:p>
        </p:txBody>
      </p:sp>
      <p:grpSp>
        <p:nvGrpSpPr>
          <p:cNvPr id="6" name="Group 5"/>
          <p:cNvGrpSpPr/>
          <p:nvPr/>
        </p:nvGrpSpPr>
        <p:grpSpPr>
          <a:xfrm>
            <a:off x="1763443" y="2889224"/>
            <a:ext cx="1238288" cy="719554"/>
            <a:chOff x="-171488" y="2938046"/>
            <a:chExt cx="1238288" cy="719554"/>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71488" y="2938046"/>
              <a:ext cx="1238288" cy="338554"/>
            </a:xfrm>
            <a:prstGeom prst="rect">
              <a:avLst/>
            </a:prstGeom>
            <a:noFill/>
          </p:spPr>
          <p:txBody>
            <a:bodyPr wrap="none" rtlCol="0">
              <a:spAutoFit/>
            </a:bodyPr>
            <a:lstStyle/>
            <a:p>
              <a:r>
                <a:rPr lang="en-US" sz="16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Comment assignment</a:t>
            </a:r>
          </a:p>
          <a:p>
            <a:pPr>
              <a:defRPr/>
            </a:pPr>
            <a:r>
              <a:rPr lang="en-US" altLang="en-US" dirty="0" smtClean="0"/>
              <a:t>Comment resolution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42</a:t>
            </a:fld>
            <a:endParaRPr lang="en-US" altLang="en-US" sz="12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October 21</a:t>
            </a:r>
            <a:r>
              <a:rPr lang="en-US" altLang="en-US" sz="2400" b="1" baseline="30000" dirty="0" smtClean="0"/>
              <a:t>st</a:t>
            </a:r>
            <a:r>
              <a:rPr lang="en-US" altLang="en-US" sz="2400" b="1" dirty="0" smtClean="0"/>
              <a:t> 10:00 ET</a:t>
            </a:r>
          </a:p>
          <a:p>
            <a:pPr marL="685800" lvl="2" indent="-342900">
              <a:defRPr/>
            </a:pPr>
            <a:r>
              <a:rPr lang="en-US" altLang="en-US" sz="2400" b="1" dirty="0" smtClean="0"/>
              <a:t>October 28</a:t>
            </a:r>
            <a:r>
              <a:rPr lang="en-US" altLang="en-US" sz="2400" b="1" baseline="30000" dirty="0" smtClean="0"/>
              <a:t>th</a:t>
            </a:r>
            <a:r>
              <a:rPr lang="en-US" altLang="en-US" sz="2400" b="1" dirty="0" smtClean="0"/>
              <a:t> 17:00 ET</a:t>
            </a:r>
          </a:p>
          <a:p>
            <a:pPr marL="685800" lvl="2" indent="-342900">
              <a:defRPr/>
            </a:pPr>
            <a:r>
              <a:rPr lang="en-US" altLang="en-US" sz="2400" b="1" dirty="0" smtClean="0"/>
              <a:t>November 4</a:t>
            </a:r>
            <a:r>
              <a:rPr lang="en-US" altLang="en-US" sz="2400" b="1" baseline="30000" dirty="0" smtClean="0"/>
              <a:t>th</a:t>
            </a:r>
            <a:r>
              <a:rPr lang="en-US" altLang="en-US" sz="2400" b="1" dirty="0" smtClean="0"/>
              <a:t>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43</a:t>
            </a:fld>
            <a:endParaRPr lang="en-US" altLang="en-US" sz="1200" b="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44</a:t>
            </a:fld>
            <a:endParaRPr lang="en-US" altLang="en-US" sz="1200" b="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1066426"/>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strike="sngStrike" dirty="0" err="1" smtClean="0">
                          <a:solidFill>
                            <a:schemeClr val="tx1"/>
                          </a:solidFill>
                        </a:rPr>
                        <a:t>TGba</a:t>
                      </a: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166658</TotalTime>
  <Words>2490</Words>
  <Application>Microsoft Office PowerPoint</Application>
  <PresentationFormat>Widescreen</PresentationFormat>
  <Paragraphs>643</Paragraphs>
  <Slides>46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Motion # 3046</vt:lpstr>
      <vt:lpstr>Motion # 3047</vt:lpstr>
      <vt:lpstr>Motion # 3048</vt:lpstr>
      <vt:lpstr>Motion # 3049</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5646</cp:revision>
  <cp:lastPrinted>2014-11-04T15:04:57Z</cp:lastPrinted>
  <dcterms:created xsi:type="dcterms:W3CDTF">2007-04-17T18:10:23Z</dcterms:created>
  <dcterms:modified xsi:type="dcterms:W3CDTF">2019-09-18T03:00:19Z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2019-09-18 03:00:18Z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