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708" r:id="rId2"/>
    <p:sldId id="678" r:id="rId3"/>
    <p:sldId id="679" r:id="rId4"/>
    <p:sldId id="656" r:id="rId5"/>
    <p:sldId id="665" r:id="rId6"/>
    <p:sldId id="666" r:id="rId7"/>
    <p:sldId id="710" r:id="rId8"/>
    <p:sldId id="711" r:id="rId9"/>
    <p:sldId id="715" r:id="rId10"/>
    <p:sldId id="762" r:id="rId11"/>
    <p:sldId id="750" r:id="rId12"/>
    <p:sldId id="778" r:id="rId13"/>
    <p:sldId id="779" r:id="rId14"/>
    <p:sldId id="780" r:id="rId15"/>
    <p:sldId id="781" r:id="rId16"/>
    <p:sldId id="782" r:id="rId17"/>
    <p:sldId id="727" r:id="rId18"/>
    <p:sldId id="809" r:id="rId19"/>
    <p:sldId id="721" r:id="rId20"/>
    <p:sldId id="857" r:id="rId21"/>
    <p:sldId id="859" r:id="rId22"/>
    <p:sldId id="860" r:id="rId23"/>
    <p:sldId id="861" r:id="rId24"/>
    <p:sldId id="862" r:id="rId25"/>
    <p:sldId id="863" r:id="rId26"/>
    <p:sldId id="864" r:id="rId27"/>
    <p:sldId id="865" r:id="rId28"/>
    <p:sldId id="866" r:id="rId29"/>
    <p:sldId id="867" r:id="rId30"/>
    <p:sldId id="868" r:id="rId31"/>
    <p:sldId id="869" r:id="rId32"/>
    <p:sldId id="870" r:id="rId33"/>
    <p:sldId id="871" r:id="rId34"/>
    <p:sldId id="872" r:id="rId35"/>
    <p:sldId id="873" r:id="rId36"/>
    <p:sldId id="858" r:id="rId37"/>
    <p:sldId id="800" r:id="rId38"/>
    <p:sldId id="694" r:id="rId39"/>
    <p:sldId id="695" r:id="rId40"/>
    <p:sldId id="740" r:id="rId41"/>
    <p:sldId id="741" r:id="rId42"/>
    <p:sldId id="825" r:id="rId43"/>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490" autoAdjust="0"/>
    <p:restoredTop sz="92169" autoAdjust="0"/>
  </p:normalViewPr>
  <p:slideViewPr>
    <p:cSldViewPr>
      <p:cViewPr varScale="1">
        <p:scale>
          <a:sx n="68" d="100"/>
          <a:sy n="68" d="100"/>
        </p:scale>
        <p:origin x="234" y="66"/>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2916"/>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18</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37</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39</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smtClean="0"/>
              <a:t>doc.: IEEE 802.11-15/1472r0</a:t>
            </a:r>
            <a:endParaRPr lang="en-US" dirty="0"/>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12</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16</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September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September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802.11-19/1418r4</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smtClean="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6141"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September 2019 </a:t>
            </a:r>
            <a:br>
              <a:rPr lang="en-US" altLang="en-US" dirty="0" smtClean="0"/>
            </a:br>
            <a:r>
              <a:rPr lang="en-US" altLang="en-US" dirty="0" err="1" smtClean="0"/>
              <a:t>TGba</a:t>
            </a:r>
            <a:r>
              <a:rPr lang="en-US" altLang="en-US" dirty="0" smtClean="0"/>
              <a:t> Agenda</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a:t>
            </a:r>
            <a:r>
              <a:rPr lang="en-GB" sz="2000" b="0" kern="0" dirty="0" smtClean="0"/>
              <a:t>2019-9-15</a:t>
            </a:r>
            <a:endParaRPr lang="en-GB" sz="2000" b="0" kern="0" dirty="0"/>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Comment Resolution Submissions </a:t>
            </a: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sp>
        <p:nvSpPr>
          <p:cNvPr id="8" name="TextBox 7"/>
          <p:cNvSpPr txBox="1"/>
          <p:nvPr/>
        </p:nvSpPr>
        <p:spPr>
          <a:xfrm>
            <a:off x="10630958" y="552271"/>
            <a:ext cx="1566904"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smtClean="0">
                <a:solidFill>
                  <a:srgbClr val="FFC000"/>
                </a:solidFill>
              </a:rPr>
              <a:t>SP/doc </a:t>
            </a:r>
            <a:r>
              <a:rPr lang="en-US" b="1" dirty="0">
                <a:solidFill>
                  <a:srgbClr val="FFC000"/>
                </a:solidFill>
              </a:rPr>
              <a:t>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p:txBody>
      </p:sp>
      <p:graphicFrame>
        <p:nvGraphicFramePr>
          <p:cNvPr id="3" name="Table 2"/>
          <p:cNvGraphicFramePr>
            <a:graphicFrameLocks noGrp="1"/>
          </p:cNvGraphicFramePr>
          <p:nvPr>
            <p:extLst>
              <p:ext uri="{D42A27DB-BD31-4B8C-83A1-F6EECF244321}">
                <p14:modId xmlns:p14="http://schemas.microsoft.com/office/powerpoint/2010/main" val="3374106668"/>
              </p:ext>
            </p:extLst>
          </p:nvPr>
        </p:nvGraphicFramePr>
        <p:xfrm>
          <a:off x="889782" y="1676400"/>
          <a:ext cx="10363199" cy="4761158"/>
        </p:xfrm>
        <a:graphic>
          <a:graphicData uri="http://schemas.openxmlformats.org/drawingml/2006/table">
            <a:tbl>
              <a:tblPr firstRow="1" bandRow="1">
                <a:tableStyleId>{073A0DAA-6AF3-43AB-8588-CEC1D06C72B9}</a:tableStyleId>
              </a:tblPr>
              <a:tblGrid>
                <a:gridCol w="1763108"/>
                <a:gridCol w="3951892"/>
                <a:gridCol w="3581400"/>
                <a:gridCol w="1066799"/>
              </a:tblGrid>
              <a:tr h="266263">
                <a:tc>
                  <a:txBody>
                    <a:bodyPr/>
                    <a:lstStyle/>
                    <a:p>
                      <a:r>
                        <a:rPr lang="en-US" sz="1400" dirty="0" smtClean="0">
                          <a:latin typeface="Arial" panose="020B0604020202020204" pitchFamily="34" charset="0"/>
                          <a:cs typeface="Arial" panose="020B0604020202020204" pitchFamily="34" charset="0"/>
                        </a:rPr>
                        <a:t>DCN</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Title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Presenter</a:t>
                      </a:r>
                      <a:r>
                        <a:rPr lang="en-US" sz="1400" baseline="0" dirty="0" smtClean="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smtClean="0">
                          <a:latin typeface="Arial" panose="020B0604020202020204" pitchFamily="34" charset="0"/>
                          <a:cs typeface="Arial" panose="020B0604020202020204" pitchFamily="34" charset="0"/>
                        </a:rPr>
                        <a:t>CIDs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2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19/1456r0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key ID of WUR Broadcast frame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11-19/1539</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CID 3356</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Xiaofei Wang (</a:t>
                      </a:r>
                      <a:r>
                        <a:rPr lang="en-US" sz="1400" dirty="0" err="1" smtClean="0">
                          <a:latin typeface="Arial" panose="020B0604020202020204" pitchFamily="34" charset="0"/>
                          <a:cs typeface="Arial" panose="020B0604020202020204" pitchFamily="34" charset="0"/>
                        </a:rPr>
                        <a:t>InterDigital</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11-19/1543r0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 CR for CID 3134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11-19/1570r0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lb241-cr-wur-fdma</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11-19/1571r0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lb241-cr-coexistence-assurance</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Yongho Seok (</a:t>
                      </a:r>
                      <a:r>
                        <a:rPr lang="en-US" sz="1400" dirty="0" err="1" smtClean="0">
                          <a:latin typeface="Arial" panose="020B0604020202020204" pitchFamily="34" charset="0"/>
                          <a:cs typeface="Arial" panose="020B0604020202020204" pitchFamily="34" charset="0"/>
                        </a:rPr>
                        <a:t>MediaTek</a:t>
                      </a:r>
                      <a:r>
                        <a:rPr lang="en-US" sz="1400" dirty="0" smtClean="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5</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11-19/1179r3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for TX/RX Specification D3.0</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372038">
                <a:tc>
                  <a:txBody>
                    <a:bodyPr/>
                    <a:lstStyle/>
                    <a:p>
                      <a:r>
                        <a:rPr lang="en-US" sz="1400" dirty="0" smtClean="0">
                          <a:latin typeface="Arial" panose="020B0604020202020204" pitchFamily="34" charset="0"/>
                          <a:cs typeface="Arial" panose="020B0604020202020204" pitchFamily="34" charset="0"/>
                        </a:rPr>
                        <a:t>11-19/1586</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CR on Contents of BPSK Mark Symbols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smtClean="0">
                          <a:latin typeface="Arial" panose="020B0604020202020204" pitchFamily="34" charset="0"/>
                          <a:cs typeface="Arial" panose="020B0604020202020204" pitchFamily="34" charset="0"/>
                        </a:rPr>
                        <a:t>Not CR related</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r>
              <a:tr h="266263">
                <a:tc>
                  <a:txBody>
                    <a:bodyPr/>
                    <a:lstStyle/>
                    <a:p>
                      <a:r>
                        <a:rPr lang="en-US" sz="1400" dirty="0" smtClean="0">
                          <a:latin typeface="Arial" panose="020B0604020202020204" pitchFamily="34" charset="0"/>
                          <a:cs typeface="Arial" panose="020B0604020202020204" pitchFamily="34" charset="0"/>
                        </a:rPr>
                        <a:t>11-19/1171</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400" dirty="0" smtClean="0">
                          <a:latin typeface="Arial" panose="020B0604020202020204" pitchFamily="34" charset="0"/>
                          <a:cs typeface="Arial" panose="020B0604020202020204" pitchFamily="34" charset="0"/>
                        </a:rPr>
                        <a:t>CR on MC-OOK On Symbols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038">
                <a:tc>
                  <a:txBody>
                    <a:bodyPr/>
                    <a:lstStyle/>
                    <a:p>
                      <a:r>
                        <a:rPr lang="en-US" sz="1400" dirty="0" smtClean="0">
                          <a:latin typeface="Arial" panose="020B0604020202020204" pitchFamily="34" charset="0"/>
                          <a:cs typeface="Arial" panose="020B0604020202020204" pitchFamily="34" charset="0"/>
                        </a:rPr>
                        <a:t>11-19/1641r0</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Comment Resolutions on Power Management and Capabilities</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Suhwook Kim(LG)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038">
                <a:tc>
                  <a:txBody>
                    <a:bodyPr/>
                    <a:lstStyle/>
                    <a:p>
                      <a:r>
                        <a:rPr lang="en-US" sz="1400" dirty="0" smtClean="0">
                          <a:latin typeface="Arial" panose="020B0604020202020204" pitchFamily="34" charset="0"/>
                          <a:cs typeface="Arial" panose="020B0604020202020204" pitchFamily="34" charset="0"/>
                        </a:rPr>
                        <a:t>TBD</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CID 3151 (Suhwook transferred</a:t>
                      </a:r>
                      <a:r>
                        <a:rPr lang="en-US" sz="1400" baseline="0" dirty="0" smtClean="0">
                          <a:latin typeface="Arial" panose="020B0604020202020204" pitchFamily="34" charset="0"/>
                          <a:cs typeface="Arial" panose="020B0604020202020204" pitchFamily="34" charset="0"/>
                        </a:rPr>
                        <a:t> to Xiaofei)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Xiaofei</a:t>
                      </a:r>
                      <a:r>
                        <a:rPr lang="en-US" sz="1400" baseline="0" dirty="0" smtClean="0">
                          <a:latin typeface="Arial" panose="020B0604020202020204" pitchFamily="34" charset="0"/>
                          <a:cs typeface="Arial" panose="020B0604020202020204" pitchFamily="34" charset="0"/>
                        </a:rPr>
                        <a:t> Wang</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6263">
                <a:tc>
                  <a:txBody>
                    <a:bodyPr/>
                    <a:lstStyle/>
                    <a:p>
                      <a:r>
                        <a:rPr lang="en-US" sz="1400" dirty="0" smtClean="0">
                          <a:latin typeface="Arial" panose="020B0604020202020204" pitchFamily="34" charset="0"/>
                          <a:cs typeface="Arial" panose="020B0604020202020204" pitchFamily="34" charset="0"/>
                        </a:rPr>
                        <a:t>11-19/1445r3</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Deferred CID 3154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a:t>
                      </a:r>
                      <a:r>
                        <a:rPr lang="en-US" sz="1400" baseline="0" dirty="0" smtClean="0">
                          <a:latin typeface="Arial" panose="020B0604020202020204" pitchFamily="34" charset="0"/>
                          <a:cs typeface="Arial" panose="020B0604020202020204" pitchFamily="34" charset="0"/>
                        </a:rPr>
                        <a:t> Son (Org. assignee: Woojin)</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1</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6263">
                <a:tc>
                  <a:txBody>
                    <a:bodyPr/>
                    <a:lstStyle/>
                    <a:p>
                      <a:r>
                        <a:rPr lang="en-US" sz="1400" dirty="0" smtClean="0">
                          <a:latin typeface="Arial" panose="020B0604020202020204" pitchFamily="34" charset="0"/>
                          <a:cs typeface="Arial" panose="020B0604020202020204" pitchFamily="34" charset="0"/>
                        </a:rPr>
                        <a:t>11-19/1447r2</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deferred CIDs 3392, 3175, 3393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Arial" panose="020B0604020202020204" pitchFamily="34" charset="0"/>
                          <a:cs typeface="Arial" panose="020B0604020202020204" pitchFamily="34" charset="0"/>
                        </a:rPr>
                        <a:t>John Son (Org. assignee:</a:t>
                      </a:r>
                      <a:r>
                        <a:rPr lang="en-US" sz="1400" baseline="0" dirty="0" smtClean="0">
                          <a:latin typeface="Arial" panose="020B0604020202020204" pitchFamily="34" charset="0"/>
                          <a:cs typeface="Arial" panose="020B0604020202020204" pitchFamily="34" charset="0"/>
                        </a:rPr>
                        <a:t> </a:t>
                      </a:r>
                      <a:r>
                        <a:rPr lang="en-US" sz="1400" dirty="0" smtClean="0">
                          <a:latin typeface="Arial" panose="020B0604020202020204" pitchFamily="34" charset="0"/>
                          <a:cs typeface="Arial" panose="020B0604020202020204" pitchFamily="34" charset="0"/>
                        </a:rPr>
                        <a:t>Woojin)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3</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66263">
                <a:tc>
                  <a:txBody>
                    <a:bodyPr/>
                    <a:lstStyle/>
                    <a:p>
                      <a:r>
                        <a:rPr lang="en-US" sz="1400" dirty="0" smtClean="0">
                          <a:latin typeface="Arial" panose="020B0604020202020204" pitchFamily="34" charset="0"/>
                          <a:cs typeface="Arial" panose="020B0604020202020204" pitchFamily="34" charset="0"/>
                        </a:rPr>
                        <a:t>11-19/1644</a:t>
                      </a:r>
                      <a:endParaRPr lang="en-US" sz="1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CID 3179, 3278,</a:t>
                      </a:r>
                      <a:r>
                        <a:rPr lang="en-US" sz="1400" baseline="0" dirty="0" smtClean="0">
                          <a:latin typeface="Arial" panose="020B0604020202020204" pitchFamily="34" charset="0"/>
                          <a:cs typeface="Arial" panose="020B0604020202020204" pitchFamily="34" charset="0"/>
                        </a:rPr>
                        <a:t> 3188, 3191 </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latin typeface="Arial" panose="020B0604020202020204" pitchFamily="34" charset="0"/>
                          <a:cs typeface="Arial" panose="020B0604020202020204" pitchFamily="34" charset="0"/>
                        </a:rPr>
                        <a:t>Rojan</a:t>
                      </a:r>
                      <a:r>
                        <a:rPr lang="en-US" sz="1400" dirty="0" smtClean="0">
                          <a:latin typeface="Arial" panose="020B0604020202020204" pitchFamily="34" charset="0"/>
                          <a:cs typeface="Arial" panose="020B0604020202020204" pitchFamily="34" charset="0"/>
                        </a:rPr>
                        <a:t> </a:t>
                      </a:r>
                      <a:r>
                        <a:rPr lang="en-US" sz="1400" dirty="0" err="1" smtClean="0">
                          <a:latin typeface="Arial" panose="020B0604020202020204" pitchFamily="34" charset="0"/>
                          <a:cs typeface="Arial" panose="020B0604020202020204" pitchFamily="34" charset="0"/>
                        </a:rPr>
                        <a:t>Chitrakar</a:t>
                      </a:r>
                      <a:endParaRPr lang="en-US" sz="1400" dirty="0" smtClean="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400" dirty="0" smtClean="0">
                          <a:latin typeface="Arial" panose="020B0604020202020204" pitchFamily="34" charset="0"/>
                          <a:cs typeface="Arial" panose="020B0604020202020204" pitchFamily="34" charset="0"/>
                        </a:rPr>
                        <a:t>4</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929218" y="1600200"/>
            <a:ext cx="5204883" cy="4881310"/>
          </a:xfrm>
        </p:spPr>
        <p:txBody>
          <a:bodyPr/>
          <a:lstStyle/>
          <a:p>
            <a:pPr>
              <a:spcBef>
                <a:spcPts val="100"/>
              </a:spcBef>
            </a:pPr>
            <a:r>
              <a:rPr lang="en-US" altLang="en-US" sz="1600" dirty="0" smtClean="0"/>
              <a:t>Monday</a:t>
            </a:r>
            <a:r>
              <a:rPr lang="en-US" altLang="en-US" sz="1600" dirty="0"/>
              <a:t>: </a:t>
            </a:r>
            <a:r>
              <a:rPr lang="en-US" altLang="en-US" sz="1600" dirty="0" smtClean="0"/>
              <a:t>AM2 (2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a:t>Motion</a:t>
            </a:r>
            <a:r>
              <a:rPr lang="en-US" altLang="en-US" sz="1600" dirty="0"/>
              <a:t>: </a:t>
            </a:r>
            <a:r>
              <a:rPr lang="en-US" altLang="en-US" sz="1600" dirty="0" smtClean="0"/>
              <a:t>May </a:t>
            </a:r>
            <a:r>
              <a:rPr lang="en-US" altLang="en-US" sz="1600" dirty="0"/>
              <a:t>2019 meeting (doc: IEEE </a:t>
            </a:r>
            <a:r>
              <a:rPr lang="en-US" altLang="en-US" sz="1600" dirty="0" smtClean="0"/>
              <a:t>802.11-19/1341r0) and </a:t>
            </a:r>
            <a:r>
              <a:rPr lang="en-US" altLang="en-US" sz="1600" dirty="0"/>
              <a:t>teleconference minutes (doc: IEEE </a:t>
            </a:r>
            <a:r>
              <a:rPr lang="en-US" altLang="en-US" sz="1600" dirty="0" smtClean="0"/>
              <a:t>802.11-19/1449r2) </a:t>
            </a:r>
            <a:r>
              <a:rPr lang="en-US" altLang="en-US" sz="1600" dirty="0"/>
              <a:t>approval</a:t>
            </a:r>
          </a:p>
          <a:p>
            <a:pPr lvl="1">
              <a:spcBef>
                <a:spcPts val="0"/>
              </a:spcBef>
            </a:pPr>
            <a:r>
              <a:rPr lang="en-US" altLang="en-US" sz="1600" dirty="0" smtClean="0"/>
              <a:t>Presentations </a:t>
            </a:r>
            <a:r>
              <a:rPr lang="en-US" altLang="en-US" sz="1600" dirty="0"/>
              <a:t>on comment resolutions</a:t>
            </a:r>
          </a:p>
          <a:p>
            <a:pPr lvl="1">
              <a:spcBef>
                <a:spcPts val="0"/>
              </a:spcBef>
            </a:pPr>
            <a:r>
              <a:rPr lang="en-US" altLang="en-US" sz="1600" dirty="0" smtClean="0"/>
              <a:t>Recess</a:t>
            </a:r>
          </a:p>
          <a:p>
            <a:pPr lvl="1">
              <a:spcBef>
                <a:spcPts val="0"/>
              </a:spcBef>
            </a:pPr>
            <a:endParaRPr lang="en-US" altLang="en-US" sz="1600" dirty="0" smtClean="0"/>
          </a:p>
          <a:p>
            <a:pPr>
              <a:spcBef>
                <a:spcPts val="100"/>
              </a:spcBef>
            </a:pPr>
            <a:r>
              <a:rPr lang="en-US" altLang="en-US" sz="1600" dirty="0"/>
              <a:t>Tuesday: </a:t>
            </a:r>
            <a:r>
              <a:rPr lang="en-US" altLang="en-US" sz="1600" dirty="0" smtClean="0"/>
              <a:t>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600200"/>
            <a:ext cx="5178552" cy="4875214"/>
          </a:xfrm>
        </p:spPr>
        <p:txBody>
          <a:bodyPr/>
          <a:lstStyle/>
          <a:p>
            <a:pPr>
              <a:spcBef>
                <a:spcPts val="100"/>
              </a:spcBef>
            </a:pPr>
            <a:r>
              <a:rPr lang="en-US" altLang="en-US" sz="1600" dirty="0" smtClean="0"/>
              <a:t>Wednesday:  AM1, PM2 (4 </a:t>
            </a:r>
            <a:r>
              <a:rPr lang="en-US" altLang="en-US" sz="1600" dirty="0"/>
              <a:t>hours</a:t>
            </a:r>
            <a:r>
              <a:rPr lang="en-US" altLang="en-US" sz="1600" dirty="0" smtClean="0"/>
              <a:t>)</a:t>
            </a:r>
            <a:endParaRPr lang="en-US" altLang="en-US" sz="1600" dirty="0"/>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p>
          <a:p>
            <a:pPr>
              <a:spcBef>
                <a:spcPts val="100"/>
              </a:spcBef>
            </a:pPr>
            <a:r>
              <a:rPr lang="en-US" altLang="en-US" sz="1600" dirty="0" smtClean="0"/>
              <a:t>Thursday: AM1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smtClean="0"/>
              <a:t>Recess</a:t>
            </a:r>
            <a:endParaRPr lang="en-US" altLang="en-US" sz="1600" dirty="0"/>
          </a:p>
          <a:p>
            <a:pPr>
              <a:spcBef>
                <a:spcPts val="0"/>
              </a:spcBef>
            </a:pPr>
            <a:r>
              <a:rPr lang="en-US" altLang="en-US" sz="1600" dirty="0"/>
              <a:t>Thursday: </a:t>
            </a:r>
            <a:r>
              <a:rPr lang="en-US" altLang="en-US" sz="1600" dirty="0" smtClean="0"/>
              <a:t>PM1 (2 </a:t>
            </a:r>
            <a:r>
              <a:rPr lang="en-US" altLang="en-US" sz="1600" dirty="0"/>
              <a:t>hours)</a:t>
            </a:r>
          </a:p>
          <a:p>
            <a:pPr lvl="1">
              <a:spcBef>
                <a:spcPts val="0"/>
              </a:spcBef>
            </a:pPr>
            <a:r>
              <a:rPr lang="en-US" altLang="en-US" sz="1600" dirty="0"/>
              <a:t>Call meeting to order</a:t>
            </a:r>
          </a:p>
          <a:p>
            <a:pPr lvl="1">
              <a:spcBef>
                <a:spcPts val="0"/>
              </a:spcBef>
            </a:pPr>
            <a:r>
              <a:rPr lang="en-US" altLang="en-US" sz="1600" dirty="0"/>
              <a:t>IEEE 802 and 802.11 IPR Policy and </a:t>
            </a:r>
            <a:r>
              <a:rPr lang="en-US" altLang="en-US" sz="1600" dirty="0" smtClean="0"/>
              <a:t>procedure</a:t>
            </a:r>
          </a:p>
          <a:p>
            <a:pPr lvl="1">
              <a:spcBef>
                <a:spcPts val="0"/>
              </a:spcBef>
            </a:pPr>
            <a:r>
              <a:rPr lang="en-US" altLang="en-US" sz="1600" b="1" dirty="0" smtClean="0"/>
              <a:t>Motions</a:t>
            </a:r>
            <a:r>
              <a:rPr lang="en-US" altLang="en-US" sz="1600" b="1" dirty="0"/>
              <a:t>: Comment </a:t>
            </a:r>
            <a:r>
              <a:rPr lang="en-US" altLang="en-US" sz="1600" b="1" dirty="0" smtClean="0"/>
              <a:t>resolutions</a:t>
            </a:r>
          </a:p>
          <a:p>
            <a:pPr lvl="1">
              <a:spcBef>
                <a:spcPts val="0"/>
              </a:spcBef>
            </a:pPr>
            <a:r>
              <a:rPr lang="en-US" altLang="en-US" sz="1600" b="1" dirty="0" smtClean="0"/>
              <a:t>Motion: WG recirculation letter ballot</a:t>
            </a:r>
          </a:p>
          <a:p>
            <a:pPr lvl="1">
              <a:spcBef>
                <a:spcPts val="0"/>
              </a:spcBef>
            </a:pPr>
            <a:r>
              <a:rPr lang="en-US" altLang="en-US" sz="1600" dirty="0"/>
              <a:t>TG timeline </a:t>
            </a:r>
            <a:r>
              <a:rPr lang="en-US" altLang="en-US" sz="1600" dirty="0" smtClean="0"/>
              <a:t>discussion</a:t>
            </a:r>
            <a:endParaRPr lang="en-US" altLang="en-US" sz="1600" dirty="0"/>
          </a:p>
          <a:p>
            <a:pPr lvl="1">
              <a:spcBef>
                <a:spcPts val="0"/>
              </a:spcBef>
            </a:pPr>
            <a:r>
              <a:rPr lang="en-US" altLang="en-US" sz="1600" dirty="0"/>
              <a:t>Goal for </a:t>
            </a:r>
            <a:r>
              <a:rPr lang="en-US" altLang="en-US" sz="1600" dirty="0" smtClean="0"/>
              <a:t>November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11</a:t>
            </a:fld>
            <a:endParaRPr lang="en-US" altLang="en-US" sz="1200" b="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12</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13</a:t>
            </a:fld>
            <a:endParaRPr lang="en-US" altLang="en-US"/>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September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929218" y="1600201"/>
            <a:ext cx="10348382" cy="4875213"/>
          </a:xfrm>
        </p:spPr>
        <p:txBody>
          <a:bodyPr/>
          <a:lstStyle/>
          <a:p>
            <a:pPr marL="0" indent="0" defTabSz="457200" eaLnBrk="1" hangingPunct="1">
              <a:spcBef>
                <a:spcPts val="600"/>
              </a:spcBef>
              <a:buSzPct val="100000"/>
              <a:buNone/>
              <a:defRPr/>
            </a:pPr>
            <a:r>
              <a:rPr lang="en-US" altLang="en-US" sz="1600" kern="1200" dirty="0">
                <a:ea typeface="MS Gothic" panose="020B0609070205080204" pitchFamily="49" charset="-128"/>
                <a:cs typeface="+mn-cs"/>
              </a:rPr>
              <a:t>Participation in any IEEE 802 meeting (Sponsor, Sponsor Subgroup, Working Group, Working Group Subgroup, etc.) </a:t>
            </a:r>
            <a:r>
              <a:rPr lang="en-GB" altLang="en-US" sz="1600" kern="1200" dirty="0">
                <a:ea typeface="MS Gothic" panose="020B0609070205080204" pitchFamily="49" charset="-128"/>
                <a:cs typeface="+mn-cs"/>
              </a:rPr>
              <a:t>is 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None/>
              <a:defRPr/>
            </a:pPr>
            <a:r>
              <a:rPr lang="en-GB" altLang="en-US" sz="1200" b="0" kern="1200" dirty="0">
                <a:ea typeface="MS Gothic" panose="020B0609070205080204" pitchFamily="49" charset="-128"/>
                <a:cs typeface="+mn-cs"/>
              </a:rPr>
              <a:t>(Latest revision of IEEE 802 LMSC Working Group Policies and Procedures: </a:t>
            </a:r>
            <a:r>
              <a:rPr lang="en-GB" altLang="en-US" sz="1200" b="0" kern="1200" dirty="0">
                <a:ea typeface="MS Gothic" panose="020B0609070205080204" pitchFamily="49" charset="-128"/>
                <a:cs typeface="+mn-cs"/>
                <a:hlinkClick r:id="rId4"/>
              </a:rPr>
              <a:t>http://www.ieee802.org/devdocs.shtml</a:t>
            </a:r>
            <a:r>
              <a:rPr lang="en-GB" altLang="en-US" sz="1200" b="0" kern="1200" dirty="0">
                <a:ea typeface="MS Gothic" panose="020B0609070205080204" pitchFamily="49" charset="-128"/>
                <a:cs typeface="+mn-cs"/>
              </a:rPr>
              <a:t>)</a:t>
            </a:r>
          </a:p>
          <a:p>
            <a:pPr marL="0" indent="0" defTabSz="457200" eaLnBrk="1" hangingPunct="1">
              <a:spcBef>
                <a:spcPts val="600"/>
              </a:spcBef>
              <a:buSzPct val="100000"/>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September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xfrm>
            <a:off x="5841122" y="648838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412B227-2146-4F8F-B087-2992DD2D4ECD}" type="slidenum">
              <a:rPr lang="en-US" altLang="en-US" sz="1200" b="0"/>
              <a:pPr>
                <a:spcBef>
                  <a:spcPct val="0"/>
                </a:spcBef>
                <a:buFontTx/>
                <a:buNone/>
              </a:pPr>
              <a:t>17</a:t>
            </a:fld>
            <a:endParaRPr lang="en-US" altLang="en-US" sz="1200" b="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smtClean="0"/>
              <a:t>Summary from July 2019 Meeting and Teleconference Calls</a:t>
            </a:r>
          </a:p>
        </p:txBody>
      </p:sp>
      <p:sp>
        <p:nvSpPr>
          <p:cNvPr id="31747" name="Content Placeholder 2"/>
          <p:cNvSpPr>
            <a:spLocks noGrp="1"/>
          </p:cNvSpPr>
          <p:nvPr>
            <p:ph idx="1"/>
          </p:nvPr>
        </p:nvSpPr>
        <p:spPr>
          <a:xfrm>
            <a:off x="762000" y="2438399"/>
            <a:ext cx="7772400" cy="3583353"/>
          </a:xfrm>
        </p:spPr>
        <p:txBody>
          <a:bodyPr/>
          <a:lstStyle/>
          <a:p>
            <a:pPr>
              <a:defRPr/>
            </a:pPr>
            <a:r>
              <a:rPr lang="en-US" altLang="en-US" dirty="0" smtClean="0"/>
              <a:t>In July, resolved </a:t>
            </a:r>
            <a:r>
              <a:rPr lang="en-US" altLang="en-US" dirty="0"/>
              <a:t>185 technical comments, 139 editorial comments received on D3.0 (LB241)</a:t>
            </a:r>
          </a:p>
          <a:p>
            <a:pPr lvl="1">
              <a:defRPr/>
            </a:pPr>
            <a:r>
              <a:rPr lang="en-US" altLang="en-US" sz="2400" dirty="0"/>
              <a:t>Total unresolved </a:t>
            </a:r>
            <a:r>
              <a:rPr lang="en-US" altLang="en-US" sz="2400" dirty="0" smtClean="0"/>
              <a:t>comments after the July meeting: 94</a:t>
            </a:r>
          </a:p>
          <a:p>
            <a:pPr>
              <a:defRPr/>
            </a:pPr>
            <a:r>
              <a:rPr lang="en-US" altLang="en-US" dirty="0" smtClean="0"/>
              <a:t>In three teleconference calls, resolved 66 </a:t>
            </a:r>
            <a:r>
              <a:rPr lang="en-US" altLang="en-US" dirty="0" smtClean="0"/>
              <a:t>CIDs and ready for motion</a:t>
            </a:r>
            <a:endParaRPr lang="en-US" altLang="en-US" dirty="0" smtClean="0"/>
          </a:p>
          <a:p>
            <a:pPr>
              <a:defRPr/>
            </a:pPr>
            <a:r>
              <a:rPr lang="en-US" altLang="en-US" dirty="0" smtClean="0"/>
              <a:t>Total </a:t>
            </a:r>
            <a:r>
              <a:rPr lang="en-US" altLang="en-US" dirty="0" smtClean="0"/>
              <a:t>unresolved CIDs: 28</a:t>
            </a:r>
            <a:endParaRPr lang="en-US" altLang="en-US" sz="2400" dirty="0"/>
          </a:p>
          <a:p>
            <a:pPr>
              <a:defRPr/>
            </a:pPr>
            <a:r>
              <a:rPr lang="en-US" altLang="en-US" dirty="0" smtClean="0"/>
              <a:t>Agenda</a:t>
            </a:r>
            <a:r>
              <a:rPr lang="en-US" altLang="en-US" dirty="0"/>
              <a:t>: doc:11-19/988r11</a:t>
            </a:r>
          </a:p>
          <a:p>
            <a:endParaRPr lang="en-US" alt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18</a:t>
            </a:fld>
            <a:endParaRPr lang="en-US" altLang="en-US" sz="1200" b="0" dirty="0"/>
          </a:p>
        </p:txBody>
      </p:sp>
      <p:graphicFrame>
        <p:nvGraphicFramePr>
          <p:cNvPr id="7" name="Table 6"/>
          <p:cNvGraphicFramePr>
            <a:graphicFrameLocks noGrp="1"/>
          </p:cNvGraphicFramePr>
          <p:nvPr>
            <p:extLst>
              <p:ext uri="{D42A27DB-BD31-4B8C-83A1-F6EECF244321}">
                <p14:modId xmlns:p14="http://schemas.microsoft.com/office/powerpoint/2010/main" val="2441660447"/>
              </p:ext>
            </p:extLst>
          </p:nvPr>
        </p:nvGraphicFramePr>
        <p:xfrm>
          <a:off x="8839200" y="2590801"/>
          <a:ext cx="2781299" cy="3124198"/>
        </p:xfrm>
        <a:graphic>
          <a:graphicData uri="http://schemas.openxmlformats.org/drawingml/2006/table">
            <a:tbl>
              <a:tblPr/>
              <a:tblGrid>
                <a:gridCol w="1228106"/>
                <a:gridCol w="1553193"/>
              </a:tblGrid>
              <a:tr h="284018">
                <a:tc>
                  <a:txBody>
                    <a:bodyPr/>
                    <a:lstStyle/>
                    <a:p>
                      <a:pPr algn="ctr" fontAlgn="b"/>
                      <a:r>
                        <a:rPr lang="en-US" sz="1600" b="0" i="0" u="none" strike="noStrike" dirty="0" smtClean="0">
                          <a:effectLst/>
                          <a:latin typeface="Arial" panose="020B0604020202020204" pitchFamily="34" charset="0"/>
                        </a:rPr>
                        <a:t>Assignees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c>
                  <a:txBody>
                    <a:bodyPr/>
                    <a:lstStyle/>
                    <a:p>
                      <a:pPr algn="ctr" fontAlgn="b"/>
                      <a:r>
                        <a:rPr lang="en-US" sz="1600" b="0" i="0" u="none" strike="noStrike" dirty="0" smtClean="0">
                          <a:effectLst/>
                          <a:latin typeface="Arial" panose="020B0604020202020204" pitchFamily="34" charset="0"/>
                        </a:rPr>
                        <a:t>Unresolved</a:t>
                      </a:r>
                      <a:r>
                        <a:rPr lang="en-US" sz="1600" b="0" i="0" u="none" strike="noStrike" baseline="0" dirty="0" smtClean="0">
                          <a:effectLst/>
                          <a:latin typeface="Arial" panose="020B0604020202020204" pitchFamily="34" charset="0"/>
                        </a:rPr>
                        <a:t> CIDs</a:t>
                      </a:r>
                      <a:endParaRPr lang="en-US" sz="1600" b="0" i="0" u="none" strike="noStrike" dirty="0">
                        <a:effectLst/>
                        <a:latin typeface="Arial" panose="020B0604020202020204" pitchFamily="34" charset="0"/>
                      </a:endParaRP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solidFill>
                      <a:schemeClr val="bg1">
                        <a:lumMod val="75000"/>
                      </a:schemeClr>
                    </a:solidFill>
                  </a:tcPr>
                </a:tc>
              </a:tr>
              <a:tr h="284018">
                <a:tc>
                  <a:txBody>
                    <a:bodyPr/>
                    <a:lstStyle/>
                    <a:p>
                      <a:pPr algn="ctr" fontAlgn="b"/>
                      <a:r>
                        <a:rPr lang="en-US" sz="1600" b="0" i="0" u="none" strike="noStrike" dirty="0">
                          <a:effectLst/>
                          <a:latin typeface="Arial" panose="020B0604020202020204" pitchFamily="34" charset="0"/>
                        </a:rPr>
                        <a:t>Yongho</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c>
                  <a:txBody>
                    <a:bodyPr/>
                    <a:lstStyle/>
                    <a:p>
                      <a:pPr algn="ctr" fontAlgn="b"/>
                      <a:r>
                        <a:rPr lang="en-US" sz="1600" b="0" i="0" u="none" strike="noStrike" dirty="0">
                          <a:effectLst/>
                          <a:latin typeface="Arial" panose="020B0604020202020204" pitchFamily="34" charset="0"/>
                        </a:rPr>
                        <a:t>9</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Woojin</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Alfred</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a:effectLst/>
                          <a:latin typeface="Arial" panose="020B0604020202020204" pitchFamily="34" charset="0"/>
                        </a:rPr>
                        <a:t>Steve</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4</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Po-Kai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Suhwook</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c>
                  <a:txBody>
                    <a:bodyPr/>
                    <a:lstStyle/>
                    <a:p>
                      <a:pPr algn="ctr" fontAlgn="b"/>
                      <a:r>
                        <a:rPr lang="en-US" sz="1600" b="0" i="0" u="none" strike="noStrike">
                          <a:effectLst/>
                          <a:latin typeface="Arial" panose="020B0604020202020204" pitchFamily="34" charset="0"/>
                        </a:rPr>
                        <a:t>2</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tcPr>
                </a:tc>
              </a:tr>
              <a:tr h="284018">
                <a:tc>
                  <a:txBody>
                    <a:bodyPr/>
                    <a:lstStyle/>
                    <a:p>
                      <a:pPr algn="ctr" fontAlgn="b"/>
                      <a:r>
                        <a:rPr lang="en-US" sz="1600" b="0" i="0" u="none" strike="noStrike" dirty="0">
                          <a:effectLst/>
                          <a:latin typeface="Arial" panose="020B0604020202020204" pitchFamily="34" charset="0"/>
                        </a:rPr>
                        <a:t>Xiaofei</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a:effectLst/>
                          <a:latin typeface="Arial" panose="020B0604020202020204" pitchFamily="34" charset="0"/>
                        </a:rPr>
                        <a:t>Leif</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a:noFill/>
                    </a:lnB>
                    <a:solidFill>
                      <a:srgbClr val="66FF66"/>
                    </a:solidFill>
                  </a:tcPr>
                </a:tc>
              </a:tr>
              <a:tr h="284018">
                <a:tc>
                  <a:txBody>
                    <a:bodyPr/>
                    <a:lstStyle/>
                    <a:p>
                      <a:pPr algn="ctr" fontAlgn="b"/>
                      <a:r>
                        <a:rPr lang="en-US" sz="1600" b="0" i="0" u="none" strike="noStrike" dirty="0">
                          <a:effectLst/>
                          <a:latin typeface="Arial" panose="020B0604020202020204" pitchFamily="34" charset="0"/>
                        </a:rPr>
                        <a:t>Minyoung</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c>
                  <a:txBody>
                    <a:bodyPr/>
                    <a:lstStyle/>
                    <a:p>
                      <a:pPr algn="ctr" fontAlgn="b"/>
                      <a:r>
                        <a:rPr lang="en-US" sz="1600" b="0" i="0" u="none" strike="noStrike" dirty="0">
                          <a:effectLst/>
                          <a:latin typeface="Arial" panose="020B0604020202020204" pitchFamily="34" charset="0"/>
                        </a:rPr>
                        <a:t>1</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a:noFill/>
                    </a:lnT>
                    <a:lnB w="6350" cap="flat" cmpd="sng" algn="ctr">
                      <a:solidFill>
                        <a:srgbClr val="ABABAB"/>
                      </a:solidFill>
                      <a:prstDash val="solid"/>
                      <a:round/>
                      <a:headEnd type="none" w="med" len="med"/>
                      <a:tailEnd type="none" w="med" len="med"/>
                    </a:lnB>
                    <a:solidFill>
                      <a:srgbClr val="66FF66"/>
                    </a:solidFill>
                  </a:tcPr>
                </a:tc>
              </a:tr>
              <a:tr h="284018">
                <a:tc>
                  <a:txBody>
                    <a:bodyPr/>
                    <a:lstStyle/>
                    <a:p>
                      <a:pPr algn="ctr" fontAlgn="b"/>
                      <a:r>
                        <a:rPr lang="en-US" sz="1600" b="1" i="0" u="none" strike="noStrike" dirty="0">
                          <a:effectLst/>
                          <a:latin typeface="Arial" panose="020B0604020202020204" pitchFamily="34" charset="0"/>
                        </a:rPr>
                        <a:t>Grand Total</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c>
                  <a:txBody>
                    <a:bodyPr/>
                    <a:lstStyle/>
                    <a:p>
                      <a:pPr algn="ctr" fontAlgn="b"/>
                      <a:r>
                        <a:rPr lang="en-US" sz="1600" b="1" i="0" u="none" strike="noStrike" dirty="0">
                          <a:effectLst/>
                          <a:latin typeface="Arial" panose="020B0604020202020204" pitchFamily="34" charset="0"/>
                        </a:rPr>
                        <a:t>28</a:t>
                      </a:r>
                    </a:p>
                  </a:txBody>
                  <a:tcPr marL="9525" marR="9525" marT="9525" marB="0" anchor="b">
                    <a:lnL w="6350" cap="flat" cmpd="sng" algn="ctr">
                      <a:solidFill>
                        <a:srgbClr val="ABABAB"/>
                      </a:solidFill>
                      <a:prstDash val="solid"/>
                      <a:round/>
                      <a:headEnd type="none" w="med" len="med"/>
                      <a:tailEnd type="none" w="med" len="med"/>
                    </a:lnL>
                    <a:lnR w="6350" cap="flat" cmpd="sng" algn="ctr">
                      <a:solidFill>
                        <a:srgbClr val="ABABAB"/>
                      </a:solidFill>
                      <a:prstDash val="solid"/>
                      <a:round/>
                      <a:headEnd type="none" w="med" len="med"/>
                      <a:tailEnd type="none" w="med" len="med"/>
                    </a:lnR>
                    <a:lnT w="6350" cap="flat" cmpd="sng" algn="ctr">
                      <a:solidFill>
                        <a:srgbClr val="ABABAB"/>
                      </a:solidFill>
                      <a:prstDash val="solid"/>
                      <a:round/>
                      <a:headEnd type="none" w="med" len="med"/>
                      <a:tailEnd type="none" w="med" len="med"/>
                    </a:lnT>
                    <a:lnB w="6350" cap="flat" cmpd="sng" algn="ctr">
                      <a:solidFill>
                        <a:srgbClr val="ABABAB"/>
                      </a:solidFill>
                      <a:prstDash val="solid"/>
                      <a:round/>
                      <a:headEnd type="none" w="med" len="med"/>
                      <a:tailEnd type="none" w="med" len="med"/>
                    </a:lnB>
                  </a:tcPr>
                </a:tc>
              </a:tr>
            </a:tbl>
          </a:graphicData>
        </a:graphic>
      </p:graphicFrame>
      <p:sp>
        <p:nvSpPr>
          <p:cNvPr id="6" name="TextBox 5"/>
          <p:cNvSpPr txBox="1"/>
          <p:nvPr/>
        </p:nvSpPr>
        <p:spPr>
          <a:xfrm>
            <a:off x="7835900" y="5956706"/>
            <a:ext cx="3784599" cy="276999"/>
          </a:xfrm>
          <a:prstGeom prst="rect">
            <a:avLst/>
          </a:prstGeom>
          <a:solidFill>
            <a:srgbClr val="66FF66"/>
          </a:solidFill>
        </p:spPr>
        <p:txBody>
          <a:bodyPr wrap="square" rtlCol="0">
            <a:spAutoFit/>
          </a:bodyPr>
          <a:lstStyle/>
          <a:p>
            <a:r>
              <a:rPr lang="en-US" dirty="0" smtClean="0"/>
              <a:t>Green: submissions ready for review in the Sept. meeting</a:t>
            </a:r>
            <a:endParaRPr lang="en-US" dirty="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July 2019 meeting [doc: IEEE 802.11-19/1341r0] and teleconference calls [doc: IEEE 802.11-19/1449r</a:t>
            </a:r>
            <a:r>
              <a:rPr lang="en-US" altLang="en-US" dirty="0"/>
              <a:t>2</a:t>
            </a:r>
            <a:r>
              <a:rPr lang="en-US" altLang="en-US" dirty="0" smtClean="0"/>
              <a:t>]</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19</a:t>
            </a:fld>
            <a:endParaRPr lang="en-US" altLang="en-US" sz="1200" b="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a:t>
            </a:r>
            <a:r>
              <a:rPr lang="en-US" altLang="en-US" sz="3200" dirty="0" smtClean="0">
                <a:cs typeface="Times New Roman" panose="02020603050405020304" pitchFamily="18" charset="0"/>
              </a:rPr>
              <a:t>Hanoi, Vietnam</a:t>
            </a:r>
            <a:endParaRPr lang="en-US" altLang="en-US" sz="3200" dirty="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September 15-20, </a:t>
            </a:r>
            <a:r>
              <a:rPr lang="en-US" altLang="en-US" sz="3200" dirty="0">
                <a:cs typeface="Times New Roman" panose="02020603050405020304" pitchFamily="18" charset="0"/>
              </a:rPr>
              <a:t>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smtClean="0">
                <a:cs typeface="Times New Roman" panose="02020603050405020304" pitchFamily="18" charset="0"/>
              </a:rPr>
              <a:t>(Self), </a:t>
            </a:r>
            <a:r>
              <a:rPr lang="en-US" altLang="en-US" sz="2000" dirty="0">
                <a:cs typeface="Times New Roman" panose="02020603050405020304" pitchFamily="18" charset="0"/>
              </a:rPr>
              <a:t>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[11-19/1065r2] </a:t>
            </a:r>
            <a:r>
              <a:rPr lang="en-US" dirty="0"/>
              <a:t>for the CIDs listed below</a:t>
            </a:r>
            <a:r>
              <a:rPr lang="en-US" dirty="0" smtClean="0"/>
              <a:t>:</a:t>
            </a:r>
            <a:br>
              <a:rPr lang="en-US" dirty="0" smtClean="0"/>
            </a:br>
            <a:r>
              <a:rPr lang="en-US" dirty="0"/>
              <a:t/>
            </a:r>
            <a:br>
              <a:rPr lang="en-US" dirty="0"/>
            </a:br>
            <a:r>
              <a:rPr lang="en-US" dirty="0"/>
              <a:t>3021, 3022, 3125, 3024, 3088, 3132, 3239, 3321, </a:t>
            </a:r>
            <a:r>
              <a:rPr lang="en-US" dirty="0" smtClean="0"/>
              <a:t>3322 </a:t>
            </a:r>
          </a:p>
          <a:p>
            <a:endParaRPr lang="en-US" b="0" dirty="0" smtClean="0"/>
          </a:p>
          <a:p>
            <a:r>
              <a:rPr lang="en-US" b="0" dirty="0" smtClean="0"/>
              <a:t>Move: </a:t>
            </a:r>
            <a:r>
              <a:rPr lang="en-US" b="0" dirty="0" smtClean="0"/>
              <a:t>Vinod Kristem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14383208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11-19/1445r2] </a:t>
            </a:r>
            <a:r>
              <a:rPr lang="en-US" dirty="0"/>
              <a:t>for the CIDs listed below</a:t>
            </a:r>
            <a:r>
              <a:rPr lang="en-US" dirty="0" smtClean="0"/>
              <a:t>:</a:t>
            </a:r>
            <a:br>
              <a:rPr lang="en-US" dirty="0" smtClean="0"/>
            </a:br>
            <a:r>
              <a:rPr lang="en-US" dirty="0"/>
              <a:t/>
            </a:r>
            <a:br>
              <a:rPr lang="en-US" dirty="0"/>
            </a:br>
            <a:r>
              <a:rPr lang="en-US" dirty="0" smtClean="0"/>
              <a:t>3077</a:t>
            </a:r>
            <a:r>
              <a:rPr lang="en-US" dirty="0"/>
              <a:t>, 3117</a:t>
            </a:r>
            <a:r>
              <a:rPr lang="en-US" dirty="0" smtClean="0"/>
              <a:t>, </a:t>
            </a:r>
            <a:r>
              <a:rPr lang="en-US" dirty="0"/>
              <a:t>3209</a:t>
            </a:r>
            <a:endParaRPr lang="en-US" dirty="0" smtClean="0"/>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33610915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11-19/1447r2] </a:t>
            </a:r>
            <a:r>
              <a:rPr lang="en-US" dirty="0"/>
              <a:t>for the CIDs listed below</a:t>
            </a:r>
            <a:r>
              <a:rPr lang="en-US" dirty="0" smtClean="0"/>
              <a:t>:</a:t>
            </a:r>
            <a:br>
              <a:rPr lang="en-US" dirty="0" smtClean="0"/>
            </a:br>
            <a:r>
              <a:rPr lang="en-US" dirty="0"/>
              <a:t/>
            </a:r>
            <a:br>
              <a:rPr lang="en-US" dirty="0"/>
            </a:br>
            <a:r>
              <a:rPr lang="en-US" dirty="0" smtClean="0"/>
              <a:t>3210, </a:t>
            </a:r>
            <a:r>
              <a:rPr lang="en-US" dirty="0"/>
              <a:t>3111, 3369, 3394, 3260, 3370, 3371, 3395, 3261, 3397, 3046, 3398, 3176, </a:t>
            </a:r>
            <a:r>
              <a:rPr lang="en-US" dirty="0" smtClean="0"/>
              <a:t>3368</a:t>
            </a:r>
          </a:p>
          <a:p>
            <a:endParaRPr lang="en-US" b="0" dirty="0" smtClean="0"/>
          </a:p>
          <a:p>
            <a:r>
              <a:rPr lang="en-US" b="0" dirty="0" smtClean="0"/>
              <a:t>Move: </a:t>
            </a:r>
            <a:r>
              <a:rPr lang="en-US" b="0" dirty="0"/>
              <a:t>Woojin Ahn (Po-Kai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3685594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11-19/1435r1] </a:t>
            </a:r>
            <a:r>
              <a:rPr lang="en-US" dirty="0"/>
              <a:t>for the CIDs listed below</a:t>
            </a:r>
            <a:r>
              <a:rPr lang="en-US" dirty="0" smtClean="0"/>
              <a:t>:</a:t>
            </a:r>
            <a:br>
              <a:rPr lang="en-US" dirty="0" smtClean="0"/>
            </a:br>
            <a:r>
              <a:rPr lang="en-US" dirty="0"/>
              <a:t/>
            </a:r>
            <a:br>
              <a:rPr lang="en-US" dirty="0"/>
            </a:br>
            <a:r>
              <a:rPr lang="en-US" dirty="0" smtClean="0"/>
              <a:t>3399</a:t>
            </a:r>
          </a:p>
          <a:p>
            <a:endParaRPr lang="en-US" b="0"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31516296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3034</a:t>
            </a:r>
            <a:endParaRPr lang="en-US" dirty="0"/>
          </a:p>
        </p:txBody>
      </p:sp>
      <p:sp>
        <p:nvSpPr>
          <p:cNvPr id="3" name="Content Placeholder 2"/>
          <p:cNvSpPr>
            <a:spLocks noGrp="1"/>
          </p:cNvSpPr>
          <p:nvPr>
            <p:ph idx="1"/>
          </p:nvPr>
        </p:nvSpPr>
        <p:spPr/>
        <p:txBody>
          <a:bodyPr/>
          <a:lstStyle/>
          <a:p>
            <a:r>
              <a:rPr lang="en-US" dirty="0"/>
              <a:t>Move to accept the comment resolutions in [11-19/1433r2 ] for the CIDs listed below</a:t>
            </a:r>
            <a:r>
              <a:rPr lang="en-US" dirty="0" smtClean="0"/>
              <a:t>:</a:t>
            </a:r>
            <a:br>
              <a:rPr lang="en-US" dirty="0" smtClean="0"/>
            </a:br>
            <a:r>
              <a:rPr lang="en-US" dirty="0"/>
              <a:t/>
            </a:r>
            <a:br>
              <a:rPr lang="en-US" dirty="0"/>
            </a:br>
            <a:r>
              <a:rPr lang="en-US" dirty="0" smtClean="0"/>
              <a:t>3012</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61922246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3035</a:t>
            </a:r>
            <a:endParaRPr lang="en-US" dirty="0"/>
          </a:p>
        </p:txBody>
      </p:sp>
      <p:sp>
        <p:nvSpPr>
          <p:cNvPr id="3" name="Content Placeholder 2"/>
          <p:cNvSpPr>
            <a:spLocks noGrp="1"/>
          </p:cNvSpPr>
          <p:nvPr>
            <p:ph idx="1"/>
          </p:nvPr>
        </p:nvSpPr>
        <p:spPr/>
        <p:txBody>
          <a:bodyPr/>
          <a:lstStyle/>
          <a:p>
            <a:r>
              <a:rPr lang="en-US" dirty="0"/>
              <a:t>Move to accept the comment resolutions in [11-19/1431r2  ] for the CIDs listed below</a:t>
            </a:r>
            <a:r>
              <a:rPr lang="en-US" dirty="0" smtClean="0"/>
              <a:t>:</a:t>
            </a:r>
            <a:br>
              <a:rPr lang="en-US" dirty="0" smtClean="0"/>
            </a:br>
            <a:r>
              <a:rPr lang="en-US" dirty="0"/>
              <a:t/>
            </a:r>
            <a:br>
              <a:rPr lang="en-US" dirty="0"/>
            </a:br>
            <a:r>
              <a:rPr lang="en-US" dirty="0" smtClean="0"/>
              <a:t>3402</a:t>
            </a:r>
            <a:r>
              <a:rPr lang="en-US" dirty="0"/>
              <a:t>, </a:t>
            </a:r>
            <a:r>
              <a:rPr lang="en-US" dirty="0" smtClean="0"/>
              <a:t>3403</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3567293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3036</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11-19/1430r1 </a:t>
            </a:r>
            <a:r>
              <a:rPr lang="en-US" dirty="0"/>
              <a:t>] for the CIDs listed below</a:t>
            </a:r>
            <a:r>
              <a:rPr lang="en-US" dirty="0" smtClean="0"/>
              <a:t>:</a:t>
            </a:r>
            <a:br>
              <a:rPr lang="en-US" dirty="0" smtClean="0"/>
            </a:br>
            <a:r>
              <a:rPr lang="en-US" dirty="0"/>
              <a:t/>
            </a:r>
            <a:br>
              <a:rPr lang="en-US" dirty="0"/>
            </a:br>
            <a:r>
              <a:rPr lang="en-US" dirty="0" smtClean="0"/>
              <a:t>3264</a:t>
            </a:r>
            <a:r>
              <a:rPr lang="en-US" dirty="0"/>
              <a:t>, 3359, 3037, </a:t>
            </a:r>
            <a:r>
              <a:rPr lang="en-US" dirty="0" smtClean="0"/>
              <a:t>3404</a:t>
            </a:r>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22490428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3037</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11-19/1060r1] </a:t>
            </a:r>
            <a:r>
              <a:rPr lang="en-US" dirty="0"/>
              <a:t>for the CIDs listed below</a:t>
            </a:r>
            <a:r>
              <a:rPr lang="en-US" dirty="0" smtClean="0"/>
              <a:t>:</a:t>
            </a:r>
            <a:r>
              <a:rPr lang="en-US" dirty="0"/>
              <a:t/>
            </a:r>
            <a:br>
              <a:rPr lang="en-US" dirty="0"/>
            </a:br>
            <a:r>
              <a:rPr lang="en-US" dirty="0" smtClean="0"/>
              <a:t>3277</a:t>
            </a:r>
            <a:r>
              <a:rPr lang="en-US" dirty="0"/>
              <a:t>, </a:t>
            </a:r>
            <a:r>
              <a:rPr lang="en-US" dirty="0" smtClean="0"/>
              <a:t>3411</a:t>
            </a:r>
            <a:r>
              <a:rPr lang="en-US" dirty="0"/>
              <a:t>, 3412, 3413, 3414, 3415</a:t>
            </a:r>
            <a:endParaRPr lang="en-US" dirty="0" smtClean="0"/>
          </a:p>
          <a:p>
            <a:endParaRPr lang="en-US" dirty="0" smtClean="0"/>
          </a:p>
          <a:p>
            <a:r>
              <a:rPr lang="en-US" b="0" dirty="0" smtClean="0"/>
              <a:t>Move: Alfred Asterjadhi</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424147497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3038</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11-19/1166r1] </a:t>
            </a:r>
            <a:r>
              <a:rPr lang="en-US" dirty="0"/>
              <a:t>for the CIDs listed below</a:t>
            </a:r>
            <a:r>
              <a:rPr lang="en-US" dirty="0" smtClean="0"/>
              <a:t>:</a:t>
            </a:r>
            <a:br>
              <a:rPr lang="en-US" dirty="0" smtClean="0"/>
            </a:br>
            <a:r>
              <a:rPr lang="en-US" dirty="0"/>
              <a:t/>
            </a:r>
            <a:br>
              <a:rPr lang="en-US" dirty="0"/>
            </a:br>
            <a:r>
              <a:rPr lang="en-US" dirty="0"/>
              <a:t>3034, 3171, 3135, 3160, 3122, 3123, 3310, 3299, 3300, 3302, 3202, 3200, 3149, 3082, 3298, 3083, 3084, 3085, 3150, 3152, 3153</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15131540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3039</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11-19/1465r0] </a:t>
            </a:r>
            <a:r>
              <a:rPr lang="en-US" dirty="0"/>
              <a:t>for the CIDs listed below</a:t>
            </a:r>
            <a:r>
              <a:rPr lang="en-US" dirty="0" smtClean="0"/>
              <a:t>:</a:t>
            </a:r>
            <a:br>
              <a:rPr lang="en-US" dirty="0" smtClean="0"/>
            </a:br>
            <a:r>
              <a:rPr lang="en-US" dirty="0"/>
              <a:t/>
            </a:r>
            <a:br>
              <a:rPr lang="en-US" dirty="0"/>
            </a:br>
            <a:r>
              <a:rPr lang="en-US" dirty="0"/>
              <a:t>3028, 3138, 3141, 3095, 3174</a:t>
            </a:r>
            <a:endParaRPr lang="en-US" dirty="0" smtClean="0"/>
          </a:p>
          <a:p>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3083370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September 2019 session</a:t>
            </a:r>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3040</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11-19/1456r0</a:t>
            </a:r>
            <a:r>
              <a:rPr lang="en-US" dirty="0" smtClean="0"/>
              <a:t>] </a:t>
            </a:r>
            <a:r>
              <a:rPr lang="en-US" dirty="0"/>
              <a:t>for the CIDs listed below</a:t>
            </a:r>
            <a:r>
              <a:rPr lang="en-US" dirty="0" smtClean="0"/>
              <a:t>:</a:t>
            </a:r>
            <a:br>
              <a:rPr lang="en-US" dirty="0" smtClean="0"/>
            </a:br>
            <a:r>
              <a:rPr lang="en-US" dirty="0"/>
              <a:t/>
            </a:r>
            <a:br>
              <a:rPr lang="en-US" dirty="0"/>
            </a:br>
            <a:r>
              <a:rPr lang="en-US" dirty="0" smtClean="0"/>
              <a:t>3187, 3262</a:t>
            </a:r>
            <a:br>
              <a:rPr lang="en-US" dirty="0" smtClean="0"/>
            </a:br>
            <a:endParaRPr lang="en-US" dirty="0" smtClean="0"/>
          </a:p>
          <a:p>
            <a:r>
              <a:rPr lang="en-US" b="0" dirty="0" smtClean="0"/>
              <a:t>Move: Po-Kai Huang</a:t>
            </a:r>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38128664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3041</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11-19/1539r2] </a:t>
            </a:r>
            <a:r>
              <a:rPr lang="en-US" dirty="0"/>
              <a:t>for the CIDs listed below</a:t>
            </a:r>
            <a:r>
              <a:rPr lang="en-US" dirty="0" smtClean="0"/>
              <a:t>:</a:t>
            </a:r>
            <a:br>
              <a:rPr lang="en-US" dirty="0" smtClean="0"/>
            </a:br>
            <a:r>
              <a:rPr lang="en-US" dirty="0"/>
              <a:t/>
            </a:r>
            <a:br>
              <a:rPr lang="en-US" dirty="0"/>
            </a:br>
            <a:r>
              <a:rPr lang="en-US" dirty="0" smtClean="0"/>
              <a:t>3356</a:t>
            </a:r>
            <a:br>
              <a:rPr lang="en-US" dirty="0" smtClean="0"/>
            </a:br>
            <a:endParaRPr lang="en-US" dirty="0" smtClean="0"/>
          </a:p>
          <a:p>
            <a:r>
              <a:rPr lang="en-US" b="0" dirty="0" smtClean="0"/>
              <a:t>Move: </a:t>
            </a:r>
            <a:r>
              <a:rPr lang="en-US" b="0" dirty="0" smtClean="0"/>
              <a:t>Xiaofei Wang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7438845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3042</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11-19/1543r0] </a:t>
            </a:r>
            <a:r>
              <a:rPr lang="en-US" dirty="0"/>
              <a:t>for the CIDs listed below</a:t>
            </a:r>
            <a:r>
              <a:rPr lang="en-US" dirty="0" smtClean="0"/>
              <a:t>:</a:t>
            </a:r>
            <a:br>
              <a:rPr lang="en-US" dirty="0" smtClean="0"/>
            </a:br>
            <a:r>
              <a:rPr lang="en-US" dirty="0"/>
              <a:t/>
            </a:r>
            <a:br>
              <a:rPr lang="en-US" dirty="0"/>
            </a:br>
            <a:r>
              <a:rPr lang="en-US" dirty="0" smtClean="0"/>
              <a:t>3134</a:t>
            </a:r>
            <a:br>
              <a:rPr lang="en-US" dirty="0" smtClean="0"/>
            </a:br>
            <a:endParaRPr lang="en-US" dirty="0" smtClean="0"/>
          </a:p>
          <a:p>
            <a:r>
              <a:rPr lang="en-US" b="0" dirty="0" smtClean="0"/>
              <a:t>Move: </a:t>
            </a:r>
            <a:r>
              <a:rPr lang="en-US" b="0" dirty="0" smtClean="0"/>
              <a:t>Po-Kai Huang</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2428526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3043</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a:t>
            </a:r>
            <a:r>
              <a:rPr lang="en-US" dirty="0" smtClean="0">
                <a:solidFill>
                  <a:srgbClr val="FF0000"/>
                </a:solidFill>
              </a:rPr>
              <a:t>1570r2</a:t>
            </a:r>
            <a:r>
              <a:rPr lang="en-US" dirty="0" smtClean="0"/>
              <a:t>] </a:t>
            </a:r>
            <a:r>
              <a:rPr lang="en-US" dirty="0"/>
              <a:t>for the CIDs listed below</a:t>
            </a:r>
            <a:r>
              <a:rPr lang="en-US" dirty="0" smtClean="0"/>
              <a:t>:</a:t>
            </a:r>
            <a:br>
              <a:rPr lang="en-US" dirty="0" smtClean="0"/>
            </a:br>
            <a:r>
              <a:rPr lang="en-US" dirty="0"/>
              <a:t/>
            </a:r>
            <a:br>
              <a:rPr lang="en-US" dirty="0"/>
            </a:br>
            <a:r>
              <a:rPr lang="en-US" dirty="0"/>
              <a:t>3312, 3374, 3011, 3236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4230851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3044</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11-19/1571r0] </a:t>
            </a:r>
            <a:r>
              <a:rPr lang="en-US" dirty="0"/>
              <a:t>for the CIDs listed below</a:t>
            </a:r>
            <a:r>
              <a:rPr lang="en-US" dirty="0" smtClean="0"/>
              <a:t>:</a:t>
            </a:r>
            <a:br>
              <a:rPr lang="en-US" dirty="0" smtClean="0"/>
            </a:br>
            <a:r>
              <a:rPr lang="en-US" dirty="0"/>
              <a:t/>
            </a:r>
            <a:br>
              <a:rPr lang="en-US" dirty="0"/>
            </a:br>
            <a:r>
              <a:rPr lang="en-US" dirty="0"/>
              <a:t>3004, 3005, 3006, 3007, 3008 </a:t>
            </a:r>
            <a:endParaRPr lang="en-US" dirty="0" smtClean="0"/>
          </a:p>
          <a:p>
            <a:endParaRPr lang="en-US" dirty="0" smtClean="0"/>
          </a:p>
          <a:p>
            <a:r>
              <a:rPr lang="en-US" b="0" dirty="0" smtClean="0"/>
              <a:t>Move</a:t>
            </a:r>
            <a:r>
              <a:rPr lang="en-US" b="0" dirty="0" smtClean="0"/>
              <a:t>: </a:t>
            </a:r>
            <a:r>
              <a:rPr lang="en-US" b="0" dirty="0" smtClean="0"/>
              <a:t>Yongho Seok</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321888463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t>
            </a:r>
            <a:r>
              <a:rPr lang="en-US" dirty="0" smtClean="0"/>
              <a:t>3045</a:t>
            </a:r>
            <a:endParaRPr lang="en-US" dirty="0"/>
          </a:p>
        </p:txBody>
      </p:sp>
      <p:sp>
        <p:nvSpPr>
          <p:cNvPr id="3" name="Content Placeholder 2"/>
          <p:cNvSpPr>
            <a:spLocks noGrp="1"/>
          </p:cNvSpPr>
          <p:nvPr>
            <p:ph idx="1"/>
          </p:nvPr>
        </p:nvSpPr>
        <p:spPr/>
        <p:txBody>
          <a:bodyPr/>
          <a:lstStyle/>
          <a:p>
            <a:r>
              <a:rPr lang="en-US" dirty="0"/>
              <a:t>Move to accept the comment resolutions in [</a:t>
            </a:r>
            <a:r>
              <a:rPr lang="en-US" dirty="0" smtClean="0"/>
              <a:t>11-19/1179r3] </a:t>
            </a:r>
            <a:r>
              <a:rPr lang="en-US" dirty="0"/>
              <a:t>for the CIDs listed below</a:t>
            </a:r>
            <a:r>
              <a:rPr lang="en-US" dirty="0" smtClean="0"/>
              <a:t>:</a:t>
            </a:r>
            <a:br>
              <a:rPr lang="en-US" dirty="0" smtClean="0"/>
            </a:br>
            <a:r>
              <a:rPr lang="en-US" dirty="0"/>
              <a:t/>
            </a:r>
            <a:br>
              <a:rPr lang="en-US" dirty="0"/>
            </a:br>
            <a:r>
              <a:rPr lang="en-US" dirty="0" smtClean="0"/>
              <a:t>3291</a:t>
            </a:r>
            <a:endParaRPr lang="en-US" dirty="0" smtClean="0"/>
          </a:p>
          <a:p>
            <a:endParaRPr lang="en-US" dirty="0" smtClean="0"/>
          </a:p>
          <a:p>
            <a:r>
              <a:rPr lang="en-US" b="0" dirty="0" smtClean="0"/>
              <a:t>Move</a:t>
            </a:r>
            <a:r>
              <a:rPr lang="en-US" b="0" dirty="0" smtClean="0"/>
              <a:t>: </a:t>
            </a:r>
            <a:r>
              <a:rPr lang="en-US" b="0" dirty="0" smtClean="0"/>
              <a:t>Leif Wilhelmsson</a:t>
            </a:r>
            <a:endParaRPr lang="en-US" b="0" dirty="0" smtClean="0"/>
          </a:p>
          <a:p>
            <a:r>
              <a:rPr lang="en-US" b="0" dirty="0" smtClean="0"/>
              <a:t>Second: 	</a:t>
            </a:r>
          </a:p>
          <a:p>
            <a:r>
              <a:rPr lang="en-US" b="0" dirty="0" smtClean="0"/>
              <a:t>Result:</a:t>
            </a:r>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232445109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Recirculation LB Motion</a:t>
            </a:r>
            <a:endParaRPr lang="en-US" dirty="0"/>
          </a:p>
        </p:txBody>
      </p:sp>
      <p:sp>
        <p:nvSpPr>
          <p:cNvPr id="3" name="Content Placeholder 2"/>
          <p:cNvSpPr>
            <a:spLocks noGrp="1"/>
          </p:cNvSpPr>
          <p:nvPr>
            <p:ph idx="1"/>
          </p:nvPr>
        </p:nvSpPr>
        <p:spPr/>
        <p:txBody>
          <a:bodyPr/>
          <a:lstStyle/>
          <a:p>
            <a:r>
              <a:rPr lang="en-US" dirty="0" smtClean="0"/>
              <a:t>Having </a:t>
            </a:r>
            <a:r>
              <a:rPr lang="en-US" dirty="0"/>
              <a:t>approved comment resolutions for all of the comments received from </a:t>
            </a:r>
            <a:r>
              <a:rPr lang="en-US" dirty="0" smtClean="0"/>
              <a:t>LB 241 </a:t>
            </a:r>
            <a:r>
              <a:rPr lang="en-US" dirty="0"/>
              <a:t>on </a:t>
            </a:r>
            <a:r>
              <a:rPr lang="en-US" dirty="0" smtClean="0"/>
              <a:t>P802.11ba D3.0 </a:t>
            </a:r>
            <a:r>
              <a:rPr lang="en-US" dirty="0"/>
              <a:t>as contained in document &lt;</a:t>
            </a:r>
            <a:r>
              <a:rPr lang="en-US" dirty="0">
                <a:solidFill>
                  <a:srgbClr val="FF0000"/>
                </a:solidFill>
              </a:rPr>
              <a:t>resolution doc ref</a:t>
            </a:r>
            <a:r>
              <a:rPr lang="en-US" dirty="0"/>
              <a:t>&gt;,</a:t>
            </a:r>
          </a:p>
          <a:p>
            <a:r>
              <a:rPr lang="en-US" dirty="0" smtClean="0"/>
              <a:t>Instruct </a:t>
            </a:r>
            <a:r>
              <a:rPr lang="en-US" dirty="0"/>
              <a:t>the editor to prepare Draft </a:t>
            </a:r>
            <a:r>
              <a:rPr lang="en-US" dirty="0" smtClean="0"/>
              <a:t>4.0 </a:t>
            </a:r>
            <a:r>
              <a:rPr lang="en-US" dirty="0"/>
              <a:t>incorporating these resolutions and</a:t>
            </a:r>
            <a:r>
              <a:rPr lang="en-US" dirty="0" smtClean="0"/>
              <a:t>,</a:t>
            </a:r>
            <a:endParaRPr lang="en-US" dirty="0"/>
          </a:p>
          <a:p>
            <a:r>
              <a:rPr lang="en-US" dirty="0" smtClean="0"/>
              <a:t>Approve </a:t>
            </a:r>
            <a:r>
              <a:rPr lang="en-US" dirty="0"/>
              <a:t>a 15 day Working Group Recirculation Ballot asking the question “Should </a:t>
            </a:r>
            <a:r>
              <a:rPr lang="en-US" dirty="0" smtClean="0"/>
              <a:t>P802.11ba D4.0 </a:t>
            </a:r>
            <a:r>
              <a:rPr lang="en-US" dirty="0"/>
              <a:t>be forwarded to Sponsor Ballot?”</a:t>
            </a:r>
          </a:p>
          <a:p>
            <a:endParaRPr lang="en-US" dirty="0"/>
          </a:p>
          <a:p>
            <a:r>
              <a:rPr lang="en-US" dirty="0" smtClean="0"/>
              <a:t>[</a:t>
            </a:r>
            <a:r>
              <a:rPr lang="en-US" dirty="0"/>
              <a:t>Moved: &lt;name&gt;,  Seconded: &lt;name&gt;,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22128628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9" y="1447800"/>
            <a:ext cx="7239000" cy="5027613"/>
          </a:xfrm>
        </p:spPr>
        <p:txBody>
          <a:bodyPr/>
          <a:lstStyle/>
          <a:p>
            <a:r>
              <a:rPr lang="en-US" altLang="en-US" sz="1200" dirty="0" smtClean="0"/>
              <a:t>2017:</a:t>
            </a:r>
            <a:endParaRPr lang="en-US" altLang="en-US" sz="1200" dirty="0"/>
          </a:p>
          <a:p>
            <a:pPr lvl="1"/>
            <a:r>
              <a:rPr lang="en-US" altLang="en-US" sz="1200" b="1" dirty="0"/>
              <a:t>January</a:t>
            </a:r>
            <a:r>
              <a:rPr lang="en-US" altLang="en-US" sz="1200" dirty="0"/>
              <a:t>: </a:t>
            </a:r>
            <a:r>
              <a:rPr lang="en-US" altLang="en-US" sz="1200" dirty="0" err="1"/>
              <a:t>TGba</a:t>
            </a:r>
            <a:r>
              <a:rPr lang="en-US" altLang="en-US" sz="1200" dirty="0"/>
              <a:t> formation meeting</a:t>
            </a:r>
          </a:p>
          <a:p>
            <a:r>
              <a:rPr lang="en-US" altLang="en-US" sz="1400" dirty="0" smtClean="0"/>
              <a:t>2018:</a:t>
            </a:r>
            <a:endParaRPr lang="en-US" altLang="en-US" sz="1400" dirty="0"/>
          </a:p>
          <a:p>
            <a:pPr lvl="1"/>
            <a:r>
              <a:rPr lang="en-US" altLang="en-US" sz="1400" b="1" dirty="0"/>
              <a:t>January</a:t>
            </a:r>
            <a:r>
              <a:rPr lang="en-US" altLang="en-US" sz="1400" dirty="0"/>
              <a:t>: </a:t>
            </a:r>
            <a:r>
              <a:rPr lang="en-US" altLang="en-US" sz="1400" dirty="0" err="1"/>
              <a:t>TGba</a:t>
            </a:r>
            <a:r>
              <a:rPr lang="en-US" altLang="en-US" sz="1400" dirty="0"/>
              <a:t> Draft 0.1</a:t>
            </a:r>
            <a:endParaRPr lang="en-US" altLang="en-US" sz="1400" b="1" dirty="0"/>
          </a:p>
          <a:p>
            <a:pPr lvl="1"/>
            <a:r>
              <a:rPr lang="en-US" altLang="en-US" sz="1400" b="1" dirty="0"/>
              <a:t>September</a:t>
            </a:r>
            <a:r>
              <a:rPr lang="en-US" altLang="en-US" sz="1400" dirty="0"/>
              <a:t>: </a:t>
            </a:r>
            <a:r>
              <a:rPr lang="en-US" altLang="en-US" sz="1400" dirty="0" err="1"/>
              <a:t>TGba</a:t>
            </a:r>
            <a:r>
              <a:rPr lang="en-US" altLang="en-US" sz="1400" dirty="0"/>
              <a:t> Draft </a:t>
            </a:r>
            <a:r>
              <a:rPr lang="en-US" altLang="en-US" sz="1400" dirty="0" smtClean="0"/>
              <a:t>1.0</a:t>
            </a:r>
          </a:p>
          <a:p>
            <a:pPr lvl="1"/>
            <a:r>
              <a:rPr lang="en-US" altLang="en-US" sz="1400" dirty="0" smtClean="0"/>
              <a:t>October: Initial WG letter ballot on </a:t>
            </a:r>
            <a:r>
              <a:rPr lang="en-US" altLang="en-US" sz="1400" dirty="0" err="1" smtClean="0"/>
              <a:t>TGba</a:t>
            </a:r>
            <a:r>
              <a:rPr lang="en-US" altLang="en-US" sz="1400" dirty="0" smtClean="0"/>
              <a:t> Draft1.0</a:t>
            </a:r>
            <a:endParaRPr lang="en-US" altLang="en-US" sz="1400" dirty="0"/>
          </a:p>
          <a:p>
            <a:pPr lvl="1"/>
            <a:r>
              <a:rPr lang="en-US" altLang="en-US" sz="1400" b="1" dirty="0"/>
              <a:t>November</a:t>
            </a:r>
            <a:r>
              <a:rPr lang="en-US" altLang="en-US" sz="1400" dirty="0"/>
              <a:t>: Comment resolution on </a:t>
            </a:r>
            <a:r>
              <a:rPr lang="en-US" altLang="en-US" sz="1400" dirty="0" err="1"/>
              <a:t>TGba</a:t>
            </a:r>
            <a:r>
              <a:rPr lang="en-US" altLang="en-US" sz="1400" dirty="0"/>
              <a:t> Draft1.0</a:t>
            </a:r>
          </a:p>
          <a:p>
            <a:r>
              <a:rPr lang="en-US" altLang="en-US" sz="1600" dirty="0"/>
              <a:t>2019:</a:t>
            </a:r>
          </a:p>
          <a:p>
            <a:pPr lvl="1"/>
            <a:r>
              <a:rPr lang="en-US" altLang="en-US" sz="1600" b="1" dirty="0"/>
              <a:t>January</a:t>
            </a:r>
            <a:r>
              <a:rPr lang="en-US" altLang="en-US" sz="1600" dirty="0"/>
              <a:t>: </a:t>
            </a:r>
            <a:r>
              <a:rPr lang="en-US" altLang="en-US" sz="1600" dirty="0" err="1"/>
              <a:t>TGba</a:t>
            </a:r>
            <a:r>
              <a:rPr lang="en-US" altLang="en-US" sz="1600" dirty="0"/>
              <a:t> Draft 2.0</a:t>
            </a:r>
          </a:p>
          <a:p>
            <a:pPr lvl="1"/>
            <a:r>
              <a:rPr lang="en-US" altLang="en-US" sz="1600" b="1" dirty="0"/>
              <a:t>March</a:t>
            </a:r>
            <a:r>
              <a:rPr lang="en-US" altLang="en-US" sz="1600" dirty="0"/>
              <a:t>: Comment resolution on D2.0</a:t>
            </a:r>
          </a:p>
          <a:p>
            <a:pPr lvl="1"/>
            <a:r>
              <a:rPr lang="en-US" altLang="en-US" sz="1600" b="1" dirty="0"/>
              <a:t>May</a:t>
            </a:r>
            <a:r>
              <a:rPr lang="en-US" altLang="en-US" sz="1600" dirty="0"/>
              <a:t>: </a:t>
            </a:r>
            <a:r>
              <a:rPr lang="en-US" altLang="en-US" sz="1600" dirty="0" err="1"/>
              <a:t>TGba</a:t>
            </a:r>
            <a:r>
              <a:rPr lang="en-US" altLang="en-US" sz="1600" dirty="0"/>
              <a:t> Draft 3.0 – WG Recirculation LB</a:t>
            </a:r>
          </a:p>
          <a:p>
            <a:pPr lvl="1"/>
            <a:r>
              <a:rPr lang="en-US" altLang="en-US" sz="1600" b="1" dirty="0"/>
              <a:t>July</a:t>
            </a:r>
            <a:r>
              <a:rPr lang="en-US" altLang="en-US" sz="1600" dirty="0"/>
              <a:t>: Comment resolution on </a:t>
            </a:r>
            <a:r>
              <a:rPr lang="en-US" altLang="en-US" sz="1600" dirty="0" smtClean="0"/>
              <a:t>D3.0</a:t>
            </a:r>
          </a:p>
          <a:p>
            <a:pPr lvl="1"/>
            <a:r>
              <a:rPr lang="en-US" altLang="en-US" sz="1600" dirty="0" smtClean="0"/>
              <a:t>August: Formation </a:t>
            </a:r>
            <a:r>
              <a:rPr lang="en-US" altLang="en-US" sz="1600" dirty="0"/>
              <a:t>of sponsor ballot </a:t>
            </a:r>
            <a:r>
              <a:rPr lang="en-US" altLang="en-US" sz="1600" dirty="0" smtClean="0"/>
              <a:t>pool (invitation open till Aug. 7)</a:t>
            </a:r>
            <a:endParaRPr lang="en-US" altLang="en-US" sz="1600" dirty="0"/>
          </a:p>
          <a:p>
            <a:pPr lvl="1"/>
            <a:r>
              <a:rPr lang="en-US" altLang="en-US" sz="1600" b="1" dirty="0"/>
              <a:t>September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4.0 – WG Recirculation LB</a:t>
            </a:r>
            <a:endParaRPr lang="en-US" altLang="en-US" sz="1600" dirty="0"/>
          </a:p>
          <a:p>
            <a:pPr lvl="1"/>
            <a:r>
              <a:rPr lang="en-US" altLang="en-US" sz="1600" dirty="0" smtClean="0"/>
              <a:t>October: MDR/MEC </a:t>
            </a:r>
            <a:r>
              <a:rPr lang="en-US" altLang="en-US" sz="1600" dirty="0"/>
              <a:t>done</a:t>
            </a:r>
            <a:endParaRPr lang="en-US" altLang="en-US" sz="1600" b="1" dirty="0" smtClean="0"/>
          </a:p>
          <a:p>
            <a:pPr lvl="1"/>
            <a:r>
              <a:rPr lang="en-US" altLang="en-US" sz="1600" b="1" dirty="0" smtClean="0"/>
              <a:t>November</a:t>
            </a:r>
            <a:r>
              <a:rPr lang="en-US" altLang="en-US" sz="1600" dirty="0"/>
              <a:t>: </a:t>
            </a:r>
            <a:r>
              <a:rPr lang="en-US" altLang="en-US" sz="1600" dirty="0" err="1" smtClean="0"/>
              <a:t>TGba</a:t>
            </a:r>
            <a:r>
              <a:rPr lang="en-US" altLang="en-US" sz="1600" dirty="0" smtClean="0"/>
              <a:t> </a:t>
            </a:r>
            <a:r>
              <a:rPr lang="en-US" altLang="en-US" sz="1600" dirty="0"/>
              <a:t>Draft </a:t>
            </a:r>
            <a:r>
              <a:rPr lang="en-US" altLang="en-US" sz="1600" dirty="0" smtClean="0"/>
              <a:t>5.0 (</a:t>
            </a:r>
            <a:r>
              <a:rPr lang="en-US" altLang="en-US" sz="1600" u="sng" dirty="0" smtClean="0"/>
              <a:t>unchanged draft</a:t>
            </a:r>
            <a:r>
              <a:rPr lang="en-US" altLang="en-US" sz="1600" dirty="0" smtClean="0"/>
              <a:t>), </a:t>
            </a:r>
            <a:r>
              <a:rPr lang="en-US" altLang="en-US" sz="1600" dirty="0" smtClean="0">
                <a:solidFill>
                  <a:srgbClr val="FF0000"/>
                </a:solidFill>
              </a:rPr>
              <a:t>Sponsor </a:t>
            </a:r>
            <a:r>
              <a:rPr lang="en-US" altLang="en-US" sz="1600" dirty="0">
                <a:solidFill>
                  <a:srgbClr val="FF0000"/>
                </a:solidFill>
              </a:rPr>
              <a:t>ballot</a:t>
            </a:r>
          </a:p>
          <a:p>
            <a:r>
              <a:rPr lang="en-US" altLang="en-US" sz="1800" dirty="0"/>
              <a:t>2020:</a:t>
            </a:r>
          </a:p>
          <a:p>
            <a:pPr lvl="1"/>
            <a:r>
              <a:rPr lang="en-US" altLang="en-US" sz="1800" b="1" dirty="0"/>
              <a:t>September</a:t>
            </a:r>
            <a:r>
              <a:rPr lang="en-US" altLang="en-US" sz="1800" dirty="0"/>
              <a:t>: </a:t>
            </a:r>
            <a:r>
              <a:rPr lang="en-US" altLang="en-US" sz="1800" dirty="0" err="1"/>
              <a:t>RevCom</a:t>
            </a:r>
            <a:endParaRPr lang="en-US" altLang="en-US" sz="1800" dirty="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37</a:t>
            </a:fld>
            <a:endParaRPr lang="en-US" altLang="en-US" sz="1200" b="0" dirty="0"/>
          </a:p>
        </p:txBody>
      </p:sp>
      <p:grpSp>
        <p:nvGrpSpPr>
          <p:cNvPr id="6" name="Group 5"/>
          <p:cNvGrpSpPr/>
          <p:nvPr/>
        </p:nvGrpSpPr>
        <p:grpSpPr>
          <a:xfrm>
            <a:off x="1676400" y="4648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a:t>We are here</a:t>
              </a:r>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November 2019</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September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38</a:t>
            </a:fld>
            <a:endParaRPr lang="en-US" altLang="en-US" sz="1200" b="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a:t>
            </a:r>
            <a:r>
              <a:rPr lang="en-US" altLang="en-US" sz="2800" b="1" dirty="0" smtClean="0"/>
              <a:t>schedule (each 2 hours) :</a:t>
            </a:r>
            <a:endParaRPr lang="en-US" altLang="en-US" sz="2800" b="1" dirty="0"/>
          </a:p>
          <a:p>
            <a:pPr marL="685800" lvl="2" indent="-342900">
              <a:defRPr/>
            </a:pPr>
            <a:r>
              <a:rPr lang="en-US" altLang="en-US" sz="2400" b="1" dirty="0" smtClean="0"/>
              <a:t>TBD</a:t>
            </a:r>
            <a:endParaRPr lang="en-US" altLang="en-US" sz="2400" b="1" dirty="0"/>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39</a:t>
            </a:fld>
            <a:endParaRPr lang="en-US" altLang="en-US" sz="1200" b="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40</a:t>
            </a:fld>
            <a:endParaRPr lang="en-US" altLang="en-US" sz="1200" b="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September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41</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September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smtClean="0"/>
              <a:t>Slide </a:t>
            </a:r>
            <a:fld id="{B3AADB1E-8AB1-401D-93B7-30E1984F35A9}" type="slidenum">
              <a:rPr lang="en-US" altLang="en-US" smtClean="0"/>
              <a:pPr>
                <a:defRPr/>
              </a:pPr>
              <a:t>42</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09396384"/>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gridCol w="1762760"/>
                <a:gridCol w="1762760"/>
                <a:gridCol w="1762760"/>
                <a:gridCol w="1554480"/>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smtClean="0">
                          <a:solidFill>
                            <a:schemeClr val="tx1"/>
                          </a:solidFill>
                          <a:latin typeface="+mn-lt"/>
                          <a:ea typeface="+mn-ea"/>
                          <a:cs typeface="+mn-cs"/>
                        </a:rPr>
                        <a:t>TGba</a:t>
                      </a:r>
                      <a:endParaRPr lang="en-US" sz="1800"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444500">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smtClean="0"/>
              <a:t>Complete comment resolution on </a:t>
            </a:r>
            <a:r>
              <a:rPr lang="en-US" altLang="en-US" dirty="0" err="1" smtClean="0"/>
              <a:t>TGba</a:t>
            </a:r>
            <a:r>
              <a:rPr lang="en-US" altLang="en-US" dirty="0" smtClean="0"/>
              <a:t> D3.0 (LB241) and </a:t>
            </a:r>
            <a:r>
              <a:rPr lang="en-US" altLang="en-US" dirty="0"/>
              <a:t>instruct the editor to generate P802.11ba </a:t>
            </a:r>
            <a:r>
              <a:rPr lang="en-US" altLang="en-US" dirty="0" smtClean="0"/>
              <a:t>D4.0</a:t>
            </a:r>
            <a:endParaRPr lang="en-US" altLang="en-US" dirty="0"/>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smtClean="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smtClean="0"/>
              <a:t>Call for submissions sent out on </a:t>
            </a:r>
            <a:r>
              <a:rPr lang="en-US" sz="2800" dirty="0" smtClean="0"/>
              <a:t>September 10</a:t>
            </a:r>
            <a:r>
              <a:rPr lang="en-US" sz="2800" baseline="30000" dirty="0" smtClean="0"/>
              <a:t>th</a:t>
            </a:r>
            <a:r>
              <a:rPr lang="en-US" sz="2800" dirty="0" smtClean="0"/>
              <a:t>  </a:t>
            </a:r>
            <a:r>
              <a:rPr lang="en-US" sz="2800" dirty="0" smtClean="0"/>
              <a:t>: </a:t>
            </a:r>
          </a:p>
          <a:p>
            <a:pPr lvl="1">
              <a:defRPr/>
            </a:pPr>
            <a:r>
              <a:rPr lang="en-US" sz="2400" b="0" dirty="0" smtClean="0"/>
              <a:t>Received </a:t>
            </a:r>
            <a:r>
              <a:rPr lang="en-US" sz="2400" dirty="0"/>
              <a:t>8</a:t>
            </a:r>
            <a:r>
              <a:rPr lang="en-US" sz="2400" dirty="0" smtClean="0"/>
              <a:t> </a:t>
            </a:r>
            <a:r>
              <a:rPr lang="en-US" sz="2400" dirty="0" smtClean="0"/>
              <a:t>s</a:t>
            </a:r>
            <a:r>
              <a:rPr lang="en-US" sz="2400" b="0" dirty="0" smtClean="0"/>
              <a:t>ubmissions (updated on </a:t>
            </a:r>
            <a:r>
              <a:rPr lang="en-US" sz="2400" b="0" dirty="0" smtClean="0"/>
              <a:t>September 15</a:t>
            </a:r>
            <a:r>
              <a:rPr lang="en-US" sz="2400" b="0" baseline="30000" dirty="0" smtClean="0"/>
              <a:t>th</a:t>
            </a:r>
            <a:r>
              <a:rPr lang="en-US" sz="2400" b="0" dirty="0" smtClean="0"/>
              <a:t> )</a:t>
            </a:r>
            <a:endParaRPr lang="en-US" sz="2400" b="0" dirty="0" smtClean="0"/>
          </a:p>
          <a:p>
            <a:pPr>
              <a:defRPr/>
            </a:pPr>
            <a:endParaRPr lang="en-US" sz="2800" dirty="0" smtClean="0"/>
          </a:p>
          <a:p>
            <a:pPr lvl="2">
              <a:defRPr/>
            </a:pPr>
            <a:endParaRPr lang="en-US" sz="2000" dirty="0" smtClean="0"/>
          </a:p>
          <a:p>
            <a:pPr lvl="1">
              <a:defRPr/>
            </a:pPr>
            <a:endParaRPr lang="en-US" sz="2400" b="0" dirty="0" smtClean="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smtClean="0"/>
              <a:t>September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164217</TotalTime>
  <Words>2298</Words>
  <Application>Microsoft Office PowerPoint</Application>
  <PresentationFormat>Widescreen</PresentationFormat>
  <Paragraphs>601</Paragraphs>
  <Slides>42</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1" baseType="lpstr">
      <vt:lpstr>Monotype Sorts</vt:lpstr>
      <vt:lpstr>MS Gothic</vt:lpstr>
      <vt:lpstr>MS PGothic</vt:lpstr>
      <vt:lpstr>Arial</vt:lpstr>
      <vt:lpstr>Calibri</vt:lpstr>
      <vt:lpstr>Helvetica</vt:lpstr>
      <vt:lpstr>Times New Roman</vt:lpstr>
      <vt:lpstr>802-11-Submission</vt:lpstr>
      <vt:lpstr>Document</vt:lpstr>
      <vt:lpstr>September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Summary from July 2019 Meeting and Teleconference Calls</vt:lpstr>
      <vt:lpstr>Motion - Minutes</vt:lpstr>
      <vt:lpstr>Motion # 3030</vt:lpstr>
      <vt:lpstr>Motion # 3031</vt:lpstr>
      <vt:lpstr>Motion # 3032</vt:lpstr>
      <vt:lpstr>Motion # 3033</vt:lpstr>
      <vt:lpstr>Motion # 3034</vt:lpstr>
      <vt:lpstr>Motion # 3035</vt:lpstr>
      <vt:lpstr>Motion # 3036</vt:lpstr>
      <vt:lpstr>Motion # 3037</vt:lpstr>
      <vt:lpstr>Motion # 3038</vt:lpstr>
      <vt:lpstr>Motion # 3039</vt:lpstr>
      <vt:lpstr>Motion # 3040</vt:lpstr>
      <vt:lpstr>Motion # 3041</vt:lpstr>
      <vt:lpstr>Motion # 3042</vt:lpstr>
      <vt:lpstr>Motion # 3043</vt:lpstr>
      <vt:lpstr>Motion # 3044</vt:lpstr>
      <vt:lpstr>Motion # 3045</vt:lpstr>
      <vt:lpstr>Recirculation LB Motion</vt:lpstr>
      <vt:lpstr>TGba Timeline </vt:lpstr>
      <vt:lpstr>Goal for November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5604</cp:revision>
  <cp:lastPrinted>2014-11-04T15:04:57Z</cp:lastPrinted>
  <dcterms:created xsi:type="dcterms:W3CDTF">2007-04-17T18:10:23Z</dcterms:created>
  <dcterms:modified xsi:type="dcterms:W3CDTF">2019-09-16T10:18:43Z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2019-09-16 10:18:43Z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