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65" r:id="rId4"/>
    <p:sldId id="266" r:id="rId5"/>
    <p:sldId id="262" r:id="rId6"/>
    <p:sldId id="267" r:id="rId7"/>
    <p:sldId id="270" r:id="rId8"/>
    <p:sldId id="289" r:id="rId9"/>
    <p:sldId id="276" r:id="rId10"/>
    <p:sldId id="277" r:id="rId11"/>
    <p:sldId id="279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91" r:id="rId20"/>
    <p:sldId id="271" r:id="rId21"/>
    <p:sldId id="268" r:id="rId22"/>
    <p:sldId id="269" r:id="rId23"/>
    <p:sldId id="290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deiro, Carlos" initials="CC" lastIdx="9" clrIdx="0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2" name="Da Silva, Claudio" initials="DSC" lastIdx="3" clrIdx="1">
    <p:extLst>
      <p:ext uri="{19B8F6BF-5375-455C-9EA6-DF929625EA0E}">
        <p15:presenceInfo xmlns:p15="http://schemas.microsoft.com/office/powerpoint/2012/main" userId="S-1-5-21-725345543-602162358-527237240-2951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54" autoAdjust="0"/>
    <p:restoredTop sz="96866" autoAdjust="0"/>
  </p:normalViewPr>
  <p:slideViewPr>
    <p:cSldViewPr>
      <p:cViewPr varScale="1">
        <p:scale>
          <a:sx n="128" d="100"/>
          <a:sy n="128" d="100"/>
        </p:scale>
        <p:origin x="1518" y="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Avg. </a:t>
            </a:r>
            <a:r>
              <a:rPr lang="en-US" sz="1400" dirty="0" smtClean="0"/>
              <a:t>Probability</a:t>
            </a:r>
            <a:r>
              <a:rPr lang="en-US" sz="1400" baseline="0" dirty="0" smtClean="0"/>
              <a:t> </a:t>
            </a:r>
            <a:r>
              <a:rPr lang="en-US" sz="1400" dirty="0" smtClean="0"/>
              <a:t>Correct </a:t>
            </a:r>
            <a:r>
              <a:rPr lang="en-US" sz="1400" dirty="0"/>
              <a:t>Classification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1TX,1RX</c:v>
                </c:pt>
                <c:pt idx="1">
                  <c:v>2TX,1RX</c:v>
                </c:pt>
                <c:pt idx="2">
                  <c:v>2TX,2RX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0.65569999999999995</c:v>
                </c:pt>
                <c:pt idx="1">
                  <c:v>0.88119999999999998</c:v>
                </c:pt>
                <c:pt idx="2">
                  <c:v>0.97650000000000003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503488"/>
        <c:axId val="427499568"/>
        <c:axId val="0"/>
      </c:bar3DChart>
      <c:catAx>
        <c:axId val="42750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99568"/>
        <c:crosses val="autoZero"/>
        <c:auto val="1"/>
        <c:lblAlgn val="ctr"/>
        <c:lblOffset val="100"/>
        <c:noMultiLvlLbl val="0"/>
      </c:catAx>
      <c:valAx>
        <c:axId val="42749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0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Avg. </a:t>
            </a:r>
            <a:r>
              <a:rPr lang="en-US" sz="1400" dirty="0" smtClean="0"/>
              <a:t>Probability</a:t>
            </a:r>
            <a:r>
              <a:rPr lang="en-US" sz="1400" baseline="0" dirty="0" smtClean="0"/>
              <a:t> </a:t>
            </a:r>
            <a:r>
              <a:rPr lang="en-US" sz="1400" dirty="0" smtClean="0"/>
              <a:t>Correct </a:t>
            </a:r>
            <a:r>
              <a:rPr lang="en-US" sz="1400" dirty="0"/>
              <a:t>Classification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1TX,1RX</c:v>
                </c:pt>
                <c:pt idx="1">
                  <c:v>2TX,1RX</c:v>
                </c:pt>
                <c:pt idx="2">
                  <c:v>2TX,2RX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0.51600000000000001</c:v>
                </c:pt>
                <c:pt idx="1">
                  <c:v>0.71419999999999995</c:v>
                </c:pt>
                <c:pt idx="2">
                  <c:v>0.87119999999999997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505448"/>
        <c:axId val="427506624"/>
        <c:axId val="0"/>
      </c:bar3DChart>
      <c:catAx>
        <c:axId val="42750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06624"/>
        <c:crosses val="autoZero"/>
        <c:auto val="1"/>
        <c:lblAlgn val="ctr"/>
        <c:lblOffset val="100"/>
        <c:noMultiLvlLbl val="0"/>
      </c:catAx>
      <c:valAx>
        <c:axId val="42750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05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Avg. </a:t>
            </a:r>
            <a:r>
              <a:rPr lang="en-US" sz="1400" dirty="0" smtClean="0"/>
              <a:t>Probability</a:t>
            </a:r>
            <a:r>
              <a:rPr lang="en-US" sz="1400" baseline="0" dirty="0" smtClean="0"/>
              <a:t> </a:t>
            </a:r>
            <a:r>
              <a:rPr lang="en-US" sz="1400" dirty="0" smtClean="0"/>
              <a:t>Correct </a:t>
            </a:r>
            <a:r>
              <a:rPr lang="en-US" sz="1400" dirty="0"/>
              <a:t>Classification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Sheet1!$A$2:$A$4</c:f>
              <c:strCache>
                <c:ptCount val="3"/>
                <c:pt idx="0">
                  <c:v>4TX,1RX</c:v>
                </c:pt>
                <c:pt idx="1">
                  <c:v>4TX,2RX</c:v>
                </c:pt>
                <c:pt idx="2">
                  <c:v>4TX,3RX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0.82709999999999995</c:v>
                </c:pt>
                <c:pt idx="1">
                  <c:v>0.95250000000000001</c:v>
                </c:pt>
                <c:pt idx="2">
                  <c:v>0.99209999999999998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2335768"/>
        <c:axId val="322950584"/>
        <c:axId val="0"/>
      </c:bar3DChart>
      <c:catAx>
        <c:axId val="32233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950584"/>
        <c:crosses val="autoZero"/>
        <c:auto val="1"/>
        <c:lblAlgn val="ctr"/>
        <c:lblOffset val="100"/>
        <c:noMultiLvlLbl val="0"/>
      </c:catAx>
      <c:valAx>
        <c:axId val="32295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33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37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2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6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38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02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48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31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83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06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29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58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23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22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2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66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23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6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4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8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Claudio da Silva,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Claudio da Silva,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802.11-19/1416r0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Wi-Fi </a:t>
            </a:r>
            <a:r>
              <a:rPr lang="en-US" dirty="0"/>
              <a:t>Sensing: Cooperation and Standard </a:t>
            </a:r>
            <a:r>
              <a:rPr lang="en-US" dirty="0" smtClean="0"/>
              <a:t>Support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2019-09-06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419627"/>
              </p:ext>
            </p:extLst>
          </p:nvPr>
        </p:nvGraphicFramePr>
        <p:xfrm>
          <a:off x="514350" y="2719387"/>
          <a:ext cx="7994650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" name="Document" r:id="rId5" imgW="8267030" imgH="3091639" progId="Word.Document.8">
                  <p:embed/>
                </p:oleObj>
              </mc:Choice>
              <mc:Fallback>
                <p:oleObj name="Document" r:id="rId5" imgW="8267030" imgH="309163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2719387"/>
                        <a:ext cx="7994650" cy="299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26695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1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6897" y="1219200"/>
            <a:ext cx="8632303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With appropriate training/calibration, it is possible to develop statistical classifiers that take the calculated E-metric values over time and make a decision on the presence and location of a subject. 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362200"/>
            <a:ext cx="2624286" cy="358285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19286" y="2743200"/>
            <a:ext cx="1828799" cy="151050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378684"/>
              </p:ext>
            </p:extLst>
          </p:nvPr>
        </p:nvGraphicFramePr>
        <p:xfrm>
          <a:off x="3352800" y="2706469"/>
          <a:ext cx="5715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2888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Bedroom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Play room </a:t>
                      </a: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motion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0.9409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0.0312</a:t>
                      </a:r>
                      <a:endParaRPr lang="en-US" sz="1600" dirty="0"/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1.127e-4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0.4887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0.4442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0.0670</a:t>
                      </a:r>
                      <a:endParaRPr lang="en-US" sz="1600" dirty="0"/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Bedroom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1.745e-4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0.2747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0.6941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0.0310</a:t>
                      </a:r>
                      <a:endParaRPr lang="en-US" sz="1600" dirty="0"/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 room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0.0795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0.7689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5562600" y="3407602"/>
            <a:ext cx="2277035" cy="2958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599" y="3708086"/>
            <a:ext cx="2277035" cy="2958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717895" y="2417002"/>
            <a:ext cx="673505" cy="99060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4"/>
            <a:endCxn id="21" idx="1"/>
          </p:cNvCxnSpPr>
          <p:nvPr/>
        </p:nvCxnSpPr>
        <p:spPr>
          <a:xfrm>
            <a:off x="6701117" y="4003921"/>
            <a:ext cx="918883" cy="7011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20000" y="4535777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0.9688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53671" y="2209800"/>
            <a:ext cx="1180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0.9329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0814" y="5304519"/>
            <a:ext cx="5658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With one transmitter, it may not be possible to differentiate whether motion is close to the transmitter, close to the receiver, or somewhere along the link.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2800" y="438286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Example – Confusion matrix: The system mistakes movement in the play room as movement in bedroom 1 with a probability equal to 0.0795.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3157687" y="3048000"/>
            <a:ext cx="175528" cy="1334869"/>
          </a:xfrm>
          <a:prstGeom prst="leftBrac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334914" y="3551871"/>
            <a:ext cx="1308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F0"/>
                </a:solidFill>
              </a:rPr>
              <a:t>actual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24" name="Left Brace 23"/>
          <p:cNvSpPr/>
          <p:nvPr/>
        </p:nvSpPr>
        <p:spPr bwMode="auto">
          <a:xfrm rot="5400000">
            <a:off x="6674299" y="352414"/>
            <a:ext cx="157167" cy="4477437"/>
          </a:xfrm>
          <a:prstGeom prst="leftBrace">
            <a:avLst/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206823"/>
            <a:ext cx="857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predicted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6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1 – TX STA Diversity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6897" y="1143000"/>
            <a:ext cx="8632303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Links with the same RX but different TXs likely have different sensing characteristics.  In principle, improved performance may be obtained by appropriately combining such links.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We call this technique </a:t>
            </a:r>
            <a:r>
              <a:rPr lang="en-US" sz="1600" dirty="0" smtClean="0">
                <a:solidFill>
                  <a:srgbClr val="FF0000"/>
                </a:solidFill>
              </a:rPr>
              <a:t>transmit STA diversity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4" y="2362200"/>
            <a:ext cx="2624286" cy="358285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90600" y="2743200"/>
            <a:ext cx="1828799" cy="151050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993392"/>
            <a:ext cx="2991451" cy="22453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152" y="2020824"/>
            <a:ext cx="2991451" cy="2245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233672"/>
            <a:ext cx="2991451" cy="224532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8388" y="4233672"/>
            <a:ext cx="2991451" cy="224532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990600" y="2659761"/>
            <a:ext cx="1752600" cy="1467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112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1 – TX STA Diversity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00399" y="1966624"/>
            <a:ext cx="5867401" cy="11962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As seen below, as expected, the second (black) link has different characteristics from the first (blue) one.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Example:  The black link allows for accurate detection and classification of motion in bedroom 1.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4" y="1676400"/>
            <a:ext cx="2624286" cy="358285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90600" y="2057400"/>
            <a:ext cx="1828799" cy="151050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990600" y="1973961"/>
            <a:ext cx="1752600" cy="1467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584524"/>
              </p:ext>
            </p:extLst>
          </p:nvPr>
        </p:nvGraphicFramePr>
        <p:xfrm>
          <a:off x="3352801" y="3262024"/>
          <a:ext cx="5715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2888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Bedroom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Play room </a:t>
                      </a: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motion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0.6353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0.3643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0.0004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0.6252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0.0069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0.3679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Bedroom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0.0049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0.8924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0.0517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 room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0.4906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0.0267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0.4826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Oval 20"/>
          <p:cNvSpPr/>
          <p:nvPr/>
        </p:nvSpPr>
        <p:spPr>
          <a:xfrm>
            <a:off x="5562600" y="3962400"/>
            <a:ext cx="1013012" cy="2958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848600" y="3962400"/>
            <a:ext cx="1013012" cy="2958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62600" y="4642589"/>
            <a:ext cx="1013012" cy="2958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48600" y="4624659"/>
            <a:ext cx="1013012" cy="29583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6326052" y="4894718"/>
            <a:ext cx="1827348" cy="286882"/>
          </a:xfrm>
          <a:custGeom>
            <a:avLst/>
            <a:gdLst>
              <a:gd name="connsiteX0" fmla="*/ 0 w 2698376"/>
              <a:gd name="connsiteY0" fmla="*/ 0 h 286882"/>
              <a:gd name="connsiteX1" fmla="*/ 1416424 w 2698376"/>
              <a:gd name="connsiteY1" fmla="*/ 286871 h 286882"/>
              <a:gd name="connsiteX2" fmla="*/ 2698376 w 2698376"/>
              <a:gd name="connsiteY2" fmla="*/ 8965 h 2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376" h="286882">
                <a:moveTo>
                  <a:pt x="0" y="0"/>
                </a:moveTo>
                <a:cubicBezTo>
                  <a:pt x="483347" y="142688"/>
                  <a:pt x="966695" y="285377"/>
                  <a:pt x="1416424" y="286871"/>
                </a:cubicBezTo>
                <a:cubicBezTo>
                  <a:pt x="1866153" y="288365"/>
                  <a:pt x="2282264" y="148665"/>
                  <a:pt x="2698376" y="896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800000">
            <a:off x="6421672" y="3733800"/>
            <a:ext cx="1579328" cy="286882"/>
          </a:xfrm>
          <a:custGeom>
            <a:avLst/>
            <a:gdLst>
              <a:gd name="connsiteX0" fmla="*/ 0 w 2698376"/>
              <a:gd name="connsiteY0" fmla="*/ 0 h 286882"/>
              <a:gd name="connsiteX1" fmla="*/ 1416424 w 2698376"/>
              <a:gd name="connsiteY1" fmla="*/ 286871 h 286882"/>
              <a:gd name="connsiteX2" fmla="*/ 2698376 w 2698376"/>
              <a:gd name="connsiteY2" fmla="*/ 8965 h 28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98376" h="286882">
                <a:moveTo>
                  <a:pt x="0" y="0"/>
                </a:moveTo>
                <a:cubicBezTo>
                  <a:pt x="483347" y="142688"/>
                  <a:pt x="966695" y="285377"/>
                  <a:pt x="1416424" y="286871"/>
                </a:cubicBezTo>
                <a:cubicBezTo>
                  <a:pt x="1866153" y="288365"/>
                  <a:pt x="2282264" y="148665"/>
                  <a:pt x="2698376" y="896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92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1 – TX STA Diversity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143000"/>
            <a:ext cx="8610599" cy="1676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By assuming that the hypotheses are equally likely and that decisions made </a:t>
            </a:r>
            <a:r>
              <a:rPr lang="en-US" sz="1800" dirty="0" smtClean="0"/>
              <a:t>using </a:t>
            </a:r>
            <a:r>
              <a:rPr lang="en-US" sz="1800" dirty="0"/>
              <a:t>each </a:t>
            </a:r>
            <a:r>
              <a:rPr lang="en-US" sz="1800" dirty="0" smtClean="0"/>
              <a:t>link </a:t>
            </a:r>
            <a:r>
              <a:rPr lang="en-US" sz="1800" dirty="0"/>
              <a:t>are conditionally </a:t>
            </a:r>
            <a:r>
              <a:rPr lang="en-US" sz="1800" dirty="0" smtClean="0"/>
              <a:t>independent,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r>
              <a:rPr lang="en-US" sz="1800" dirty="0" smtClean="0"/>
              <a:t>        and using a MAP classifier, we fuse the data provided by each link and obtain: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606" y="5553670"/>
            <a:ext cx="8228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tx1"/>
                </a:solidFill>
              </a:rPr>
              <a:t>It is important to keep in mind, however, that all links with a common receiver have a common “observation point.”  Additional gains are expected with the use of receive STA diversity.</a:t>
            </a:r>
            <a:endParaRPr lang="en-US" sz="1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59954" y="1830545"/>
                <a:ext cx="7365606" cy="576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𝑚𝑜𝑡𝑖𝑜𝑛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𝑙𝑖𝑛𝑘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1, 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𝑙𝑖𝑛𝑘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𝑙𝑖𝑛𝑘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1|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𝑚𝑜𝑡𝑖𝑜𝑛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𝑙𝑖𝑛𝑘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2|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𝑚𝑜𝑡𝑖𝑜𝑛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𝑚𝑜𝑡𝑖𝑜𝑛</m:t>
                              </m:r>
                            </m:e>
                          </m:d>
                        </m:num>
                        <m:den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𝑙𝑖𝑛𝑘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1, 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𝑙𝑖𝑛𝑘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2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54" y="1830545"/>
                <a:ext cx="7365606" cy="5767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54040"/>
              </p:ext>
            </p:extLst>
          </p:nvPr>
        </p:nvGraphicFramePr>
        <p:xfrm>
          <a:off x="1791104" y="2895600"/>
          <a:ext cx="58255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100"/>
                <a:gridCol w="1165100"/>
                <a:gridCol w="1165100"/>
                <a:gridCol w="1165100"/>
                <a:gridCol w="1165100"/>
              </a:tblGrid>
              <a:tr h="2888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Bedroom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Play room </a:t>
                      </a: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motion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0.9603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0.0393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0.0004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0.9265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0.0069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0.0666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Bedroom 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0.0548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0.9416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0.0018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 room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0.2106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0.0263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0.7626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481556" y="4646613"/>
            <a:ext cx="6367044" cy="92333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By exploiting TX STA diversity, the average probability of correct classification increases from 0.691 (1 TX) to 0.898 (2 TXs) – a relative </a:t>
            </a:r>
            <a:r>
              <a:rPr lang="en-US" sz="1800" b="1" dirty="0" smtClean="0">
                <a:solidFill>
                  <a:srgbClr val="FF0000"/>
                </a:solidFill>
              </a:rPr>
              <a:t>improvement </a:t>
            </a:r>
            <a:r>
              <a:rPr lang="en-US" sz="1800" b="1" dirty="0" smtClean="0">
                <a:solidFill>
                  <a:srgbClr val="FF0000"/>
                </a:solidFill>
              </a:rPr>
              <a:t>of 30%.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55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solidFill>
                  <a:schemeClr val="tx1"/>
                </a:solidFill>
              </a:rPr>
              <a:t>Experiment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251466"/>
            <a:ext cx="5867401" cy="179653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Assume that sensing measurements are now taken by STA B1, as shown in the figure to the left.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Because measurements are now taken by a different point (with a different “perspective”), results obtained have different characteristics, as shown below. We call this </a:t>
            </a:r>
            <a:r>
              <a:rPr lang="en-US" sz="1800" dirty="0" smtClean="0">
                <a:solidFill>
                  <a:srgbClr val="FF0000"/>
                </a:solidFill>
              </a:rPr>
              <a:t>receive STA diversity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4" y="1676400"/>
            <a:ext cx="2624286" cy="3582857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895600" y="2338760"/>
            <a:ext cx="38100" cy="112906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90600" y="2057400"/>
            <a:ext cx="18288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109806"/>
              </p:ext>
            </p:extLst>
          </p:nvPr>
        </p:nvGraphicFramePr>
        <p:xfrm>
          <a:off x="3276600" y="3156466"/>
          <a:ext cx="57150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2888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Bedroom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Play room </a:t>
                      </a: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motion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0.7791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0.2189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0.0004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0.0017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0.0292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0.9682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0.0024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0.0002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Bedroom 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0.9640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0.0360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 room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0.2529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0.7471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00400" y="4953000"/>
            <a:ext cx="5867401" cy="14594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kern="0" dirty="0" smtClean="0"/>
              <a:t>The system now misclassifies movement in the play room as movement in bedroom 1 often.  In the first configuration, this error was rarely made.  Instead, the most likely error was misclassifying the same movement as movement in the office.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188280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2 – RX STA Diversity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276600" y="1447800"/>
            <a:ext cx="5562600" cy="1676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By </a:t>
            </a:r>
            <a:r>
              <a:rPr lang="en-US" sz="1800" dirty="0" smtClean="0"/>
              <a:t>employing the same classifier previously formulated, we fuse the data provided by each receiver and obtain: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419211"/>
              </p:ext>
            </p:extLst>
          </p:nvPr>
        </p:nvGraphicFramePr>
        <p:xfrm>
          <a:off x="3279183" y="2504524"/>
          <a:ext cx="5791200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8240"/>
                <a:gridCol w="1158240"/>
                <a:gridCol w="1158240"/>
                <a:gridCol w="1158240"/>
                <a:gridCol w="1158240"/>
              </a:tblGrid>
              <a:tr h="28886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No motion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Bedroom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Play room </a:t>
                      </a: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 motion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0.9992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0.0004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0.0005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Office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0.0069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0.9905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0.0026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Bedroom 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0.0001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0.9432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0.0566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88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Play room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0.0004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0.0264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0.9732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878813527"/>
              </p:ext>
            </p:extLst>
          </p:nvPr>
        </p:nvGraphicFramePr>
        <p:xfrm>
          <a:off x="4038600" y="4431785"/>
          <a:ext cx="3865313" cy="197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0" y="510477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65.6%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487680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88.1%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47983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97.6%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14" y="1676400"/>
            <a:ext cx="2624286" cy="3582857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2895600" y="2338760"/>
            <a:ext cx="38100" cy="112906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90600" y="2057400"/>
            <a:ext cx="18288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990600" y="1981200"/>
            <a:ext cx="1828799" cy="151050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990600" y="1973961"/>
            <a:ext cx="1752600" cy="1467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45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3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310085" y="1662192"/>
            <a:ext cx="5562600" cy="38242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Using the same devices and configurations as before, we also evaluated the case when 2 people were present in the subject environment.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New sets of hypotheses</a:t>
            </a:r>
            <a:r>
              <a:rPr lang="en-US" sz="180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No motion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Motion at office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Motion at play room only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Motion at bedroom 1 only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Motion at both office and play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Motion at both office and bedroom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Motion at both play room and bedroom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4" y="1676400"/>
            <a:ext cx="2624286" cy="358285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95600" y="2338760"/>
            <a:ext cx="38100" cy="112906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0600" y="2057400"/>
            <a:ext cx="18288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990600" y="1981200"/>
            <a:ext cx="1828799" cy="151050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990600" y="1973961"/>
            <a:ext cx="1752600" cy="1467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362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4" y="1676400"/>
            <a:ext cx="2624286" cy="358285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95600" y="2338760"/>
            <a:ext cx="38100" cy="112906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990600" y="2057400"/>
            <a:ext cx="1828800" cy="1524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990600" y="1981200"/>
            <a:ext cx="1828799" cy="151050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990600" y="1973961"/>
            <a:ext cx="1752600" cy="1467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378216"/>
              </p:ext>
            </p:extLst>
          </p:nvPr>
        </p:nvGraphicFramePr>
        <p:xfrm>
          <a:off x="3321970" y="1508760"/>
          <a:ext cx="575771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714"/>
                <a:gridCol w="719714"/>
                <a:gridCol w="719714"/>
                <a:gridCol w="719714"/>
                <a:gridCol w="719714"/>
                <a:gridCol w="719714"/>
                <a:gridCol w="719714"/>
                <a:gridCol w="719714"/>
              </a:tblGrid>
              <a:tr h="23047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 + PR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 + B1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 + B1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0.4989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0.0134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0.0009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0.2131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0.1465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0.1272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0.0066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0.9783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0.0002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0.0061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0.0026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0.0061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0.0003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0.0031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0.9881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0.0008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0.0076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 + PR</a:t>
                      </a:r>
                      <a:endParaRPr lang="en-US" sz="120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0.3215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0.0158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0.0002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0.3642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0.1099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0.1882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 + B1</a:t>
                      </a:r>
                      <a:endParaRPr lang="en-US" sz="120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0.1558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0.0004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0.0011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0.0359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0.5992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0.2077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 + B1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0.1855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0.0109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0.0077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0.1267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0.2988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0.3703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3321970" y="1143000"/>
            <a:ext cx="5562600" cy="37226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When STA O is the sensing receiver</a:t>
            </a: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540109"/>
              </p:ext>
            </p:extLst>
          </p:nvPr>
        </p:nvGraphicFramePr>
        <p:xfrm>
          <a:off x="3310088" y="4175760"/>
          <a:ext cx="575771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714"/>
                <a:gridCol w="719714"/>
                <a:gridCol w="719714"/>
                <a:gridCol w="719714"/>
                <a:gridCol w="719714"/>
                <a:gridCol w="719714"/>
                <a:gridCol w="719714"/>
                <a:gridCol w="719714"/>
              </a:tblGrid>
              <a:tr h="23047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 + PR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 + B1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 + B1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0.9998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0.0002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0.9747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0.0133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0.0104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0.0016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B1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0.0047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0.3344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0.2480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0.2054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0.2074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 + PR</a:t>
                      </a:r>
                      <a:endParaRPr lang="en-US" sz="120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0.0019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0.1240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0.7726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0.0690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0.0323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 + B1</a:t>
                      </a:r>
                      <a:endParaRPr lang="en-US" sz="120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0.1156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0.1938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0.4435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0.2470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04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 + B1</a:t>
                      </a:r>
                      <a:endParaRPr lang="en-US" sz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0.0001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0.1130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0.0728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0.1394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0.6747</a:t>
                      </a:r>
                      <a:endParaRPr lang="en-US" sz="12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310088" y="3810000"/>
            <a:ext cx="5562600" cy="372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kern="0" dirty="0" smtClean="0"/>
              <a:t>When STA B1 is the sensing receiver</a:t>
            </a:r>
            <a:endParaRPr lang="en-US" sz="16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3514512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3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31493"/>
            <a:ext cx="8305800" cy="202130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The data in the previous slide shows a great example of RX STA diversity.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When </a:t>
            </a:r>
            <a:r>
              <a:rPr lang="en-US" sz="1400" dirty="0"/>
              <a:t>STA O is the sensing </a:t>
            </a:r>
            <a:r>
              <a:rPr lang="en-US" sz="1400" dirty="0" smtClean="0"/>
              <a:t>receiver, the system has difficulty in distinguishing hypotheses that include motion in the office.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400" dirty="0" smtClean="0"/>
              <a:t>When the sensing receiver is STA B1, </a:t>
            </a:r>
            <a:r>
              <a:rPr lang="en-US" sz="1400" dirty="0"/>
              <a:t>the system has difficulty in distinguishing hypotheses that include motion in </a:t>
            </a:r>
            <a:r>
              <a:rPr lang="en-US" sz="1400" dirty="0" smtClean="0"/>
              <a:t>bedroom 1.</a:t>
            </a:r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By combining data obtained with two receivers, performance is improved: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1343943" y="5167094"/>
            <a:ext cx="6553200" cy="113877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Improvement obtained with TX STA and RX STA diversity in this more complex application was larger than before.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For example, relative improvement of the 2TX,2RX case over the 1TX,1RX case was about 70%, while in experiment 2 was about 50%.</a:t>
            </a:r>
            <a:endParaRPr lang="en-US" sz="1600" dirty="0">
              <a:solidFill>
                <a:srgbClr val="FF0000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74081114"/>
              </p:ext>
            </p:extLst>
          </p:nvPr>
        </p:nvGraphicFramePr>
        <p:xfrm>
          <a:off x="2687887" y="3124200"/>
          <a:ext cx="3865313" cy="197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62400" y="3921184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51.6%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731941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71.4%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359022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87.1%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46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3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01952"/>
            <a:ext cx="2602490" cy="3584448"/>
          </a:xfrm>
          <a:prstGeom prst="rect">
            <a:avLst/>
          </a:prstGeom>
        </p:spPr>
      </p:pic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3200400" y="1676400"/>
            <a:ext cx="5638800" cy="2362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To gain insight into the impact of the number of STAs in sensing performance, we repeated experiment 3 with 4 devices.  The new station is located in bedroom 2 (STA B2).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As shown below, TX STA and RX STA diversity is very important in sensing applications similar to the one considered here (wide coverage, unknown number of subjects).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75073375"/>
              </p:ext>
            </p:extLst>
          </p:nvPr>
        </p:nvGraphicFramePr>
        <p:xfrm>
          <a:off x="4059487" y="4198393"/>
          <a:ext cx="3865313" cy="1973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0" y="5069880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82.7%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7221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95.3%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4569768"/>
            <a:ext cx="533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99.2%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19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053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 our previous contribution to WNG [1], we introduced Wi-Fi sensing, discussed use cases and requirements, and demonstrated technical feasibility.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Discussion aligned with that presented in [2].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Other presentations on the topic will be made this week.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This </a:t>
            </a:r>
            <a:r>
              <a:rPr lang="en-US" sz="2000" dirty="0">
                <a:solidFill>
                  <a:schemeClr val="tx1"/>
                </a:solidFill>
              </a:rPr>
              <a:t>presentation </a:t>
            </a:r>
            <a:r>
              <a:rPr lang="en-US" sz="2000" dirty="0" smtClean="0">
                <a:solidFill>
                  <a:schemeClr val="tx1"/>
                </a:solidFill>
              </a:rPr>
              <a:t>extends the discussion in [1] and covers: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Background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Results of measurement campaigns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Need for </a:t>
            </a:r>
            <a:r>
              <a:rPr lang="en-US" sz="1600" dirty="0">
                <a:solidFill>
                  <a:schemeClr val="tx1"/>
                </a:solidFill>
              </a:rPr>
              <a:t>collaboration in Wi-Fi sensing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Standard gaps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Conclusions </a:t>
            </a:r>
            <a:r>
              <a:rPr lang="en-US" sz="1800" dirty="0">
                <a:solidFill>
                  <a:schemeClr val="tx1"/>
                </a:solidFill>
              </a:rPr>
              <a:t>and proposed next </a:t>
            </a:r>
            <a:r>
              <a:rPr lang="en-US" sz="1800" dirty="0" smtClean="0">
                <a:solidFill>
                  <a:schemeClr val="tx1"/>
                </a:solidFill>
              </a:rPr>
              <a:t>steps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20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>
                <a:solidFill>
                  <a:schemeClr val="tx1"/>
                </a:solidFill>
              </a:rPr>
              <a:t>Summary: STA Diversity </a:t>
            </a:r>
            <a:r>
              <a:rPr lang="en-US" dirty="0" smtClean="0"/>
              <a:t>in Wi-Fi Sensing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 marL="0" indent="0"/>
            <a:r>
              <a:rPr lang="en-US" sz="2000" dirty="0" smtClean="0">
                <a:solidFill>
                  <a:schemeClr val="tx1"/>
                </a:solidFill>
              </a:rPr>
              <a:t>For a large number of Wi-Fi sensing applications, STA diversity </a:t>
            </a:r>
            <a:r>
              <a:rPr lang="en-US" sz="2000" dirty="0">
                <a:solidFill>
                  <a:schemeClr val="tx1"/>
                </a:solidFill>
              </a:rPr>
              <a:t>in transmission and reception is </a:t>
            </a:r>
            <a:r>
              <a:rPr lang="en-US" sz="2000" dirty="0" smtClean="0">
                <a:solidFill>
                  <a:schemeClr val="tx1"/>
                </a:solidFill>
              </a:rPr>
              <a:t>key.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Ability to characterize the environment from multiple points-of-view, focal points </a:t>
            </a:r>
            <a:endParaRPr lang="en-US" sz="1800" dirty="0" smtClean="0"/>
          </a:p>
          <a:p>
            <a:pPr lvl="2">
              <a:buFont typeface="Times New Roman" pitchFamily="16" charset="0"/>
              <a:buChar char="•"/>
            </a:pPr>
            <a:r>
              <a:rPr lang="en-US" sz="1600" dirty="0" smtClean="0"/>
              <a:t>Better </a:t>
            </a:r>
            <a:r>
              <a:rPr lang="en-US" sz="1600" dirty="0"/>
              <a:t>understanding of the environment and </a:t>
            </a:r>
            <a:r>
              <a:rPr lang="en-US" sz="1600" dirty="0" smtClean="0"/>
              <a:t>subjects</a:t>
            </a:r>
            <a:endParaRPr lang="en-US" sz="1600" dirty="0"/>
          </a:p>
          <a:p>
            <a:pPr lvl="1">
              <a:buFont typeface="Times New Roman" pitchFamily="16" charset="0"/>
              <a:buChar char="•"/>
            </a:pPr>
            <a:r>
              <a:rPr lang="en-US" sz="1800" dirty="0" smtClean="0"/>
              <a:t>Sense </a:t>
            </a:r>
            <a:r>
              <a:rPr lang="en-US" sz="1800" dirty="0"/>
              <a:t>the environment at positions that are potentially closer to </a:t>
            </a:r>
            <a:r>
              <a:rPr lang="en-US" sz="1800" dirty="0" smtClean="0"/>
              <a:t>subject</a:t>
            </a:r>
            <a:endParaRPr lang="en-US" sz="1800" dirty="0"/>
          </a:p>
          <a:p>
            <a:pPr lvl="1">
              <a:buFont typeface="Times New Roman" pitchFamily="16" charset="0"/>
              <a:buChar char="•"/>
            </a:pPr>
            <a:r>
              <a:rPr lang="en-US" sz="1800" dirty="0" smtClean="0"/>
              <a:t>Improve </a:t>
            </a:r>
            <a:r>
              <a:rPr lang="en-US" sz="1800" dirty="0"/>
              <a:t>coverage</a:t>
            </a:r>
          </a:p>
          <a:p>
            <a:pPr lvl="2">
              <a:buFont typeface="Times New Roman" pitchFamily="16" charset="0"/>
              <a:buChar char="•"/>
            </a:pPr>
            <a:r>
              <a:rPr lang="en-US" sz="1600" dirty="0"/>
              <a:t>Lack of knowledge about </a:t>
            </a:r>
            <a:r>
              <a:rPr lang="en-US" sz="1600" dirty="0" smtClean="0"/>
              <a:t>subject’s </a:t>
            </a:r>
            <a:r>
              <a:rPr lang="en-US" sz="1600" dirty="0"/>
              <a:t>position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/>
              <a:t>Increase robustness to poor geometry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1800" dirty="0" smtClean="0"/>
              <a:t>More </a:t>
            </a:r>
            <a:r>
              <a:rPr lang="en-US" sz="1800" dirty="0"/>
              <a:t>observations necessary to, for example, differentiate multiple </a:t>
            </a:r>
            <a:r>
              <a:rPr lang="en-US" sz="1800" dirty="0" smtClean="0"/>
              <a:t>subjects </a:t>
            </a:r>
            <a:r>
              <a:rPr lang="en-US" sz="1800" dirty="0"/>
              <a:t>and </a:t>
            </a:r>
            <a:r>
              <a:rPr lang="en-US" sz="1800" dirty="0" smtClean="0"/>
              <a:t>allow for subject tracking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58018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21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Need for Standard Support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2656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Standard support is necessary to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Increase efficiency and reliability of Wi-Fi sensing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Enable several and diverse use cases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As demonstrated in this presentation, </a:t>
            </a:r>
            <a:r>
              <a:rPr lang="en-US" sz="1800" dirty="0" smtClean="0">
                <a:solidFill>
                  <a:schemeClr val="tx1"/>
                </a:solidFill>
              </a:rPr>
              <a:t>Wi-Fi sensing may be improved with TX STA and RX STA diversity, which requires standard support.  Other sensing-related aspects that require standard support include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Negotiation of sensing parameters and schedule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Transmission characteristics of PPDUs used for sensing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Power save (e.g., not rely on the opportunistic reception of packets)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Protocol flow that efficiently supports unique and fundamental characteristics of Wi-Fi sensing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22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22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Conclusions and Next Steps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576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There is much interest in the industry on Wi-Fi </a:t>
            </a:r>
            <a:r>
              <a:rPr lang="en-US" sz="1800" dirty="0" smtClean="0"/>
              <a:t>sensing.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In </a:t>
            </a:r>
            <a:r>
              <a:rPr lang="en-US" sz="1800" dirty="0"/>
              <a:t>this </a:t>
            </a:r>
            <a:r>
              <a:rPr lang="en-US" sz="1800" dirty="0" smtClean="0"/>
              <a:t>presentation, we showed </a:t>
            </a:r>
            <a:r>
              <a:rPr lang="en-US" sz="1800" dirty="0"/>
              <a:t>that </a:t>
            </a:r>
            <a:r>
              <a:rPr lang="en-US" sz="1800" dirty="0" smtClean="0"/>
              <a:t>standard support is necessary for Wi-Fi sensing.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We </a:t>
            </a:r>
            <a:r>
              <a:rPr lang="en-US" sz="1800" dirty="0" smtClean="0">
                <a:solidFill>
                  <a:schemeClr val="tx1"/>
                </a:solidFill>
              </a:rPr>
              <a:t>recommend the creation of a TIG at this session (and possibly a Study Group in November) to advance Wi-Fi sensing by means of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Identifying Wi-Fi sensing use cases and applications of interest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Identifying technical gaps in 802.11 that would have to be addressed to efficiently and reliably support Wi-Fi sensing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Raising </a:t>
            </a:r>
            <a:r>
              <a:rPr lang="en-US" sz="1600" dirty="0"/>
              <a:t>awareness and understanding of a potential study </a:t>
            </a:r>
            <a:r>
              <a:rPr lang="en-US" sz="1600" dirty="0" smtClean="0"/>
              <a:t>group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55502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23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SP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772400" cy="1752600"/>
          </a:xfrm>
          <a:ln/>
        </p:spPr>
        <p:txBody>
          <a:bodyPr/>
          <a:lstStyle/>
          <a:p>
            <a:pPr marL="0" indent="0"/>
            <a:r>
              <a:rPr lang="en-US" sz="2000" dirty="0" smtClean="0"/>
              <a:t>Would you support the creation of a</a:t>
            </a:r>
            <a:r>
              <a:rPr lang="en-US" sz="2000" dirty="0" smtClean="0">
                <a:solidFill>
                  <a:schemeClr val="tx1"/>
                </a:solidFill>
              </a:rPr>
              <a:t> TIG on Wi-Fi sensing?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Yes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Abstain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96897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sz="2000" dirty="0"/>
              <a:t>[1] "Wi-Fi sensing: Usages, requirements, technical feasibility and standards gaps," doc. IEEE 802.11-19/1293r0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[2] "Wi-Fi sensing," doc. IEEE </a:t>
            </a:r>
            <a:r>
              <a:rPr lang="en-US" sz="2000" dirty="0" smtClean="0"/>
              <a:t>802.11-19/1164r0.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Wi-Fi Sensing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0532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Wi-Fi sensing is the </a:t>
            </a:r>
            <a:r>
              <a:rPr lang="en-US" sz="2000" dirty="0" smtClean="0">
                <a:solidFill>
                  <a:schemeClr val="tx1"/>
                </a:solidFill>
              </a:rPr>
              <a:t>use, </a:t>
            </a:r>
            <a:r>
              <a:rPr lang="en-US" sz="2000" dirty="0">
                <a:solidFill>
                  <a:schemeClr val="tx1"/>
                </a:solidFill>
              </a:rPr>
              <a:t>by one or more </a:t>
            </a:r>
            <a:r>
              <a:rPr lang="en-US" sz="2000" dirty="0" smtClean="0">
                <a:solidFill>
                  <a:schemeClr val="tx1"/>
                </a:solidFill>
              </a:rPr>
              <a:t>STAs, </a:t>
            </a:r>
            <a:r>
              <a:rPr lang="en-US" sz="2000" dirty="0">
                <a:solidFill>
                  <a:schemeClr val="tx1"/>
                </a:solidFill>
              </a:rPr>
              <a:t>of Wi-Fi signals to detect features of </a:t>
            </a:r>
            <a:r>
              <a:rPr lang="en-US" sz="2000" dirty="0" smtClean="0">
                <a:solidFill>
                  <a:schemeClr val="tx1"/>
                </a:solidFill>
              </a:rPr>
              <a:t>intended subject(s) </a:t>
            </a:r>
            <a:r>
              <a:rPr lang="en-US" sz="2000" dirty="0">
                <a:solidFill>
                  <a:schemeClr val="tx1"/>
                </a:solidFill>
              </a:rPr>
              <a:t>in a given </a:t>
            </a:r>
            <a:r>
              <a:rPr lang="en-US" sz="2000" dirty="0" smtClean="0">
                <a:solidFill>
                  <a:schemeClr val="tx1"/>
                </a:solidFill>
              </a:rPr>
              <a:t>environment.</a:t>
            </a:r>
            <a:endParaRPr lang="en-US" sz="20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Features: </a:t>
            </a:r>
            <a:r>
              <a:rPr lang="en-US" sz="1800" dirty="0">
                <a:solidFill>
                  <a:schemeClr val="tx1"/>
                </a:solidFill>
              </a:rPr>
              <a:t>motion, presence or proximity, gesture, people counting, geometry, velocity,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Subject: </a:t>
            </a:r>
            <a:r>
              <a:rPr lang="en-US" sz="1800" dirty="0">
                <a:solidFill>
                  <a:schemeClr val="tx1"/>
                </a:solidFill>
              </a:rPr>
              <a:t>object, human, animal,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Environment: </a:t>
            </a:r>
            <a:r>
              <a:rPr lang="en-US" sz="1800" dirty="0">
                <a:solidFill>
                  <a:schemeClr val="tx1"/>
                </a:solidFill>
              </a:rPr>
              <a:t>Within a few centimeters/meters of a device, room, house/enterprise, etc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Wi-Fi sensing does not assume that the intended </a:t>
            </a:r>
            <a:r>
              <a:rPr lang="en-US" sz="2000" dirty="0" smtClean="0">
                <a:solidFill>
                  <a:schemeClr val="tx1"/>
                </a:solidFill>
              </a:rPr>
              <a:t>subject </a:t>
            </a:r>
            <a:r>
              <a:rPr lang="en-US" sz="2000" dirty="0">
                <a:solidFill>
                  <a:schemeClr val="tx1"/>
                </a:solidFill>
              </a:rPr>
              <a:t>carries a device with Wi-Fi </a:t>
            </a:r>
            <a:r>
              <a:rPr lang="en-US" sz="2000" dirty="0" smtClean="0">
                <a:solidFill>
                  <a:schemeClr val="tx1"/>
                </a:solidFill>
              </a:rPr>
              <a:t>functionality.</a:t>
            </a:r>
          </a:p>
          <a:p>
            <a:pPr marL="40005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</a:endParaRP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STA that transmits a Wi-Fi signal may or may not be the same as the STA that performs the Wi-Fi sensing </a:t>
            </a:r>
            <a:r>
              <a:rPr lang="en-US" sz="2000" dirty="0" smtClean="0">
                <a:solidFill>
                  <a:schemeClr val="tx1"/>
                </a:solidFill>
              </a:rPr>
              <a:t>function.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000760" y="6475413"/>
            <a:ext cx="2541578" cy="168297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Wi-Fi </a:t>
            </a:r>
            <a:r>
              <a:rPr lang="en-US" dirty="0" smtClean="0"/>
              <a:t>Sensing</a:t>
            </a:r>
            <a:r>
              <a:rPr lang="en-US" dirty="0"/>
              <a:t>: Examples of </a:t>
            </a:r>
            <a:r>
              <a:rPr lang="en-US" dirty="0" smtClean="0"/>
              <a:t>Applications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3" y="1905000"/>
            <a:ext cx="8927973" cy="394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89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Using Wi-Fi for Sensing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5392" y="2209800"/>
            <a:ext cx="3352800" cy="3538019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sz="1800" dirty="0"/>
              <a:t>Technical principle behind Wi-Fi sensing is to track channel estimates obtained when decoding </a:t>
            </a:r>
            <a:r>
              <a:rPr lang="en-US" sz="1800" dirty="0" smtClean="0"/>
              <a:t>Wi-Fi </a:t>
            </a:r>
            <a:r>
              <a:rPr lang="en-US" sz="1800" dirty="0"/>
              <a:t>packets over time, and </a:t>
            </a:r>
            <a:r>
              <a:rPr lang="en-US" sz="1800" dirty="0" smtClean="0"/>
              <a:t>to detect/classify changes </a:t>
            </a:r>
            <a:r>
              <a:rPr lang="en-US" sz="1800" dirty="0"/>
              <a:t>that indicate an event of interest. </a:t>
            </a:r>
            <a:endParaRPr lang="en-US" sz="1800" dirty="0" smtClean="0"/>
          </a:p>
          <a:p>
            <a:pPr marL="0" indent="0"/>
            <a:endParaRPr lang="en-US" sz="1800" dirty="0"/>
          </a:p>
          <a:p>
            <a:pPr>
              <a:buFont typeface="Times New Roman" pitchFamily="16" charset="0"/>
              <a:buChar char="•"/>
            </a:pPr>
            <a:r>
              <a:rPr lang="en-US" sz="1800" dirty="0"/>
              <a:t>Detection of some features require </a:t>
            </a:r>
            <a:r>
              <a:rPr lang="en-US" sz="1800" dirty="0" smtClean="0"/>
              <a:t>machine learning, </a:t>
            </a:r>
            <a:r>
              <a:rPr lang="en-US" sz="1800" dirty="0"/>
              <a:t>but many can be achieved without </a:t>
            </a:r>
            <a:r>
              <a:rPr lang="en-US" sz="1800" dirty="0" smtClean="0"/>
              <a:t>it.</a:t>
            </a:r>
            <a:endParaRPr lang="en-US" sz="1800" dirty="0"/>
          </a:p>
        </p:txBody>
      </p:sp>
      <p:pic>
        <p:nvPicPr>
          <p:cNvPr id="8" name="Content Placeholder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024581"/>
            <a:ext cx="5266458" cy="43655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43465" y="1524000"/>
            <a:ext cx="50805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Figures show the amplitude and phase of channel estimates obtained with multiple PPDUs over time </a:t>
            </a:r>
            <a:r>
              <a:rPr lang="en-US" sz="1100" b="1" dirty="0" smtClean="0">
                <a:solidFill>
                  <a:schemeClr val="tx1"/>
                </a:solidFill>
              </a:rPr>
              <a:t>(~3 minutes).  </a:t>
            </a:r>
            <a:r>
              <a:rPr lang="en-US" sz="1100" b="1" dirty="0">
                <a:solidFill>
                  <a:schemeClr val="tx1"/>
                </a:solidFill>
              </a:rPr>
              <a:t>Each curve corresponds to one PPDU.  Top row: no motion.  Bottom row: motion in the room (one person randomly walking).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56318" y="6523740"/>
            <a:ext cx="2255826" cy="180975"/>
          </a:xfrm>
        </p:spPr>
        <p:txBody>
          <a:bodyPr/>
          <a:lstStyle/>
          <a:p>
            <a:r>
              <a:rPr lang="en-GB" dirty="0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Technical Approach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16426" y="1600200"/>
            <a:ext cx="3488774" cy="464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chemeClr val="tx1"/>
                </a:solidFill>
              </a:rPr>
              <a:t>To test feasibility and evaluate the need for standard support, we implemented a method that relies solely on STA diversity.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chemeClr val="tx1"/>
                </a:solidFill>
              </a:rPr>
              <a:t>Core algorithm makes use of the covariance matrix of multiple channel estimates obtained over time to determine motion in the link.</a:t>
            </a:r>
          </a:p>
          <a:p>
            <a:pPr marL="243409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chemeClr val="tx1"/>
                </a:solidFill>
              </a:rPr>
              <a:t>Algorithm has 3 phases</a:t>
            </a:r>
          </a:p>
          <a:p>
            <a:pPr marL="643459" lvl="1"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</a:rPr>
              <a:t>Measurement capture</a:t>
            </a:r>
          </a:p>
          <a:p>
            <a:pPr marL="643459" lvl="1"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</a:rPr>
              <a:t>Motion detection</a:t>
            </a:r>
          </a:p>
          <a:p>
            <a:pPr marL="643459" lvl="1"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</a:rPr>
              <a:t>Sensing algorithm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63918" y="1828800"/>
            <a:ext cx="5603882" cy="104483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76110" y="1845004"/>
            <a:ext cx="3908121" cy="215444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1: Measurement capture and conditioning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76110" y="3219034"/>
            <a:ext cx="5591690" cy="925633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476110" y="3216940"/>
            <a:ext cx="2106346" cy="215444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2: Motion detection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63918" y="4582179"/>
            <a:ext cx="5603882" cy="120902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476110" y="4613436"/>
            <a:ext cx="1960473" cy="215444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3: Sensing algorithm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5943600" y="2899838"/>
            <a:ext cx="566080" cy="304800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5943600" y="4191000"/>
            <a:ext cx="566080" cy="304800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505200"/>
            <a:ext cx="5493036" cy="5831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801" y="4784817"/>
            <a:ext cx="3529399" cy="1006383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 bwMode="auto">
          <a:xfrm>
            <a:off x="7311615" y="3720553"/>
            <a:ext cx="145231" cy="152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7" name="Straight Arrow Connector 26"/>
          <p:cNvCxnSpPr>
            <a:stCxn id="25" idx="7"/>
          </p:cNvCxnSpPr>
          <p:nvPr/>
        </p:nvCxnSpPr>
        <p:spPr bwMode="auto">
          <a:xfrm flipV="1">
            <a:off x="7435577" y="3432384"/>
            <a:ext cx="184423" cy="31048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7527788" y="3207182"/>
            <a:ext cx="6786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E-metric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822" y="2158153"/>
            <a:ext cx="4348163" cy="6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4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15938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Testbed – Home Environment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82183" y="2057400"/>
            <a:ext cx="5075617" cy="3276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We performed extensive measurement </a:t>
            </a:r>
            <a:r>
              <a:rPr lang="en-US" sz="1800" dirty="0"/>
              <a:t>campaigns </a:t>
            </a:r>
            <a:r>
              <a:rPr lang="en-US" sz="1800" dirty="0" smtClean="0"/>
              <a:t>to </a:t>
            </a:r>
            <a:r>
              <a:rPr lang="en-US" sz="1800" dirty="0"/>
              <a:t>evaluate the </a:t>
            </a:r>
            <a:r>
              <a:rPr lang="en-US" sz="1800" dirty="0" smtClean="0">
                <a:solidFill>
                  <a:schemeClr val="tx1"/>
                </a:solidFill>
              </a:rPr>
              <a:t>need for </a:t>
            </a:r>
            <a:r>
              <a:rPr lang="en-US" sz="1800" dirty="0">
                <a:solidFill>
                  <a:schemeClr val="tx1"/>
                </a:solidFill>
              </a:rPr>
              <a:t>collaboration in Wi-Fi </a:t>
            </a:r>
            <a:r>
              <a:rPr lang="en-US" sz="1800" dirty="0" smtClean="0">
                <a:solidFill>
                  <a:schemeClr val="tx1"/>
                </a:solidFill>
              </a:rPr>
              <a:t>sen</a:t>
            </a:r>
            <a:r>
              <a:rPr lang="en-US" sz="1800" dirty="0" smtClean="0"/>
              <a:t>sing.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Set up: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Wi-Fi networks operating co-channel (5 GHz, channel 44)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Client laptop operating in sniffer mode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Brand name APs with chipsets coming from different vendors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Stationary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360" y="1502720"/>
            <a:ext cx="3578572" cy="48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4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15938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Testbed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82183" y="1219200"/>
            <a:ext cx="5075617" cy="5334000"/>
          </a:xfrm>
        </p:spPr>
        <p:txBody>
          <a:bodyPr/>
          <a:lstStyle/>
          <a:p>
            <a:pPr marL="0" indent="0"/>
            <a:r>
              <a:rPr lang="en-US" sz="1800" dirty="0" smtClean="0">
                <a:solidFill>
                  <a:srgbClr val="FF0000"/>
                </a:solidFill>
              </a:rPr>
              <a:t>In all experiments here presented,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Goal</a:t>
            </a:r>
            <a:r>
              <a:rPr lang="en-US" sz="1800" dirty="0">
                <a:solidFill>
                  <a:schemeClr val="tx1"/>
                </a:solidFill>
              </a:rPr>
              <a:t>: Detect motion and identify where (e.g., in which room) it happens. 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For ease of presentation and analysis, only three STAs are considered: STA O, STA PR, and STA B1.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Experiments considered: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Experiment 1: </a:t>
            </a:r>
            <a:r>
              <a:rPr lang="en-US" sz="1600" dirty="0" smtClean="0"/>
              <a:t>TX STA diversity, single subject</a:t>
            </a:r>
            <a:endParaRPr lang="en-US" sz="16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Experiment 2: </a:t>
            </a:r>
            <a:r>
              <a:rPr lang="en-US" sz="1600" dirty="0" smtClean="0"/>
              <a:t>RX STA diversity, single subject</a:t>
            </a:r>
            <a:endParaRPr lang="en-US" sz="16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Experiment 3: </a:t>
            </a:r>
            <a:r>
              <a:rPr lang="en-US" sz="1600" dirty="0" smtClean="0"/>
              <a:t>TX STA and RX STA </a:t>
            </a:r>
            <a:r>
              <a:rPr lang="en-US" sz="1600" dirty="0"/>
              <a:t>diversity, multiple </a:t>
            </a:r>
            <a:r>
              <a:rPr lang="en-US" sz="1600" dirty="0" smtClean="0"/>
              <a:t>subjects</a:t>
            </a:r>
            <a:endParaRPr lang="en-US" sz="1600" dirty="0"/>
          </a:p>
          <a:p>
            <a:pPr marL="0" indent="0"/>
            <a:r>
              <a:rPr lang="en-US" sz="1800" dirty="0">
                <a:solidFill>
                  <a:srgbClr val="FF0000"/>
                </a:solidFill>
              </a:rPr>
              <a:t>For experiments 1 and 2, the following hypotheses are considered: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No motion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Motion at office only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Motion at play room only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Motion at bedroom 1 only</a:t>
            </a:r>
          </a:p>
          <a:p>
            <a:pPr marL="0" indent="0"/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81442"/>
            <a:ext cx="3578572" cy="488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83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September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Claudio da Silva,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Experiment 1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06897" y="1143000"/>
            <a:ext cx="8632303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To exemplify the impact of movement in different rooms to the link, we plot the measured E-metric values for the different hypotheses as a function of time.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 smtClean="0"/>
              <a:t>E-metric: Measure of time variability of the link.</a:t>
            </a: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14" y="2362200"/>
            <a:ext cx="2624286" cy="358285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990600" y="2743200"/>
            <a:ext cx="1828799" cy="1510505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988459"/>
            <a:ext cx="2991451" cy="2245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1303" y="4231680"/>
            <a:ext cx="2991451" cy="22453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748" y="2021880"/>
            <a:ext cx="2991451" cy="2245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677" y="4231680"/>
            <a:ext cx="2991451" cy="224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20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1032</TotalTime>
  <Words>2444</Words>
  <Application>Microsoft Office PowerPoint</Application>
  <PresentationFormat>On-screen Show (4:3)</PresentationFormat>
  <Paragraphs>576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 Unicode MS</vt:lpstr>
      <vt:lpstr>MS Gothic</vt:lpstr>
      <vt:lpstr>Arial</vt:lpstr>
      <vt:lpstr>Calibri</vt:lpstr>
      <vt:lpstr>Cambria Math</vt:lpstr>
      <vt:lpstr>Times New Roman</vt:lpstr>
      <vt:lpstr>Office Theme</vt:lpstr>
      <vt:lpstr>Document</vt:lpstr>
      <vt:lpstr>Wi-Fi Sensing: Cooperation and Standard Support</vt:lpstr>
      <vt:lpstr>Introduction</vt:lpstr>
      <vt:lpstr>Wi-Fi Sensing</vt:lpstr>
      <vt:lpstr>Wi-Fi Sensing: Examples of Applications</vt:lpstr>
      <vt:lpstr>Using Wi-Fi for Sensing</vt:lpstr>
      <vt:lpstr>Technical Approach</vt:lpstr>
      <vt:lpstr>Testbed – Home Environment</vt:lpstr>
      <vt:lpstr>Testbed</vt:lpstr>
      <vt:lpstr>Experiment 1</vt:lpstr>
      <vt:lpstr>Experiment 1</vt:lpstr>
      <vt:lpstr>Experiment 1 – TX STA Diversity</vt:lpstr>
      <vt:lpstr>Experiment 1 – TX STA Diversity</vt:lpstr>
      <vt:lpstr>Experiment 1 – TX STA Diversity</vt:lpstr>
      <vt:lpstr>Experiment 2</vt:lpstr>
      <vt:lpstr>Experiment 2 – RX STA Diversity</vt:lpstr>
      <vt:lpstr>Experiment 3</vt:lpstr>
      <vt:lpstr>Experiment 3</vt:lpstr>
      <vt:lpstr>Experiment 3</vt:lpstr>
      <vt:lpstr>Experiment 3</vt:lpstr>
      <vt:lpstr>Summary: STA Diversity in Wi-Fi Sensing</vt:lpstr>
      <vt:lpstr>Need for Standard Support</vt:lpstr>
      <vt:lpstr>Conclusions and Next Steps</vt:lpstr>
      <vt:lpstr>SP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Wi-Fi Sensing: Cooperation and Standard Support</dc:title>
  <dc:creator>Da Silva, Claudio</dc:creator>
  <cp:lastModifiedBy>Da Silva, Claudio</cp:lastModifiedBy>
  <cp:revision>154</cp:revision>
  <cp:lastPrinted>1601-01-01T00:00:00Z</cp:lastPrinted>
  <dcterms:created xsi:type="dcterms:W3CDTF">2019-09-03T17:22:39Z</dcterms:created>
  <dcterms:modified xsi:type="dcterms:W3CDTF">2019-09-10T22:31:53Z</dcterms:modified>
</cp:coreProperties>
</file>