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5" r:id="rId4"/>
    <p:sldId id="266" r:id="rId5"/>
    <p:sldId id="319" r:id="rId6"/>
    <p:sldId id="268" r:id="rId7"/>
    <p:sldId id="280" r:id="rId8"/>
    <p:sldId id="355" r:id="rId9"/>
    <p:sldId id="270" r:id="rId10"/>
    <p:sldId id="334" r:id="rId11"/>
    <p:sldId id="332" r:id="rId12"/>
    <p:sldId id="357" r:id="rId13"/>
    <p:sldId id="275" r:id="rId14"/>
    <p:sldId id="358" r:id="rId15"/>
    <p:sldId id="321" r:id="rId16"/>
    <p:sldId id="360" r:id="rId17"/>
    <p:sldId id="352" r:id="rId18"/>
    <p:sldId id="354" r:id="rId19"/>
    <p:sldId id="364" r:id="rId20"/>
    <p:sldId id="274" r:id="rId21"/>
    <p:sldId id="324" r:id="rId22"/>
    <p:sldId id="264"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7A7EB8-1699-7243-9B5D-869F75582B3C}" v="203" dt="2019-08-12T14:28:45.5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1" autoAdjust="0"/>
    <p:restoredTop sz="94660"/>
  </p:normalViewPr>
  <p:slideViewPr>
    <p:cSldViewPr>
      <p:cViewPr varScale="1">
        <p:scale>
          <a:sx n="78" d="100"/>
          <a:sy n="78" d="100"/>
        </p:scale>
        <p:origin x="120" y="22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handoutMaster" Target="handoutMasters/handoutMaster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notesMaster" Target="notesMasters/notesMaster1.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31" Type="http://schemas.microsoft.com/office/2015/10/relationships/revisionInfo" Target="revisionInfo.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viewProps" Target="viewProps.xml" /><Relationship Id="rId30" Type="http://schemas.microsoft.com/office/2016/11/relationships/changesInfo" Target="changesInfos/changesInfo1.xml"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567A7EB8-1699-7243-9B5D-869F75582B3C}"/>
    <pc:docChg chg="custSel modSld">
      <pc:chgData name="Joseph Levy" userId="3766db8f-7892-44ce-ae9b-8fce39950acf" providerId="ADAL" clId="{567A7EB8-1699-7243-9B5D-869F75582B3C}" dt="2019-08-12T14:28:45.586" v="202" actId="20577"/>
      <pc:docMkLst>
        <pc:docMk/>
      </pc:docMkLst>
      <pc:sldChg chg="modSp">
        <pc:chgData name="Joseph Levy" userId="3766db8f-7892-44ce-ae9b-8fce39950acf" providerId="ADAL" clId="{567A7EB8-1699-7243-9B5D-869F75582B3C}" dt="2019-08-12T14:13:12.876" v="3" actId="1037"/>
        <pc:sldMkLst>
          <pc:docMk/>
          <pc:sldMk cId="0" sldId="256"/>
        </pc:sldMkLst>
        <pc:graphicFrameChg chg="mod">
          <ac:chgData name="Joseph Levy" userId="3766db8f-7892-44ce-ae9b-8fce39950acf" providerId="ADAL" clId="{567A7EB8-1699-7243-9B5D-869F75582B3C}" dt="2019-08-12T14:13:12.876" v="3" actId="1037"/>
          <ac:graphicFrameMkLst>
            <pc:docMk/>
            <pc:sldMk cId="0" sldId="256"/>
            <ac:graphicFrameMk id="9" creationId="{00000000-0000-0000-0000-000000000000}"/>
          </ac:graphicFrameMkLst>
        </pc:graphicFrameChg>
      </pc:sldChg>
      <pc:sldChg chg="modSp">
        <pc:chgData name="Joseph Levy" userId="3766db8f-7892-44ce-ae9b-8fce39950acf" providerId="ADAL" clId="{567A7EB8-1699-7243-9B5D-869F75582B3C}" dt="2019-08-12T14:14:12.109" v="6" actId="20577"/>
        <pc:sldMkLst>
          <pc:docMk/>
          <pc:sldMk cId="2555810336" sldId="266"/>
        </pc:sldMkLst>
        <pc:spChg chg="mod">
          <ac:chgData name="Joseph Levy" userId="3766db8f-7892-44ce-ae9b-8fce39950acf" providerId="ADAL" clId="{567A7EB8-1699-7243-9B5D-869F75582B3C}" dt="2019-08-12T14:14:12.109" v="6" actId="20577"/>
          <ac:spMkLst>
            <pc:docMk/>
            <pc:sldMk cId="2555810336" sldId="266"/>
            <ac:spMk id="20483" creationId="{00000000-0000-0000-0000-000000000000}"/>
          </ac:spMkLst>
        </pc:spChg>
      </pc:sldChg>
      <pc:sldChg chg="modSp">
        <pc:chgData name="Joseph Levy" userId="3766db8f-7892-44ce-ae9b-8fce39950acf" providerId="ADAL" clId="{567A7EB8-1699-7243-9B5D-869F75582B3C}" dt="2019-08-12T14:28:45.586" v="202" actId="20577"/>
        <pc:sldMkLst>
          <pc:docMk/>
          <pc:sldMk cId="3990749168" sldId="357"/>
        </pc:sldMkLst>
        <pc:spChg chg="mod">
          <ac:chgData name="Joseph Levy" userId="3766db8f-7892-44ce-ae9b-8fce39950acf" providerId="ADAL" clId="{567A7EB8-1699-7243-9B5D-869F75582B3C}" dt="2019-08-12T14:28:45.586" v="202" actId="20577"/>
          <ac:spMkLst>
            <pc:docMk/>
            <pc:sldMk cId="3990749168" sldId="357"/>
            <ac:spMk id="3" creationId="{00000000-0000-0000-0000-00000000000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8/12/2019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20</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22</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theme" Target="../theme/theme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802.11-19/1415r0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 /><Relationship Id="rId2" Type="http://schemas.openxmlformats.org/officeDocument/2006/relationships/slideLayout" Target="../slideLayouts/slideLayout2.xml" /><Relationship Id="rId1" Type="http://schemas.openxmlformats.org/officeDocument/2006/relationships/vmlDrawing" Target="../drawings/vmlDrawing1.vml" /><Relationship Id="rId5" Type="http://schemas.openxmlformats.org/officeDocument/2006/relationships/image" Target="../media/image1.emf" /><Relationship Id="rId4" Type="http://schemas.openxmlformats.org/officeDocument/2006/relationships/oleObject" Target="../embeddings/oleObject1.bin" /></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dcn/19/1-19-0053-00-ICne.pptx" TargetMode="External" /><Relationship Id="rId2" Type="http://schemas.openxmlformats.org/officeDocument/2006/relationships/hyperlink" Target="https://mentor.ieee.org/802.1/documents" TargetMode="External"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7/11-17-1744-03-AANI-draft-reply-ls-from-802-11-to-ngmn-ls-on-e2e-architectural-framework.docx" TargetMode="External" /><Relationship Id="rId13" Type="http://schemas.openxmlformats.org/officeDocument/2006/relationships/hyperlink" Target="https://mentor.ieee.org/802.11/dcn/17/11-17-0444-00-0000-liaison-from-3gpp-ran-on-radio-level-integration.doc" TargetMode="External" /><Relationship Id="rId3" Type="http://schemas.openxmlformats.org/officeDocument/2006/relationships/hyperlink" Target="https://mentor.ieee.org/802.11/dcn/16/11-16-1101-10-0000-draft-ls-from-802-11-to-3gpp-ran-and-sa-on-imt-2020.docx" TargetMode="External" /><Relationship Id="rId7" Type="http://schemas.openxmlformats.org/officeDocument/2006/relationships/hyperlink" Target="https://mentor.ieee.org/802.11/dcn/16/11-16-1574-03-AANI-draft-ls-from-802-11-to-3gpp-sa-requesting-status-and-information-on-wlan-integration-in-3gpp-nextgen-system.docx" TargetMode="External" /><Relationship Id="rId12" Type="http://schemas.openxmlformats.org/officeDocument/2006/relationships/hyperlink" Target="https://mentor.ieee.org/802.11/dcn/17/11-17-0315-00-0000-liaison-statement-from-3gpp-ran2-on-estimated-wlan-throughput.doc" TargetMode="External" /><Relationship Id="rId2" Type="http://schemas.openxmlformats.org/officeDocument/2006/relationships/hyperlink" Target="https://mentor.ieee.org/802.11/dcn/16/11-16-1057-01-0000-802-11-imt-2020-5g-sc-proposal.pptx" TargetMode="External" /><Relationship Id="rId1" Type="http://schemas.openxmlformats.org/officeDocument/2006/relationships/slideLayout" Target="../slideLayouts/slideLayout2.xml" /><Relationship Id="rId6" Type="http://schemas.openxmlformats.org/officeDocument/2006/relationships/hyperlink" Target="https://mentor.ieee.org/802.11/dcn/17/11-17-0378-02-AANI-reply-ls-to-reply-ls-from-3gpp-ran2-on-estimated-throughput-11-17-315r0.docx" TargetMode="External" /><Relationship Id="rId11" Type="http://schemas.openxmlformats.org/officeDocument/2006/relationships/hyperlink" Target="https://mentor.ieee.org/802.11/dcn/19/11-19-1300-01-AANI-draft-ls-to-3gpp-wlan-integration-r17.docx" TargetMode="External" /><Relationship Id="rId5" Type="http://schemas.openxmlformats.org/officeDocument/2006/relationships/hyperlink" Target="https://mentor.ieee.org/802.11/dcn/16/11-16-1573-03-AANI-draft-ls-from-802-11-to-3gpp-ran-requesting-status-and-information-on-radio-level-integration.docx" TargetMode="External" /><Relationship Id="rId15" Type="http://schemas.openxmlformats.org/officeDocument/2006/relationships/hyperlink" Target="https://mentor.ieee.org/802.11/dcn/17/11-17-1569-00-0000-liaison-statement-from-ngmn-on-e2e-architecture.doc" TargetMode="External" /><Relationship Id="rId10" Type="http://schemas.openxmlformats.org/officeDocument/2006/relationships/hyperlink" Target="https://mentor.ieee.org/802.11/dcn/18/11-18-1340-09-AANI-proposed-ls-to-3gpp-wfa-wba-wififorward-on-the-studies-done-regarding-benchmarking-of-802-11ax-capabilities.docx" TargetMode="External" /><Relationship Id="rId4" Type="http://schemas.openxmlformats.org/officeDocument/2006/relationships/hyperlink" Target="https://mentor.ieee.org/802.11/dcn/16/11-16-1510-02-AANI-reply-to-liaison-from-3gpp-ran2-on-estimated-throughput-11-16-1384.docx" TargetMode="External" /><Relationship Id="rId9" Type="http://schemas.openxmlformats.org/officeDocument/2006/relationships/hyperlink" Target="https://mentor.ieee.org/802.11/dcn/17/11-17-1750-03-AANI-draft-ls-from-802-11-to-ieee-ieee-5g-on-the-ieee-5g-roadmap-wp.docx" TargetMode="External" /><Relationship Id="rId14" Type="http://schemas.openxmlformats.org/officeDocument/2006/relationships/hyperlink" Target="https://mentor.ieee.org/802.11/dcn/17/11-17-0903-00-0000-liaison-statement-from-3gpp-tsg-sa-on-wlan-integration.doc" TargetMode="External" /></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 /><Relationship Id="rId7" Type="http://schemas.openxmlformats.org/officeDocument/2006/relationships/hyperlink" Target="https://mentor.ieee.org/802.11/dcn/19/11-19-1215-00-AANI-3gpp-wlan-integration-in-5g-system-rel-17.pptx" TargetMode="External" /><Relationship Id="rId2" Type="http://schemas.openxmlformats.org/officeDocument/2006/relationships/hyperlink" Target="https://mentor.ieee.org/802.11/dcn/17/11-17-0903-00-0000-liaison-statement-from-3gpp-tsg-sa-on-wlan-integration.doc" TargetMode="External" /><Relationship Id="rId1" Type="http://schemas.openxmlformats.org/officeDocument/2006/relationships/slideLayout" Target="../slideLayouts/slideLayout2.xml" /><Relationship Id="rId6" Type="http://schemas.openxmlformats.org/officeDocument/2006/relationships/hyperlink" Target="https://mentor.ieee.org/802.11/dcn/18/11-18-1243-00-AANI-3gpp-update-status-release-15-june-2018.pptx" TargetMode="External" /><Relationship Id="rId5" Type="http://schemas.openxmlformats.org/officeDocument/2006/relationships/hyperlink" Target="https://mentor.ieee.org/802.11/dcn/18/11-18-0481-00-AANI-3gpp-tsg-sa-status-update.pptx" TargetMode="External" /><Relationship Id="rId4" Type="http://schemas.openxmlformats.org/officeDocument/2006/relationships/hyperlink" Target="https://mentor.ieee.org/802.11/dcn/17/11-17-1064-00-AANI-overview-of-3gpp-sa-next-generation-system-documents-related-to-non-3gpp-access-to-the-5g-core-network.pptx" TargetMode="External" /></Relationships>
</file>

<file path=ppt/slides/_rels/slide13.xml.rels><?xml version="1.0" encoding="UTF-8" standalone="yes"?>
<Relationships xmlns="http://schemas.openxmlformats.org/package/2006/relationships"><Relationship Id="rId8" Type="http://schemas.openxmlformats.org/officeDocument/2006/relationships/hyperlink" Target="http://www.ieee802.org/11/Liaisons/2019-03-15-3GPP%20RAN-Continue%205GHz%20and%206%20GHz-preamble%20consideration.pdf" TargetMode="External" /><Relationship Id="rId3" Type="http://schemas.openxmlformats.org/officeDocument/2006/relationships/hyperlink" Target="https://mentor.ieee.org/802.11/dcn/18/11-18-0517-02-AANI-802-11ax-for-imt-2020-embb-indoor-hotspot-and-dense-urban.pptx" TargetMode="External" /><Relationship Id="rId7" Type="http://schemas.openxmlformats.org/officeDocument/2006/relationships/hyperlink" Target="https://mentor.ieee.org/802.11/dcn/18/11-18-1340-09-AANI-proposed-ls-to-3gpp-wfa-wba-wififorward-on-the-studies-done-regarding-benchmarking-of-802-11ax-capabilities.docx" TargetMode="External" /><Relationship Id="rId12" Type="http://schemas.openxmlformats.org/officeDocument/2006/relationships/hyperlink" Target="https://mentor.ieee.org/802.11/dcn/19/11-19-1284-00-AANI-summary-of-802-11ax-self-evaluation-for-imt-2020-embb-indoor-hotspot-and-dense-urban-test-environments.docx" TargetMode="External" /><Relationship Id="rId2" Type="http://schemas.openxmlformats.org/officeDocument/2006/relationships/hyperlink" Target="https://mentor.ieee.org/802.11/dcn/18/11-18-0256-00-AANI-802-11ax-for-imt-2020.pptx" TargetMode="External" /><Relationship Id="rId1" Type="http://schemas.openxmlformats.org/officeDocument/2006/relationships/slideLayout" Target="../slideLayouts/slideLayout2.xml" /><Relationship Id="rId6" Type="http://schemas.openxmlformats.org/officeDocument/2006/relationships/hyperlink" Target="https://mentor.ieee.org/802.11/dcn/18/11-18-1573-07-AANI-summary-of-802-11ax-self-evaluation-for-imt-2020-embb-indoor-hotspot-and-dense-urban-test-environments.docx" TargetMode="External" /><Relationship Id="rId11" Type="http://schemas.openxmlformats.org/officeDocument/2006/relationships/hyperlink" Target="https://mentor.ieee.org/802.11/dcn/19/11-19-1283-00-AANI-802-11ax-for-imt-2020-embb-dense-urban-test-environment.pptx" TargetMode="External" /><Relationship Id="rId5" Type="http://schemas.openxmlformats.org/officeDocument/2006/relationships/hyperlink" Target="https://mentor.ieee.org/802.11/dcn/18/11-18-1240-04-AANI-802-11ax-for-imt-2020-embb-indoor-hotspot.pptx" TargetMode="External" /><Relationship Id="rId10" Type="http://schemas.openxmlformats.org/officeDocument/2006/relationships/hyperlink" Target="https://mentor.ieee.org/802.11/dcn/19/11-19-0871-00-AANI-802-11ax-for-imt-2020-embb-dense-urban.pptx" TargetMode="External" /><Relationship Id="rId4" Type="http://schemas.openxmlformats.org/officeDocument/2006/relationships/hyperlink" Target="https://mentor.ieee.org/802.11/dcn/18/11-18-0915-03-AANI-benchmarking-of-802-11ax-against-embb-indoor-hotspot-requirements-using-imt-2020-simulation-methodology.pptx" TargetMode="External" /><Relationship Id="rId9" Type="http://schemas.openxmlformats.org/officeDocument/2006/relationships/hyperlink" Target="https://mentor.ieee.org/802.11/dcn/19/11-19-0888-00-AANI-discussion-on-imt-2020-mmtc-and-urllc-requirements.pptx" TargetMode="External" /></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0728-00-AANI-euht-evaluation-mobility.pptx" TargetMode="External" /><Relationship Id="rId13" Type="http://schemas.openxmlformats.org/officeDocument/2006/relationships/hyperlink" Target="https://mentor.ieee.org/802.11/dcn/19/11-19-0901-01-AANI-paths-to-5g.pptx" TargetMode="External" /><Relationship Id="rId3" Type="http://schemas.openxmlformats.org/officeDocument/2006/relationships/hyperlink" Target="https://mentor.ieee.org/802.11/dcn/19/11-19-0625-00-AANI-proposal-from-nufront-20190407.pptx" TargetMode="External" /><Relationship Id="rId7" Type="http://schemas.openxmlformats.org/officeDocument/2006/relationships/hyperlink" Target="https://mentor.ieee.org/802.11/dcn/19/11-19-0694-00-AANI-preliminary-results-of-euht-evaluation-on-urban-macro-urllc-and-mmtc.pptx" TargetMode="External" /><Relationship Id="rId12" Type="http://schemas.openxmlformats.org/officeDocument/2006/relationships/hyperlink" Target="https://mentor.ieee.org/802.11/dcn/19/11-19-0870-01-AANI-submission-documents-of-euht.docx" TargetMode="External" /><Relationship Id="rId2" Type="http://schemas.openxmlformats.org/officeDocument/2006/relationships/hyperlink" Target="https://mentor.ieee.org/802.11/dcn/19/11-19-0550-00-0000-2019-03-liaison-from-nufront.docx" TargetMode="External" /><Relationship Id="rId1" Type="http://schemas.openxmlformats.org/officeDocument/2006/relationships/slideLayout" Target="../slideLayouts/slideLayout2.xml" /><Relationship Id="rId6" Type="http://schemas.openxmlformats.org/officeDocument/2006/relationships/hyperlink" Target="https://mentor.ieee.org/802.11/dcn/19/11-19-0672-00-AANI-euht-standard-intro-0422.pptx%20EUHT%20standard%20intro_0422" TargetMode="External" /><Relationship Id="rId11" Type="http://schemas.openxmlformats.org/officeDocument/2006/relationships/hyperlink" Target="https://mentor.ieee.org/802.11/dcn/19/11-19-0869-00-AANI-current-status-of-submission-about-euht.pptx" TargetMode="External" /><Relationship Id="rId5" Type="http://schemas.openxmlformats.org/officeDocument/2006/relationships/hyperlink" Target="https://mentor.ieee.org/802.11/dcn/19/11-19-0671-00-AANI-preliminary-results-of-euht-evaluation-on-urban-macro-urllc.pptx" TargetMode="External" /><Relationship Id="rId10" Type="http://schemas.openxmlformats.org/officeDocument/2006/relationships/hyperlink" Target="https://mentor.ieee.org/802.11/dcn/19/11-19-0889-02-AANI-response-to-the-comments-on-proposal-to-submit-ieee-802-11ax-and-euht-to-itu-for-imt-2020.pptx" TargetMode="External" /><Relationship Id="rId4" Type="http://schemas.openxmlformats.org/officeDocument/2006/relationships/hyperlink" Target="https://mentor.ieee.org/802.11/dcn/19/11-19-0626-00-AANI-euht-tech-brief-en-forieee-20190407.pptx" TargetMode="External" /><Relationship Id="rId9" Type="http://schemas.openxmlformats.org/officeDocument/2006/relationships/hyperlink" Target="https://mentor.ieee.org/802.11/dcn/19/11-19-0855-02-AANI-comments-on-proposal-to-submit-ieee-802-11ax-and-euht-to-itu-for-imt-2020.pptx" TargetMode="External" /></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1160-01-AANI-proposal-on-interworking-between-ieee-802-11-wlan-and-3gpp-5g-core-network.pptx" TargetMode="External"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2" Type="http://schemas.openxmlformats.org/officeDocument/2006/relationships/hyperlink" Target="http://www.ieee802.org/1/files/public/docs2019/liaison-3gppsa2-1908630-5g-integration-with-tsn-0719.pdf" TargetMode="Externa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files/public/docs2019/liaison-3gppsa2-1908630-5g-integration-with-tsn-0719.pdf" TargetMode="External" /><Relationship Id="rId2" Type="http://schemas.openxmlformats.org/officeDocument/2006/relationships/notesSlide" Target="../notesSlides/notesSlide8.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10.xml" /></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 /><Relationship Id="rId2" Type="http://schemas.openxmlformats.org/officeDocument/2006/relationships/notesSlide" Target="../notesSlides/notesSlide6.xml" /><Relationship Id="rId1" Type="http://schemas.openxmlformats.org/officeDocument/2006/relationships/slideLayout" Target="../slideLayouts/slideLayout2.xml" /><Relationship Id="rId6" Type="http://schemas.openxmlformats.org/officeDocument/2006/relationships/hyperlink" Target="http://standards.ieee.org/board/pat/pat-slideset.ppt" TargetMode="External" /><Relationship Id="rId5" Type="http://schemas.openxmlformats.org/officeDocument/2006/relationships/hyperlink" Target="http://www.ieee.org/web/membership/ethics/code_ethics.html" TargetMode="External" /><Relationship Id="rId4" Type="http://schemas.openxmlformats.org/officeDocument/2006/relationships/hyperlink" Target="http://standards.ieee.org/resources/antitrust-guidelines.pdf" TargetMode="Externa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1338-00-AANI-aani-july-2019-meeting-minutes.docx" TargetMode="Externa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2019-09-16</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a:t>September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51815459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1025" name="Document" r:id="rId4" imgW="8245941" imgH="2844112" progId="Word.Document.8">
                  <p:embed/>
                </p:oleObj>
              </mc:Choice>
              <mc:Fallback>
                <p:oleObj name="Document" r:id="rId4" imgW="8245941" imgH="2844112" progId="Word.Document.8">
                  <p:embed/>
                  <p:pic>
                    <p:nvPicPr>
                      <p:cNvPr id="9"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Reminder</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will this week:</a:t>
            </a:r>
          </a:p>
          <a:p>
            <a:pPr lvl="1">
              <a:buFont typeface="Arial" panose="020B0604020202020204" pitchFamily="34" charset="0"/>
              <a:buChar char="•"/>
            </a:pPr>
            <a:r>
              <a:rPr lang="en-US" dirty="0"/>
              <a:t>Monday 15 July, EVE – 19:30-21:30 TBC </a:t>
            </a:r>
            <a:endParaRPr lang="en-US" b="0" dirty="0"/>
          </a:p>
          <a:p>
            <a:pPr>
              <a:buFont typeface="Arial" panose="020B0604020202020204" pitchFamily="34" charset="0"/>
              <a:buChar char="•"/>
            </a:pPr>
            <a:r>
              <a:rPr lang="en-US" b="0" dirty="0"/>
              <a:t>All Nendica documents available at: </a:t>
            </a:r>
            <a:r>
              <a:rPr lang="en-US" b="0" dirty="0">
                <a:hlinkClick r:id="rId2"/>
              </a:rPr>
              <a:t>https://mentor.ieee.org/802.1/documents</a:t>
            </a:r>
            <a:endParaRPr lang="en-US" b="0" dirty="0"/>
          </a:p>
          <a:p>
            <a:pPr>
              <a:buFont typeface="Arial" panose="020B0604020202020204" pitchFamily="34" charset="0"/>
              <a:buChar char="•"/>
            </a:pPr>
            <a:r>
              <a:rPr lang="en-US" b="0" dirty="0"/>
              <a:t>Nendica – Update – Roger MARKS: </a:t>
            </a:r>
            <a:br>
              <a:rPr lang="en-US" b="0" dirty="0"/>
            </a:br>
            <a:r>
              <a:rPr lang="en-US" b="0" dirty="0">
                <a:hlinkClick r:id="rId3"/>
              </a:rPr>
              <a:t>https://mentor.ieee.org/802.1/dcn/19/1-19-0053-00-ICne.pptx</a:t>
            </a:r>
            <a:endParaRPr lang="en-US" b="0" dirty="0"/>
          </a:p>
          <a:p>
            <a:pPr>
              <a:buFont typeface="Arial" panose="020B0604020202020204" pitchFamily="34" charset="0"/>
              <a:buChar char="•"/>
            </a:pPr>
            <a:endParaRPr lang="en-US" b="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7" name="Rectangle 6">
            <a:extLst>
              <a:ext uri="{FF2B5EF4-FFF2-40B4-BE49-F238E27FC236}">
                <a16:creationId xmlns:a16="http://schemas.microsoft.com/office/drawing/2014/main" id="{62E31A36-2983-4DFC-A023-C9F869946D6E}"/>
              </a:ext>
            </a:extLst>
          </p:cNvPr>
          <p:cNvSpPr/>
          <p:nvPr/>
        </p:nvSpPr>
        <p:spPr>
          <a:xfrm rot="18796945">
            <a:off x="2319176" y="2914948"/>
            <a:ext cx="5700903" cy="923330"/>
          </a:xfrm>
          <a:prstGeom prst="rect">
            <a:avLst/>
          </a:prstGeom>
          <a:noFill/>
        </p:spPr>
        <p:txBody>
          <a:bodyPr wrap="square" lIns="91440" tIns="45720" rIns="91440" bIns="45720">
            <a:spAutoFit/>
          </a:bodyPr>
          <a:lstStyle/>
          <a:p>
            <a:pPr algn="ctr"/>
            <a:r>
              <a:rPr lang="en-US" sz="5400" b="1" cap="none" spc="0" dirty="0">
                <a:ln w="22225">
                  <a:solidFill>
                    <a:schemeClr val="accent2"/>
                  </a:solidFill>
                  <a:prstDash val="solid"/>
                </a:ln>
                <a:solidFill>
                  <a:schemeClr val="accent2">
                    <a:lumMod val="40000"/>
                    <a:lumOff val="60000"/>
                  </a:schemeClr>
                </a:solidFill>
                <a:effectLst/>
              </a:rPr>
              <a:t>To be Updated</a:t>
            </a:r>
          </a:p>
        </p:txBody>
      </p:sp>
    </p:spTree>
    <p:extLst>
      <p:ext uri="{BB962C8B-B14F-4D97-AF65-F5344CB8AC3E}">
        <p14:creationId xmlns:p14="http://schemas.microsoft.com/office/powerpoint/2010/main" val="1628029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6566"/>
            <a:ext cx="10361084" cy="638079"/>
          </a:xfrm>
        </p:spPr>
        <p:txBody>
          <a:bodyPr/>
          <a:lstStyle/>
          <a:p>
            <a:r>
              <a:rPr lang="en-US" altLang="en-US" dirty="0"/>
              <a:t>AANI SC Background 1/4</a:t>
            </a:r>
            <a:endParaRPr lang="en-US" dirty="0"/>
          </a:p>
        </p:txBody>
      </p:sp>
      <p:sp>
        <p:nvSpPr>
          <p:cNvPr id="3" name="Content Placeholder 2"/>
          <p:cNvSpPr>
            <a:spLocks noGrp="1"/>
          </p:cNvSpPr>
          <p:nvPr>
            <p:ph idx="1"/>
          </p:nvPr>
        </p:nvSpPr>
        <p:spPr>
          <a:xfrm>
            <a:off x="647699" y="718708"/>
            <a:ext cx="10742085" cy="5756706"/>
          </a:xfrm>
        </p:spPr>
        <p:txBody>
          <a:bodyPr/>
          <a:lstStyle/>
          <a:p>
            <a:r>
              <a:rPr lang="en-US" altLang="en-US" sz="1800" dirty="0"/>
              <a:t>At the July 802 Plenary 802.11 passed a motion forming the AANI SC [</a:t>
            </a:r>
            <a:r>
              <a:rPr lang="en-US" sz="1800" dirty="0">
                <a:hlinkClick r:id="rId2"/>
              </a:rPr>
              <a:t>11-16/1057r1</a:t>
            </a:r>
            <a:r>
              <a:rPr lang="en-US" altLang="en-US" sz="1800" dirty="0"/>
              <a:t>]</a:t>
            </a:r>
          </a:p>
          <a:p>
            <a:r>
              <a:rPr lang="en-US" altLang="en-US" sz="1800" dirty="0"/>
              <a:t>Liaison Statements Sent:</a:t>
            </a:r>
          </a:p>
          <a:p>
            <a:pPr>
              <a:buFont typeface="Arial" panose="020B0604020202020204" pitchFamily="34" charset="0"/>
              <a:buChar char="•"/>
            </a:pPr>
            <a:r>
              <a:rPr lang="en-US" altLang="en-US" sz="1800" dirty="0"/>
              <a:t>802.11 sent an LS (</a:t>
            </a:r>
            <a:r>
              <a:rPr lang="en-US" altLang="en-US" sz="1800" dirty="0">
                <a:hlinkClick r:id="rId3"/>
              </a:rPr>
              <a:t>11-16/1101r10</a:t>
            </a:r>
            <a:r>
              <a:rPr lang="en-US" altLang="en-US" sz="1800" dirty="0"/>
              <a:t>) to 3GPP RAN and SA (9/16)</a:t>
            </a:r>
          </a:p>
          <a:p>
            <a:pPr>
              <a:buFont typeface="Arial" panose="020B0604020202020204" pitchFamily="34" charset="0"/>
              <a:buChar char="•"/>
            </a:pPr>
            <a:r>
              <a:rPr lang="en-US" altLang="en-US" sz="1800" dirty="0"/>
              <a:t>802.11 sent an LS (</a:t>
            </a:r>
            <a:r>
              <a:rPr lang="en-US" altLang="en-US" sz="1800" dirty="0">
                <a:hlinkClick r:id="rId4"/>
              </a:rPr>
              <a:t>11-16-/510r2</a:t>
            </a:r>
            <a:r>
              <a:rPr lang="en-US" altLang="en-US" sz="1800" dirty="0"/>
              <a:t>) to 3GPP RAN2 (1/17)</a:t>
            </a:r>
          </a:p>
          <a:p>
            <a:pPr>
              <a:buFont typeface="Arial" panose="020B0604020202020204" pitchFamily="34" charset="0"/>
              <a:buChar char="•"/>
            </a:pPr>
            <a:r>
              <a:rPr lang="en-US" altLang="en-US" sz="1800" dirty="0"/>
              <a:t>802.11 sent an LS (</a:t>
            </a:r>
            <a:r>
              <a:rPr lang="en-US" altLang="en-US" sz="1800" dirty="0">
                <a:hlinkClick r:id="rId5"/>
              </a:rPr>
              <a:t>11-16/1573r3</a:t>
            </a:r>
            <a:r>
              <a:rPr lang="en-US" altLang="en-US" sz="1800" dirty="0"/>
              <a:t>) to 3GPP RAN (1/17)</a:t>
            </a:r>
          </a:p>
          <a:p>
            <a:pPr>
              <a:buFont typeface="Arial" panose="020B0604020202020204" pitchFamily="34" charset="0"/>
              <a:buChar char="•"/>
            </a:pPr>
            <a:r>
              <a:rPr lang="en-US" altLang="en-US" sz="1800" dirty="0"/>
              <a:t>802.11 sent an LS (</a:t>
            </a:r>
            <a:r>
              <a:rPr lang="en-US" altLang="en-US" sz="1800" dirty="0">
                <a:hlinkClick r:id="rId6"/>
              </a:rPr>
              <a:t>11-17-0378r2</a:t>
            </a:r>
            <a:r>
              <a:rPr lang="en-US" altLang="en-US" sz="1800" dirty="0"/>
              <a:t>) to 3GPP RAN2 (5/17)</a:t>
            </a:r>
          </a:p>
          <a:p>
            <a:pPr>
              <a:buFont typeface="Arial" panose="020B0604020202020204" pitchFamily="34" charset="0"/>
              <a:buChar char="•"/>
            </a:pPr>
            <a:r>
              <a:rPr lang="en-US" altLang="en-US" sz="1800" dirty="0"/>
              <a:t>802.11 sent an LS (</a:t>
            </a:r>
            <a:r>
              <a:rPr lang="en-US" altLang="en-US" sz="1800" dirty="0">
                <a:hlinkClick r:id="rId7"/>
              </a:rPr>
              <a:t>11-16/1574r3</a:t>
            </a:r>
            <a:r>
              <a:rPr lang="en-US" altLang="en-US" sz="1800" dirty="0"/>
              <a:t>) to 3GPP SA (5/17)</a:t>
            </a:r>
          </a:p>
          <a:p>
            <a:pPr>
              <a:buFont typeface="Arial" panose="020B0604020202020204" pitchFamily="34" charset="0"/>
              <a:buChar char="•"/>
            </a:pPr>
            <a:r>
              <a:rPr lang="en-US" altLang="en-US" sz="1800" dirty="0"/>
              <a:t>802.11 sent an LS (</a:t>
            </a:r>
            <a:r>
              <a:rPr lang="en-US" altLang="en-US" sz="1800" dirty="0">
                <a:hlinkClick r:id="rId8"/>
              </a:rPr>
              <a:t>11-17/1744r3</a:t>
            </a:r>
            <a:r>
              <a:rPr lang="en-US" altLang="en-US" sz="1800" dirty="0"/>
              <a:t>) to NGMN (11/17)</a:t>
            </a:r>
          </a:p>
          <a:p>
            <a:pPr>
              <a:buFont typeface="Arial" panose="020B0604020202020204" pitchFamily="34" charset="0"/>
              <a:buChar char="•"/>
            </a:pPr>
            <a:r>
              <a:rPr lang="en-US" altLang="en-US" sz="1800" dirty="0"/>
              <a:t>802.11 sent an LS (</a:t>
            </a:r>
            <a:r>
              <a:rPr lang="en-US" altLang="en-US" sz="1800" dirty="0">
                <a:hlinkClick r:id="rId9"/>
              </a:rPr>
              <a:t>11-17/1750r3</a:t>
            </a:r>
            <a:r>
              <a:rPr lang="en-US" altLang="en-US" sz="1800" dirty="0"/>
              <a:t>) to IEEE 5G (11/17)</a:t>
            </a:r>
          </a:p>
          <a:p>
            <a:pPr>
              <a:buFont typeface="Arial" panose="020B0604020202020204" pitchFamily="34" charset="0"/>
              <a:buChar char="•"/>
            </a:pPr>
            <a:r>
              <a:rPr lang="en-US" altLang="en-US" sz="1800" dirty="0"/>
              <a:t>802.11 sent an LS (</a:t>
            </a:r>
            <a:r>
              <a:rPr lang="en-US" altLang="en-US" sz="1800" dirty="0">
                <a:hlinkClick r:id="rId10"/>
              </a:rPr>
              <a:t>11-18/1340r9</a:t>
            </a:r>
            <a:r>
              <a:rPr lang="en-US" altLang="en-US" sz="1800" dirty="0"/>
              <a:t>) to 3GPP SA (11/18)</a:t>
            </a:r>
          </a:p>
          <a:p>
            <a:pPr>
              <a:buFont typeface="Arial" panose="020B0604020202020204" pitchFamily="34" charset="0"/>
              <a:buChar char="•"/>
            </a:pPr>
            <a:r>
              <a:rPr lang="en-US" altLang="en-US" sz="1800" dirty="0"/>
              <a:t>802.11 sent an LS (</a:t>
            </a:r>
            <a:r>
              <a:rPr lang="en-US" sz="1800" dirty="0">
                <a:hlinkClick r:id="rId11"/>
              </a:rPr>
              <a:t>11-19/1300r1</a:t>
            </a:r>
            <a:r>
              <a:rPr lang="en-US" sz="1800" dirty="0"/>
              <a:t>) to 3GPP SA (7/19)</a:t>
            </a:r>
            <a:endParaRPr lang="en-US" altLang="en-US" sz="1800" dirty="0"/>
          </a:p>
          <a:p>
            <a:pPr marL="0" indent="0"/>
            <a:r>
              <a:rPr lang="en-US" altLang="en-US" sz="1800" dirty="0"/>
              <a:t>Liaison Statements Received:</a:t>
            </a:r>
          </a:p>
          <a:p>
            <a:pPr>
              <a:buFont typeface="Arial" panose="020B0604020202020204" pitchFamily="34" charset="0"/>
              <a:buChar char="•"/>
            </a:pPr>
            <a:r>
              <a:rPr lang="en-US" altLang="en-US" sz="1800" dirty="0"/>
              <a:t>3GPP RAN2 WG sent an LS (</a:t>
            </a:r>
            <a:r>
              <a:rPr lang="en-US" altLang="en-US" sz="1800" dirty="0">
                <a:hlinkClick r:id="rId12"/>
              </a:rPr>
              <a:t>11-17/0315r0</a:t>
            </a:r>
            <a:r>
              <a:rPr lang="en-US" altLang="en-US" sz="1800" dirty="0"/>
              <a:t>) (3/17)</a:t>
            </a:r>
          </a:p>
          <a:p>
            <a:pPr>
              <a:buFont typeface="Arial" panose="020B0604020202020204" pitchFamily="34" charset="0"/>
              <a:buChar char="•"/>
            </a:pPr>
            <a:r>
              <a:rPr lang="en-US" altLang="en-US" sz="1800" dirty="0"/>
              <a:t>3GPP RAN TSG sent an LS (</a:t>
            </a:r>
            <a:r>
              <a:rPr lang="en-US" altLang="en-US" sz="1800" dirty="0">
                <a:hlinkClick r:id="rId13"/>
              </a:rPr>
              <a:t>11-17/0444r0</a:t>
            </a:r>
            <a:r>
              <a:rPr lang="en-US" altLang="en-US" sz="1800" dirty="0"/>
              <a:t>) (3/17)</a:t>
            </a:r>
          </a:p>
          <a:p>
            <a:pPr>
              <a:buFont typeface="Arial" panose="020B0604020202020204" pitchFamily="34" charset="0"/>
              <a:buChar char="•"/>
            </a:pPr>
            <a:r>
              <a:rPr lang="en-US" altLang="en-US" sz="1800" dirty="0"/>
              <a:t>3GPP SA TSG sent an LS (</a:t>
            </a:r>
            <a:r>
              <a:rPr lang="en-US" altLang="en-US" sz="1800" dirty="0">
                <a:hlinkClick r:id="rId14"/>
              </a:rPr>
              <a:t>11-17/0903r0</a:t>
            </a:r>
            <a:r>
              <a:rPr lang="en-US" altLang="en-US" sz="1800" dirty="0"/>
              <a:t>) (6/17)</a:t>
            </a:r>
          </a:p>
          <a:p>
            <a:pPr>
              <a:buFont typeface="Arial" panose="020B0604020202020204" pitchFamily="34" charset="0"/>
              <a:buChar char="•"/>
            </a:pPr>
            <a:r>
              <a:rPr lang="en-US" altLang="en-US" sz="1800" dirty="0"/>
              <a:t>NGMN sent an LS (</a:t>
            </a:r>
            <a:r>
              <a:rPr lang="en-US" altLang="en-US" sz="1800" dirty="0">
                <a:hlinkClick r:id="rId15"/>
              </a:rPr>
              <a:t>11-17/1569r0</a:t>
            </a:r>
            <a:r>
              <a:rPr lang="en-US" altLang="en-US" sz="1800" dirty="0"/>
              <a:t>) (10/17)</a:t>
            </a:r>
            <a:endParaRPr lang="en-US" sz="18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2/4</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a:t>
            </a:r>
            <a:r>
              <a:rPr lang="en-GB"/>
              <a:t>2018)</a:t>
            </a:r>
            <a:r>
              <a:rPr lang="en-US"/>
              <a:t>”</a:t>
            </a:r>
          </a:p>
          <a:p>
            <a:pPr>
              <a:buFont typeface="Arial" panose="020B0604020202020204" pitchFamily="34" charset="0"/>
              <a:buChar char="•"/>
            </a:pPr>
            <a:r>
              <a:rPr lang="en-US">
                <a:hlinkClick r:id="rId7"/>
              </a:rPr>
              <a:t>11-19/1215r0</a:t>
            </a:r>
            <a:r>
              <a:rPr lang="en-US"/>
              <a:t> - “3GPP WLAN intergration in 5G System Rel 17</a:t>
            </a:r>
            <a:r>
              <a:rPr lang="en-GB"/>
              <a:t>”</a:t>
            </a:r>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990749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3/4</a:t>
            </a:r>
            <a:endParaRPr lang="en-US" dirty="0"/>
          </a:p>
        </p:txBody>
      </p:sp>
      <p:sp>
        <p:nvSpPr>
          <p:cNvPr id="3" name="Content Placeholder 2"/>
          <p:cNvSpPr>
            <a:spLocks noGrp="1"/>
          </p:cNvSpPr>
          <p:nvPr>
            <p:ph idx="1"/>
          </p:nvPr>
        </p:nvSpPr>
        <p:spPr>
          <a:xfrm>
            <a:off x="560389" y="1323880"/>
            <a:ext cx="11069107" cy="5151534"/>
          </a:xfrm>
        </p:spPr>
        <p:txBody>
          <a:bodyPr/>
          <a:lstStyle/>
          <a:p>
            <a:r>
              <a:rPr lang="en-US" dirty="0"/>
              <a:t>Contributions on 802.11ax performance relative to IMT-2020 EMBB requirements:</a:t>
            </a:r>
          </a:p>
          <a:p>
            <a:pPr>
              <a:buFont typeface="Arial" panose="020B0604020202020204" pitchFamily="34" charset="0"/>
              <a:buChar char="•"/>
            </a:pPr>
            <a:r>
              <a:rPr lang="en-US" sz="1800" b="0" dirty="0">
                <a:hlinkClick r:id="rId2"/>
              </a:rPr>
              <a:t>11-18/0256r0</a:t>
            </a:r>
            <a:r>
              <a:rPr lang="en-US" sz="1800" b="0" dirty="0"/>
              <a:t> “802.11ax for IMT-2020” </a:t>
            </a:r>
          </a:p>
          <a:p>
            <a:pPr>
              <a:buFont typeface="Arial" panose="020B0604020202020204" pitchFamily="34" charset="0"/>
              <a:buChar char="•"/>
            </a:pPr>
            <a:r>
              <a:rPr lang="en-US" sz="1800" b="0" dirty="0">
                <a:hlinkClick r:id="rId3"/>
              </a:rPr>
              <a:t>11-18/0517r2</a:t>
            </a:r>
            <a:r>
              <a:rPr lang="en-US" sz="1800" b="0" dirty="0"/>
              <a:t> “802.11ax for IMT-2020 eMBB Indoor Hotspot and Dense Urban”</a:t>
            </a:r>
          </a:p>
          <a:p>
            <a:pPr>
              <a:buFont typeface="Arial" panose="020B0604020202020204" pitchFamily="34" charset="0"/>
              <a:buChar char="•"/>
            </a:pPr>
            <a:r>
              <a:rPr lang="en-US" sz="1800" b="0" u="sng" dirty="0">
                <a:hlinkClick r:id="rId4"/>
              </a:rPr>
              <a:t>11-18/0915r3</a:t>
            </a:r>
            <a:r>
              <a:rPr lang="en-US" sz="1800" b="0" dirty="0"/>
              <a:t> “Benchmarking of 802.11ax against eMBB Indoor Hotspot requirements using IMT-2020 simulation methodology”</a:t>
            </a:r>
          </a:p>
          <a:p>
            <a:pPr>
              <a:buFont typeface="Arial" panose="020B0604020202020204" pitchFamily="34" charset="0"/>
              <a:buChar char="•"/>
            </a:pPr>
            <a:r>
              <a:rPr lang="en-US" sz="1800" b="0" dirty="0">
                <a:hlinkClick r:id="rId5"/>
              </a:rPr>
              <a:t>11-18/1240r4</a:t>
            </a:r>
            <a:r>
              <a:rPr lang="en-US" sz="1800" b="0" dirty="0"/>
              <a:t> “802.11ax for IMT-2020 eMBB Indoor Hotspot”</a:t>
            </a:r>
          </a:p>
          <a:p>
            <a:pPr>
              <a:buFont typeface="Arial" panose="020B0604020202020204" pitchFamily="34" charset="0"/>
              <a:buChar char="•"/>
            </a:pPr>
            <a:r>
              <a:rPr lang="en-US" sz="1800" b="0" dirty="0">
                <a:hlinkClick r:id="rId6"/>
              </a:rPr>
              <a:t>11-18/1573r7</a:t>
            </a:r>
            <a:r>
              <a:rPr lang="en-US" sz="1800" b="0" dirty="0"/>
              <a:t> “Summary of 802.11ax Self Evaluation for IMT-2020 EMBB Indoor Hotspot and Dense Urban Test Environments”</a:t>
            </a:r>
          </a:p>
          <a:p>
            <a:pPr>
              <a:buFont typeface="Arial" panose="020B0604020202020204" pitchFamily="34" charset="0"/>
              <a:buChar char="•"/>
            </a:pPr>
            <a:r>
              <a:rPr lang="en-US" sz="1800" b="0" dirty="0">
                <a:hlinkClick r:id="rId7"/>
              </a:rPr>
              <a:t>11-18/1340r9</a:t>
            </a:r>
            <a:r>
              <a:rPr lang="en-US" sz="1800" b="0" dirty="0"/>
              <a:t> “Proposed LS to 3GPP/WFA/WBA/WifiForward on the studies done regarding benchmarking of 802.11ax capabilities”</a:t>
            </a:r>
          </a:p>
          <a:p>
            <a:pPr>
              <a:buFont typeface="Arial" panose="020B0604020202020204" pitchFamily="34" charset="0"/>
              <a:buChar char="•"/>
            </a:pPr>
            <a:r>
              <a:rPr lang="en-US" sz="1800" b="0" dirty="0">
                <a:hlinkClick r:id="rId8"/>
              </a:rPr>
              <a:t>LS sent by the 802.11 WG Chair</a:t>
            </a:r>
            <a:r>
              <a:rPr lang="en-US" sz="1800" b="0" dirty="0"/>
              <a:t>, based on: </a:t>
            </a:r>
            <a:r>
              <a:rPr lang="en-US" altLang="en-US" sz="1800" b="0" dirty="0">
                <a:hlinkClick r:id="rId7"/>
              </a:rPr>
              <a:t>11-18/1340r9</a:t>
            </a:r>
            <a:r>
              <a:rPr lang="en-US" sz="1800" b="0" dirty="0"/>
              <a:t> </a:t>
            </a:r>
          </a:p>
          <a:p>
            <a:pPr>
              <a:buFont typeface="Arial" panose="020B0604020202020204" pitchFamily="34" charset="0"/>
              <a:buChar char="•"/>
            </a:pPr>
            <a:r>
              <a:rPr lang="en-US" altLang="en-US" sz="1800" b="0" dirty="0">
                <a:solidFill>
                  <a:schemeClr val="tx1"/>
                </a:solidFill>
                <a:hlinkClick r:id="rId9"/>
              </a:rPr>
              <a:t>11-19/0888r0</a:t>
            </a:r>
            <a:r>
              <a:rPr lang="en-US" altLang="en-US" sz="1800" b="0" dirty="0">
                <a:solidFill>
                  <a:schemeClr val="tx1"/>
                </a:solidFill>
              </a:rPr>
              <a:t> “Discussion on IMT-2020 mMTC and URLLC requirements” </a:t>
            </a:r>
          </a:p>
          <a:p>
            <a:pPr>
              <a:buFont typeface="Arial" panose="020B0604020202020204" pitchFamily="34" charset="0"/>
              <a:buChar char="•"/>
            </a:pPr>
            <a:r>
              <a:rPr lang="en-US" altLang="en-US" sz="1800" b="0" dirty="0">
                <a:solidFill>
                  <a:schemeClr val="tx1"/>
                </a:solidFill>
                <a:hlinkClick r:id="rId10"/>
              </a:rPr>
              <a:t>11-19/0871r0</a:t>
            </a:r>
            <a:r>
              <a:rPr lang="en-US" altLang="en-US" sz="1800" b="0" dirty="0">
                <a:solidFill>
                  <a:schemeClr val="tx1"/>
                </a:solidFill>
              </a:rPr>
              <a:t> “802.11ax for IMT-2020 eMBB Dense Urban” </a:t>
            </a:r>
            <a:endParaRPr lang="en-US" altLang="en-US" sz="2000" b="0" dirty="0">
              <a:solidFill>
                <a:schemeClr val="tx1"/>
              </a:solidFill>
            </a:endParaRPr>
          </a:p>
          <a:p>
            <a:pPr>
              <a:buFont typeface="Arial" panose="020B0604020202020204" pitchFamily="34" charset="0"/>
              <a:buChar char="•"/>
            </a:pPr>
            <a:r>
              <a:rPr lang="en-US" sz="1800" b="0" dirty="0">
                <a:hlinkClick r:id="rId11"/>
              </a:rPr>
              <a:t>11-19/1283r0</a:t>
            </a:r>
            <a:r>
              <a:rPr lang="en-US" sz="1800" dirty="0"/>
              <a:t> “</a:t>
            </a:r>
            <a:r>
              <a:rPr lang="en-US" sz="1800" b="0" dirty="0"/>
              <a:t>Updated 11ax evaluation for IMT-2020 Dense Urban, adding mobility”</a:t>
            </a:r>
          </a:p>
          <a:p>
            <a:pPr>
              <a:buFont typeface="Arial" panose="020B0604020202020204" pitchFamily="34" charset="0"/>
              <a:buChar char="•"/>
            </a:pPr>
            <a:r>
              <a:rPr lang="en-US" sz="1800" b="0" dirty="0">
                <a:hlinkClick r:id="rId12"/>
              </a:rPr>
              <a:t>11-19/1284r0</a:t>
            </a:r>
            <a:r>
              <a:rPr lang="en-US" sz="1800" b="0" dirty="0"/>
              <a:t> “Summary of 802.11ax performance self evaluation IMT-2020 Indoor Hotspot and Dense Urban”</a:t>
            </a:r>
          </a:p>
          <a:p>
            <a:pPr>
              <a:buFont typeface="Arial" panose="020B0604020202020204" pitchFamily="34" charset="0"/>
              <a:buChar char="•"/>
            </a:pPr>
            <a:endParaRPr lang="en-US" sz="2000" b="0" dirty="0"/>
          </a:p>
          <a:p>
            <a:pPr marL="0" indent="0"/>
            <a:endParaRPr lang="en-US" i="1" dirty="0"/>
          </a:p>
          <a:p>
            <a:pPr marL="0" indent="0" algn="ctr"/>
            <a:br>
              <a:rPr lang="en-US" i="1" dirty="0"/>
            </a:br>
            <a:endParaRPr lang="en-US" dirty="0"/>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1654"/>
            <a:ext cx="10361084" cy="638079"/>
          </a:xfrm>
        </p:spPr>
        <p:txBody>
          <a:bodyPr/>
          <a:lstStyle/>
          <a:p>
            <a:r>
              <a:rPr lang="en-US" altLang="en-US" dirty="0"/>
              <a:t>AANI SC Background 4/4</a:t>
            </a:r>
            <a:endParaRPr lang="en-US" dirty="0"/>
          </a:p>
        </p:txBody>
      </p:sp>
      <p:sp>
        <p:nvSpPr>
          <p:cNvPr id="3" name="Content Placeholder 2"/>
          <p:cNvSpPr>
            <a:spLocks noGrp="1"/>
          </p:cNvSpPr>
          <p:nvPr>
            <p:ph idx="1"/>
          </p:nvPr>
        </p:nvSpPr>
        <p:spPr>
          <a:xfrm>
            <a:off x="49742" y="685800"/>
            <a:ext cx="12192000" cy="5789614"/>
          </a:xfrm>
        </p:spPr>
        <p:txBody>
          <a:bodyPr/>
          <a:lstStyle/>
          <a:p>
            <a:r>
              <a:rPr lang="en-US" dirty="0"/>
              <a:t>Contributions related the proposed “Nufront/802.11” IMT-2020 proposal:</a:t>
            </a:r>
          </a:p>
          <a:p>
            <a:pPr lvl="1">
              <a:buFont typeface="Arial" panose="020B0604020202020204" pitchFamily="34" charset="0"/>
              <a:buChar char="•"/>
            </a:pPr>
            <a:r>
              <a:rPr lang="en-US" sz="1400" b="0" dirty="0"/>
              <a:t>A communication from Jun LEI (Nufront) was received by the 802.11 WG Chair (</a:t>
            </a:r>
            <a:r>
              <a:rPr lang="en-US" sz="1400" b="0" u="sng" dirty="0">
                <a:hlinkClick r:id="rId2"/>
              </a:rPr>
              <a:t>11-19/0550r0</a:t>
            </a:r>
            <a:r>
              <a:rPr lang="en-US" sz="1400" b="0" dirty="0"/>
              <a:t>)</a:t>
            </a:r>
          </a:p>
          <a:p>
            <a:pPr lvl="1">
              <a:buFont typeface="Arial" panose="020B0604020202020204" pitchFamily="34" charset="0"/>
              <a:buChar char="•"/>
            </a:pPr>
            <a:r>
              <a:rPr lang="en-US" altLang="en-US" sz="1400" b="0" dirty="0">
                <a:hlinkClick r:id="rId3"/>
              </a:rPr>
              <a:t>11-19/0625r0</a:t>
            </a:r>
            <a:r>
              <a:rPr lang="en-US" altLang="en-US" sz="1400" b="0" dirty="0"/>
              <a:t> – “proposal from Nufront_20190407”</a:t>
            </a:r>
          </a:p>
          <a:p>
            <a:pPr lvl="1">
              <a:buFont typeface="Arial" panose="020B0604020202020204" pitchFamily="34" charset="0"/>
              <a:buChar char="•"/>
            </a:pPr>
            <a:r>
              <a:rPr lang="en-US" altLang="en-US" sz="1400" b="0" dirty="0">
                <a:hlinkClick r:id="rId4"/>
              </a:rPr>
              <a:t>11-19/0626r0</a:t>
            </a:r>
            <a:r>
              <a:rPr lang="en-US" altLang="en-US" sz="1400" b="0" dirty="0"/>
              <a:t> – “</a:t>
            </a:r>
            <a:r>
              <a:rPr lang="nl-NL" sz="1400" b="0" dirty="0"/>
              <a:t>EUHT Tech Brief En for IEEE 20190407</a:t>
            </a:r>
            <a:r>
              <a:rPr lang="en-US" altLang="en-US" sz="1400" b="0" dirty="0"/>
              <a:t>”</a:t>
            </a:r>
          </a:p>
          <a:p>
            <a:pPr lvl="1">
              <a:buFont typeface="Arial" panose="020B0604020202020204" pitchFamily="34" charset="0"/>
              <a:buChar char="•"/>
            </a:pPr>
            <a:r>
              <a:rPr lang="en-US" altLang="en-US" sz="1400" b="0" dirty="0">
                <a:hlinkClick r:id="rId5"/>
              </a:rPr>
              <a:t>11-19/0671r0</a:t>
            </a:r>
            <a:r>
              <a:rPr lang="en-US" altLang="en-US" sz="1400" b="0" dirty="0"/>
              <a:t>  “The preliminary evaluation results of EUHT on Urban Macro URLLC”</a:t>
            </a:r>
          </a:p>
          <a:p>
            <a:pPr lvl="1">
              <a:buFont typeface="Arial" panose="020B0604020202020204" pitchFamily="34" charset="0"/>
              <a:buChar char="•"/>
            </a:pPr>
            <a:r>
              <a:rPr lang="nl-NL" altLang="en-US" sz="1400" b="0" dirty="0">
                <a:hlinkClick r:id="rId6"/>
              </a:rPr>
              <a:t>11-19/0672r0</a:t>
            </a:r>
            <a:r>
              <a:rPr lang="en-US" sz="1400" b="0" dirty="0"/>
              <a:t> - EUHT standard intro_0422</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8"/>
              </a:rPr>
              <a:t>11-19/0728r0</a:t>
            </a:r>
            <a:r>
              <a:rPr lang="en-US" altLang="en-US" sz="1400" b="0" dirty="0"/>
              <a:t> “</a:t>
            </a:r>
            <a:r>
              <a:rPr lang="en-US" sz="1400" b="0" dirty="0"/>
              <a:t>EUHT Evaluation Mobility”</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9"/>
              </a:rPr>
              <a:t>11-19/0855r2</a:t>
            </a:r>
            <a:r>
              <a:rPr lang="en-US" altLang="en-US" sz="1400" b="0" dirty="0"/>
              <a:t> “ANI SC Comments on Proposal to Submit IEEE 802.11ax and EUHT to ITU for IMT-2020”</a:t>
            </a:r>
          </a:p>
          <a:p>
            <a:pPr lvl="1">
              <a:buFont typeface="Arial" panose="020B0604020202020204" pitchFamily="34" charset="0"/>
              <a:buChar char="•"/>
            </a:pPr>
            <a:r>
              <a:rPr lang="en-US" altLang="en-US" sz="1400" b="0" dirty="0">
                <a:hlinkClick r:id="rId10"/>
              </a:rPr>
              <a:t>11-19/0889r2</a:t>
            </a:r>
            <a:r>
              <a:rPr lang="en-US" altLang="en-US" sz="1400" b="0" dirty="0"/>
              <a:t> “AANI SC Response to the comments on Proposal to Submit IEEE 802.11ax and EUHT to ITU for IMT-2020”</a:t>
            </a:r>
          </a:p>
          <a:p>
            <a:pPr lvl="1">
              <a:buFont typeface="Arial" panose="020B0604020202020204" pitchFamily="34" charset="0"/>
              <a:buChar char="•"/>
            </a:pPr>
            <a:r>
              <a:rPr lang="en-US" altLang="en-US" sz="1400" b="0" dirty="0">
                <a:hlinkClick r:id="rId11"/>
              </a:rPr>
              <a:t>11-19/0869r0</a:t>
            </a:r>
            <a:r>
              <a:rPr lang="en-US" altLang="en-US" sz="1400" b="0" dirty="0"/>
              <a:t> “AANI SC Current Status of submission about EUHT”</a:t>
            </a:r>
          </a:p>
          <a:p>
            <a:pPr lvl="1">
              <a:buFont typeface="Arial" panose="020B0604020202020204" pitchFamily="34" charset="0"/>
              <a:buChar char="•"/>
            </a:pPr>
            <a:r>
              <a:rPr lang="en-US" altLang="en-US" sz="1400" b="0" dirty="0">
                <a:hlinkClick r:id="rId12"/>
              </a:rPr>
              <a:t>11-19/0870r1</a:t>
            </a:r>
            <a:r>
              <a:rPr lang="en-US" altLang="en-US" sz="1400" b="0" dirty="0"/>
              <a:t> “AANI SC Submission documents of EUHT”</a:t>
            </a:r>
          </a:p>
          <a:p>
            <a:pPr lvl="1">
              <a:buFont typeface="Arial" panose="020B0604020202020204" pitchFamily="34" charset="0"/>
              <a:buChar char="•"/>
            </a:pPr>
            <a:r>
              <a:rPr lang="en-US" sz="1400" b="0" dirty="0">
                <a:hlinkClick r:id="rId13"/>
              </a:rPr>
              <a:t>11-19-0901r1</a:t>
            </a:r>
            <a:r>
              <a:rPr lang="en-US" sz="1400" b="0" dirty="0"/>
              <a:t> “Paths to 5G”</a:t>
            </a:r>
          </a:p>
          <a:p>
            <a:pPr marL="0" indent="0"/>
            <a:r>
              <a:rPr lang="en-US" dirty="0"/>
              <a:t>Conclusion at May 802.11 meeting: 802.11 does not support submitting such a proposal</a:t>
            </a:r>
          </a:p>
          <a:p>
            <a:pPr marL="0" indent="0"/>
            <a:r>
              <a:rPr lang="en-US" dirty="0"/>
              <a:t>Activity since May 802.11 meeting:</a:t>
            </a:r>
          </a:p>
          <a:p>
            <a:pPr lvl="1">
              <a:buFont typeface="Arial" panose="020B0604020202020204" pitchFamily="34" charset="0"/>
              <a:buChar char="•"/>
            </a:pPr>
            <a:r>
              <a:rPr lang="en-US" dirty="0"/>
              <a:t>Nufront has submitted a RIT proposal for IMT-2020 based on EUHT (see </a:t>
            </a:r>
            <a:r>
              <a:rPr lang="en-US" altLang="en-US" dirty="0">
                <a:solidFill>
                  <a:schemeClr val="tx1"/>
                </a:solidFill>
              </a:rPr>
              <a:t>11-19/1024r0)</a:t>
            </a:r>
            <a:endParaRPr lang="en-US" dirty="0"/>
          </a:p>
          <a:p>
            <a:pPr lvl="1">
              <a:buFont typeface="Arial" panose="020B0604020202020204" pitchFamily="34" charset="0"/>
              <a:buChar char="•"/>
            </a:pPr>
            <a:r>
              <a:rPr lang="en-US" dirty="0"/>
              <a:t>Nufront drafted, submitted, and withdrew an SRIT proposal based on 802.11ax and EUHT</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18746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mj-lt"/>
              <a:buAutoNum type="arabicPeriod"/>
            </a:pPr>
            <a:r>
              <a:rPr lang="en-US" altLang="en-US" dirty="0">
                <a:solidFill>
                  <a:schemeClr val="tx1"/>
                </a:solidFill>
              </a:rPr>
              <a:t>Continue discussion on </a:t>
            </a:r>
            <a:r>
              <a:rPr lang="en-US" altLang="en-US" dirty="0">
                <a:solidFill>
                  <a:schemeClr val="tx1"/>
                </a:solidFill>
                <a:hlinkClick r:id="rId2"/>
              </a:rPr>
              <a:t>11-19/1160r1</a:t>
            </a:r>
            <a:r>
              <a:rPr lang="en-US" altLang="en-US" dirty="0">
                <a:solidFill>
                  <a:schemeClr val="tx1"/>
                </a:solidFill>
              </a:rPr>
              <a:t> Proposal on Interworking between IEEE 802.11 WLAN and 3GPP 5G Core Network– Hyun Seo Oh (ETRI)</a:t>
            </a:r>
          </a:p>
          <a:p>
            <a:pPr marL="571500" indent="-457200">
              <a:buFont typeface="+mj-lt"/>
              <a:buAutoNum type="arabicPeriod"/>
            </a:pPr>
            <a:r>
              <a:rPr lang="en-US" dirty="0">
                <a:solidFill>
                  <a:schemeClr val="tx1"/>
                </a:solidFill>
              </a:rPr>
              <a:t>???</a:t>
            </a:r>
            <a:endParaRPr lang="en-US" altLang="en-US" dirty="0">
              <a:solidFill>
                <a:schemeClr val="tx1"/>
              </a:solidFill>
            </a:endParaRPr>
          </a:p>
          <a:p>
            <a:pPr marL="114300" indent="0"/>
            <a:endParaRPr lang="en-US" altLang="en-US"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4EBC1-6B23-4DF5-A82F-EDB185D4C761}"/>
              </a:ext>
            </a:extLst>
          </p:cNvPr>
          <p:cNvSpPr>
            <a:spLocks noGrp="1"/>
          </p:cNvSpPr>
          <p:nvPr>
            <p:ph type="title"/>
          </p:nvPr>
        </p:nvSpPr>
        <p:spPr>
          <a:xfrm>
            <a:off x="914401" y="685801"/>
            <a:ext cx="10361084" cy="685799"/>
          </a:xfrm>
        </p:spPr>
        <p:txBody>
          <a:bodyPr/>
          <a:lstStyle/>
          <a:p>
            <a:r>
              <a:rPr lang="en-US" dirty="0"/>
              <a:t>Update on “Press Release” </a:t>
            </a:r>
          </a:p>
        </p:txBody>
      </p:sp>
      <p:sp>
        <p:nvSpPr>
          <p:cNvPr id="3" name="Content Placeholder 2">
            <a:extLst>
              <a:ext uri="{FF2B5EF4-FFF2-40B4-BE49-F238E27FC236}">
                <a16:creationId xmlns:a16="http://schemas.microsoft.com/office/drawing/2014/main" id="{F72DE5FF-6ACA-497F-94D0-E84F679E5892}"/>
              </a:ext>
            </a:extLst>
          </p:cNvPr>
          <p:cNvSpPr>
            <a:spLocks noGrp="1"/>
          </p:cNvSpPr>
          <p:nvPr>
            <p:ph idx="1"/>
          </p:nvPr>
        </p:nvSpPr>
        <p:spPr>
          <a:xfrm>
            <a:off x="570443" y="1676400"/>
            <a:ext cx="11049000" cy="4494214"/>
          </a:xfrm>
        </p:spPr>
        <p:txBody>
          <a:bodyPr/>
          <a:lstStyle/>
          <a:p>
            <a:pPr>
              <a:buFont typeface="Arial" panose="020B0604020202020204" pitchFamily="34" charset="0"/>
              <a:buChar char="•"/>
            </a:pPr>
            <a:r>
              <a:rPr lang="en-US" dirty="0"/>
              <a:t>At the July 802.11 meeting the WG agreed to a “press release” on “</a:t>
            </a:r>
            <a:r>
              <a:rPr lang="en-GB" dirty="0"/>
              <a:t>IEEE P802.11ax meets the salient requirements of IMT-2020 Indoor Hotspot and Dense Urban environments”</a:t>
            </a:r>
          </a:p>
          <a:p>
            <a:pPr>
              <a:buFont typeface="Arial" panose="020B0604020202020204" pitchFamily="34" charset="0"/>
              <a:buChar char="•"/>
            </a:pPr>
            <a:r>
              <a:rPr lang="en-GB" dirty="0"/>
              <a:t>The 802.11 WG Chair has designated the following SMEs to work with IEEE staff to generate the “Press Release”:</a:t>
            </a:r>
          </a:p>
          <a:p>
            <a:pPr lvl="1">
              <a:buFont typeface="Arial" panose="020B0604020202020204" pitchFamily="34" charset="0"/>
              <a:buChar char="•"/>
            </a:pPr>
            <a:r>
              <a:rPr lang="en-GB" dirty="0"/>
              <a:t>Sindhu Verma (Broadcom)</a:t>
            </a:r>
          </a:p>
          <a:p>
            <a:pPr lvl="1">
              <a:buFont typeface="Arial" panose="020B0604020202020204" pitchFamily="34" charset="0"/>
              <a:buChar char="•"/>
            </a:pPr>
            <a:r>
              <a:rPr lang="en-GB" dirty="0" err="1"/>
              <a:t>Shudhodeep</a:t>
            </a:r>
            <a:r>
              <a:rPr lang="en-GB" dirty="0"/>
              <a:t> Adhikari (Broadcom)</a:t>
            </a:r>
          </a:p>
          <a:p>
            <a:pPr lvl="1">
              <a:buFont typeface="Arial" panose="020B0604020202020204" pitchFamily="34" charset="0"/>
              <a:buChar char="•"/>
            </a:pPr>
            <a:r>
              <a:rPr lang="en-GB" dirty="0"/>
              <a:t>Joseph Levy (InterDigital)</a:t>
            </a:r>
          </a:p>
          <a:p>
            <a:pPr>
              <a:buFont typeface="Arial" panose="020B0604020202020204" pitchFamily="34" charset="0"/>
              <a:buChar char="•"/>
            </a:pPr>
            <a:r>
              <a:rPr lang="en-GB" dirty="0"/>
              <a:t>???</a:t>
            </a:r>
          </a:p>
          <a:p>
            <a:endParaRPr lang="en-US" b="0" i="1" dirty="0"/>
          </a:p>
        </p:txBody>
      </p:sp>
      <p:sp>
        <p:nvSpPr>
          <p:cNvPr id="4" name="Slide Number Placeholder 3">
            <a:extLst>
              <a:ext uri="{FF2B5EF4-FFF2-40B4-BE49-F238E27FC236}">
                <a16:creationId xmlns:a16="http://schemas.microsoft.com/office/drawing/2014/main" id="{6D57A78F-CBC9-4D32-80EE-4F985975A9A7}"/>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8ACC5DB-0D07-4E7F-8B05-E9EB7188D80A}"/>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8DB784F-D816-4746-9FCF-4238807B9ABE}"/>
              </a:ext>
            </a:extLst>
          </p:cNvPr>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172074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Thursday AM1</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a:t>September 2019</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17</a:t>
            </a:fld>
            <a:endParaRPr lang="en-GB" dirty="0"/>
          </a:p>
        </p:txBody>
      </p:sp>
    </p:spTree>
    <p:extLst>
      <p:ext uri="{BB962C8B-B14F-4D97-AF65-F5344CB8AC3E}">
        <p14:creationId xmlns:p14="http://schemas.microsoft.com/office/powerpoint/2010/main" val="1181675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 Contributions</a:t>
            </a:r>
          </a:p>
        </p:txBody>
      </p:sp>
      <p:sp>
        <p:nvSpPr>
          <p:cNvPr id="3" name="Content Placeholder 2"/>
          <p:cNvSpPr>
            <a:spLocks noGrp="1"/>
          </p:cNvSpPr>
          <p:nvPr>
            <p:ph idx="1"/>
          </p:nvPr>
        </p:nvSpPr>
        <p:spPr/>
        <p:txBody>
          <a:bodyPr/>
          <a:lstStyle/>
          <a:p>
            <a:pPr marL="571500" lvl="0" indent="-457200">
              <a:buFont typeface="+mj-lt"/>
              <a:buAutoNum type="arabicPeriod"/>
            </a:pPr>
            <a:r>
              <a:rPr lang="en-US" altLang="en-US" dirty="0"/>
              <a:t>???</a:t>
            </a:r>
          </a:p>
          <a:p>
            <a:pPr marL="571500" lvl="0" indent="-457200">
              <a:buFont typeface="+mj-lt"/>
              <a:buAutoNum type="arabicPeriod"/>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24721986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C50D2-8279-4944-8EFB-1AA05B0AB2BA}"/>
              </a:ext>
            </a:extLst>
          </p:cNvPr>
          <p:cNvSpPr>
            <a:spLocks noGrp="1"/>
          </p:cNvSpPr>
          <p:nvPr>
            <p:ph type="title"/>
          </p:nvPr>
        </p:nvSpPr>
        <p:spPr>
          <a:xfrm>
            <a:off x="914401" y="685802"/>
            <a:ext cx="10361084" cy="581024"/>
          </a:xfrm>
        </p:spPr>
        <p:txBody>
          <a:bodyPr/>
          <a:lstStyle/>
          <a:p>
            <a:r>
              <a:rPr lang="en-US" altLang="en-US" dirty="0"/>
              <a:t>FYI - 802.1 TSN LS from 3GPP SA [</a:t>
            </a:r>
            <a:r>
              <a:rPr lang="en-US" altLang="en-US" dirty="0">
                <a:hlinkClick r:id="rId2"/>
              </a:rPr>
              <a:t>1</a:t>
            </a:r>
            <a:r>
              <a:rPr lang="en-US" altLang="en-US" dirty="0"/>
              <a:t>]</a:t>
            </a:r>
            <a:endParaRPr lang="en-US" dirty="0"/>
          </a:p>
        </p:txBody>
      </p:sp>
      <p:sp>
        <p:nvSpPr>
          <p:cNvPr id="3" name="Content Placeholder 2">
            <a:extLst>
              <a:ext uri="{FF2B5EF4-FFF2-40B4-BE49-F238E27FC236}">
                <a16:creationId xmlns:a16="http://schemas.microsoft.com/office/drawing/2014/main" id="{90E4BF9D-4017-4608-83CF-AD967095CCB2}"/>
              </a:ext>
            </a:extLst>
          </p:cNvPr>
          <p:cNvSpPr>
            <a:spLocks noGrp="1"/>
          </p:cNvSpPr>
          <p:nvPr>
            <p:ph idx="1"/>
          </p:nvPr>
        </p:nvSpPr>
        <p:spPr>
          <a:xfrm>
            <a:off x="890082" y="1266825"/>
            <a:ext cx="10591799" cy="5208589"/>
          </a:xfrm>
        </p:spPr>
        <p:txBody>
          <a:bodyPr/>
          <a:lstStyle/>
          <a:p>
            <a:r>
              <a:rPr lang="en-US" dirty="0"/>
              <a:t>802.1 has received an LS for 3GPP SA WG2 titled: </a:t>
            </a:r>
            <a:br>
              <a:rPr lang="en-US" dirty="0"/>
            </a:br>
            <a:r>
              <a:rPr lang="en-US" dirty="0"/>
              <a:t>“5G S Enhanced support of Vertical and LAN Services (Vertical_LAN)” </a:t>
            </a:r>
          </a:p>
          <a:p>
            <a:r>
              <a:rPr lang="en-US" dirty="0"/>
              <a:t>The LS address:</a:t>
            </a:r>
          </a:p>
          <a:p>
            <a:pPr>
              <a:buFont typeface="Arial" panose="020B0604020202020204" pitchFamily="34" charset="0"/>
              <a:buChar char="•"/>
            </a:pPr>
            <a:r>
              <a:rPr lang="en-US" b="0" dirty="0"/>
              <a:t>adding support in 5G System to integrate with IEEE Time-Sensitive Networking (TSN) networks in support of industrial automation vertical.</a:t>
            </a:r>
          </a:p>
          <a:p>
            <a:pPr>
              <a:buFont typeface="Arial" panose="020B0604020202020204" pitchFamily="34" charset="0"/>
              <a:buChar char="•"/>
            </a:pPr>
            <a:r>
              <a:rPr lang="en-US" b="0" dirty="0"/>
              <a:t>3GPP TS 22.104 - describes requirements towards 5G in order to support interconnection with TSN networks</a:t>
            </a:r>
          </a:p>
          <a:p>
            <a:pPr>
              <a:buFont typeface="Arial" panose="020B0604020202020204" pitchFamily="34" charset="0"/>
              <a:buChar char="•"/>
            </a:pPr>
            <a:r>
              <a:rPr lang="en-US" b="0" dirty="0"/>
              <a:t>3GPP TS 23.501 – describes the architecture for the 5 G system – particularly clauses 4.4.8, 5.27, 5.28 are of interest.</a:t>
            </a:r>
          </a:p>
          <a:p>
            <a:pPr>
              <a:buFont typeface="Arial" panose="020B0604020202020204" pitchFamily="34" charset="0"/>
              <a:buChar char="•"/>
            </a:pPr>
            <a:r>
              <a:rPr lang="en-US" b="0" dirty="0"/>
              <a:t>3GPP SA WG2 has identified to issues it is asking 802.1 TSN about:</a:t>
            </a:r>
          </a:p>
          <a:p>
            <a:pPr marL="914400" lvl="1" indent="-457200">
              <a:buFont typeface="+mj-lt"/>
              <a:buAutoNum type="arabicPeriod"/>
            </a:pPr>
            <a:r>
              <a:rPr lang="en-US" dirty="0"/>
              <a:t>The CN C configures the scheduling per egress port of bridge based on the IEEE 802.1Qbv</a:t>
            </a:r>
          </a:p>
          <a:p>
            <a:pPr marL="914400" lvl="1" indent="-457200">
              <a:buFont typeface="+mj-lt"/>
              <a:buAutoNum type="arabicPeriod"/>
            </a:pPr>
            <a:r>
              <a:rPr lang="en-US" b="0" dirty="0"/>
              <a:t>Mapping IEEE 802.1Qbv parameters for use in the </a:t>
            </a:r>
            <a:r>
              <a:rPr lang="en-US" dirty="0"/>
              <a:t>5G S QoS for enabling efficient scheduling in the 5G S when multiple TSN streams are multiplexed in the same QoS Flow.</a:t>
            </a:r>
            <a:r>
              <a:rPr lang="en-US" b="0" dirty="0"/>
              <a:t> </a:t>
            </a:r>
            <a:endParaRPr lang="en-US" dirty="0"/>
          </a:p>
        </p:txBody>
      </p:sp>
      <p:sp>
        <p:nvSpPr>
          <p:cNvPr id="4" name="Slide Number Placeholder 3">
            <a:extLst>
              <a:ext uri="{FF2B5EF4-FFF2-40B4-BE49-F238E27FC236}">
                <a16:creationId xmlns:a16="http://schemas.microsoft.com/office/drawing/2014/main" id="{3DAA7BA1-3B89-4076-AC61-A5FD0905B28B}"/>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81F9FE6-1352-4003-94D4-0A53A3923282}"/>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646B3F69-1269-47EB-B0B7-BE89277364EF}"/>
              </a:ext>
            </a:extLst>
          </p:cNvPr>
          <p:cNvSpPr>
            <a:spLocks noGrp="1"/>
          </p:cNvSpPr>
          <p:nvPr>
            <p:ph type="dt" idx="15"/>
          </p:nvPr>
        </p:nvSpPr>
        <p:spPr/>
        <p:txBody>
          <a:bodyPr/>
          <a:lstStyle/>
          <a:p>
            <a:r>
              <a:rPr lang="en-US"/>
              <a:t>September 2019</a:t>
            </a:r>
            <a:endParaRPr lang="en-GB" dirty="0"/>
          </a:p>
        </p:txBody>
      </p:sp>
      <p:sp>
        <p:nvSpPr>
          <p:cNvPr id="7" name="Rectangle 6">
            <a:extLst>
              <a:ext uri="{FF2B5EF4-FFF2-40B4-BE49-F238E27FC236}">
                <a16:creationId xmlns:a16="http://schemas.microsoft.com/office/drawing/2014/main" id="{13EF12C9-4D72-4509-A2D0-D32241DEF99F}"/>
              </a:ext>
            </a:extLst>
          </p:cNvPr>
          <p:cNvSpPr/>
          <p:nvPr/>
        </p:nvSpPr>
        <p:spPr>
          <a:xfrm rot="18796945">
            <a:off x="2319176" y="2914948"/>
            <a:ext cx="5700903" cy="923330"/>
          </a:xfrm>
          <a:prstGeom prst="rect">
            <a:avLst/>
          </a:prstGeom>
          <a:noFill/>
        </p:spPr>
        <p:txBody>
          <a:bodyPr wrap="square" lIns="91440" tIns="45720" rIns="91440" bIns="45720">
            <a:spAutoFit/>
          </a:bodyPr>
          <a:lstStyle/>
          <a:p>
            <a:pPr algn="ctr"/>
            <a:r>
              <a:rPr lang="en-US" sz="5400" b="1" cap="none" spc="0" dirty="0">
                <a:ln w="22225">
                  <a:solidFill>
                    <a:schemeClr val="accent2"/>
                  </a:solidFill>
                  <a:prstDash val="solid"/>
                </a:ln>
                <a:solidFill>
                  <a:schemeClr val="accent2">
                    <a:lumMod val="40000"/>
                    <a:lumOff val="60000"/>
                  </a:schemeClr>
                </a:solidFill>
                <a:effectLst/>
              </a:rPr>
              <a:t>To be Updated</a:t>
            </a:r>
          </a:p>
        </p:txBody>
      </p:sp>
    </p:spTree>
    <p:extLst>
      <p:ext uri="{BB962C8B-B14F-4D97-AF65-F5344CB8AC3E}">
        <p14:creationId xmlns:p14="http://schemas.microsoft.com/office/powerpoint/2010/main" val="3706531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September 2019</a:t>
            </a:r>
          </a:p>
          <a:p>
            <a:pPr algn="ctr"/>
            <a:r>
              <a:rPr lang="en-GB" dirty="0"/>
              <a:t> Marriott Hanoi, Hanoi, Vietnam</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September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 - </a:t>
            </a:r>
            <a:r>
              <a:rPr lang="en-US" altLang="en-US" sz="2000" b="0" dirty="0"/>
              <a:t>As required with 10 days’ notification</a:t>
            </a:r>
          </a:p>
          <a:p>
            <a:endParaRPr lang="en-US" altLang="en-US" sz="700" b="0" dirty="0"/>
          </a:p>
          <a:p>
            <a:r>
              <a:rPr lang="it-IT" altLang="en-US" dirty="0"/>
              <a:t>10-15 November 2019 </a:t>
            </a:r>
            <a:r>
              <a:rPr lang="en-GB" dirty="0"/>
              <a:t>Hilton Waikoloa Village, Kona, HI, USA  :</a:t>
            </a:r>
            <a:endParaRPr lang="en-US" altLang="en-US" dirty="0"/>
          </a:p>
          <a:p>
            <a:r>
              <a:rPr lang="en-US" altLang="en-US" dirty="0"/>
              <a:t>	</a:t>
            </a:r>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 contribution deadline has passed</a:t>
            </a:r>
            <a:endParaRPr lang="en-US" i="1" dirty="0">
              <a:highlight>
                <a:srgbClr val="FFFF00"/>
              </a:highlight>
            </a:endParaRPr>
          </a:p>
          <a:p>
            <a:pPr marL="400050" lvl="1" indent="0"/>
            <a:endParaRPr lang="en-US" altLang="en-US" sz="700" i="1" dirty="0"/>
          </a:p>
          <a:p>
            <a:pPr marL="400050" lvl="1" indent="0"/>
            <a:r>
              <a:rPr lang="en-US" altLang="en-US" dirty="0"/>
              <a:t>Meeting time requested: 2 sessions – Monday PM2, Thursday AM1 (TBC) </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September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2343" y="1219200"/>
            <a:ext cx="11125199" cy="5256214"/>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Contributions to the report on </a:t>
            </a:r>
            <a:r>
              <a:rPr lang="en-US" altLang="en-US" sz="1800" dirty="0">
                <a:solidFill>
                  <a:schemeClr val="tx1"/>
                </a:solidFill>
              </a:rPr>
              <a:t>Interworking between IEEE 802.11 WLAN and 3GPP 5G Core Network</a:t>
            </a:r>
            <a:endParaRPr lang="en-US" sz="1800"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2019</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pPr marL="457200" indent="-457200">
              <a:buFont typeface="+mj-lt"/>
              <a:buAutoNum type="arabicPeriod"/>
            </a:pPr>
            <a:r>
              <a:rPr lang="en-US" dirty="0">
                <a:hlinkClick r:id="rId3"/>
              </a:rPr>
              <a:t>http://www.ieee802.org/1/files/public/docs2019/liaison-3gppsa2-1908630-5g-integration-with-tsn-0719.pdf</a:t>
            </a:r>
            <a:r>
              <a:rPr lang="en-US" dirty="0"/>
              <a:t> - “</a:t>
            </a:r>
            <a:r>
              <a:rPr lang="en-US" b="0" dirty="0"/>
              <a:t>LS on 3GPP 5G System support for integration with IEEE TSN networks” 3GPP # S2-1908630, from SA WG2 Meeting #134, 24-28 June 2019, Sapporo, Japan. </a:t>
            </a: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September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September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685802"/>
            <a:ext cx="10978036" cy="5789612"/>
          </a:xfrm>
        </p:spPr>
        <p:txBody>
          <a:bodyPr/>
          <a:lstStyle/>
          <a:p>
            <a:pPr marL="0" indent="0">
              <a:spcBef>
                <a:spcPts val="200"/>
              </a:spcBef>
              <a:defRPr/>
            </a:pPr>
            <a:r>
              <a:rPr lang="en-US" altLang="en-US" dirty="0"/>
              <a:t>Monday – PM2</a:t>
            </a:r>
          </a:p>
          <a:p>
            <a:pPr marL="457200" indent="-457200">
              <a:spcBef>
                <a:spcPts val="200"/>
              </a:spcBef>
              <a:buFont typeface="+mj-lt"/>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Background/Status</a:t>
            </a:r>
          </a:p>
          <a:p>
            <a:pPr marL="457200" indent="-457200">
              <a:spcBef>
                <a:spcPts val="200"/>
              </a:spcBef>
              <a:buFont typeface="Times New Roman" panose="02020603050405020304" pitchFamily="18" charset="0"/>
              <a:buAutoNum type="arabicPeriod"/>
              <a:defRPr/>
            </a:pPr>
            <a:r>
              <a:rPr lang="en-US" sz="2000" dirty="0"/>
              <a:t>Technical Discussion / Contributions</a:t>
            </a:r>
          </a:p>
          <a:p>
            <a:pPr marL="857250" lvl="1" indent="-457200">
              <a:spcBef>
                <a:spcPts val="200"/>
              </a:spcBef>
              <a:buFont typeface="+mj-lt"/>
              <a:buAutoNum type="alphaLcParenR"/>
              <a:defRPr/>
            </a:pPr>
            <a:r>
              <a:rPr lang="en-US" sz="1600" dirty="0"/>
              <a:t>Discussion on Interworking between IEEE 802.11 WLAN and 3GPP 5G Core </a:t>
            </a:r>
            <a:r>
              <a:rPr lang="en-US" sz="1600"/>
              <a:t>Network Report</a:t>
            </a:r>
            <a:endParaRPr lang="en-US" sz="1600" dirty="0"/>
          </a:p>
          <a:p>
            <a:pPr marL="857250" lvl="1" indent="-457200">
              <a:spcBef>
                <a:spcPts val="200"/>
              </a:spcBef>
              <a:buFont typeface="+mj-lt"/>
              <a:buAutoNum type="alphaLcParenR"/>
              <a:defRPr/>
            </a:pPr>
            <a:r>
              <a:rPr lang="en-US" sz="1600" dirty="0"/>
              <a:t>???</a:t>
            </a:r>
          </a:p>
          <a:p>
            <a:pPr marL="0" indent="0"/>
            <a:r>
              <a:rPr lang="en-US" dirty="0"/>
              <a:t>Thursday – AM1</a:t>
            </a:r>
          </a:p>
          <a:p>
            <a:pPr marL="457200" indent="-457200">
              <a:spcBef>
                <a:spcPts val="200"/>
              </a:spcBef>
              <a:buFont typeface="Times New Roman" panose="02020603050405020304" pitchFamily="18" charset="0"/>
              <a:buAutoNum type="arabicPeriod"/>
              <a:defRPr/>
            </a:pPr>
            <a:r>
              <a:rPr lang="en-US" sz="2000" dirty="0"/>
              <a:t>Continuation of Technical Discussion / Contributions</a:t>
            </a:r>
          </a:p>
          <a:p>
            <a:pPr marL="800100" lvl="1" indent="-342900">
              <a:spcBef>
                <a:spcPts val="200"/>
              </a:spcBef>
              <a:buFont typeface="+mj-lt"/>
              <a:buAutoNum type="alphaLcParenR"/>
              <a:defRPr/>
            </a:pPr>
            <a:r>
              <a:rPr lang="en-US" sz="1600" dirty="0"/>
              <a:t>???</a:t>
            </a:r>
          </a:p>
          <a:p>
            <a:pPr marL="400050">
              <a:spcBef>
                <a:spcPts val="200"/>
              </a:spcBef>
              <a:buFont typeface="+mj-lt"/>
              <a:buAutoNum type="arabicPeriod"/>
              <a:defRPr/>
            </a:pPr>
            <a:r>
              <a:rPr lang="en-US" altLang="en-US" sz="2000" dirty="0"/>
              <a:t>Future Sessions Planning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September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September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a:t>September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Monday PM2</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a:t>September 2019</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8</a:t>
            </a:fld>
            <a:endParaRPr lang="en-GB" dirty="0"/>
          </a:p>
        </p:txBody>
      </p:sp>
    </p:spTree>
    <p:extLst>
      <p:ext uri="{BB962C8B-B14F-4D97-AF65-F5344CB8AC3E}">
        <p14:creationId xmlns:p14="http://schemas.microsoft.com/office/powerpoint/2010/main" val="431149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a:t>
            </a:r>
            <a:r>
              <a:rPr lang="en-US" dirty="0"/>
              <a:t>July 2019 Meeting in Vienna, Austria</a:t>
            </a:r>
            <a:r>
              <a:rPr lang="en-US" altLang="en-US" dirty="0"/>
              <a:t>:</a:t>
            </a:r>
            <a:br>
              <a:rPr lang="en-US" altLang="en-US" dirty="0"/>
            </a:br>
            <a:r>
              <a:rPr lang="en-US" altLang="en-US" dirty="0">
                <a:hlinkClick r:id="rId2"/>
              </a:rPr>
              <a:t>11-19/1338r0</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 </a:t>
            </a:r>
          </a:p>
          <a:p>
            <a:r>
              <a:rPr lang="en-US" altLang="en-US" dirty="0"/>
              <a:t>Minutes from AANI SC Teleconferences):</a:t>
            </a:r>
          </a:p>
          <a:p>
            <a:pPr>
              <a:buFont typeface="Arial" panose="020B0604020202020204" pitchFamily="34" charset="0"/>
              <a:buChar char="•"/>
            </a:pPr>
            <a:r>
              <a:rPr lang="en-US" altLang="en-US" sz="2000" dirty="0"/>
              <a:t>none</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September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87709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29037</TotalTime>
  <Words>1934</Words>
  <Application>Microsoft Office PowerPoint</Application>
  <PresentationFormat>Widescreen</PresentationFormat>
  <Paragraphs>282</Paragraphs>
  <Slides>22</Slides>
  <Notes>8</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AANI SC Agenda</vt:lpstr>
      <vt:lpstr>Abstract</vt:lpstr>
      <vt:lpstr>Reminders and Rules</vt:lpstr>
      <vt:lpstr>Agenda</vt:lpstr>
      <vt:lpstr>Guidelines for IEEE-SA Meetings</vt:lpstr>
      <vt:lpstr>Resources – URLs</vt:lpstr>
      <vt:lpstr>Participation in IEEE 802 Meetings</vt:lpstr>
      <vt:lpstr>Monday PM2</vt:lpstr>
      <vt:lpstr>Approval of Minutes</vt:lpstr>
      <vt:lpstr>Nendica Reminder</vt:lpstr>
      <vt:lpstr>AANI SC Background 1/4</vt:lpstr>
      <vt:lpstr>AANI SC Background 2/4</vt:lpstr>
      <vt:lpstr>AANI SC Background 3/4</vt:lpstr>
      <vt:lpstr>AANI SC Background 4/4</vt:lpstr>
      <vt:lpstr>Discussion / Contributions</vt:lpstr>
      <vt:lpstr>Update on “Press Release” </vt:lpstr>
      <vt:lpstr>Thursday AM1</vt:lpstr>
      <vt:lpstr>Discussion / Contributions</vt:lpstr>
      <vt:lpstr>FYI - 802.1 TSN LS from 3GPP SA [1]</vt:lpstr>
      <vt:lpstr>Future Sessions Planning</vt:lpstr>
      <vt:lpstr>Topics for Contribution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11-19-1022-AANI-aani-sc-agenda-july-2019</dc:title>
  <dc:creator>Levy, Joseph</dc:creator>
  <cp:lastModifiedBy>Joseph Levy</cp:lastModifiedBy>
  <cp:revision>371</cp:revision>
  <cp:lastPrinted>1601-01-01T00:00:00Z</cp:lastPrinted>
  <dcterms:created xsi:type="dcterms:W3CDTF">2017-06-02T20:57:23Z</dcterms:created>
  <dcterms:modified xsi:type="dcterms:W3CDTF">2019-08-12T14:28:54Z</dcterms:modified>
</cp:coreProperties>
</file>