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83" r:id="rId19"/>
    <p:sldId id="278" r:id="rId20"/>
    <p:sldId id="286" r:id="rId21"/>
    <p:sldId id="279" r:id="rId22"/>
    <p:sldId id="287" r:id="rId23"/>
    <p:sldId id="285" r:id="rId24"/>
    <p:sldId id="280" r:id="rId25"/>
    <p:sldId id="288" r:id="rId26"/>
    <p:sldId id="289" r:id="rId27"/>
    <p:sldId id="290" r:id="rId28"/>
    <p:sldId id="291" r:id="rId29"/>
    <p:sldId id="281" r:id="rId30"/>
    <p:sldId id="292" r:id="rId31"/>
    <p:sldId id="293" r:id="rId32"/>
    <p:sldId id="294" r:id="rId33"/>
    <p:sldId id="295" r:id="rId34"/>
    <p:sldId id="282" r:id="rId35"/>
    <p:sldId id="264"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91" d="100"/>
          <a:sy n="91" d="100"/>
        </p:scale>
        <p:origin x="221" y="7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4152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767631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992037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21853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1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r>
              <a:rPr lang="en-GB" altLang="en-US" dirty="0"/>
              <a:t>Timeline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Specification Framework document</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11-19/1413r2 for the week</a:t>
            </a:r>
          </a:p>
          <a:p>
            <a:endParaRPr lang="en-GB" altLang="en-US" dirty="0"/>
          </a:p>
          <a:p>
            <a:r>
              <a:rPr lang="en-GB" altLang="en-US" dirty="0"/>
              <a:t>Move: 	Harry </a:t>
            </a:r>
            <a:r>
              <a:rPr lang="en-GB" altLang="en-US" dirty="0" err="1"/>
              <a:t>Bims</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11-19/1567r0)</a:t>
            </a:r>
          </a:p>
          <a:p>
            <a:pPr marL="457200" lvl="1" indent="0">
              <a:buFontTx/>
              <a:buNone/>
              <a:defRPr/>
            </a:pPr>
            <a:endParaRPr lang="en-GB" dirty="0"/>
          </a:p>
          <a:p>
            <a:pPr marL="457200" lvl="1" indent="0">
              <a:buFontTx/>
              <a:buNone/>
              <a:defRPr/>
            </a:pPr>
            <a:r>
              <a:rPr lang="en-GB" dirty="0"/>
              <a:t>Mover:	Tuncer Baykas</a:t>
            </a:r>
          </a:p>
          <a:p>
            <a:pPr marL="457200" lvl="1" indent="0">
              <a:buFontTx/>
              <a:buNone/>
              <a:defRPr/>
            </a:pPr>
            <a:r>
              <a:rPr lang="en-GB" dirty="0"/>
              <a:t>Second:	Evgeny Khorov</a:t>
            </a:r>
          </a:p>
          <a:p>
            <a:pPr marL="457200" lvl="1" indent="0">
              <a:buFontTx/>
              <a:buNone/>
              <a:defRPr/>
            </a:pPr>
            <a:endParaRPr lang="en-GB" dirty="0"/>
          </a:p>
          <a:p>
            <a:pPr marL="457200" lvl="1" indent="0">
              <a:buFontTx/>
              <a:buNone/>
              <a:defRPr/>
            </a:pPr>
            <a:r>
              <a:rPr lang="en-GB" dirty="0"/>
              <a:t>Yes:	 unanimous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Matthias Wendt</a:t>
            </a:r>
          </a:p>
          <a:p>
            <a:r>
              <a:rPr lang="en-GB" altLang="en-US" dirty="0"/>
              <a:t>Second:	Evgeny Khorov</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include the Evaluation Methodology for the MAC</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Instruct the Technical Editor to include the content of doc. 11-19/1000r2 into the Evaluation Methodology document (11-19/0187r4) and create a new version of the Evaluation Methodology document </a:t>
            </a:r>
          </a:p>
          <a:p>
            <a:endParaRPr lang="en-GB" altLang="en-US" dirty="0"/>
          </a:p>
          <a:p>
            <a:r>
              <a:rPr lang="en-GB" altLang="en-US" dirty="0"/>
              <a:t>Move: 	Nikola Serafimovski</a:t>
            </a:r>
          </a:p>
          <a:p>
            <a:r>
              <a:rPr lang="en-GB" altLang="en-US" dirty="0"/>
              <a:t>Second:	Harry </a:t>
            </a:r>
            <a:r>
              <a:rPr lang="en-GB" altLang="en-US" dirty="0" err="1"/>
              <a:t>Bims</a:t>
            </a:r>
            <a:endParaRPr lang="en-GB" altLang="en-US" dirty="0"/>
          </a:p>
          <a:p>
            <a:endParaRPr lang="en-GB" altLang="en-US" dirty="0"/>
          </a:p>
          <a:p>
            <a:r>
              <a:rPr lang="en-GB" altLang="en-US" dirty="0"/>
              <a:t>Yes:	9 / 0 / 7</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51302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11-19/1625r1</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11-19/1413r3 for the week</a:t>
            </a:r>
          </a:p>
          <a:p>
            <a:endParaRPr lang="en-GB" altLang="en-US" dirty="0"/>
          </a:p>
          <a:p>
            <a:r>
              <a:rPr lang="en-GB" altLang="en-US" dirty="0"/>
              <a:t>Move: 	Matthias Wendt</a:t>
            </a:r>
          </a:p>
          <a:p>
            <a:r>
              <a:rPr lang="en-GB" altLang="en-US" dirty="0"/>
              <a:t>Second:	Volker Jungnickel</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Draft D0.1 </a:t>
            </a:r>
            <a:r>
              <a:rPr lang="en-GB" altLang="en-US" dirty="0" err="1"/>
              <a:t>ToC</a:t>
            </a:r>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Doc. 11-19/1647r0</a:t>
            </a:r>
          </a:p>
          <a:p>
            <a:pPr marL="800100" lvl="1" indent="-342900" algn="just">
              <a:buFont typeface="Arial" panose="020B0604020202020204" pitchFamily="34" charset="0"/>
              <a:buChar char="•"/>
            </a:pPr>
            <a:r>
              <a:rPr lang="en-GB" altLang="en-US" dirty="0"/>
              <a:t>Doc. 11-19/1566r2</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11-19/1413r4 for the week</a:t>
            </a:r>
          </a:p>
          <a:p>
            <a:endParaRPr lang="en-GB" altLang="en-US" dirty="0"/>
          </a:p>
          <a:p>
            <a:r>
              <a:rPr lang="en-GB" altLang="en-US" dirty="0"/>
              <a:t>Move: 	Matthias Wendt</a:t>
            </a:r>
          </a:p>
          <a:p>
            <a:r>
              <a:rPr lang="en-GB" altLang="en-US" dirty="0"/>
              <a:t>Second:	Athanasios Stavridis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Channel Flatness test</a:t>
            </a:r>
          </a:p>
          <a:p>
            <a:pPr marL="800100" lvl="1" indent="-342900" algn="just">
              <a:buFont typeface="Arial" panose="020B0604020202020204" pitchFamily="34" charset="0"/>
              <a:buChar char="•"/>
            </a:pPr>
            <a:r>
              <a:rPr lang="en-GB" altLang="en-US" dirty="0"/>
              <a:t>30min – Doc. 11-19/1639r0</a:t>
            </a:r>
          </a:p>
          <a:p>
            <a:pPr lvl="1" algn="just"/>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40min – Doc. 11-19/1647r0</a:t>
            </a:r>
          </a:p>
          <a:p>
            <a:pPr marL="800100" lvl="1" indent="-342900" algn="just">
              <a:buFont typeface="Arial" panose="020B0604020202020204" pitchFamily="34" charset="0"/>
              <a:buChar char="•"/>
            </a:pPr>
            <a:r>
              <a:rPr lang="en-GB" altLang="en-US" dirty="0"/>
              <a:t>40min – Doc. 11-19/1625r3</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marL="800100" lvl="1" indent="-342900" algn="just">
              <a:buFont typeface="Arial" panose="020B0604020202020204" pitchFamily="34" charset="0"/>
              <a:buChar char="•"/>
            </a:pPr>
            <a:r>
              <a:rPr lang="en-GB" altLang="en-US" dirty="0"/>
              <a:t>doc. 11-19/1612r1 – </a:t>
            </a:r>
            <a:r>
              <a:rPr lang="en-US" dirty="0"/>
              <a:t>“Multi-Band Operation in LC and Hybrid LC/RF Networks”</a:t>
            </a:r>
          </a:p>
          <a:p>
            <a:pPr marL="800100" lvl="1" indent="-342900" algn="just">
              <a:buFont typeface="Arial" panose="020B0604020202020204" pitchFamily="34" charset="0"/>
              <a:buChar char="•"/>
            </a:pPr>
            <a:r>
              <a:rPr lang="en-US" dirty="0"/>
              <a:t>Doc. 11-19/1666r0</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11-19/1413r5 for the week</a:t>
            </a:r>
          </a:p>
          <a:p>
            <a:endParaRPr lang="en-GB" altLang="en-US" dirty="0"/>
          </a:p>
          <a:p>
            <a:r>
              <a:rPr lang="en-GB" altLang="en-US" dirty="0"/>
              <a:t>Move: 	Matthias Wendt</a:t>
            </a:r>
          </a:p>
          <a:p>
            <a:r>
              <a:rPr lang="en-GB" altLang="en-US" dirty="0"/>
              <a:t>Second:	Suhwook Kim</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amend the motion:</a:t>
            </a:r>
            <a:endParaRPr lang="en-US" altLang="en-US" dirty="0"/>
          </a:p>
        </p:txBody>
      </p:sp>
      <p:sp>
        <p:nvSpPr>
          <p:cNvPr id="3" name="Content Placeholder 2"/>
          <p:cNvSpPr>
            <a:spLocks noGrp="1"/>
          </p:cNvSpPr>
          <p:nvPr>
            <p:ph idx="1"/>
          </p:nvPr>
        </p:nvSpPr>
        <p:spPr>
          <a:xfrm>
            <a:off x="914401" y="1484784"/>
            <a:ext cx="10361084" cy="4329237"/>
          </a:xfrm>
        </p:spPr>
        <p:txBody>
          <a:bodyPr/>
          <a:lstStyle/>
          <a:p>
            <a:pPr>
              <a:buFont typeface="Arial" panose="020B0604020202020204" pitchFamily="34" charset="0"/>
              <a:buChar char="•"/>
            </a:pPr>
            <a:r>
              <a:rPr lang="en-US" sz="2000" dirty="0"/>
              <a:t>Amend the following text:</a:t>
            </a:r>
          </a:p>
          <a:p>
            <a:pPr lvl="1">
              <a:buFont typeface="Arial" panose="020B0604020202020204" pitchFamily="34" charset="0"/>
              <a:buChar char="•"/>
            </a:pPr>
            <a:r>
              <a:rPr lang="en-US" sz="1600" dirty="0"/>
              <a:t>“Instruct the editor to add the following sentence to the IEEE 802.11bb draft:</a:t>
            </a:r>
          </a:p>
          <a:p>
            <a:pPr marL="1314450" lvl="3" indent="0"/>
            <a:r>
              <a:rPr lang="en-US" dirty="0"/>
              <a:t>“X.Y.Z Light Communication (LC) STA</a:t>
            </a:r>
          </a:p>
          <a:p>
            <a:pPr marL="1314450" lvl="3" indent="0"/>
            <a:r>
              <a:rPr lang="de-DE" dirty="0"/>
              <a:t>The </a:t>
            </a:r>
            <a:r>
              <a:rPr lang="de-DE" dirty="0" err="1"/>
              <a:t>main</a:t>
            </a:r>
            <a:r>
              <a:rPr lang="de-DE" dirty="0"/>
              <a:t> MAC </a:t>
            </a:r>
            <a:r>
              <a:rPr lang="de-DE" dirty="0" err="1"/>
              <a:t>features</a:t>
            </a:r>
            <a:r>
              <a:rPr lang="de-DE" dirty="0"/>
              <a:t> in a 802.11bb STA </a:t>
            </a:r>
            <a:r>
              <a:rPr lang="de-DE" dirty="0" err="1"/>
              <a:t>are</a:t>
            </a:r>
            <a:r>
              <a:rPr lang="de-DE" dirty="0"/>
              <a:t> </a:t>
            </a:r>
            <a:r>
              <a:rPr lang="de-DE" dirty="0" err="1"/>
              <a:t>the</a:t>
            </a:r>
            <a:r>
              <a:rPr lang="de-DE" dirty="0"/>
              <a:t> </a:t>
            </a:r>
            <a:r>
              <a:rPr lang="de-DE" dirty="0" err="1"/>
              <a:t>following</a:t>
            </a:r>
            <a:r>
              <a:rPr lang="de-DE" dirty="0"/>
              <a:t>:</a:t>
            </a:r>
          </a:p>
          <a:p>
            <a:pPr lvl="5">
              <a:buFont typeface="Symbol" pitchFamily="2" charset="2"/>
              <a:buChar char="-"/>
            </a:pPr>
            <a:r>
              <a:rPr lang="de-DE" dirty="0" err="1">
                <a:solidFill>
                  <a:schemeClr val="tx1"/>
                </a:solidFill>
              </a:rPr>
              <a:t>Mandatory</a:t>
            </a:r>
            <a:r>
              <a:rPr lang="de-DE" dirty="0">
                <a:solidFill>
                  <a:schemeClr val="tx1"/>
                </a:solidFill>
              </a:rPr>
              <a:t> support </a:t>
            </a:r>
            <a:r>
              <a:rPr lang="de-DE" dirty="0" err="1">
                <a:solidFill>
                  <a:schemeClr val="tx1"/>
                </a:solidFill>
              </a:rPr>
              <a:t>for</a:t>
            </a:r>
            <a:r>
              <a:rPr lang="de-DE" dirty="0">
                <a:solidFill>
                  <a:schemeClr val="tx1"/>
                </a:solidFill>
              </a:rPr>
              <a:t> fast </a:t>
            </a:r>
            <a:r>
              <a:rPr lang="de-DE" dirty="0" err="1">
                <a:solidFill>
                  <a:schemeClr val="tx1"/>
                </a:solidFill>
              </a:rPr>
              <a:t>session</a:t>
            </a:r>
            <a:r>
              <a:rPr lang="de-DE" dirty="0">
                <a:solidFill>
                  <a:schemeClr val="tx1"/>
                </a:solidFill>
              </a:rPr>
              <a:t> </a:t>
            </a:r>
            <a:r>
              <a:rPr lang="de-DE" dirty="0" err="1">
                <a:solidFill>
                  <a:schemeClr val="tx1"/>
                </a:solidFill>
              </a:rPr>
              <a:t>transfer</a:t>
            </a:r>
            <a:r>
              <a:rPr lang="de-DE" dirty="0">
                <a:solidFill>
                  <a:schemeClr val="tx1"/>
                </a:solidFill>
              </a:rPr>
              <a:t> (FST) in </a:t>
            </a:r>
            <a:r>
              <a:rPr lang="de-DE" dirty="0" err="1">
                <a:solidFill>
                  <a:schemeClr val="tx1"/>
                </a:solidFill>
              </a:rPr>
              <a:t>the</a:t>
            </a:r>
            <a:r>
              <a:rPr lang="de-DE" dirty="0">
                <a:solidFill>
                  <a:schemeClr val="tx1"/>
                </a:solidFill>
              </a:rPr>
              <a:t> multi-band </a:t>
            </a:r>
            <a:r>
              <a:rPr lang="de-DE" dirty="0" err="1">
                <a:solidFill>
                  <a:schemeClr val="tx1"/>
                </a:solidFill>
              </a:rPr>
              <a:t>capable</a:t>
            </a:r>
            <a:r>
              <a:rPr lang="de-DE" dirty="0">
                <a:solidFill>
                  <a:schemeClr val="tx1"/>
                </a:solidFill>
              </a:rPr>
              <a:t> </a:t>
            </a:r>
            <a:r>
              <a:rPr lang="de-DE" dirty="0" err="1">
                <a:solidFill>
                  <a:schemeClr val="tx1"/>
                </a:solidFill>
              </a:rPr>
              <a:t>devices</a:t>
            </a:r>
            <a:r>
              <a:rPr lang="de-DE" dirty="0">
                <a:solidFill>
                  <a:schemeClr val="tx1"/>
                </a:solidFill>
              </a:rPr>
              <a:t> </a:t>
            </a:r>
            <a:r>
              <a:rPr lang="de-DE" dirty="0" err="1">
                <a:solidFill>
                  <a:schemeClr val="tx1"/>
                </a:solidFill>
              </a:rPr>
              <a:t>supporting</a:t>
            </a:r>
            <a:r>
              <a:rPr lang="de-DE" dirty="0">
                <a:solidFill>
                  <a:schemeClr val="tx1"/>
                </a:solidFill>
              </a:rPr>
              <a:t> light and </a:t>
            </a:r>
            <a:r>
              <a:rPr lang="de-DE" dirty="0" err="1">
                <a:solidFill>
                  <a:schemeClr val="tx1"/>
                </a:solidFill>
              </a:rPr>
              <a:t>other</a:t>
            </a:r>
            <a:r>
              <a:rPr lang="de-DE" dirty="0">
                <a:solidFill>
                  <a:schemeClr val="tx1"/>
                </a:solidFill>
              </a:rPr>
              <a:t> sub-72 GHz RF bands“ „</a:t>
            </a:r>
          </a:p>
          <a:p>
            <a:pPr lvl="1">
              <a:buFont typeface="Symbol" pitchFamily="2" charset="2"/>
              <a:buChar char="-"/>
            </a:pPr>
            <a:r>
              <a:rPr lang="de-DE" dirty="0" err="1">
                <a:solidFill>
                  <a:schemeClr val="tx1"/>
                </a:solidFill>
              </a:rPr>
              <a:t>To</a:t>
            </a:r>
            <a:r>
              <a:rPr lang="de-DE" dirty="0">
                <a:solidFill>
                  <a:schemeClr val="tx1"/>
                </a:solidFill>
              </a:rPr>
              <a:t> </a:t>
            </a:r>
            <a:r>
              <a:rPr lang="de-DE" dirty="0" err="1">
                <a:solidFill>
                  <a:schemeClr val="tx1"/>
                </a:solidFill>
              </a:rPr>
              <a:t>read</a:t>
            </a:r>
            <a:r>
              <a:rPr lang="de-DE" dirty="0">
                <a:solidFill>
                  <a:schemeClr val="tx1"/>
                </a:solidFill>
              </a:rPr>
              <a:t>:</a:t>
            </a:r>
          </a:p>
          <a:p>
            <a:pPr marL="1200150" lvl="2" indent="-285750">
              <a:buFont typeface="Arial" panose="020B0604020202020204" pitchFamily="34" charset="0"/>
              <a:buChar char="•"/>
            </a:pPr>
            <a:r>
              <a:rPr lang="en-US" dirty="0"/>
              <a:t>“Instruct the editor to add the following sentence to the IEEE 802.11bb draft:</a:t>
            </a:r>
          </a:p>
          <a:p>
            <a:pPr marL="1314450" lvl="3" indent="0"/>
            <a:r>
              <a:rPr lang="en-US" dirty="0"/>
              <a:t>“4.Y.Z Light Communication (LC) STA</a:t>
            </a:r>
          </a:p>
          <a:p>
            <a:pPr marL="1314450" lvl="3" indent="0"/>
            <a:r>
              <a:rPr lang="de-DE" dirty="0"/>
              <a:t>The </a:t>
            </a:r>
            <a:r>
              <a:rPr lang="de-DE" dirty="0" err="1"/>
              <a:t>main</a:t>
            </a:r>
            <a:r>
              <a:rPr lang="de-DE" dirty="0"/>
              <a:t> MAC </a:t>
            </a:r>
            <a:r>
              <a:rPr lang="de-DE" dirty="0" err="1"/>
              <a:t>features</a:t>
            </a:r>
            <a:r>
              <a:rPr lang="de-DE" dirty="0"/>
              <a:t> in a 802.11bb STA </a:t>
            </a:r>
            <a:r>
              <a:rPr lang="de-DE" dirty="0" err="1"/>
              <a:t>are</a:t>
            </a:r>
            <a:r>
              <a:rPr lang="de-DE" dirty="0"/>
              <a:t> </a:t>
            </a:r>
            <a:r>
              <a:rPr lang="de-DE" dirty="0" err="1"/>
              <a:t>the</a:t>
            </a:r>
            <a:r>
              <a:rPr lang="de-DE" dirty="0"/>
              <a:t> </a:t>
            </a:r>
            <a:r>
              <a:rPr lang="de-DE" dirty="0" err="1"/>
              <a:t>following</a:t>
            </a:r>
            <a:r>
              <a:rPr lang="de-DE" dirty="0"/>
              <a:t>:</a:t>
            </a:r>
          </a:p>
          <a:p>
            <a:pPr lvl="5">
              <a:buFont typeface="Symbol" pitchFamily="2" charset="2"/>
              <a:buChar char="-"/>
            </a:pPr>
            <a:r>
              <a:rPr lang="de-DE" dirty="0" err="1">
                <a:solidFill>
                  <a:schemeClr val="tx1"/>
                </a:solidFill>
              </a:rPr>
              <a:t>Mandatory</a:t>
            </a:r>
            <a:r>
              <a:rPr lang="de-DE" dirty="0">
                <a:solidFill>
                  <a:schemeClr val="tx1"/>
                </a:solidFill>
              </a:rPr>
              <a:t> support </a:t>
            </a:r>
            <a:r>
              <a:rPr lang="de-DE" dirty="0" err="1">
                <a:solidFill>
                  <a:schemeClr val="tx1"/>
                </a:solidFill>
              </a:rPr>
              <a:t>for</a:t>
            </a:r>
            <a:r>
              <a:rPr lang="de-DE" dirty="0">
                <a:solidFill>
                  <a:schemeClr val="tx1"/>
                </a:solidFill>
              </a:rPr>
              <a:t> fast </a:t>
            </a:r>
            <a:r>
              <a:rPr lang="de-DE" dirty="0" err="1">
                <a:solidFill>
                  <a:schemeClr val="tx1"/>
                </a:solidFill>
              </a:rPr>
              <a:t>session</a:t>
            </a:r>
            <a:r>
              <a:rPr lang="de-DE" dirty="0">
                <a:solidFill>
                  <a:schemeClr val="tx1"/>
                </a:solidFill>
              </a:rPr>
              <a:t> </a:t>
            </a:r>
            <a:r>
              <a:rPr lang="de-DE" dirty="0" err="1">
                <a:solidFill>
                  <a:schemeClr val="tx1"/>
                </a:solidFill>
              </a:rPr>
              <a:t>transfer</a:t>
            </a:r>
            <a:r>
              <a:rPr lang="de-DE" dirty="0">
                <a:solidFill>
                  <a:schemeClr val="tx1"/>
                </a:solidFill>
              </a:rPr>
              <a:t> (FST) in </a:t>
            </a:r>
            <a:r>
              <a:rPr lang="de-DE" dirty="0" err="1">
                <a:solidFill>
                  <a:schemeClr val="tx1"/>
                </a:solidFill>
              </a:rPr>
              <a:t>the</a:t>
            </a:r>
            <a:r>
              <a:rPr lang="de-DE" dirty="0">
                <a:solidFill>
                  <a:schemeClr val="tx1"/>
                </a:solidFill>
              </a:rPr>
              <a:t> multi-band </a:t>
            </a:r>
            <a:r>
              <a:rPr lang="de-DE" dirty="0" err="1">
                <a:solidFill>
                  <a:schemeClr val="tx1"/>
                </a:solidFill>
              </a:rPr>
              <a:t>capable</a:t>
            </a:r>
            <a:r>
              <a:rPr lang="de-DE" dirty="0">
                <a:solidFill>
                  <a:schemeClr val="tx1"/>
                </a:solidFill>
              </a:rPr>
              <a:t> </a:t>
            </a:r>
            <a:r>
              <a:rPr lang="de-DE" dirty="0" err="1">
                <a:solidFill>
                  <a:schemeClr val="tx1"/>
                </a:solidFill>
              </a:rPr>
              <a:t>devices</a:t>
            </a:r>
            <a:r>
              <a:rPr lang="de-DE" dirty="0">
                <a:solidFill>
                  <a:schemeClr val="tx1"/>
                </a:solidFill>
              </a:rPr>
              <a:t> </a:t>
            </a:r>
            <a:r>
              <a:rPr lang="de-DE" dirty="0" err="1">
                <a:solidFill>
                  <a:schemeClr val="tx1"/>
                </a:solidFill>
              </a:rPr>
              <a:t>supporting</a:t>
            </a:r>
            <a:r>
              <a:rPr lang="de-DE" dirty="0">
                <a:solidFill>
                  <a:schemeClr val="tx1"/>
                </a:solidFill>
              </a:rPr>
              <a:t> light and </a:t>
            </a:r>
            <a:r>
              <a:rPr lang="de-DE" dirty="0" err="1">
                <a:solidFill>
                  <a:schemeClr val="tx1"/>
                </a:solidFill>
              </a:rPr>
              <a:t>other</a:t>
            </a:r>
            <a:r>
              <a:rPr lang="de-DE" dirty="0">
                <a:solidFill>
                  <a:schemeClr val="tx1"/>
                </a:solidFill>
              </a:rPr>
              <a:t> sub-72 GHz RF bands“ „</a:t>
            </a:r>
          </a:p>
          <a:p>
            <a:pPr>
              <a:buFont typeface="Arial" panose="020B0604020202020204" pitchFamily="34" charset="0"/>
              <a:buChar char="•"/>
            </a:pPr>
            <a:r>
              <a:rPr lang="de-DE" dirty="0">
                <a:solidFill>
                  <a:schemeClr val="tx1"/>
                </a:solidFill>
              </a:rPr>
              <a:t>Move:	Athanasios Stavridis</a:t>
            </a:r>
          </a:p>
          <a:p>
            <a:pPr>
              <a:buFont typeface="Arial" panose="020B0604020202020204" pitchFamily="34" charset="0"/>
              <a:buChar char="•"/>
            </a:pPr>
            <a:r>
              <a:rPr lang="de-DE" dirty="0">
                <a:solidFill>
                  <a:schemeClr val="tx1"/>
                </a:solidFill>
              </a:rPr>
              <a:t>Second: Guido Hiertz</a:t>
            </a:r>
          </a:p>
          <a:p>
            <a:pPr marL="0" indent="0"/>
            <a:r>
              <a:rPr lang="en-GB" sz="2000" dirty="0"/>
              <a:t>Y/N/A: 	14/1/4</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193922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a:t>
            </a:r>
            <a:endParaRPr lang="en-US" altLang="en-US" dirty="0"/>
          </a:p>
        </p:txBody>
      </p:sp>
      <p:sp>
        <p:nvSpPr>
          <p:cNvPr id="3" name="Content Placeholder 2"/>
          <p:cNvSpPr>
            <a:spLocks noGrp="1"/>
          </p:cNvSpPr>
          <p:nvPr>
            <p:ph idx="1"/>
          </p:nvPr>
        </p:nvSpPr>
        <p:spPr>
          <a:xfrm>
            <a:off x="914401" y="1484784"/>
            <a:ext cx="10361084" cy="4329237"/>
          </a:xfrm>
        </p:spPr>
        <p:txBody>
          <a:bodyPr/>
          <a:lstStyle/>
          <a:p>
            <a:pPr marL="400050">
              <a:buFont typeface="Arial" panose="020B0604020202020204" pitchFamily="34" charset="0"/>
              <a:buChar char="•"/>
            </a:pPr>
            <a:r>
              <a:rPr lang="en-US" b="0" dirty="0"/>
              <a:t>Instruct the editor to add the following sentence to the IEEE 802.11bb draft:</a:t>
            </a:r>
          </a:p>
          <a:p>
            <a:pPr marL="1314450" lvl="3" indent="0"/>
            <a:r>
              <a:rPr lang="en-US" dirty="0"/>
              <a:t>“4.Y.Z Light Communication (LC) STA</a:t>
            </a:r>
          </a:p>
          <a:p>
            <a:pPr marL="1314450" lvl="3" indent="0"/>
            <a:r>
              <a:rPr lang="de-DE" dirty="0"/>
              <a:t>The </a:t>
            </a:r>
            <a:r>
              <a:rPr lang="de-DE" dirty="0" err="1"/>
              <a:t>main</a:t>
            </a:r>
            <a:r>
              <a:rPr lang="de-DE" dirty="0"/>
              <a:t> MAC </a:t>
            </a:r>
            <a:r>
              <a:rPr lang="de-DE" dirty="0" err="1"/>
              <a:t>features</a:t>
            </a:r>
            <a:r>
              <a:rPr lang="de-DE" dirty="0"/>
              <a:t> in a 802.11bb STA </a:t>
            </a:r>
            <a:r>
              <a:rPr lang="de-DE" dirty="0" err="1"/>
              <a:t>are</a:t>
            </a:r>
            <a:r>
              <a:rPr lang="de-DE" dirty="0"/>
              <a:t> </a:t>
            </a:r>
            <a:r>
              <a:rPr lang="de-DE" dirty="0" err="1"/>
              <a:t>the</a:t>
            </a:r>
            <a:r>
              <a:rPr lang="de-DE" dirty="0"/>
              <a:t> </a:t>
            </a:r>
            <a:r>
              <a:rPr lang="de-DE" dirty="0" err="1"/>
              <a:t>following</a:t>
            </a:r>
            <a:r>
              <a:rPr lang="de-DE" dirty="0"/>
              <a:t>:</a:t>
            </a:r>
          </a:p>
          <a:p>
            <a:pPr lvl="5">
              <a:buFont typeface="Symbol" pitchFamily="2" charset="2"/>
              <a:buChar char="-"/>
            </a:pPr>
            <a:r>
              <a:rPr lang="de-DE" dirty="0" err="1">
                <a:solidFill>
                  <a:schemeClr val="tx1"/>
                </a:solidFill>
              </a:rPr>
              <a:t>Mandatory</a:t>
            </a:r>
            <a:r>
              <a:rPr lang="de-DE" dirty="0">
                <a:solidFill>
                  <a:schemeClr val="tx1"/>
                </a:solidFill>
              </a:rPr>
              <a:t> support </a:t>
            </a:r>
            <a:r>
              <a:rPr lang="de-DE" dirty="0" err="1">
                <a:solidFill>
                  <a:schemeClr val="tx1"/>
                </a:solidFill>
              </a:rPr>
              <a:t>for</a:t>
            </a:r>
            <a:r>
              <a:rPr lang="de-DE" dirty="0">
                <a:solidFill>
                  <a:schemeClr val="tx1"/>
                </a:solidFill>
              </a:rPr>
              <a:t> fast </a:t>
            </a:r>
            <a:r>
              <a:rPr lang="de-DE" dirty="0" err="1">
                <a:solidFill>
                  <a:schemeClr val="tx1"/>
                </a:solidFill>
              </a:rPr>
              <a:t>session</a:t>
            </a:r>
            <a:r>
              <a:rPr lang="de-DE" dirty="0">
                <a:solidFill>
                  <a:schemeClr val="tx1"/>
                </a:solidFill>
              </a:rPr>
              <a:t> </a:t>
            </a:r>
            <a:r>
              <a:rPr lang="de-DE" dirty="0" err="1">
                <a:solidFill>
                  <a:schemeClr val="tx1"/>
                </a:solidFill>
              </a:rPr>
              <a:t>transfer</a:t>
            </a:r>
            <a:r>
              <a:rPr lang="de-DE" dirty="0">
                <a:solidFill>
                  <a:schemeClr val="tx1"/>
                </a:solidFill>
              </a:rPr>
              <a:t> (FST) in </a:t>
            </a:r>
            <a:r>
              <a:rPr lang="de-DE" dirty="0" err="1">
                <a:solidFill>
                  <a:schemeClr val="tx1"/>
                </a:solidFill>
              </a:rPr>
              <a:t>the</a:t>
            </a:r>
            <a:r>
              <a:rPr lang="de-DE" dirty="0">
                <a:solidFill>
                  <a:schemeClr val="tx1"/>
                </a:solidFill>
              </a:rPr>
              <a:t> multi-band </a:t>
            </a:r>
            <a:r>
              <a:rPr lang="de-DE" dirty="0" err="1">
                <a:solidFill>
                  <a:schemeClr val="tx1"/>
                </a:solidFill>
              </a:rPr>
              <a:t>capable</a:t>
            </a:r>
            <a:r>
              <a:rPr lang="de-DE" dirty="0">
                <a:solidFill>
                  <a:schemeClr val="tx1"/>
                </a:solidFill>
              </a:rPr>
              <a:t> </a:t>
            </a:r>
            <a:r>
              <a:rPr lang="de-DE" dirty="0" err="1">
                <a:solidFill>
                  <a:schemeClr val="tx1"/>
                </a:solidFill>
              </a:rPr>
              <a:t>devices</a:t>
            </a:r>
            <a:r>
              <a:rPr lang="de-DE" dirty="0">
                <a:solidFill>
                  <a:schemeClr val="tx1"/>
                </a:solidFill>
              </a:rPr>
              <a:t> </a:t>
            </a:r>
            <a:r>
              <a:rPr lang="de-DE" dirty="0" err="1">
                <a:solidFill>
                  <a:schemeClr val="tx1"/>
                </a:solidFill>
              </a:rPr>
              <a:t>supporting</a:t>
            </a:r>
            <a:r>
              <a:rPr lang="de-DE" dirty="0">
                <a:solidFill>
                  <a:schemeClr val="tx1"/>
                </a:solidFill>
              </a:rPr>
              <a:t> light and </a:t>
            </a:r>
            <a:r>
              <a:rPr lang="de-DE" dirty="0" err="1">
                <a:solidFill>
                  <a:schemeClr val="tx1"/>
                </a:solidFill>
              </a:rPr>
              <a:t>other</a:t>
            </a:r>
            <a:r>
              <a:rPr lang="de-DE" dirty="0">
                <a:solidFill>
                  <a:schemeClr val="tx1"/>
                </a:solidFill>
              </a:rPr>
              <a:t> sub-72 GHz RF bands“ </a:t>
            </a:r>
          </a:p>
          <a:p>
            <a:pPr>
              <a:buFont typeface="Arial" panose="020B0604020202020204" pitchFamily="34" charset="0"/>
              <a:buChar char="•"/>
            </a:pPr>
            <a:endParaRPr lang="de-DE" dirty="0">
              <a:solidFill>
                <a:schemeClr val="tx1"/>
              </a:solidFill>
            </a:endParaRPr>
          </a:p>
          <a:p>
            <a:pPr>
              <a:buFont typeface="Arial" panose="020B0604020202020204" pitchFamily="34" charset="0"/>
              <a:buChar char="•"/>
            </a:pPr>
            <a:r>
              <a:rPr lang="de-DE" dirty="0">
                <a:solidFill>
                  <a:schemeClr val="tx1"/>
                </a:solidFill>
              </a:rPr>
              <a:t>Move:		Athanasios Stavridis</a:t>
            </a:r>
          </a:p>
          <a:p>
            <a:pPr>
              <a:buFont typeface="Arial" panose="020B0604020202020204" pitchFamily="34" charset="0"/>
              <a:buChar char="•"/>
            </a:pPr>
            <a:r>
              <a:rPr lang="de-DE" dirty="0">
                <a:solidFill>
                  <a:schemeClr val="tx1"/>
                </a:solidFill>
              </a:rPr>
              <a:t>Second: 	Miguel Lopez</a:t>
            </a:r>
          </a:p>
          <a:p>
            <a:pPr marL="0" indent="0"/>
            <a:endParaRPr lang="en-GB" sz="2000" dirty="0"/>
          </a:p>
          <a:p>
            <a:pPr marL="0" indent="0"/>
            <a:r>
              <a:rPr lang="en-GB" sz="2000" dirty="0"/>
              <a:t>Y/N/A: 	 3 / 7 / 8</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252419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a:t>
            </a:r>
            <a:endParaRPr lang="en-US" altLang="en-US" dirty="0"/>
          </a:p>
        </p:txBody>
      </p:sp>
      <p:sp>
        <p:nvSpPr>
          <p:cNvPr id="3" name="Content Placeholder 2"/>
          <p:cNvSpPr>
            <a:spLocks noGrp="1"/>
          </p:cNvSpPr>
          <p:nvPr>
            <p:ph idx="1"/>
          </p:nvPr>
        </p:nvSpPr>
        <p:spPr>
          <a:xfrm>
            <a:off x="914401" y="1484784"/>
            <a:ext cx="10361084" cy="4329237"/>
          </a:xfrm>
        </p:spPr>
        <p:txBody>
          <a:bodyPr/>
          <a:lstStyle/>
          <a:p>
            <a:pPr marL="400050">
              <a:buFont typeface="Arial" panose="020B0604020202020204" pitchFamily="34" charset="0"/>
              <a:buChar char="•"/>
            </a:pPr>
            <a:r>
              <a:rPr lang="en-US" b="0" dirty="0"/>
              <a:t>Instruct the editor to add the following sentence to the IEEE 802.11bb draft:</a:t>
            </a:r>
          </a:p>
          <a:p>
            <a:pPr marL="1314450" lvl="3" indent="0"/>
            <a:r>
              <a:rPr lang="en-US" dirty="0"/>
              <a:t>“4.Y.Z Light Communication (LC) STA</a:t>
            </a:r>
          </a:p>
          <a:p>
            <a:pPr marL="1314450" lvl="3" indent="0"/>
            <a:r>
              <a:rPr lang="de-DE" dirty="0"/>
              <a:t>The </a:t>
            </a:r>
            <a:r>
              <a:rPr lang="de-DE" dirty="0" err="1"/>
              <a:t>main</a:t>
            </a:r>
            <a:r>
              <a:rPr lang="de-DE" dirty="0"/>
              <a:t> MAC </a:t>
            </a:r>
            <a:r>
              <a:rPr lang="de-DE" dirty="0" err="1"/>
              <a:t>features</a:t>
            </a:r>
            <a:r>
              <a:rPr lang="de-DE" dirty="0"/>
              <a:t> in a 802.11bb STA </a:t>
            </a:r>
            <a:r>
              <a:rPr lang="de-DE" dirty="0" err="1"/>
              <a:t>are</a:t>
            </a:r>
            <a:r>
              <a:rPr lang="de-DE" dirty="0"/>
              <a:t> </a:t>
            </a:r>
            <a:r>
              <a:rPr lang="de-DE" dirty="0" err="1"/>
              <a:t>the</a:t>
            </a:r>
            <a:r>
              <a:rPr lang="de-DE" dirty="0"/>
              <a:t> </a:t>
            </a:r>
            <a:r>
              <a:rPr lang="de-DE" dirty="0" err="1"/>
              <a:t>following</a:t>
            </a:r>
            <a:r>
              <a:rPr lang="de-DE" dirty="0"/>
              <a:t>:</a:t>
            </a:r>
          </a:p>
          <a:p>
            <a:pPr lvl="5">
              <a:buFont typeface="Symbol" pitchFamily="2" charset="2"/>
              <a:buChar char="-"/>
            </a:pPr>
            <a:r>
              <a:rPr lang="de-DE" dirty="0">
                <a:solidFill>
                  <a:schemeClr val="tx1"/>
                </a:solidFill>
              </a:rPr>
              <a:t>Optional support </a:t>
            </a:r>
            <a:r>
              <a:rPr lang="de-DE" dirty="0" err="1">
                <a:solidFill>
                  <a:schemeClr val="tx1"/>
                </a:solidFill>
              </a:rPr>
              <a:t>for</a:t>
            </a:r>
            <a:r>
              <a:rPr lang="de-DE" dirty="0">
                <a:solidFill>
                  <a:schemeClr val="tx1"/>
                </a:solidFill>
              </a:rPr>
              <a:t> fast </a:t>
            </a:r>
            <a:r>
              <a:rPr lang="de-DE" dirty="0" err="1">
                <a:solidFill>
                  <a:schemeClr val="tx1"/>
                </a:solidFill>
              </a:rPr>
              <a:t>session</a:t>
            </a:r>
            <a:r>
              <a:rPr lang="de-DE" dirty="0">
                <a:solidFill>
                  <a:schemeClr val="tx1"/>
                </a:solidFill>
              </a:rPr>
              <a:t> </a:t>
            </a:r>
            <a:r>
              <a:rPr lang="de-DE" dirty="0" err="1">
                <a:solidFill>
                  <a:schemeClr val="tx1"/>
                </a:solidFill>
              </a:rPr>
              <a:t>transfer</a:t>
            </a:r>
            <a:r>
              <a:rPr lang="de-DE" dirty="0">
                <a:solidFill>
                  <a:schemeClr val="tx1"/>
                </a:solidFill>
              </a:rPr>
              <a:t> (FST) in </a:t>
            </a:r>
            <a:r>
              <a:rPr lang="de-DE" dirty="0" err="1">
                <a:solidFill>
                  <a:schemeClr val="tx1"/>
                </a:solidFill>
              </a:rPr>
              <a:t>the</a:t>
            </a:r>
            <a:r>
              <a:rPr lang="de-DE" dirty="0">
                <a:solidFill>
                  <a:schemeClr val="tx1"/>
                </a:solidFill>
              </a:rPr>
              <a:t> multi-band </a:t>
            </a:r>
            <a:r>
              <a:rPr lang="de-DE" dirty="0" err="1">
                <a:solidFill>
                  <a:schemeClr val="tx1"/>
                </a:solidFill>
              </a:rPr>
              <a:t>capable</a:t>
            </a:r>
            <a:r>
              <a:rPr lang="de-DE" dirty="0">
                <a:solidFill>
                  <a:schemeClr val="tx1"/>
                </a:solidFill>
              </a:rPr>
              <a:t> </a:t>
            </a:r>
            <a:r>
              <a:rPr lang="de-DE" dirty="0" err="1">
                <a:solidFill>
                  <a:schemeClr val="tx1"/>
                </a:solidFill>
              </a:rPr>
              <a:t>devices</a:t>
            </a:r>
            <a:r>
              <a:rPr lang="de-DE" dirty="0">
                <a:solidFill>
                  <a:schemeClr val="tx1"/>
                </a:solidFill>
              </a:rPr>
              <a:t> </a:t>
            </a:r>
            <a:r>
              <a:rPr lang="de-DE" dirty="0" err="1">
                <a:solidFill>
                  <a:schemeClr val="tx1"/>
                </a:solidFill>
              </a:rPr>
              <a:t>supporting</a:t>
            </a:r>
            <a:r>
              <a:rPr lang="de-DE" dirty="0">
                <a:solidFill>
                  <a:schemeClr val="tx1"/>
                </a:solidFill>
              </a:rPr>
              <a:t> light and </a:t>
            </a:r>
            <a:r>
              <a:rPr lang="de-DE" dirty="0" err="1">
                <a:solidFill>
                  <a:schemeClr val="tx1"/>
                </a:solidFill>
              </a:rPr>
              <a:t>other</a:t>
            </a:r>
            <a:r>
              <a:rPr lang="de-DE" dirty="0">
                <a:solidFill>
                  <a:schemeClr val="tx1"/>
                </a:solidFill>
              </a:rPr>
              <a:t> sub-300 GHz RF bands“ </a:t>
            </a:r>
          </a:p>
          <a:p>
            <a:pPr>
              <a:buFont typeface="Arial" panose="020B0604020202020204" pitchFamily="34" charset="0"/>
              <a:buChar char="•"/>
            </a:pPr>
            <a:endParaRPr lang="de-DE" dirty="0">
              <a:solidFill>
                <a:schemeClr val="tx1"/>
              </a:solidFill>
            </a:endParaRPr>
          </a:p>
          <a:p>
            <a:pPr>
              <a:buFont typeface="Arial" panose="020B0604020202020204" pitchFamily="34" charset="0"/>
              <a:buChar char="•"/>
            </a:pPr>
            <a:r>
              <a:rPr lang="de-DE" dirty="0">
                <a:solidFill>
                  <a:schemeClr val="tx1"/>
                </a:solidFill>
              </a:rPr>
              <a:t>Move:		Andrew Myles</a:t>
            </a:r>
          </a:p>
          <a:p>
            <a:pPr>
              <a:buFont typeface="Arial" panose="020B0604020202020204" pitchFamily="34" charset="0"/>
              <a:buChar char="•"/>
            </a:pPr>
            <a:r>
              <a:rPr lang="de-DE" dirty="0">
                <a:solidFill>
                  <a:schemeClr val="tx1"/>
                </a:solidFill>
              </a:rPr>
              <a:t>Second: 	Max Riegel </a:t>
            </a:r>
          </a:p>
          <a:p>
            <a:pPr marL="0" indent="0"/>
            <a:endParaRPr lang="en-GB" sz="2000" dirty="0"/>
          </a:p>
          <a:p>
            <a:pPr marL="0" indent="0"/>
            <a:r>
              <a:rPr lang="en-GB" sz="2000" dirty="0"/>
              <a:t>Y/N/A: 	  14 / 0 / 6</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301113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Timeline</a:t>
            </a:r>
          </a:p>
          <a:p>
            <a:pPr marL="800100" lvl="1" indent="-342900" algn="just">
              <a:buFont typeface="Arial" panose="020B0604020202020204" pitchFamily="34" charset="0"/>
              <a:buChar char="•"/>
            </a:pPr>
            <a:r>
              <a:rPr lang="en-GB" altLang="en-US" dirty="0"/>
              <a:t>Deadline for text proposals to be submitted</a:t>
            </a:r>
          </a:p>
          <a:p>
            <a:pPr marL="457200" lvl="1" indent="0" algn="just"/>
            <a:r>
              <a:rPr lang="en-GB" altLang="en-US" dirty="0"/>
              <a:t>ITU-T liaison </a:t>
            </a:r>
          </a:p>
          <a:p>
            <a:pPr marL="800100" lvl="1" indent="-342900" algn="just">
              <a:buFont typeface="Arial" panose="020B0604020202020204" pitchFamily="34" charset="0"/>
              <a:buChar char="•"/>
            </a:pPr>
            <a:r>
              <a:rPr lang="en-GB" altLang="en-US" dirty="0"/>
              <a:t>Doc. 11-19/1663r0</a:t>
            </a:r>
          </a:p>
          <a:p>
            <a:pPr lvl="1" algn="just"/>
            <a:r>
              <a:rPr lang="en-GB" altLang="en-US" dirty="0"/>
              <a:t>Draft D0.1 </a:t>
            </a:r>
            <a:r>
              <a:rPr lang="en-GB" altLang="en-US" dirty="0" err="1"/>
              <a:t>ToC</a:t>
            </a:r>
            <a:endParaRPr lang="en-GB" altLang="en-US" dirty="0"/>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11-19/1413r6 for the week</a:t>
            </a:r>
          </a:p>
          <a:p>
            <a:endParaRPr lang="en-GB" altLang="en-US" dirty="0"/>
          </a:p>
          <a:p>
            <a:r>
              <a:rPr lang="en-GB" altLang="en-US" dirty="0"/>
              <a:t>Move: 	Volker Jungnickel</a:t>
            </a:r>
          </a:p>
          <a:p>
            <a:r>
              <a:rPr lang="en-GB" altLang="en-US" dirty="0"/>
              <a:t>Second:	Matthias Wendt</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00C14-ABF1-4CC2-BA5A-1F5A62C33860}"/>
              </a:ext>
            </a:extLst>
          </p:cNvPr>
          <p:cNvSpPr>
            <a:spLocks noGrp="1"/>
          </p:cNvSpPr>
          <p:nvPr>
            <p:ph type="title"/>
          </p:nvPr>
        </p:nvSpPr>
        <p:spPr/>
        <p:txBody>
          <a:bodyPr/>
          <a:lstStyle/>
          <a:p>
            <a:r>
              <a:rPr lang="en-GB" dirty="0"/>
              <a:t>Straw Poll</a:t>
            </a:r>
          </a:p>
        </p:txBody>
      </p:sp>
      <p:sp>
        <p:nvSpPr>
          <p:cNvPr id="3" name="Content Placeholder 2">
            <a:extLst>
              <a:ext uri="{FF2B5EF4-FFF2-40B4-BE49-F238E27FC236}">
                <a16:creationId xmlns:a16="http://schemas.microsoft.com/office/drawing/2014/main" id="{B78206FF-5A09-40FE-AC2D-1A72774FA3DF}"/>
              </a:ext>
            </a:extLst>
          </p:cNvPr>
          <p:cNvSpPr>
            <a:spLocks noGrp="1"/>
          </p:cNvSpPr>
          <p:nvPr>
            <p:ph idx="1"/>
          </p:nvPr>
        </p:nvSpPr>
        <p:spPr/>
        <p:txBody>
          <a:bodyPr/>
          <a:lstStyle/>
          <a:p>
            <a:r>
              <a:rPr lang="en-GB" dirty="0"/>
              <a:t>Path forward for </a:t>
            </a:r>
            <a:r>
              <a:rPr lang="en-GB" dirty="0" err="1"/>
              <a:t>TGbb</a:t>
            </a:r>
            <a:r>
              <a:rPr lang="en-GB" dirty="0"/>
              <a:t>:</a:t>
            </a:r>
          </a:p>
          <a:p>
            <a:pPr marL="457200" indent="-457200">
              <a:buFont typeface="+mj-lt"/>
              <a:buAutoNum type="arabicPeriod"/>
            </a:pPr>
            <a:r>
              <a:rPr lang="en-GB" dirty="0"/>
              <a:t>Create SFD and add initial text</a:t>
            </a:r>
          </a:p>
          <a:p>
            <a:pPr marL="457200" indent="-457200">
              <a:buFont typeface="+mj-lt"/>
              <a:buAutoNum type="arabicPeriod"/>
            </a:pPr>
            <a:r>
              <a:rPr lang="en-GB" dirty="0"/>
              <a:t>Create D0.1 and only consider adding text that has been uploaded at least 7 calendar days before the start of the meeting</a:t>
            </a:r>
          </a:p>
          <a:p>
            <a:pPr>
              <a:buFontTx/>
              <a:buChar char="-"/>
            </a:pPr>
            <a:endParaRPr lang="en-GB" dirty="0"/>
          </a:p>
          <a:p>
            <a:pPr marL="0" indent="0"/>
            <a:r>
              <a:rPr lang="en-GB" dirty="0"/>
              <a:t>Op.1:	1</a:t>
            </a:r>
          </a:p>
          <a:p>
            <a:pPr marL="0" indent="0"/>
            <a:r>
              <a:rPr lang="en-GB" dirty="0"/>
              <a:t>Op.2:	8</a:t>
            </a:r>
          </a:p>
          <a:p>
            <a:pPr marL="0" indent="0"/>
            <a:r>
              <a:rPr lang="en-GB" dirty="0"/>
              <a:t>Abs.:	3</a:t>
            </a:r>
          </a:p>
          <a:p>
            <a:pPr marL="0" indent="0"/>
            <a:endParaRPr lang="en-GB" dirty="0"/>
          </a:p>
        </p:txBody>
      </p:sp>
      <p:sp>
        <p:nvSpPr>
          <p:cNvPr id="4" name="Slide Number Placeholder 3">
            <a:extLst>
              <a:ext uri="{FF2B5EF4-FFF2-40B4-BE49-F238E27FC236}">
                <a16:creationId xmlns:a16="http://schemas.microsoft.com/office/drawing/2014/main" id="{DDF37160-FC78-4C5D-9E28-64C78D6472C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F07784A-C722-4250-B942-C1B0F17C6714}"/>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EA7A2D1-5AA9-47DE-9FDD-19252868F762}"/>
              </a:ext>
            </a:extLst>
          </p:cNvPr>
          <p:cNvSpPr>
            <a:spLocks noGrp="1"/>
          </p:cNvSpPr>
          <p:nvPr>
            <p:ph type="dt" idx="15"/>
          </p:nvPr>
        </p:nvSpPr>
        <p:spPr/>
        <p:txBody>
          <a:bodyPr/>
          <a:lstStyle/>
          <a:p>
            <a:r>
              <a:rPr lang="en-US"/>
              <a:t>Sept. 2019</a:t>
            </a:r>
            <a:endParaRPr lang="en-GB" dirty="0"/>
          </a:p>
        </p:txBody>
      </p:sp>
    </p:spTree>
    <p:extLst>
      <p:ext uri="{BB962C8B-B14F-4D97-AF65-F5344CB8AC3E}">
        <p14:creationId xmlns:p14="http://schemas.microsoft.com/office/powerpoint/2010/main" val="534167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00C14-ABF1-4CC2-BA5A-1F5A62C33860}"/>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B78206FF-5A09-40FE-AC2D-1A72774FA3DF}"/>
              </a:ext>
            </a:extLst>
          </p:cNvPr>
          <p:cNvSpPr>
            <a:spLocks noGrp="1"/>
          </p:cNvSpPr>
          <p:nvPr>
            <p:ph idx="1"/>
          </p:nvPr>
        </p:nvSpPr>
        <p:spPr/>
        <p:txBody>
          <a:bodyPr/>
          <a:lstStyle/>
          <a:p>
            <a:r>
              <a:rPr lang="en-GB" dirty="0"/>
              <a:t>Move to instruct the Chair to only consider motions on text contributions to the </a:t>
            </a:r>
            <a:r>
              <a:rPr lang="en-GB" dirty="0" err="1"/>
              <a:t>TGbb</a:t>
            </a:r>
            <a:r>
              <a:rPr lang="en-GB" dirty="0"/>
              <a:t> draft that have been made available (uploaded to mentor) at least 7 calendar days before the start of the meeting. </a:t>
            </a:r>
          </a:p>
          <a:p>
            <a:pPr>
              <a:buFontTx/>
              <a:buChar char="-"/>
            </a:pPr>
            <a:endParaRPr lang="en-GB" dirty="0"/>
          </a:p>
          <a:p>
            <a:pPr marL="0" indent="0"/>
            <a:r>
              <a:rPr lang="en-GB" dirty="0"/>
              <a:t>Moved:		Volker Jungnickel</a:t>
            </a:r>
          </a:p>
          <a:p>
            <a:pPr marL="0" indent="0"/>
            <a:r>
              <a:rPr lang="en-GB" dirty="0"/>
              <a:t>Seconded:		Matthias Wendt</a:t>
            </a:r>
          </a:p>
          <a:p>
            <a:pPr marL="0" indent="0"/>
            <a:endParaRPr lang="en-GB" dirty="0"/>
          </a:p>
          <a:p>
            <a:pPr marL="0" indent="0"/>
            <a:r>
              <a:rPr lang="en-GB" dirty="0"/>
              <a:t>Y / N / A		6 / 3 / 3</a:t>
            </a:r>
          </a:p>
        </p:txBody>
      </p:sp>
      <p:sp>
        <p:nvSpPr>
          <p:cNvPr id="4" name="Slide Number Placeholder 3">
            <a:extLst>
              <a:ext uri="{FF2B5EF4-FFF2-40B4-BE49-F238E27FC236}">
                <a16:creationId xmlns:a16="http://schemas.microsoft.com/office/drawing/2014/main" id="{DDF37160-FC78-4C5D-9E28-64C78D6472CA}"/>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6F07784A-C722-4250-B942-C1B0F17C6714}"/>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EA7A2D1-5AA9-47DE-9FDD-19252868F762}"/>
              </a:ext>
            </a:extLst>
          </p:cNvPr>
          <p:cNvSpPr>
            <a:spLocks noGrp="1"/>
          </p:cNvSpPr>
          <p:nvPr>
            <p:ph type="dt" idx="15"/>
          </p:nvPr>
        </p:nvSpPr>
        <p:spPr/>
        <p:txBody>
          <a:bodyPr/>
          <a:lstStyle/>
          <a:p>
            <a:r>
              <a:rPr lang="en-US"/>
              <a:t>Sept. 2019</a:t>
            </a:r>
            <a:endParaRPr lang="en-GB" dirty="0"/>
          </a:p>
        </p:txBody>
      </p:sp>
    </p:spTree>
    <p:extLst>
      <p:ext uri="{BB962C8B-B14F-4D97-AF65-F5344CB8AC3E}">
        <p14:creationId xmlns:p14="http://schemas.microsoft.com/office/powerpoint/2010/main" val="3910499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00C14-ABF1-4CC2-BA5A-1F5A62C33860}"/>
              </a:ext>
            </a:extLst>
          </p:cNvPr>
          <p:cNvSpPr>
            <a:spLocks noGrp="1"/>
          </p:cNvSpPr>
          <p:nvPr>
            <p:ph type="title"/>
          </p:nvPr>
        </p:nvSpPr>
        <p:spPr/>
        <p:txBody>
          <a:bodyPr/>
          <a:lstStyle/>
          <a:p>
            <a:r>
              <a:rPr lang="en-GB" dirty="0"/>
              <a:t>Motion</a:t>
            </a:r>
          </a:p>
        </p:txBody>
      </p:sp>
      <p:sp>
        <p:nvSpPr>
          <p:cNvPr id="3" name="Content Placeholder 2">
            <a:extLst>
              <a:ext uri="{FF2B5EF4-FFF2-40B4-BE49-F238E27FC236}">
                <a16:creationId xmlns:a16="http://schemas.microsoft.com/office/drawing/2014/main" id="{B78206FF-5A09-40FE-AC2D-1A72774FA3DF}"/>
              </a:ext>
            </a:extLst>
          </p:cNvPr>
          <p:cNvSpPr>
            <a:spLocks noGrp="1"/>
          </p:cNvSpPr>
          <p:nvPr>
            <p:ph idx="1"/>
          </p:nvPr>
        </p:nvSpPr>
        <p:spPr/>
        <p:txBody>
          <a:bodyPr/>
          <a:lstStyle/>
          <a:p>
            <a:r>
              <a:rPr lang="en-GB" dirty="0"/>
              <a:t>Move to approve the updated </a:t>
            </a:r>
            <a:r>
              <a:rPr lang="en-GB" dirty="0" err="1"/>
              <a:t>TGbb</a:t>
            </a:r>
            <a:r>
              <a:rPr lang="en-GB" dirty="0"/>
              <a:t> timeline presented in doc. 11-18/1290r4 </a:t>
            </a:r>
          </a:p>
          <a:p>
            <a:endParaRPr lang="en-GB" dirty="0"/>
          </a:p>
          <a:p>
            <a:pPr marL="0" indent="0"/>
            <a:r>
              <a:rPr lang="en-GB" dirty="0"/>
              <a:t>Moved:		Matthias Wendt</a:t>
            </a:r>
          </a:p>
          <a:p>
            <a:pPr marL="0" indent="0"/>
            <a:r>
              <a:rPr lang="en-GB" dirty="0"/>
              <a:t>Seconded:		Volker Jungnickel</a:t>
            </a:r>
          </a:p>
          <a:p>
            <a:pPr marL="0" indent="0"/>
            <a:endParaRPr lang="en-GB" dirty="0"/>
          </a:p>
          <a:p>
            <a:pPr marL="0" indent="0"/>
            <a:r>
              <a:rPr lang="en-GB" dirty="0"/>
              <a:t>Y / N / A		 unanimous consent </a:t>
            </a:r>
          </a:p>
        </p:txBody>
      </p:sp>
      <p:sp>
        <p:nvSpPr>
          <p:cNvPr id="4" name="Slide Number Placeholder 3">
            <a:extLst>
              <a:ext uri="{FF2B5EF4-FFF2-40B4-BE49-F238E27FC236}">
                <a16:creationId xmlns:a16="http://schemas.microsoft.com/office/drawing/2014/main" id="{DDF37160-FC78-4C5D-9E28-64C78D6472CA}"/>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07784A-C722-4250-B942-C1B0F17C6714}"/>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BEA7A2D1-5AA9-47DE-9FDD-19252868F762}"/>
              </a:ext>
            </a:extLst>
          </p:cNvPr>
          <p:cNvSpPr>
            <a:spLocks noGrp="1"/>
          </p:cNvSpPr>
          <p:nvPr>
            <p:ph type="dt" idx="15"/>
          </p:nvPr>
        </p:nvSpPr>
        <p:spPr/>
        <p:txBody>
          <a:bodyPr/>
          <a:lstStyle/>
          <a:p>
            <a:r>
              <a:rPr lang="en-US"/>
              <a:t>Sept. 2019</a:t>
            </a:r>
            <a:endParaRPr lang="en-GB" dirty="0"/>
          </a:p>
        </p:txBody>
      </p:sp>
    </p:spTree>
    <p:extLst>
      <p:ext uri="{BB962C8B-B14F-4D97-AF65-F5344CB8AC3E}">
        <p14:creationId xmlns:p14="http://schemas.microsoft.com/office/powerpoint/2010/main" val="2478763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 23 Oct.</a:t>
            </a:r>
          </a:p>
          <a:p>
            <a:pPr>
              <a:defRPr/>
            </a:pPr>
            <a:endParaRPr lang="en-GB" altLang="en-US" dirty="0"/>
          </a:p>
          <a:p>
            <a:pPr>
              <a:defRPr/>
            </a:pPr>
            <a:r>
              <a:rPr lang="en-GB" altLang="en-US" dirty="0"/>
              <a:t>Move: 	Athanasios Stavridis</a:t>
            </a:r>
          </a:p>
          <a:p>
            <a:pPr>
              <a:defRPr/>
            </a:pPr>
            <a:r>
              <a:rPr lang="en-GB" altLang="en-US" dirty="0"/>
              <a:t>Second: 	Lennert Bober</a:t>
            </a:r>
          </a:p>
          <a:p>
            <a:pPr>
              <a:defRPr/>
            </a:pPr>
            <a:endParaRPr lang="en-GB" dirty="0"/>
          </a:p>
          <a:p>
            <a:pPr>
              <a:defRPr/>
            </a:pPr>
            <a:r>
              <a:rPr lang="en-GB" dirty="0"/>
              <a:t>Result:	unanimous </a:t>
            </a:r>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2313</Words>
  <Application>Microsoft Office PowerPoint</Application>
  <PresentationFormat>Widescreen</PresentationFormat>
  <Paragraphs>549</Paragraphs>
  <Slides>35</Slides>
  <Notes>32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Monotype Sorts</vt:lpstr>
      <vt:lpstr>Symbol</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July 2019 </vt:lpstr>
      <vt:lpstr>Motion to include the Evaluation Methodology for the MAC</vt:lpstr>
      <vt:lpstr>Agenda Meeting Slot #2 – Monday, PM1</vt:lpstr>
      <vt:lpstr>Motion to approve the agenda </vt:lpstr>
      <vt:lpstr>Agenda Meeting Slot #3 – Tuesday, PM1</vt:lpstr>
      <vt:lpstr>Motion to approve the agenda </vt:lpstr>
      <vt:lpstr>Agenda Meeting Slot #4 – Tuesday, PM2</vt:lpstr>
      <vt:lpstr>Agenda Meeting Slot #5 – Wednesday, AM1</vt:lpstr>
      <vt:lpstr>Motion to approve the agenda </vt:lpstr>
      <vt:lpstr>Motion to amend the motion:</vt:lpstr>
      <vt:lpstr>Motion</vt:lpstr>
      <vt:lpstr>Motion</vt:lpstr>
      <vt:lpstr>Agenda Meeting Slot #6 – Thursday, AM2</vt:lpstr>
      <vt:lpstr>Motion to approve the agenda </vt:lpstr>
      <vt:lpstr>Straw Poll</vt:lpstr>
      <vt:lpstr>Motion</vt:lpstr>
      <vt:lpstr>Motion</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39</cp:revision>
  <cp:lastPrinted>1601-01-01T00:00:00Z</cp:lastPrinted>
  <dcterms:created xsi:type="dcterms:W3CDTF">2019-08-08T09:50:31Z</dcterms:created>
  <dcterms:modified xsi:type="dcterms:W3CDTF">2019-09-19T04:59:13Z</dcterms:modified>
</cp:coreProperties>
</file>