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9"/>
  </p:notesMasterIdLst>
  <p:handoutMasterIdLst>
    <p:handoutMasterId r:id="rId110"/>
  </p:handoutMasterIdLst>
  <p:sldIdLst>
    <p:sldId id="265" r:id="rId2"/>
    <p:sldId id="266" r:id="rId3"/>
    <p:sldId id="267" r:id="rId4"/>
    <p:sldId id="268" r:id="rId5"/>
    <p:sldId id="269" r:id="rId6"/>
    <p:sldId id="270" r:id="rId7"/>
    <p:sldId id="271" r:id="rId8"/>
    <p:sldId id="272" r:id="rId9"/>
    <p:sldId id="273" r:id="rId10"/>
    <p:sldId id="274" r:id="rId11"/>
    <p:sldId id="275" r:id="rId12"/>
    <p:sldId id="276" r:id="rId13"/>
    <p:sldId id="277" r:id="rId14"/>
    <p:sldId id="278" r:id="rId15"/>
    <p:sldId id="279" r:id="rId16"/>
    <p:sldId id="280" r:id="rId17"/>
    <p:sldId id="297" r:id="rId18"/>
    <p:sldId id="295" r:id="rId19"/>
    <p:sldId id="296" r:id="rId20"/>
    <p:sldId id="282" r:id="rId21"/>
    <p:sldId id="283" r:id="rId22"/>
    <p:sldId id="298" r:id="rId23"/>
    <p:sldId id="299" r:id="rId24"/>
    <p:sldId id="300" r:id="rId25"/>
    <p:sldId id="301" r:id="rId26"/>
    <p:sldId id="284" r:id="rId27"/>
    <p:sldId id="302" r:id="rId28"/>
    <p:sldId id="304" r:id="rId29"/>
    <p:sldId id="305" r:id="rId30"/>
    <p:sldId id="306" r:id="rId31"/>
    <p:sldId id="307" r:id="rId32"/>
    <p:sldId id="285" r:id="rId33"/>
    <p:sldId id="308" r:id="rId34"/>
    <p:sldId id="309" r:id="rId35"/>
    <p:sldId id="286" r:id="rId36"/>
    <p:sldId id="324" r:id="rId37"/>
    <p:sldId id="325" r:id="rId38"/>
    <p:sldId id="326" r:id="rId39"/>
    <p:sldId id="327" r:id="rId40"/>
    <p:sldId id="328" r:id="rId41"/>
    <p:sldId id="329" r:id="rId42"/>
    <p:sldId id="330" r:id="rId43"/>
    <p:sldId id="331" r:id="rId44"/>
    <p:sldId id="332" r:id="rId45"/>
    <p:sldId id="287" r:id="rId46"/>
    <p:sldId id="333" r:id="rId47"/>
    <p:sldId id="334" r:id="rId48"/>
    <p:sldId id="335" r:id="rId49"/>
    <p:sldId id="336" r:id="rId50"/>
    <p:sldId id="337" r:id="rId51"/>
    <p:sldId id="338" r:id="rId52"/>
    <p:sldId id="339" r:id="rId53"/>
    <p:sldId id="340" r:id="rId54"/>
    <p:sldId id="288" r:id="rId55"/>
    <p:sldId id="644" r:id="rId56"/>
    <p:sldId id="645" r:id="rId57"/>
    <p:sldId id="646" r:id="rId58"/>
    <p:sldId id="647" r:id="rId59"/>
    <p:sldId id="648" r:id="rId60"/>
    <p:sldId id="649" r:id="rId61"/>
    <p:sldId id="289" r:id="rId62"/>
    <p:sldId id="650" r:id="rId63"/>
    <p:sldId id="651" r:id="rId64"/>
    <p:sldId id="652" r:id="rId65"/>
    <p:sldId id="653" r:id="rId66"/>
    <p:sldId id="654" r:id="rId67"/>
    <p:sldId id="655" r:id="rId68"/>
    <p:sldId id="657" r:id="rId69"/>
    <p:sldId id="291" r:id="rId70"/>
    <p:sldId id="684" r:id="rId71"/>
    <p:sldId id="685" r:id="rId72"/>
    <p:sldId id="686" r:id="rId73"/>
    <p:sldId id="687" r:id="rId74"/>
    <p:sldId id="688" r:id="rId75"/>
    <p:sldId id="689" r:id="rId76"/>
    <p:sldId id="690" r:id="rId77"/>
    <p:sldId id="310" r:id="rId78"/>
    <p:sldId id="697" r:id="rId79"/>
    <p:sldId id="698" r:id="rId80"/>
    <p:sldId id="664" r:id="rId81"/>
    <p:sldId id="716" r:id="rId82"/>
    <p:sldId id="700" r:id="rId83"/>
    <p:sldId id="701" r:id="rId84"/>
    <p:sldId id="702" r:id="rId85"/>
    <p:sldId id="717" r:id="rId86"/>
    <p:sldId id="718" r:id="rId87"/>
    <p:sldId id="719" r:id="rId88"/>
    <p:sldId id="703" r:id="rId89"/>
    <p:sldId id="694" r:id="rId90"/>
    <p:sldId id="709" r:id="rId91"/>
    <p:sldId id="710" r:id="rId92"/>
    <p:sldId id="670" r:id="rId93"/>
    <p:sldId id="714" r:id="rId94"/>
    <p:sldId id="712" r:id="rId95"/>
    <p:sldId id="715" r:id="rId96"/>
    <p:sldId id="721" r:id="rId97"/>
    <p:sldId id="722" r:id="rId98"/>
    <p:sldId id="723" r:id="rId99"/>
    <p:sldId id="724" r:id="rId100"/>
    <p:sldId id="725" r:id="rId101"/>
    <p:sldId id="726" r:id="rId102"/>
    <p:sldId id="727" r:id="rId103"/>
    <p:sldId id="720" r:id="rId104"/>
    <p:sldId id="312" r:id="rId105"/>
    <p:sldId id="292" r:id="rId106"/>
    <p:sldId id="293" r:id="rId107"/>
    <p:sldId id="294" r:id="rId10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13" autoAdjust="0"/>
    <p:restoredTop sz="94660"/>
  </p:normalViewPr>
  <p:slideViewPr>
    <p:cSldViewPr>
      <p:cViewPr varScale="1">
        <p:scale>
          <a:sx n="67" d="100"/>
          <a:sy n="67" d="100"/>
        </p:scale>
        <p:origin x="492" y="4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4738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viewProps" Target="view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theme" Target="theme/theme1.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notesMaster" Target="notesMasters/notesMaster1.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handoutMaster" Target="handoutMasters/handoutMaster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9/19/2019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26594325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248855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13</a:t>
            </a:fld>
            <a:endParaRPr lang="en-US"/>
          </a:p>
        </p:txBody>
      </p:sp>
    </p:spTree>
    <p:extLst>
      <p:ext uri="{BB962C8B-B14F-4D97-AF65-F5344CB8AC3E}">
        <p14:creationId xmlns:p14="http://schemas.microsoft.com/office/powerpoint/2010/main" val="14960324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2019</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2019</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2019</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2019</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2019</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2019</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2019</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802.11-19/1409r6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16/11-16-1348-06-00ax-coexistence-assurance.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16/11-16-1348-06-00ax-coexistence-assurance.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9/11-19-1312-00-00ax-july-16-tgax-mac-ad-hoc-meeting-minutes.docx" TargetMode="External"/><Relationship Id="rId2" Type="http://schemas.openxmlformats.org/officeDocument/2006/relationships/hyperlink" Target="https://mentor.ieee.org/802.11/dcn/19/11-19-1264-00-00ax-tgax-july-2019-vienna-meeting-minutes.docx" TargetMode="External"/><Relationship Id="rId1" Type="http://schemas.openxmlformats.org/officeDocument/2006/relationships/slideLayout" Target="../slideLayouts/slideLayout2.xml"/><Relationship Id="rId4" Type="http://schemas.openxmlformats.org/officeDocument/2006/relationships/hyperlink" Target="https://mentor.ieee.org/802.11/dcn/19/11-19-1434-01-00ax-tgax-teleconference-minutes-from-aug-to-sep-2019.docx"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hyperlink" Target="https://mentor.ieee.org/802.11/dcn/19/11-19-1683-03-00ax-tgax-cids-ready-for-motion.xlsx" TargetMode="Externa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US"/>
              <a:t>September 2019</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September 2019 Meeting Agenda</a:t>
            </a:r>
            <a:endParaRPr lang="en-GB" dirty="0"/>
          </a:p>
        </p:txBody>
      </p:sp>
      <p:sp>
        <p:nvSpPr>
          <p:cNvPr id="3074" name="Rectangle 2"/>
          <p:cNvSpPr>
            <a:spLocks noGrp="1" noChangeArrowheads="1"/>
          </p:cNvSpPr>
          <p:nvPr>
            <p:ph type="body" idx="1"/>
          </p:nvPr>
        </p:nvSpPr>
        <p:spPr>
          <a:xfrm>
            <a:off x="2209800" y="1524001"/>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2019-08-07</a:t>
            </a:r>
          </a:p>
        </p:txBody>
      </p:sp>
      <p:graphicFrame>
        <p:nvGraphicFramePr>
          <p:cNvPr id="3075" name="Object 3"/>
          <p:cNvGraphicFramePr>
            <a:graphicFrameLocks noChangeAspect="1"/>
          </p:cNvGraphicFramePr>
          <p:nvPr/>
        </p:nvGraphicFramePr>
        <p:xfrm>
          <a:off x="2044700" y="2486026"/>
          <a:ext cx="8289807" cy="2543175"/>
        </p:xfrm>
        <a:graphic>
          <a:graphicData uri="http://schemas.openxmlformats.org/presentationml/2006/ole">
            <mc:AlternateContent xmlns:mc="http://schemas.openxmlformats.org/markup-compatibility/2006">
              <mc:Choice xmlns:v="urn:schemas-microsoft-com:vml" Requires="v">
                <p:oleObj spid="_x0000_s4298"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486026"/>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45FED5-B122-4FE0-88B9-6EC6C0C2C88F}"/>
              </a:ext>
            </a:extLst>
          </p:cNvPr>
          <p:cNvSpPr>
            <a:spLocks noGrp="1"/>
          </p:cNvSpPr>
          <p:nvPr>
            <p:ph type="title"/>
          </p:nvPr>
        </p:nvSpPr>
        <p:spPr/>
        <p:txBody>
          <a:bodyPr/>
          <a:lstStyle/>
          <a:p>
            <a:r>
              <a:rPr lang="en-US" dirty="0"/>
              <a:t>MAC Motion #130</a:t>
            </a:r>
          </a:p>
        </p:txBody>
      </p:sp>
      <p:sp>
        <p:nvSpPr>
          <p:cNvPr id="3" name="Content Placeholder 2">
            <a:extLst>
              <a:ext uri="{FF2B5EF4-FFF2-40B4-BE49-F238E27FC236}">
                <a16:creationId xmlns:a16="http://schemas.microsoft.com/office/drawing/2014/main" id="{07B692C8-1088-4E17-82A8-C42E84485837}"/>
              </a:ext>
            </a:extLst>
          </p:cNvPr>
          <p:cNvSpPr>
            <a:spLocks noGrp="1"/>
          </p:cNvSpPr>
          <p:nvPr>
            <p:ph idx="1"/>
          </p:nvPr>
        </p:nvSpPr>
        <p:spPr/>
        <p:txBody>
          <a:bodyPr/>
          <a:lstStyle/>
          <a:p>
            <a:r>
              <a:rPr lang="en-US" dirty="0"/>
              <a:t>Move to accept text changes in doc 11-19/1668r1</a:t>
            </a:r>
          </a:p>
          <a:p>
            <a:endParaRPr lang="en-US" dirty="0"/>
          </a:p>
          <a:p>
            <a:r>
              <a:rPr lang="en-US" dirty="0"/>
              <a:t>Move: Jarkko </a:t>
            </a:r>
            <a:r>
              <a:rPr lang="en-US" dirty="0" err="1"/>
              <a:t>Kneckt</a:t>
            </a:r>
            <a:r>
              <a:rPr lang="en-US" dirty="0"/>
              <a:t>		Second: </a:t>
            </a:r>
            <a:r>
              <a:rPr lang="en-US" dirty="0" err="1"/>
              <a:t>Guoqing</a:t>
            </a:r>
            <a:r>
              <a:rPr lang="en-US" dirty="0"/>
              <a:t> Li</a:t>
            </a:r>
          </a:p>
          <a:p>
            <a:r>
              <a:rPr lang="en-US" dirty="0"/>
              <a:t>Approved with unanimous consent</a:t>
            </a:r>
          </a:p>
        </p:txBody>
      </p:sp>
      <p:sp>
        <p:nvSpPr>
          <p:cNvPr id="4" name="Slide Number Placeholder 3">
            <a:extLst>
              <a:ext uri="{FF2B5EF4-FFF2-40B4-BE49-F238E27FC236}">
                <a16:creationId xmlns:a16="http://schemas.microsoft.com/office/drawing/2014/main" id="{A4D880AE-8444-4106-9414-042A40E9FACB}"/>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8CE99F39-EE39-43BA-8ACC-F325032A0E7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FD33B45-D367-464A-A807-DBA894BA709A}"/>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404370912"/>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BF1FF-14F2-4D21-9E1A-2428D6D9CA5E}"/>
              </a:ext>
            </a:extLst>
          </p:cNvPr>
          <p:cNvSpPr>
            <a:spLocks noGrp="1"/>
          </p:cNvSpPr>
          <p:nvPr>
            <p:ph type="title"/>
          </p:nvPr>
        </p:nvSpPr>
        <p:spPr/>
        <p:txBody>
          <a:bodyPr/>
          <a:lstStyle/>
          <a:p>
            <a:r>
              <a:rPr lang="en-US" dirty="0"/>
              <a:t>MAC Motion #131</a:t>
            </a:r>
          </a:p>
        </p:txBody>
      </p:sp>
      <p:sp>
        <p:nvSpPr>
          <p:cNvPr id="3" name="Content Placeholder 2">
            <a:extLst>
              <a:ext uri="{FF2B5EF4-FFF2-40B4-BE49-F238E27FC236}">
                <a16:creationId xmlns:a16="http://schemas.microsoft.com/office/drawing/2014/main" id="{9E104EBC-8C9E-4144-9A43-13FBB138253E}"/>
              </a:ext>
            </a:extLst>
          </p:cNvPr>
          <p:cNvSpPr>
            <a:spLocks noGrp="1"/>
          </p:cNvSpPr>
          <p:nvPr>
            <p:ph idx="1"/>
          </p:nvPr>
        </p:nvSpPr>
        <p:spPr/>
        <p:txBody>
          <a:bodyPr/>
          <a:lstStyle/>
          <a:p>
            <a:r>
              <a:rPr lang="en-US" dirty="0"/>
              <a:t>Move to accept text changes in doc 11-19/1699r1</a:t>
            </a:r>
          </a:p>
          <a:p>
            <a:endParaRPr lang="en-US" dirty="0"/>
          </a:p>
          <a:p>
            <a:r>
              <a:rPr lang="en-US" dirty="0"/>
              <a:t>Move: Laurent Cariou		Second: Bin Tian</a:t>
            </a:r>
          </a:p>
          <a:p>
            <a:r>
              <a:rPr lang="en-US" dirty="0"/>
              <a:t>Approved with unanimous </a:t>
            </a:r>
            <a:r>
              <a:rPr lang="en-US" dirty="0" err="1"/>
              <a:t>consnet</a:t>
            </a:r>
            <a:endParaRPr lang="en-US" dirty="0"/>
          </a:p>
          <a:p>
            <a:endParaRPr lang="en-US" dirty="0"/>
          </a:p>
        </p:txBody>
      </p:sp>
      <p:sp>
        <p:nvSpPr>
          <p:cNvPr id="4" name="Slide Number Placeholder 3">
            <a:extLst>
              <a:ext uri="{FF2B5EF4-FFF2-40B4-BE49-F238E27FC236}">
                <a16:creationId xmlns:a16="http://schemas.microsoft.com/office/drawing/2014/main" id="{E0C53247-3DD1-43FF-8AAC-5A4B7750E383}"/>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81147845-B657-4D78-8D68-6F37E2B3B8E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7719AFD-B739-4DEF-BF4B-7CAA25F373C3}"/>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720978876"/>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10F05E-9CB3-4D3A-8DFA-6ABF39DBC574}"/>
              </a:ext>
            </a:extLst>
          </p:cNvPr>
          <p:cNvSpPr>
            <a:spLocks noGrp="1"/>
          </p:cNvSpPr>
          <p:nvPr>
            <p:ph type="title"/>
          </p:nvPr>
        </p:nvSpPr>
        <p:spPr/>
        <p:txBody>
          <a:bodyPr/>
          <a:lstStyle/>
          <a:p>
            <a:r>
              <a:rPr lang="en-US" dirty="0"/>
              <a:t>PHY Motion #214</a:t>
            </a:r>
          </a:p>
        </p:txBody>
      </p:sp>
      <p:sp>
        <p:nvSpPr>
          <p:cNvPr id="3" name="Content Placeholder 2">
            <a:extLst>
              <a:ext uri="{FF2B5EF4-FFF2-40B4-BE49-F238E27FC236}">
                <a16:creationId xmlns:a16="http://schemas.microsoft.com/office/drawing/2014/main" id="{7DC10F45-4780-4C63-A685-A3F8D21372A2}"/>
              </a:ext>
            </a:extLst>
          </p:cNvPr>
          <p:cNvSpPr>
            <a:spLocks noGrp="1"/>
          </p:cNvSpPr>
          <p:nvPr>
            <p:ph idx="1"/>
          </p:nvPr>
        </p:nvSpPr>
        <p:spPr/>
        <p:txBody>
          <a:bodyPr/>
          <a:lstStyle/>
          <a:p>
            <a:r>
              <a:rPr lang="en-US" dirty="0"/>
              <a:t>Move to accept text changes in doc 11-19/1581r1</a:t>
            </a:r>
          </a:p>
          <a:p>
            <a:endParaRPr lang="en-US" dirty="0"/>
          </a:p>
          <a:p>
            <a:r>
              <a:rPr lang="en-US" dirty="0"/>
              <a:t>Move: </a:t>
            </a:r>
            <a:r>
              <a:rPr lang="en-US" dirty="0" err="1"/>
              <a:t>Hongyuan</a:t>
            </a:r>
            <a:r>
              <a:rPr lang="en-US" dirty="0"/>
              <a:t> Zhang		Second: Bin Tian</a:t>
            </a:r>
          </a:p>
          <a:p>
            <a:r>
              <a:rPr lang="en-US" dirty="0"/>
              <a:t>Approved with unanimous consent.</a:t>
            </a:r>
          </a:p>
        </p:txBody>
      </p:sp>
      <p:sp>
        <p:nvSpPr>
          <p:cNvPr id="4" name="Slide Number Placeholder 3">
            <a:extLst>
              <a:ext uri="{FF2B5EF4-FFF2-40B4-BE49-F238E27FC236}">
                <a16:creationId xmlns:a16="http://schemas.microsoft.com/office/drawing/2014/main" id="{4EBDC559-7F0D-46A3-8F2E-D39B2A253F2D}"/>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44D93258-4E7D-41E7-90E5-D072599C892F}"/>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883E171-0E1A-45CC-8EB0-12E3D0FB127A}"/>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532217227"/>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ECE63C-EEC9-482D-9FFC-1BC5B9398549}"/>
              </a:ext>
            </a:extLst>
          </p:cNvPr>
          <p:cNvSpPr>
            <a:spLocks noGrp="1"/>
          </p:cNvSpPr>
          <p:nvPr>
            <p:ph type="title"/>
          </p:nvPr>
        </p:nvSpPr>
        <p:spPr/>
        <p:txBody>
          <a:bodyPr/>
          <a:lstStyle/>
          <a:p>
            <a:r>
              <a:rPr lang="en-US" dirty="0"/>
              <a:t>MDR Motion</a:t>
            </a:r>
          </a:p>
        </p:txBody>
      </p:sp>
      <p:sp>
        <p:nvSpPr>
          <p:cNvPr id="3" name="Content Placeholder 2">
            <a:extLst>
              <a:ext uri="{FF2B5EF4-FFF2-40B4-BE49-F238E27FC236}">
                <a16:creationId xmlns:a16="http://schemas.microsoft.com/office/drawing/2014/main" id="{EDD8497F-8D9A-414A-A29A-8929FD85928A}"/>
              </a:ext>
            </a:extLst>
          </p:cNvPr>
          <p:cNvSpPr>
            <a:spLocks noGrp="1"/>
          </p:cNvSpPr>
          <p:nvPr>
            <p:ph idx="1"/>
          </p:nvPr>
        </p:nvSpPr>
        <p:spPr/>
        <p:txBody>
          <a:bodyPr/>
          <a:lstStyle/>
          <a:p>
            <a:r>
              <a:rPr lang="en-US" dirty="0"/>
              <a:t>Move to accept </a:t>
            </a:r>
            <a:r>
              <a:rPr lang="en-US" dirty="0" err="1"/>
              <a:t>TGax</a:t>
            </a:r>
            <a:r>
              <a:rPr lang="en-US" dirty="0"/>
              <a:t> MDR and incorporate the changes in doc 11-19/1015r4 into the draft specification</a:t>
            </a:r>
          </a:p>
          <a:p>
            <a:endParaRPr lang="en-US" dirty="0"/>
          </a:p>
          <a:p>
            <a:r>
              <a:rPr lang="en-US" dirty="0"/>
              <a:t>Move: Robert Stacey		Second: </a:t>
            </a:r>
            <a:r>
              <a:rPr lang="en-US"/>
              <a:t>Bin Tian</a:t>
            </a:r>
            <a:endParaRPr lang="en-US" dirty="0"/>
          </a:p>
          <a:p>
            <a:r>
              <a:rPr lang="en-US" dirty="0"/>
              <a:t>Approved with unanimous consent.</a:t>
            </a:r>
          </a:p>
        </p:txBody>
      </p:sp>
      <p:sp>
        <p:nvSpPr>
          <p:cNvPr id="4" name="Slide Number Placeholder 3">
            <a:extLst>
              <a:ext uri="{FF2B5EF4-FFF2-40B4-BE49-F238E27FC236}">
                <a16:creationId xmlns:a16="http://schemas.microsoft.com/office/drawing/2014/main" id="{9F9E2569-F290-4BB1-8B6E-8AD7C80ED35F}"/>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079A693D-F1CB-4D98-B70C-796E4187DEAF}"/>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1F487BF-61F9-44B3-87D1-DAA67E397454}"/>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07639492"/>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F61F72-CB36-4296-82DD-28BC4E1A8659}"/>
              </a:ext>
            </a:extLst>
          </p:cNvPr>
          <p:cNvSpPr>
            <a:spLocks noGrp="1"/>
          </p:cNvSpPr>
          <p:nvPr>
            <p:ph type="title"/>
          </p:nvPr>
        </p:nvSpPr>
        <p:spPr/>
        <p:txBody>
          <a:bodyPr/>
          <a:lstStyle/>
          <a:p>
            <a:r>
              <a:rPr lang="en-US" dirty="0"/>
              <a:t>Motion to Approve 802.11ax Coexistence Assurance </a:t>
            </a:r>
            <a:r>
              <a:rPr lang="en-US" dirty="0" err="1"/>
              <a:t>documen</a:t>
            </a:r>
            <a:endParaRPr lang="en-US" dirty="0"/>
          </a:p>
        </p:txBody>
      </p:sp>
      <p:sp>
        <p:nvSpPr>
          <p:cNvPr id="3" name="Content Placeholder 2">
            <a:extLst>
              <a:ext uri="{FF2B5EF4-FFF2-40B4-BE49-F238E27FC236}">
                <a16:creationId xmlns:a16="http://schemas.microsoft.com/office/drawing/2014/main" id="{24019411-4B85-4D65-80FA-8E3C3EAD43FF}"/>
              </a:ext>
            </a:extLst>
          </p:cNvPr>
          <p:cNvSpPr>
            <a:spLocks noGrp="1"/>
          </p:cNvSpPr>
          <p:nvPr>
            <p:ph idx="1"/>
          </p:nvPr>
        </p:nvSpPr>
        <p:spPr/>
        <p:txBody>
          <a:bodyPr/>
          <a:lstStyle/>
          <a:p>
            <a:r>
              <a:rPr lang="en-US" dirty="0"/>
              <a:t>Move to accept document 11-16/1348r6</a:t>
            </a:r>
          </a:p>
          <a:p>
            <a:r>
              <a:rPr lang="en-US" dirty="0">
                <a:hlinkClick r:id="rId2"/>
              </a:rPr>
              <a:t>https://mentor.ieee.org/802.11/dcn/16/11-16-1348-06-00ax-coexistence-assurance.docx</a:t>
            </a:r>
            <a:endParaRPr lang="en-US" dirty="0"/>
          </a:p>
          <a:p>
            <a:r>
              <a:rPr lang="en-US" dirty="0"/>
              <a:t>as the </a:t>
            </a:r>
            <a:r>
              <a:rPr lang="en-US" dirty="0" err="1"/>
              <a:t>TGax</a:t>
            </a:r>
            <a:r>
              <a:rPr lang="en-US" dirty="0"/>
              <a:t> Coexistence Assurance document.</a:t>
            </a:r>
          </a:p>
          <a:p>
            <a:endParaRPr lang="en-US" dirty="0"/>
          </a:p>
          <a:p>
            <a:r>
              <a:rPr lang="en-US" dirty="0"/>
              <a:t>Move: 	 	Second: </a:t>
            </a:r>
          </a:p>
          <a:p>
            <a:r>
              <a:rPr lang="en-US" dirty="0"/>
              <a:t>Approved by unanimous consent</a:t>
            </a:r>
          </a:p>
          <a:p>
            <a:r>
              <a:rPr lang="en-US" dirty="0"/>
              <a:t>Y/N/A:</a:t>
            </a:r>
          </a:p>
          <a:p>
            <a:endParaRPr lang="en-US" dirty="0"/>
          </a:p>
        </p:txBody>
      </p:sp>
      <p:sp>
        <p:nvSpPr>
          <p:cNvPr id="4" name="Slide Number Placeholder 3">
            <a:extLst>
              <a:ext uri="{FF2B5EF4-FFF2-40B4-BE49-F238E27FC236}">
                <a16:creationId xmlns:a16="http://schemas.microsoft.com/office/drawing/2014/main" id="{11D42A66-B6C1-423F-ADCA-4D92C147C22C}"/>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35D636DA-FA23-46CC-8AA0-732A2F27DAC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D7F6572-671F-4075-9823-8FB2ADED0386}"/>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087132392"/>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WG Ballot Motion</a:t>
            </a:r>
          </a:p>
        </p:txBody>
      </p:sp>
      <p:sp>
        <p:nvSpPr>
          <p:cNvPr id="3" name="Content Placeholder 2"/>
          <p:cNvSpPr>
            <a:spLocks noGrp="1"/>
          </p:cNvSpPr>
          <p:nvPr>
            <p:ph idx="1"/>
          </p:nvPr>
        </p:nvSpPr>
        <p:spPr>
          <a:xfrm>
            <a:off x="914401" y="1600200"/>
            <a:ext cx="10361084" cy="4113213"/>
          </a:xfrm>
        </p:spPr>
        <p:txBody>
          <a:bodyPr/>
          <a:lstStyle/>
          <a:p>
            <a:pPr lvl="0">
              <a:buFont typeface="Arial" panose="020B0604020202020204" pitchFamily="34" charset="0"/>
              <a:buChar char="•"/>
            </a:pPr>
            <a:r>
              <a:rPr lang="en-US" dirty="0"/>
              <a:t>Having approved comment resolutions for all of the comments received from LB 238 on P802.11ax D4.0</a:t>
            </a:r>
          </a:p>
          <a:p>
            <a:pPr lvl="0">
              <a:buFont typeface="Arial" panose="020B0604020202020204" pitchFamily="34" charset="0"/>
              <a:buChar char="•"/>
            </a:pPr>
            <a:r>
              <a:rPr lang="en-US" dirty="0"/>
              <a:t>Instruct the editor to prepare P802.11ax D5.0 incorporating these resolutions and,</a:t>
            </a:r>
          </a:p>
          <a:p>
            <a:pPr lvl="0">
              <a:buFont typeface="Arial" panose="020B0604020202020204" pitchFamily="34" charset="0"/>
              <a:buChar char="•"/>
            </a:pPr>
            <a:r>
              <a:rPr lang="en-US" dirty="0"/>
              <a:t>Approve a 15 day Working Group Recirculation Ballot asking the question “Should P802.11ax D5.0 be forwarded to Standard Association Ballot?”</a:t>
            </a:r>
          </a:p>
          <a:p>
            <a:pPr>
              <a:buFont typeface="Arial" panose="020B0604020202020204" pitchFamily="34" charset="0"/>
              <a:buChar char="•"/>
            </a:pPr>
            <a:r>
              <a:rPr lang="en-US" dirty="0"/>
              <a:t> </a:t>
            </a:r>
          </a:p>
          <a:p>
            <a:pPr lvl="0"/>
            <a:r>
              <a:rPr lang="en-GB" dirty="0"/>
              <a:t>[Moved by &lt;name&gt; on behalf of &lt;group&gt;</a:t>
            </a:r>
            <a:endParaRPr lang="en-US" dirty="0"/>
          </a:p>
          <a:p>
            <a:pPr lvl="0"/>
            <a:r>
              <a:rPr lang="en-GB" dirty="0" err="1"/>
              <a:t>TGax</a:t>
            </a:r>
            <a:r>
              <a:rPr lang="en-GB" dirty="0"/>
              <a:t> vote:] </a:t>
            </a:r>
            <a:endParaRPr lang="en-US" dirty="0"/>
          </a:p>
          <a:p>
            <a:pPr lvl="0"/>
            <a:r>
              <a:rPr lang="en-GB" dirty="0"/>
              <a:t>[Moved: Robert Stacey,  Seconded: Bin Tian, Result</a:t>
            </a:r>
            <a:r>
              <a:rPr lang="en-GB"/>
              <a:t>: 52-0-2</a:t>
            </a:r>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661089609"/>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 Hoc Meeting</a:t>
            </a:r>
          </a:p>
        </p:txBody>
      </p:sp>
      <p:sp>
        <p:nvSpPr>
          <p:cNvPr id="3" name="Content Placeholder 2"/>
          <p:cNvSpPr>
            <a:spLocks noGrp="1"/>
          </p:cNvSpPr>
          <p:nvPr>
            <p:ph idx="1"/>
          </p:nvPr>
        </p:nvSpPr>
        <p:spPr/>
        <p:txBody>
          <a:bodyPr/>
          <a:lstStyle/>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Authorize &lt;group&gt; to hold an ad-hoc meeting on &lt;dates&gt; in &lt;location&gt;, with the preferred venue being &lt;preferred location&gt;, for the purpose of &lt;purpose&gt;.</a:t>
            </a:r>
            <a:endParaRPr lang="en-US" dirty="0">
              <a:latin typeface="Times New Roman" panose="02020603050405020304" pitchFamily="18" charset="0"/>
              <a:ea typeface="Times New Roman" panose="02020603050405020304" pitchFamily="18" charset="0"/>
            </a:endParaRPr>
          </a:p>
          <a:p>
            <a:pPr marL="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&lt;name&gt;,  Seconded: &lt;name&gt;, Result: y-n-a]</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444015127"/>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Teleconference Times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4328896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685800" y="1447800"/>
            <a:ext cx="10703984" cy="4800600"/>
          </a:xfrm>
        </p:spPr>
        <p:txBody>
          <a:bodyPr/>
          <a:lstStyle/>
          <a:p>
            <a:pPr>
              <a:buClrTx/>
            </a:pPr>
            <a:r>
              <a:rPr lang="en-GB" altLang="en-US" sz="1800" dirty="0">
                <a:ea typeface="MS Gothic" panose="020B0609070205080204" pitchFamily="49" charset="-128"/>
              </a:rPr>
              <a:t>All participation in IEEE 802 Working Group meetings is on an individual basis</a:t>
            </a:r>
          </a:p>
          <a:p>
            <a:pPr>
              <a:buClrTx/>
            </a:pPr>
            <a:r>
              <a:rPr lang="en-GB" altLang="en-US" sz="1600" i="1" dirty="0">
                <a:ea typeface="MS Gothic" panose="020B0609070205080204" pitchFamily="49" charset="-128"/>
              </a:rPr>
              <a:t>•     </a:t>
            </a:r>
            <a:r>
              <a:rPr lang="en-GB" altLang="en-US" sz="1600" dirty="0">
                <a:ea typeface="MS Gothic" panose="020B0609070205080204" pitchFamily="49" charset="-128"/>
              </a:rPr>
              <a:t>Participants in the IEEE standards development individual process shall act based on their qualifications and experience. (</a:t>
            </a:r>
            <a:r>
              <a:rPr lang="en-GB" altLang="en-US" sz="1600" u="sng" dirty="0">
                <a:solidFill>
                  <a:srgbClr val="CCCCFF"/>
                </a:solidFill>
                <a:ea typeface="MS Gothic" panose="020B0609070205080204" pitchFamily="49" charset="-128"/>
                <a:hlinkClick r:id="rId2"/>
              </a:rPr>
              <a:t>https://standards.ieee.org/develop/policies/bylaws/sb_bylaws.pdf</a:t>
            </a:r>
            <a:r>
              <a:rPr lang="en-GB" altLang="en-US" sz="1600" dirty="0">
                <a:ea typeface="MS Gothic" panose="020B0609070205080204" pitchFamily="49" charset="-128"/>
              </a:rPr>
              <a:t>section 5.2.1)</a:t>
            </a:r>
          </a:p>
          <a:p>
            <a:pPr>
              <a:buClrTx/>
            </a:pPr>
            <a:r>
              <a:rPr lang="en-GB" altLang="en-US" sz="16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600" dirty="0" err="1">
                <a:ea typeface="MS Gothic" panose="020B0609070205080204" pitchFamily="49" charset="-128"/>
              </a:rPr>
              <a:t>subclause</a:t>
            </a:r>
            <a:r>
              <a:rPr lang="en-GB" altLang="en-US" sz="16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6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6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dirty="0">
                <a:solidFill>
                  <a:srgbClr val="CCCCFF"/>
                </a:solidFill>
                <a:ea typeface="MS Gothic" panose="020B0609070205080204" pitchFamily="49" charset="-128"/>
                <a:hlinkClick r:id="rId3"/>
              </a:rPr>
              <a:t>https://standards.ieee.org/develop/policies/bylaws/sb_bylaws.pdf </a:t>
            </a:r>
            <a:r>
              <a:rPr lang="en-GB" altLang="en-US" sz="1600" dirty="0">
                <a:ea typeface="MS Gothic" panose="020B0609070205080204" pitchFamily="49" charset="-128"/>
              </a:rPr>
              <a:t> section 5.2.1.3 and the IEEE 802 LMSC Working Group Policies and Procedures, </a:t>
            </a:r>
            <a:r>
              <a:rPr lang="en-GB" altLang="en-US" sz="1600" dirty="0" err="1">
                <a:ea typeface="MS Gothic" panose="020B0609070205080204" pitchFamily="49" charset="-128"/>
              </a:rPr>
              <a:t>subclause</a:t>
            </a:r>
            <a:r>
              <a:rPr lang="en-GB" altLang="en-US" sz="1600" dirty="0">
                <a:ea typeface="MS Gothic" panose="020B0609070205080204" pitchFamily="49" charset="-128"/>
              </a:rPr>
              <a:t> 3.4.1 “Chair”, list item x.</a:t>
            </a:r>
          </a:p>
          <a:p>
            <a:pPr>
              <a:buClrTx/>
            </a:pPr>
            <a:r>
              <a:rPr lang="en-GB" altLang="en-US" sz="18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600" dirty="0">
                <a:ea typeface="MS Gothic" panose="020B0609070205080204" pitchFamily="49" charset="-128"/>
              </a:rPr>
              <a:t>(Latest revision of IEEE 802 LMSC Working Group Policies and Procedures: </a:t>
            </a:r>
            <a:r>
              <a:rPr lang="en-GB" altLang="en-US" sz="1600" dirty="0">
                <a:ea typeface="MS Gothic" panose="020B0609070205080204" pitchFamily="49" charset="-128"/>
                <a:hlinkClick r:id="rId4"/>
              </a:rPr>
              <a:t>http://www.ieee802.org/devdocs.shtml</a:t>
            </a:r>
            <a:r>
              <a:rPr lang="en-GB" altLang="en-US" sz="1600" dirty="0">
                <a:ea typeface="MS Gothic" panose="020B0609070205080204" pitchFamily="49" charset="-128"/>
              </a:rPr>
              <a:t> and Participation slide: </a:t>
            </a:r>
            <a:r>
              <a:rPr lang="en-GB" altLang="en-US" sz="1600" dirty="0">
                <a:ea typeface="MS Gothic" panose="020B0609070205080204" pitchFamily="49" charset="-128"/>
                <a:hlinkClick r:id="rId5"/>
              </a:rPr>
              <a:t>https://mentor.ieee.org/802-ec/dcn/16/ec-16-0180-03-00EC-ieee-802-participation-slide.ppt</a:t>
            </a:r>
            <a:r>
              <a:rPr lang="en-GB" altLang="en-US" sz="1600" dirty="0">
                <a:ea typeface="MS Gothic" panose="020B0609070205080204" pitchFamily="49" charset="-128"/>
              </a:rPr>
              <a:t> )</a:t>
            </a:r>
            <a:br>
              <a:rPr lang="en-GB" altLang="en-US" sz="1600" dirty="0">
                <a:ea typeface="MS Gothic" panose="020B0609070205080204" pitchFamily="49" charset="-128"/>
              </a:rPr>
            </a:br>
            <a:endParaRPr lang="en-GB" altLang="en-US" sz="1600" dirty="0">
              <a:ea typeface="MS Gothic" panose="020B0609070205080204" pitchFamily="49" charset="-128"/>
            </a:endParaRPr>
          </a:p>
          <a:p>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4590927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a:xfrm>
            <a:off x="762001" y="1830387"/>
            <a:ext cx="10513484" cy="4113213"/>
          </a:xfrm>
        </p:spPr>
        <p:txBody>
          <a:bodyPr/>
          <a:lstStyle/>
          <a:p>
            <a:pPr>
              <a:buFont typeface="Arial" panose="020B0604020202020204" pitchFamily="34" charset="0"/>
              <a:buChar char="•"/>
            </a:pPr>
            <a:r>
              <a:rPr lang="en-US" dirty="0"/>
              <a:t>Approve meeting and teleconference minutes since July 2019.</a:t>
            </a:r>
          </a:p>
          <a:p>
            <a:pPr>
              <a:buFont typeface="Arial" panose="020B0604020202020204" pitchFamily="34" charset="0"/>
              <a:buChar char="•"/>
            </a:pPr>
            <a:r>
              <a:rPr lang="en-US" dirty="0"/>
              <a:t>Approve a new revision of the TG Coexistence Assurance document.</a:t>
            </a:r>
          </a:p>
          <a:p>
            <a:pPr lvl="1">
              <a:buFont typeface="Arial" panose="020B0604020202020204" pitchFamily="34" charset="0"/>
              <a:buChar char="•"/>
            </a:pPr>
            <a:r>
              <a:rPr lang="en-US" dirty="0">
                <a:hlinkClick r:id="rId2"/>
              </a:rPr>
              <a:t>https://mentor.ieee.org/802.11/dcn/16/11-16-1348-06-00ax-coexistence-assurance.docx</a:t>
            </a:r>
            <a:r>
              <a:rPr lang="en-US" dirty="0"/>
              <a:t> </a:t>
            </a:r>
          </a:p>
          <a:p>
            <a:pPr>
              <a:buFont typeface="Arial" panose="020B0604020202020204" pitchFamily="34" charset="0"/>
              <a:buChar char="•"/>
            </a:pPr>
            <a:r>
              <a:rPr lang="en-US" dirty="0"/>
              <a:t>Complete the resolution of comments received on draft D4.0.</a:t>
            </a:r>
          </a:p>
          <a:p>
            <a:pPr>
              <a:buFont typeface="Arial" panose="020B0604020202020204" pitchFamily="34" charset="0"/>
              <a:buChar char="•"/>
            </a:pPr>
            <a:r>
              <a:rPr lang="en-US" dirty="0"/>
              <a:t>Motion to start a 15-day WG recirculation ballot</a:t>
            </a:r>
          </a:p>
          <a:p>
            <a:pPr>
              <a:buFont typeface="Arial" panose="020B0604020202020204" pitchFamily="34" charset="0"/>
              <a:buChar char="•"/>
            </a:pPr>
            <a:r>
              <a:rPr lang="en-US" dirty="0"/>
              <a:t>Schedule TG ad hoc meeting, if needed.</a:t>
            </a:r>
          </a:p>
          <a:p>
            <a:pPr>
              <a:buFont typeface="Arial" panose="020B0604020202020204" pitchFamily="34" charset="0"/>
              <a:buChar char="•"/>
            </a:pPr>
            <a:r>
              <a:rPr lang="en-US" dirty="0"/>
              <a:t>Schedule TG teleconference times.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2102896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381001"/>
            <a:ext cx="7770813" cy="838200"/>
          </a:xfrm>
        </p:spPr>
        <p:txBody>
          <a:bodyPr/>
          <a:lstStyle/>
          <a:p>
            <a:r>
              <a:rPr lang="en-US" dirty="0"/>
              <a:t>General Flow of the Meeting</a:t>
            </a:r>
          </a:p>
        </p:txBody>
      </p:sp>
      <p:sp>
        <p:nvSpPr>
          <p:cNvPr id="7" name="Content Placeholder 6"/>
          <p:cNvSpPr>
            <a:spLocks noGrp="1"/>
          </p:cNvSpPr>
          <p:nvPr>
            <p:ph sz="half" idx="1"/>
          </p:nvPr>
        </p:nvSpPr>
        <p:spPr>
          <a:xfrm>
            <a:off x="1143000" y="1322246"/>
            <a:ext cx="4341813" cy="4113213"/>
          </a:xfrm>
        </p:spPr>
        <p:txBody>
          <a:bodyPr/>
          <a:lstStyle/>
          <a:p>
            <a:pPr>
              <a:lnSpc>
                <a:spcPct val="80000"/>
              </a:lnSpc>
            </a:pPr>
            <a:endParaRPr lang="en-US" altLang="en-US" sz="1200" dirty="0"/>
          </a:p>
          <a:p>
            <a:pPr>
              <a:lnSpc>
                <a:spcPct val="80000"/>
              </a:lnSpc>
            </a:pPr>
            <a:r>
              <a:rPr lang="en-US" altLang="en-US" sz="1400" dirty="0"/>
              <a:t>Monday September 16, 10:30 – 12:30 </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Call for Submissions</a:t>
            </a:r>
          </a:p>
          <a:p>
            <a:pPr lvl="1">
              <a:lnSpc>
                <a:spcPct val="80000"/>
              </a:lnSpc>
            </a:pPr>
            <a:r>
              <a:rPr lang="en-US" altLang="en-US" sz="1200" dirty="0"/>
              <a:t>Ad hoc groups schedule</a:t>
            </a:r>
          </a:p>
          <a:p>
            <a:pPr lvl="1">
              <a:lnSpc>
                <a:spcPct val="80000"/>
              </a:lnSpc>
            </a:pPr>
            <a:r>
              <a:rPr lang="en-US" altLang="en-US" sz="1200" dirty="0"/>
              <a:t>Comment resolution and submissions</a:t>
            </a:r>
          </a:p>
          <a:p>
            <a:pPr lvl="1">
              <a:lnSpc>
                <a:spcPct val="80000"/>
              </a:lnSpc>
            </a:pPr>
            <a:r>
              <a:rPr lang="en-US" altLang="en-US" sz="1200" dirty="0"/>
              <a:t>Recess</a:t>
            </a:r>
          </a:p>
          <a:p>
            <a:pPr>
              <a:lnSpc>
                <a:spcPct val="80000"/>
              </a:lnSpc>
            </a:pPr>
            <a:r>
              <a:rPr lang="en-US" altLang="en-US" sz="1400" dirty="0"/>
              <a:t>Monday September 16, 16:00 – 18:00 </a:t>
            </a:r>
          </a:p>
          <a:p>
            <a:pPr lvl="1">
              <a:lnSpc>
                <a:spcPct val="80000"/>
              </a:lnSpc>
            </a:pPr>
            <a:r>
              <a:rPr lang="en-US" altLang="en-US" sz="1200" dirty="0" err="1"/>
              <a:t>Adhoc</a:t>
            </a:r>
            <a:r>
              <a:rPr lang="en-US" altLang="en-US" sz="1200" dirty="0"/>
              <a:t> group meetings</a:t>
            </a:r>
          </a:p>
          <a:p>
            <a:pPr lvl="0">
              <a:lnSpc>
                <a:spcPct val="80000"/>
              </a:lnSpc>
            </a:pPr>
            <a:r>
              <a:rPr lang="en-CA" altLang="en-US" sz="1400" dirty="0"/>
              <a:t>Monday</a:t>
            </a:r>
            <a:r>
              <a:rPr lang="en-US" altLang="en-US" sz="1400" dirty="0"/>
              <a:t> September 16, 19:30 – 21:30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 and submissions</a:t>
            </a:r>
          </a:p>
          <a:p>
            <a:pPr lvl="1">
              <a:lnSpc>
                <a:spcPct val="80000"/>
              </a:lnSpc>
            </a:pPr>
            <a:r>
              <a:rPr lang="en-US" altLang="en-US" sz="1200" dirty="0"/>
              <a:t>Recess	</a:t>
            </a:r>
          </a:p>
          <a:p>
            <a:pPr lvl="0">
              <a:lnSpc>
                <a:spcPct val="80000"/>
              </a:lnSpc>
            </a:pPr>
            <a:r>
              <a:rPr lang="en-CA" altLang="en-US" sz="1400" dirty="0"/>
              <a:t>Tuesday</a:t>
            </a:r>
            <a:r>
              <a:rPr lang="en-US" altLang="en-US" sz="1400" dirty="0"/>
              <a:t> September 17, 10:30 – 12:30</a:t>
            </a:r>
          </a:p>
          <a:p>
            <a:pPr lvl="1">
              <a:lnSpc>
                <a:spcPct val="80000"/>
              </a:lnSpc>
            </a:pPr>
            <a:r>
              <a:rPr lang="en-US" altLang="en-US" sz="1200" dirty="0"/>
              <a:t>Ad hoc group meetings</a:t>
            </a:r>
          </a:p>
          <a:p>
            <a:pPr lvl="0">
              <a:lnSpc>
                <a:spcPct val="80000"/>
              </a:lnSpc>
            </a:pPr>
            <a:r>
              <a:rPr lang="en-CA" altLang="en-US" sz="1400" dirty="0"/>
              <a:t>Tuesday</a:t>
            </a:r>
            <a:r>
              <a:rPr lang="en-US" altLang="en-US" sz="1400" dirty="0"/>
              <a:t> September 17, 16:00 – 18:00</a:t>
            </a:r>
          </a:p>
          <a:p>
            <a:pPr lvl="1">
              <a:lnSpc>
                <a:spcPct val="80000"/>
              </a:lnSpc>
            </a:pPr>
            <a:r>
              <a:rPr lang="en-US" altLang="en-US" sz="1200" dirty="0" err="1"/>
              <a:t>Adhoc</a:t>
            </a:r>
            <a:r>
              <a:rPr lang="en-US" altLang="en-US" sz="1200" dirty="0"/>
              <a:t> group meetings</a:t>
            </a:r>
          </a:p>
          <a:p>
            <a:pPr lvl="1">
              <a:lnSpc>
                <a:spcPct val="80000"/>
              </a:lnSpc>
            </a:pPr>
            <a:endParaRPr lang="en-US" altLang="en-US" sz="1200" dirty="0"/>
          </a:p>
          <a:p>
            <a:pPr>
              <a:lnSpc>
                <a:spcPct val="80000"/>
              </a:lnSpc>
            </a:pPr>
            <a:r>
              <a:rPr lang="en-US" altLang="en-US" sz="2000" dirty="0"/>
              <a:t>	</a:t>
            </a:r>
          </a:p>
          <a:p>
            <a:pPr lvl="1">
              <a:lnSpc>
                <a:spcPct val="80000"/>
              </a:lnSpc>
            </a:pPr>
            <a:endParaRPr lang="en-US" altLang="en-US" sz="2000" dirty="0"/>
          </a:p>
          <a:p>
            <a:pPr lvl="1">
              <a:lnSpc>
                <a:spcPct val="80000"/>
              </a:lnSpc>
            </a:pPr>
            <a:endParaRPr lang="en-US" altLang="en-US" sz="2000" dirty="0"/>
          </a:p>
          <a:p>
            <a:endParaRPr lang="en-US" dirty="0"/>
          </a:p>
        </p:txBody>
      </p:sp>
      <p:sp>
        <p:nvSpPr>
          <p:cNvPr id="8" name="Content Placeholder 7"/>
          <p:cNvSpPr>
            <a:spLocks noGrp="1"/>
          </p:cNvSpPr>
          <p:nvPr>
            <p:ph sz="half" idx="2"/>
          </p:nvPr>
        </p:nvSpPr>
        <p:spPr>
          <a:xfrm>
            <a:off x="6324600" y="1449387"/>
            <a:ext cx="4495800" cy="4113213"/>
          </a:xfrm>
        </p:spPr>
        <p:txBody>
          <a:bodyPr/>
          <a:lstStyle/>
          <a:p>
            <a:pPr lvl="0">
              <a:lnSpc>
                <a:spcPct val="80000"/>
              </a:lnSpc>
            </a:pPr>
            <a:r>
              <a:rPr lang="en-CA" altLang="en-US" sz="1400" dirty="0"/>
              <a:t>Wednesday</a:t>
            </a:r>
            <a:r>
              <a:rPr lang="en-US" altLang="en-US" sz="1400" dirty="0"/>
              <a:t> September 18, 08:00 – 10:00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 and submissions</a:t>
            </a:r>
          </a:p>
          <a:p>
            <a:pPr lvl="1">
              <a:lnSpc>
                <a:spcPct val="80000"/>
              </a:lnSpc>
            </a:pPr>
            <a:r>
              <a:rPr lang="en-US" altLang="en-US" sz="1200" dirty="0"/>
              <a:t>Recess	</a:t>
            </a:r>
          </a:p>
          <a:p>
            <a:pPr>
              <a:lnSpc>
                <a:spcPct val="80000"/>
              </a:lnSpc>
            </a:pPr>
            <a:r>
              <a:rPr lang="en-US" altLang="en-US" sz="1200" dirty="0"/>
              <a:t>Wednesday September 18, 13:30 – 15:30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 and submissions</a:t>
            </a:r>
          </a:p>
          <a:p>
            <a:pPr lvl="1">
              <a:lnSpc>
                <a:spcPct val="80000"/>
              </a:lnSpc>
            </a:pPr>
            <a:r>
              <a:rPr lang="en-US" altLang="en-US" sz="1200" dirty="0"/>
              <a:t>Recess	</a:t>
            </a:r>
          </a:p>
          <a:p>
            <a:pPr>
              <a:lnSpc>
                <a:spcPct val="80000"/>
              </a:lnSpc>
            </a:pPr>
            <a:r>
              <a:rPr lang="en-US" altLang="en-US" sz="1400" dirty="0"/>
              <a:t>Thursday September 19, 08:00 – 10:00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a:t>
            </a:r>
          </a:p>
          <a:p>
            <a:pPr lvl="1">
              <a:lnSpc>
                <a:spcPct val="80000"/>
              </a:lnSpc>
            </a:pPr>
            <a:r>
              <a:rPr lang="en-US" altLang="en-US" sz="1200" dirty="0"/>
              <a:t>Recess </a:t>
            </a:r>
            <a:endParaRPr lang="en-US" altLang="en-US" sz="1800" dirty="0"/>
          </a:p>
          <a:p>
            <a:pPr>
              <a:lnSpc>
                <a:spcPct val="80000"/>
              </a:lnSpc>
            </a:pPr>
            <a:r>
              <a:rPr lang="en-US" altLang="en-US" sz="1400" dirty="0"/>
              <a:t>Thursday September 19, 13:30 – 15:30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TG Motions</a:t>
            </a:r>
          </a:p>
          <a:p>
            <a:pPr lvl="1">
              <a:lnSpc>
                <a:spcPct val="80000"/>
              </a:lnSpc>
            </a:pPr>
            <a:r>
              <a:rPr lang="en-US" altLang="en-US" sz="1200" dirty="0"/>
              <a:t>Comment Resolution</a:t>
            </a:r>
          </a:p>
          <a:p>
            <a:pPr lvl="1">
              <a:lnSpc>
                <a:spcPct val="80000"/>
              </a:lnSpc>
            </a:pPr>
            <a:r>
              <a:rPr lang="en-US" altLang="en-US" sz="1200" dirty="0"/>
              <a:t>TG ad hoc meeting</a:t>
            </a:r>
          </a:p>
          <a:p>
            <a:pPr lvl="1">
              <a:lnSpc>
                <a:spcPct val="80000"/>
              </a:lnSpc>
            </a:pPr>
            <a:r>
              <a:rPr lang="en-US" altLang="en-US" sz="1200" dirty="0" err="1"/>
              <a:t>Telecon</a:t>
            </a:r>
            <a:r>
              <a:rPr lang="en-US" altLang="en-US" sz="1200" dirty="0"/>
              <a:t> Schedule</a:t>
            </a:r>
          </a:p>
          <a:p>
            <a:pPr lvl="1">
              <a:lnSpc>
                <a:spcPct val="80000"/>
              </a:lnSpc>
            </a:pPr>
            <a:r>
              <a:rPr lang="en-US" altLang="en-US" sz="1200" dirty="0"/>
              <a:t>Adjourn</a:t>
            </a:r>
          </a:p>
          <a:p>
            <a:endParaRPr lang="en-US" sz="2400" dirty="0"/>
          </a:p>
        </p:txBody>
      </p:sp>
      <p:sp>
        <p:nvSpPr>
          <p:cNvPr id="6" name="Date Placeholder 5"/>
          <p:cNvSpPr>
            <a:spLocks noGrp="1"/>
          </p:cNvSpPr>
          <p:nvPr>
            <p:ph type="dt" idx="10"/>
          </p:nvPr>
        </p:nvSpPr>
        <p:spPr/>
        <p:txBody>
          <a:bodyPr/>
          <a:lstStyle/>
          <a:p>
            <a:r>
              <a:rPr lang="en-US"/>
              <a:t>September 2019</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8470967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TGax Schedule</a:t>
            </a:r>
          </a:p>
        </p:txBody>
      </p:sp>
      <p:sp>
        <p:nvSpPr>
          <p:cNvPr id="6" name="Date Placeholder 5"/>
          <p:cNvSpPr>
            <a:spLocks noGrp="1"/>
          </p:cNvSpPr>
          <p:nvPr>
            <p:ph type="dt" idx="10"/>
          </p:nvPr>
        </p:nvSpPr>
        <p:spPr/>
        <p:txBody>
          <a:bodyPr/>
          <a:lstStyle/>
          <a:p>
            <a:r>
              <a:rPr lang="en-US"/>
              <a:t>September 2019</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449245374"/>
              </p:ext>
            </p:extLst>
          </p:nvPr>
        </p:nvGraphicFramePr>
        <p:xfrm>
          <a:off x="2438400" y="2324154"/>
          <a:ext cx="7086600" cy="2278326"/>
        </p:xfrm>
        <a:graphic>
          <a:graphicData uri="http://schemas.openxmlformats.org/drawingml/2006/table">
            <a:tbl>
              <a:tblPr firstRow="1" bandRow="1">
                <a:tableStyleId>{616DA210-FB5B-4158-B5E0-FEB733F419BA}</a:tableStyleId>
              </a:tblPr>
              <a:tblGrid>
                <a:gridCol w="1417320">
                  <a:extLst>
                    <a:ext uri="{9D8B030D-6E8A-4147-A177-3AD203B41FA5}">
                      <a16:colId xmlns:a16="http://schemas.microsoft.com/office/drawing/2014/main" val="20000"/>
                    </a:ext>
                  </a:extLst>
                </a:gridCol>
                <a:gridCol w="708660">
                  <a:extLst>
                    <a:ext uri="{9D8B030D-6E8A-4147-A177-3AD203B41FA5}">
                      <a16:colId xmlns:a16="http://schemas.microsoft.com/office/drawing/2014/main" val="20001"/>
                    </a:ext>
                  </a:extLst>
                </a:gridCol>
                <a:gridCol w="708660">
                  <a:extLst>
                    <a:ext uri="{9D8B030D-6E8A-4147-A177-3AD203B41FA5}">
                      <a16:colId xmlns:a16="http://schemas.microsoft.com/office/drawing/2014/main" val="20002"/>
                    </a:ext>
                  </a:extLst>
                </a:gridCol>
                <a:gridCol w="708660">
                  <a:extLst>
                    <a:ext uri="{9D8B030D-6E8A-4147-A177-3AD203B41FA5}">
                      <a16:colId xmlns:a16="http://schemas.microsoft.com/office/drawing/2014/main" val="20003"/>
                    </a:ext>
                  </a:extLst>
                </a:gridCol>
                <a:gridCol w="708660">
                  <a:extLst>
                    <a:ext uri="{9D8B030D-6E8A-4147-A177-3AD203B41FA5}">
                      <a16:colId xmlns:a16="http://schemas.microsoft.com/office/drawing/2014/main" val="20004"/>
                    </a:ext>
                  </a:extLst>
                </a:gridCol>
                <a:gridCol w="1417320">
                  <a:extLst>
                    <a:ext uri="{9D8B030D-6E8A-4147-A177-3AD203B41FA5}">
                      <a16:colId xmlns:a16="http://schemas.microsoft.com/office/drawing/2014/main" val="20005"/>
                    </a:ext>
                  </a:extLst>
                </a:gridCol>
                <a:gridCol w="1417320">
                  <a:extLst>
                    <a:ext uri="{9D8B030D-6E8A-4147-A177-3AD203B41FA5}">
                      <a16:colId xmlns:a16="http://schemas.microsoft.com/office/drawing/2014/main" val="20006"/>
                    </a:ext>
                  </a:extLst>
                </a:gridCol>
              </a:tblGrid>
              <a:tr h="419046">
                <a:tc>
                  <a:txBody>
                    <a:bodyPr/>
                    <a:lstStyle/>
                    <a:p>
                      <a:pPr algn="ctr"/>
                      <a:endParaRPr lang="en-US" dirty="0"/>
                    </a:p>
                  </a:txBody>
                  <a:tcPr/>
                </a:tc>
                <a:tc gridSpan="2">
                  <a:txBody>
                    <a:bodyPr/>
                    <a:lstStyle/>
                    <a:p>
                      <a:pPr algn="ctr"/>
                      <a:r>
                        <a:rPr lang="en-US" dirty="0"/>
                        <a:t>Monday</a:t>
                      </a:r>
                    </a:p>
                  </a:txBody>
                  <a:tcPr/>
                </a:tc>
                <a:tc hMerge="1">
                  <a:txBody>
                    <a:bodyPr/>
                    <a:lstStyle/>
                    <a:p>
                      <a:endParaRPr lang="en-US"/>
                    </a:p>
                  </a:txBody>
                  <a:tcPr/>
                </a:tc>
                <a:tc gridSpan="2">
                  <a:txBody>
                    <a:bodyPr/>
                    <a:lstStyle/>
                    <a:p>
                      <a:pPr algn="ctr"/>
                      <a:r>
                        <a:rPr lang="en-US" dirty="0"/>
                        <a:t>Tuesday</a:t>
                      </a:r>
                    </a:p>
                  </a:txBody>
                  <a:tcPr/>
                </a:tc>
                <a:tc hMerge="1">
                  <a:txBody>
                    <a:bodyPr/>
                    <a:lstStyle/>
                    <a:p>
                      <a:endParaRPr lang="en-US"/>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p>
                  </a:txBody>
                  <a:tcPr/>
                </a:tc>
                <a:tc hMerge="1">
                  <a:txBody>
                    <a:bodyPr/>
                    <a:lstStyle/>
                    <a:p>
                      <a:endParaRPr lang="en-US"/>
                    </a:p>
                  </a:txBody>
                  <a:tcPr/>
                </a:tc>
                <a:tc gridSpan="2">
                  <a:txBody>
                    <a:bodyPr/>
                    <a:lstStyle/>
                    <a:p>
                      <a:pPr algn="ctr"/>
                      <a:endParaRPr lang="en-US" sz="1800" b="1" dirty="0"/>
                    </a:p>
                  </a:txBody>
                  <a:tcPr/>
                </a:tc>
                <a:tc hMerge="1">
                  <a:txBody>
                    <a:bodyPr/>
                    <a:lstStyle/>
                    <a:p>
                      <a:endParaRPr 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err="1"/>
                        <a:t>TGax</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err="1"/>
                        <a:t>TGax</a:t>
                      </a:r>
                      <a:endParaRPr lang="en-US" b="1" dirty="0"/>
                    </a:p>
                  </a:txBody>
                  <a:tcPr/>
                </a:tc>
                <a:extLst>
                  <a:ext uri="{0D108BD9-81ED-4DB2-BD59-A6C34878D82A}">
                    <a16:rowId xmlns:a16="http://schemas.microsoft.com/office/drawing/2014/main" val="10001"/>
                  </a:ext>
                </a:extLst>
              </a:tr>
              <a:tr h="396240">
                <a:tc>
                  <a:txBody>
                    <a:bodyPr/>
                    <a:lstStyle/>
                    <a:p>
                      <a:pPr algn="ctr"/>
                      <a:r>
                        <a:rPr lang="en-US" dirty="0"/>
                        <a:t>AM 2</a:t>
                      </a:r>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t>TGax</a:t>
                      </a:r>
                      <a:endParaRPr lang="en-US" sz="1800" b="1" dirty="0"/>
                    </a:p>
                  </a:txBody>
                  <a:tcPr/>
                </a:tc>
                <a:tc hMerge="1">
                  <a:txBody>
                    <a:bodyPr/>
                    <a:lstStyle/>
                    <a:p>
                      <a:endParaRPr lang="en-US"/>
                    </a:p>
                  </a:txBody>
                  <a:tcPr/>
                </a:tc>
                <a:tc>
                  <a:txBody>
                    <a:bodyPr/>
                    <a:lstStyle/>
                    <a:p>
                      <a:pPr algn="ctr"/>
                      <a:r>
                        <a:rPr lang="en-US" sz="1200" b="1" dirty="0"/>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t>MU</a:t>
                      </a:r>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p>
                  </a:txBody>
                  <a:tcPr/>
                </a:tc>
                <a:extLst>
                  <a:ext uri="{0D108BD9-81ED-4DB2-BD59-A6C34878D82A}">
                    <a16:rowId xmlns:a16="http://schemas.microsoft.com/office/drawing/2014/main" val="10002"/>
                  </a:ext>
                </a:extLst>
              </a:tr>
              <a:tr h="365759">
                <a:tc>
                  <a:txBody>
                    <a:bodyPr/>
                    <a:lstStyle/>
                    <a:p>
                      <a:pPr algn="ctr"/>
                      <a:r>
                        <a:rPr lang="en-US" dirty="0"/>
                        <a:t>PM 1</a:t>
                      </a:r>
                    </a:p>
                  </a:txBody>
                  <a:tcPr/>
                </a:tc>
                <a:tc gridSpan="2">
                  <a:txBody>
                    <a:bodyPr/>
                    <a:lstStyle/>
                    <a:p>
                      <a:pPr algn="ctr"/>
                      <a:endParaRPr lang="en-US" b="1" dirty="0"/>
                    </a:p>
                  </a:txBody>
                  <a:tcPr/>
                </a:tc>
                <a:tc hMerge="1">
                  <a:txBody>
                    <a:bodyPr/>
                    <a:lstStyle/>
                    <a:p>
                      <a:endParaRPr lang="en-US" dirty="0"/>
                    </a:p>
                  </a:txBody>
                  <a:tcPr/>
                </a:tc>
                <a:tc gridSpan="2">
                  <a:txBody>
                    <a:bodyPr/>
                    <a:lstStyle/>
                    <a:p>
                      <a:endParaRPr lang="en-US" dirty="0"/>
                    </a:p>
                  </a:txBody>
                  <a:tcPr/>
                </a:tc>
                <a:tc hMerge="1">
                  <a:txBody>
                    <a:bodyPr/>
                    <a:lstStyle/>
                    <a:p>
                      <a:endParaRPr lang="en-US" dirty="0"/>
                    </a:p>
                  </a:txBody>
                  <a:tcPr/>
                </a:tc>
                <a:tc>
                  <a:txBody>
                    <a:bodyPr/>
                    <a:lstStyle/>
                    <a:p>
                      <a:pPr algn="ctr"/>
                      <a:r>
                        <a:rPr lang="en-US" sz="1800" b="1" dirty="0" err="1"/>
                        <a:t>TGax</a:t>
                      </a: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err="1"/>
                        <a:t>TGax</a:t>
                      </a:r>
                      <a:endParaRPr lang="en-US" b="1"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pPr algn="ctr"/>
                      <a:r>
                        <a:rPr lang="en-US" sz="1200" b="1" dirty="0"/>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t>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PHY</a:t>
                      </a:r>
                    </a:p>
                  </a:txBody>
                  <a:tcPr/>
                </a:tc>
                <a:tc>
                  <a:txBody>
                    <a:bodyPr/>
                    <a:lstStyle/>
                    <a:p>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t>TGax</a:t>
                      </a:r>
                      <a:endParaRPr lang="en-US" sz="1800" b="1" dirty="0"/>
                    </a:p>
                  </a:txBody>
                  <a:tcPr/>
                </a:tc>
                <a:tc hMerge="1">
                  <a:txBody>
                    <a:bodyPr/>
                    <a:lstStyle/>
                    <a:p>
                      <a:endParaRPr lang="en-US" dirty="0"/>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1" dirty="0"/>
                    </a:p>
                  </a:txBody>
                  <a:tcPr/>
                </a:tc>
                <a:tc hMerge="1">
                  <a:txBody>
                    <a:bodyPr/>
                    <a:lstStyle/>
                    <a:p>
                      <a:endParaRPr lang="en-US"/>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
        <p:nvSpPr>
          <p:cNvPr id="3" name="TextBox 2"/>
          <p:cNvSpPr txBox="1"/>
          <p:nvPr/>
        </p:nvSpPr>
        <p:spPr>
          <a:xfrm>
            <a:off x="3200401" y="5334001"/>
            <a:ext cx="4042325" cy="461665"/>
          </a:xfrm>
          <a:prstGeom prst="rect">
            <a:avLst/>
          </a:prstGeom>
          <a:noFill/>
        </p:spPr>
        <p:txBody>
          <a:bodyPr wrap="none" rtlCol="0">
            <a:spAutoFit/>
          </a:bodyPr>
          <a:lstStyle/>
          <a:p>
            <a:r>
              <a:rPr lang="en-US" dirty="0" err="1">
                <a:solidFill>
                  <a:schemeClr val="tx1"/>
                </a:solidFill>
              </a:rPr>
              <a:t>Adhoc</a:t>
            </a:r>
            <a:r>
              <a:rPr lang="en-US" dirty="0">
                <a:solidFill>
                  <a:schemeClr val="tx1"/>
                </a:solidFill>
              </a:rPr>
              <a:t> groups schedule is TBD</a:t>
            </a:r>
          </a:p>
        </p:txBody>
      </p:sp>
    </p:spTree>
    <p:extLst>
      <p:ext uri="{BB962C8B-B14F-4D97-AF65-F5344CB8AC3E}">
        <p14:creationId xmlns:p14="http://schemas.microsoft.com/office/powerpoint/2010/main" val="4917400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Monday September 16, 10:30 – 12:30</a:t>
            </a:r>
            <a:r>
              <a:rPr lang="en-US" altLang="en-US" dirty="0">
                <a:sym typeface="Wingdings" panose="05000000000000000000" pitchFamily="2" charset="2"/>
              </a:rPr>
              <a:t> </a:t>
            </a:r>
            <a:endParaRPr lang="en-US" dirty="0"/>
          </a:p>
        </p:txBody>
      </p:sp>
      <p:sp>
        <p:nvSpPr>
          <p:cNvPr id="6" name="Content Placeholder 5"/>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Ad hoc groups schedule</a:t>
            </a:r>
          </a:p>
          <a:p>
            <a:pPr lvl="0">
              <a:buFont typeface="Arial" panose="020B0604020202020204" pitchFamily="34" charset="0"/>
              <a:buChar char="•"/>
            </a:pPr>
            <a:r>
              <a:rPr lang="en-US" altLang="en-US" dirty="0"/>
              <a:t>Summary from Teleconference</a:t>
            </a:r>
          </a:p>
          <a:p>
            <a:pPr lvl="0">
              <a:lnSpc>
                <a:spcPct val="80000"/>
              </a:lnSpc>
              <a:buFont typeface="Arial" panose="020B0604020202020204" pitchFamily="34" charset="0"/>
              <a:buChar char="•"/>
            </a:pPr>
            <a:r>
              <a:rPr lang="en-US" altLang="en-US" dirty="0"/>
              <a:t>TG motions</a:t>
            </a:r>
          </a:p>
          <a:p>
            <a:pPr lvl="1">
              <a:lnSpc>
                <a:spcPct val="80000"/>
              </a:lnSpc>
              <a:buFont typeface="Arial" panose="020B0604020202020204" pitchFamily="34" charset="0"/>
              <a:buChar char="•"/>
            </a:pPr>
            <a:r>
              <a:rPr lang="en-US" altLang="en-US" sz="1800" dirty="0"/>
              <a:t>Approve TG meeting and Teleconference minutes since March 2019 meeting.</a:t>
            </a:r>
            <a:endParaRPr lang="en-US" altLang="en-US" dirty="0"/>
          </a:p>
          <a:p>
            <a:pPr lvl="0">
              <a:lnSpc>
                <a:spcPct val="80000"/>
              </a:lnSpc>
              <a:buFont typeface="Arial" panose="020B0604020202020204" pitchFamily="34" charset="0"/>
              <a:buChar char="•"/>
            </a:pPr>
            <a:r>
              <a:rPr lang="en-US" altLang="en-US" dirty="0"/>
              <a:t>Editor Report – </a:t>
            </a:r>
          </a:p>
          <a:p>
            <a:pPr lvl="0">
              <a:lnSpc>
                <a:spcPct val="80000"/>
              </a:lnSpc>
              <a:buFont typeface="Arial" panose="020B0604020202020204" pitchFamily="34" charset="0"/>
              <a:buChar char="•"/>
            </a:pPr>
            <a:r>
              <a:rPr lang="en-US" altLang="en-US" dirty="0"/>
              <a:t>Comment Resolution</a:t>
            </a:r>
          </a:p>
          <a:p>
            <a:pPr lvl="0">
              <a:lnSpc>
                <a:spcPct val="80000"/>
              </a:lnSpc>
              <a:buFont typeface="Arial" panose="020B0604020202020204" pitchFamily="34" charset="0"/>
              <a:buChar char="•"/>
            </a:pPr>
            <a:r>
              <a:rPr lang="en-US" altLang="en-US" dirty="0"/>
              <a:t>Recess</a:t>
            </a:r>
          </a:p>
          <a:p>
            <a:endParaRPr lang="en-US"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15</a:t>
            </a:fld>
            <a:endParaRPr lang="en-GB"/>
          </a:p>
        </p:txBody>
      </p:sp>
      <p:sp>
        <p:nvSpPr>
          <p:cNvPr id="4" name="Footer Placeholder 3"/>
          <p:cNvSpPr>
            <a:spLocks noGrp="1"/>
          </p:cNvSpPr>
          <p:nvPr>
            <p:ph type="ftr" idx="14"/>
          </p:nvPr>
        </p:nvSpPr>
        <p:spPr/>
        <p:txBody>
          <a:bodyPr/>
          <a:lstStyle/>
          <a:p>
            <a:r>
              <a:rPr lang="en-GB"/>
              <a:t>Osama Aboul-Magd, Huawei Technologies</a:t>
            </a:r>
          </a:p>
        </p:txBody>
      </p:sp>
      <p:sp>
        <p:nvSpPr>
          <p:cNvPr id="3" name="Date Placeholder 2"/>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7301755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a:t>
            </a:r>
          </a:p>
        </p:txBody>
      </p:sp>
      <p:sp>
        <p:nvSpPr>
          <p:cNvPr id="3" name="Content Placeholder 2"/>
          <p:cNvSpPr>
            <a:spLocks noGrp="1"/>
          </p:cNvSpPr>
          <p:nvPr>
            <p:ph idx="1"/>
          </p:nvPr>
        </p:nvSpPr>
        <p:spPr>
          <a:xfrm>
            <a:off x="914401" y="1981201"/>
            <a:ext cx="10361084" cy="533399"/>
          </a:xfrm>
        </p:spPr>
        <p:txBody>
          <a:bodyPr/>
          <a:lstStyle/>
          <a:p>
            <a:r>
              <a:rPr lang="en-US" dirty="0"/>
              <a:t>See the embedded spreadsheet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graphicFrame>
        <p:nvGraphicFramePr>
          <p:cNvPr id="7" name="Object 6">
            <a:extLst>
              <a:ext uri="{FF2B5EF4-FFF2-40B4-BE49-F238E27FC236}">
                <a16:creationId xmlns:a16="http://schemas.microsoft.com/office/drawing/2014/main" id="{88453FD2-08DF-4290-B8ED-32D4CEDAD17E}"/>
              </a:ext>
            </a:extLst>
          </p:cNvPr>
          <p:cNvGraphicFramePr>
            <a:graphicFrameLocks noChangeAspect="1"/>
          </p:cNvGraphicFramePr>
          <p:nvPr>
            <p:extLst>
              <p:ext uri="{D42A27DB-BD31-4B8C-83A1-F6EECF244321}">
                <p14:modId xmlns:p14="http://schemas.microsoft.com/office/powerpoint/2010/main" val="443313937"/>
              </p:ext>
            </p:extLst>
          </p:nvPr>
        </p:nvGraphicFramePr>
        <p:xfrm>
          <a:off x="5638800" y="3024188"/>
          <a:ext cx="914400" cy="806450"/>
        </p:xfrm>
        <a:graphic>
          <a:graphicData uri="http://schemas.openxmlformats.org/presentationml/2006/ole">
            <mc:AlternateContent xmlns:mc="http://schemas.openxmlformats.org/markup-compatibility/2006">
              <mc:Choice xmlns:v="urn:schemas-microsoft-com:vml" Requires="v">
                <p:oleObj spid="_x0000_s5306" name="Worksheet" showAsIcon="1" r:id="rId3" imgW="914400" imgH="806400" progId="Excel.Sheet.8">
                  <p:embed/>
                </p:oleObj>
              </mc:Choice>
              <mc:Fallback>
                <p:oleObj name="Worksheet" showAsIcon="1" r:id="rId3" imgW="914400" imgH="806400" progId="Excel.Sheet.8">
                  <p:embed/>
                  <p:pic>
                    <p:nvPicPr>
                      <p:cNvPr id="0" name=""/>
                      <p:cNvPicPr/>
                      <p:nvPr/>
                    </p:nvPicPr>
                    <p:blipFill>
                      <a:blip r:embed="rId4"/>
                      <a:stretch>
                        <a:fillRect/>
                      </a:stretch>
                    </p:blipFill>
                    <p:spPr>
                      <a:xfrm>
                        <a:off x="5638800" y="3024188"/>
                        <a:ext cx="914400" cy="806450"/>
                      </a:xfrm>
                      <a:prstGeom prst="rect">
                        <a:avLst/>
                      </a:prstGeom>
                    </p:spPr>
                  </p:pic>
                </p:oleObj>
              </mc:Fallback>
            </mc:AlternateContent>
          </a:graphicData>
        </a:graphic>
      </p:graphicFrame>
    </p:spTree>
    <p:extLst>
      <p:ext uri="{BB962C8B-B14F-4D97-AF65-F5344CB8AC3E}">
        <p14:creationId xmlns:p14="http://schemas.microsoft.com/office/powerpoint/2010/main" val="36645364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0666BDDC-A77B-4FA3-97BC-3A6F4335C41B}"/>
              </a:ext>
            </a:extLst>
          </p:cNvPr>
          <p:cNvSpPr>
            <a:spLocks noGrp="1"/>
          </p:cNvSpPr>
          <p:nvPr>
            <p:ph type="title"/>
          </p:nvPr>
        </p:nvSpPr>
        <p:spPr/>
        <p:txBody>
          <a:bodyPr/>
          <a:lstStyle/>
          <a:p>
            <a:r>
              <a:rPr lang="en-US" dirty="0"/>
              <a:t>MU Submissions from July</a:t>
            </a:r>
          </a:p>
        </p:txBody>
      </p:sp>
      <p:sp>
        <p:nvSpPr>
          <p:cNvPr id="6" name="Date Placeholder 5">
            <a:extLst>
              <a:ext uri="{FF2B5EF4-FFF2-40B4-BE49-F238E27FC236}">
                <a16:creationId xmlns:a16="http://schemas.microsoft.com/office/drawing/2014/main" id="{B57C91DB-B7F6-416F-ACA2-B401D1367C5D}"/>
              </a:ext>
            </a:extLst>
          </p:cNvPr>
          <p:cNvSpPr>
            <a:spLocks noGrp="1"/>
          </p:cNvSpPr>
          <p:nvPr>
            <p:ph type="dt" idx="10"/>
          </p:nvPr>
        </p:nvSpPr>
        <p:spPr/>
        <p:txBody>
          <a:bodyPr/>
          <a:lstStyle/>
          <a:p>
            <a:r>
              <a:rPr lang="en-US"/>
              <a:t>September 2019</a:t>
            </a:r>
            <a:endParaRPr lang="en-GB" dirty="0"/>
          </a:p>
        </p:txBody>
      </p:sp>
      <p:sp>
        <p:nvSpPr>
          <p:cNvPr id="5" name="Footer Placeholder 4">
            <a:extLst>
              <a:ext uri="{FF2B5EF4-FFF2-40B4-BE49-F238E27FC236}">
                <a16:creationId xmlns:a16="http://schemas.microsoft.com/office/drawing/2014/main" id="{27E5A9FC-D2BE-4E23-9D72-C709BBD9182E}"/>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0A2DBA44-ED8F-4272-AB17-D139A91AE433}"/>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graphicFrame>
        <p:nvGraphicFramePr>
          <p:cNvPr id="8" name="Table 7">
            <a:extLst>
              <a:ext uri="{FF2B5EF4-FFF2-40B4-BE49-F238E27FC236}">
                <a16:creationId xmlns:a16="http://schemas.microsoft.com/office/drawing/2014/main" id="{8F6882FD-2028-459C-A3FE-CF416D418FA3}"/>
              </a:ext>
            </a:extLst>
          </p:cNvPr>
          <p:cNvGraphicFramePr>
            <a:graphicFrameLocks noGrp="1"/>
          </p:cNvGraphicFramePr>
          <p:nvPr>
            <p:extLst>
              <p:ext uri="{D42A27DB-BD31-4B8C-83A1-F6EECF244321}">
                <p14:modId xmlns:p14="http://schemas.microsoft.com/office/powerpoint/2010/main" val="3817037745"/>
              </p:ext>
            </p:extLst>
          </p:nvPr>
        </p:nvGraphicFramePr>
        <p:xfrm>
          <a:off x="1752600" y="2191543"/>
          <a:ext cx="7378700" cy="2245543"/>
        </p:xfrm>
        <a:graphic>
          <a:graphicData uri="http://schemas.openxmlformats.org/drawingml/2006/table">
            <a:tbl>
              <a:tblPr>
                <a:tableStyleId>{5C22544A-7EE6-4342-B048-85BDC9FD1C3A}</a:tableStyleId>
              </a:tblPr>
              <a:tblGrid>
                <a:gridCol w="520700">
                  <a:extLst>
                    <a:ext uri="{9D8B030D-6E8A-4147-A177-3AD203B41FA5}">
                      <a16:colId xmlns:a16="http://schemas.microsoft.com/office/drawing/2014/main" val="870034391"/>
                    </a:ext>
                  </a:extLst>
                </a:gridCol>
                <a:gridCol w="787400">
                  <a:extLst>
                    <a:ext uri="{9D8B030D-6E8A-4147-A177-3AD203B41FA5}">
                      <a16:colId xmlns:a16="http://schemas.microsoft.com/office/drawing/2014/main" val="437847125"/>
                    </a:ext>
                  </a:extLst>
                </a:gridCol>
                <a:gridCol w="3302000">
                  <a:extLst>
                    <a:ext uri="{9D8B030D-6E8A-4147-A177-3AD203B41FA5}">
                      <a16:colId xmlns:a16="http://schemas.microsoft.com/office/drawing/2014/main" val="653353807"/>
                    </a:ext>
                  </a:extLst>
                </a:gridCol>
                <a:gridCol w="2146300">
                  <a:extLst>
                    <a:ext uri="{9D8B030D-6E8A-4147-A177-3AD203B41FA5}">
                      <a16:colId xmlns:a16="http://schemas.microsoft.com/office/drawing/2014/main" val="3112415260"/>
                    </a:ext>
                  </a:extLst>
                </a:gridCol>
                <a:gridCol w="622300">
                  <a:extLst>
                    <a:ext uri="{9D8B030D-6E8A-4147-A177-3AD203B41FA5}">
                      <a16:colId xmlns:a16="http://schemas.microsoft.com/office/drawing/2014/main" val="3647188876"/>
                    </a:ext>
                  </a:extLst>
                </a:gridCol>
              </a:tblGrid>
              <a:tr h="176682">
                <a:tc>
                  <a:txBody>
                    <a:bodyPr/>
                    <a:lstStyle/>
                    <a:p>
                      <a:pPr algn="ctr" fontAlgn="b"/>
                      <a:r>
                        <a:rPr lang="en-US" sz="1000" u="none" strike="noStrike">
                          <a:effectLst/>
                        </a:rPr>
                        <a:t>Year</a:t>
                      </a:r>
                      <a:endParaRPr lang="en-US" sz="1000" b="1" i="0" u="none" strike="noStrike">
                        <a:effectLst/>
                        <a:latin typeface="Arial" panose="020B0604020202020204" pitchFamily="34" charset="0"/>
                      </a:endParaRPr>
                    </a:p>
                  </a:txBody>
                  <a:tcPr marL="6350" marR="6350" marT="6350" marB="0" anchor="b"/>
                </a:tc>
                <a:tc>
                  <a:txBody>
                    <a:bodyPr/>
                    <a:lstStyle/>
                    <a:p>
                      <a:pPr algn="ctr" fontAlgn="b"/>
                      <a:r>
                        <a:rPr lang="en-US" sz="1000" u="none" strike="noStrike">
                          <a:effectLst/>
                        </a:rPr>
                        <a:t>DCN</a:t>
                      </a:r>
                      <a:endParaRPr lang="en-US" sz="1000" b="1" i="0" u="none" strike="noStrike">
                        <a:effectLst/>
                        <a:latin typeface="Arial" panose="020B0604020202020204" pitchFamily="34" charset="0"/>
                      </a:endParaRPr>
                    </a:p>
                  </a:txBody>
                  <a:tcPr marL="6350" marR="6350" marT="6350" marB="0" anchor="b"/>
                </a:tc>
                <a:tc>
                  <a:txBody>
                    <a:bodyPr/>
                    <a:lstStyle/>
                    <a:p>
                      <a:pPr algn="ctr" fontAlgn="b"/>
                      <a:r>
                        <a:rPr lang="en-US" sz="1000" u="none" strike="noStrike">
                          <a:effectLst/>
                        </a:rPr>
                        <a:t>Title</a:t>
                      </a:r>
                      <a:endParaRPr lang="en-US" sz="1000" b="1" i="0" u="none" strike="noStrike">
                        <a:effectLst/>
                        <a:latin typeface="Arial" panose="020B0604020202020204" pitchFamily="34" charset="0"/>
                      </a:endParaRPr>
                    </a:p>
                  </a:txBody>
                  <a:tcPr marL="6350" marR="6350" marT="6350" marB="0" anchor="b"/>
                </a:tc>
                <a:tc>
                  <a:txBody>
                    <a:bodyPr/>
                    <a:lstStyle/>
                    <a:p>
                      <a:pPr algn="ctr" fontAlgn="b"/>
                      <a:r>
                        <a:rPr lang="en-US" sz="1000" u="none" strike="noStrike">
                          <a:effectLst/>
                        </a:rPr>
                        <a:t>Author (Affiliation)</a:t>
                      </a:r>
                      <a:endParaRPr lang="en-US" sz="1000" b="1" i="0" u="none" strike="noStrike">
                        <a:effectLst/>
                        <a:latin typeface="Arial" panose="020B0604020202020204" pitchFamily="34" charset="0"/>
                      </a:endParaRPr>
                    </a:p>
                  </a:txBody>
                  <a:tcPr marL="6350" marR="6350" marT="6350" marB="0" anchor="b"/>
                </a:tc>
                <a:tc>
                  <a:txBody>
                    <a:bodyPr/>
                    <a:lstStyle/>
                    <a:p>
                      <a:pPr algn="ctr" fontAlgn="b"/>
                      <a:endParaRPr lang="en-US" sz="1000" b="1"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4092511639"/>
                  </a:ext>
                </a:extLst>
              </a:tr>
              <a:tr h="169886">
                <a:tc>
                  <a:txBody>
                    <a:bodyPr/>
                    <a:lstStyle/>
                    <a:p>
                      <a:pPr algn="r" fontAlgn="b"/>
                      <a:r>
                        <a:rPr lang="en-US" sz="1000" u="none" strike="noStrike">
                          <a:effectLst/>
                        </a:rPr>
                        <a:t>2019</a:t>
                      </a:r>
                      <a:endParaRPr lang="en-US" sz="1000" b="0" i="0" u="none" strike="noStrike">
                        <a:effectLst/>
                        <a:latin typeface="Arial" panose="020B0604020202020204" pitchFamily="34" charset="0"/>
                      </a:endParaRPr>
                    </a:p>
                  </a:txBody>
                  <a:tcPr marL="6350" marR="6350" marT="6350" marB="0" anchor="b"/>
                </a:tc>
                <a:tc>
                  <a:txBody>
                    <a:bodyPr/>
                    <a:lstStyle/>
                    <a:p>
                      <a:pPr algn="r" fontAlgn="b"/>
                      <a:r>
                        <a:rPr lang="en-US" sz="1000" u="none" strike="noStrike" dirty="0">
                          <a:effectLst/>
                          <a:highlight>
                            <a:srgbClr val="FF0000"/>
                          </a:highlight>
                        </a:rPr>
                        <a:t>99</a:t>
                      </a:r>
                      <a:endParaRPr lang="en-US" sz="1000" b="0" i="0" u="none" strike="noStrike" dirty="0">
                        <a:effectLst/>
                        <a:highlight>
                          <a:srgbClr val="FF0000"/>
                        </a:highlight>
                        <a:latin typeface="Arial" panose="020B0604020202020204" pitchFamily="34" charset="0"/>
                      </a:endParaRPr>
                    </a:p>
                  </a:txBody>
                  <a:tcPr marL="6350" marR="6350" marT="6350" marB="0" anchor="b"/>
                </a:tc>
                <a:tc>
                  <a:txBody>
                    <a:bodyPr/>
                    <a:lstStyle/>
                    <a:p>
                      <a:pPr algn="l" fontAlgn="b"/>
                      <a:r>
                        <a:rPr lang="en-US" sz="1000" u="none" strike="noStrike" dirty="0">
                          <a:effectLst/>
                          <a:highlight>
                            <a:srgbClr val="FF0000"/>
                          </a:highlight>
                        </a:rPr>
                        <a:t>CR-Sounding-CIDs</a:t>
                      </a:r>
                      <a:endParaRPr lang="en-US" sz="1000" b="0" i="0" u="none" strike="noStrike" dirty="0">
                        <a:effectLst/>
                        <a:highlight>
                          <a:srgbClr val="FF0000"/>
                        </a:highlight>
                        <a:latin typeface="Arial" panose="020B0604020202020204" pitchFamily="34" charset="0"/>
                      </a:endParaRPr>
                    </a:p>
                  </a:txBody>
                  <a:tcPr marL="6350" marR="6350" marT="6350" marB="0" anchor="b"/>
                </a:tc>
                <a:tc>
                  <a:txBody>
                    <a:bodyPr/>
                    <a:lstStyle/>
                    <a:p>
                      <a:pPr algn="l" fontAlgn="b"/>
                      <a:r>
                        <a:rPr lang="en-US" sz="1000" u="none" strike="noStrike" dirty="0" err="1">
                          <a:effectLst/>
                          <a:highlight>
                            <a:srgbClr val="FF0000"/>
                          </a:highlight>
                        </a:rPr>
                        <a:t>Huizhao</a:t>
                      </a:r>
                      <a:r>
                        <a:rPr lang="en-US" sz="1000" u="none" strike="noStrike" dirty="0">
                          <a:effectLst/>
                          <a:highlight>
                            <a:srgbClr val="FF0000"/>
                          </a:highlight>
                        </a:rPr>
                        <a:t> Wang (</a:t>
                      </a:r>
                      <a:r>
                        <a:rPr lang="en-US" sz="1000" u="none" strike="noStrike" dirty="0" err="1">
                          <a:effectLst/>
                          <a:highlight>
                            <a:srgbClr val="FF0000"/>
                          </a:highlight>
                        </a:rPr>
                        <a:t>Quantenna</a:t>
                      </a:r>
                      <a:r>
                        <a:rPr lang="en-US" sz="1000" u="none" strike="noStrike" dirty="0">
                          <a:effectLst/>
                          <a:highlight>
                            <a:srgbClr val="FF0000"/>
                          </a:highlight>
                        </a:rPr>
                        <a:t>)</a:t>
                      </a:r>
                      <a:endParaRPr lang="en-US" sz="1000" b="0" i="0" u="none" strike="noStrike" dirty="0">
                        <a:effectLst/>
                        <a:highlight>
                          <a:srgbClr val="FF0000"/>
                        </a:highlight>
                        <a:latin typeface="Arial" panose="020B0604020202020204" pitchFamily="34" charset="0"/>
                      </a:endParaRPr>
                    </a:p>
                  </a:txBody>
                  <a:tcPr marL="6350" marR="6350" marT="6350" marB="0" anchor="b"/>
                </a:tc>
                <a:tc>
                  <a:txBody>
                    <a:bodyPr/>
                    <a:lstStyle/>
                    <a:p>
                      <a:pPr algn="l" fontAlgn="b"/>
                      <a:r>
                        <a:rPr lang="en-US" sz="1000" u="none" strike="noStrike">
                          <a:effectLst/>
                        </a:rPr>
                        <a:t>TG</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1881973778"/>
                  </a:ext>
                </a:extLst>
              </a:tr>
              <a:tr h="169886">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dirty="0">
                          <a:effectLst/>
                          <a:highlight>
                            <a:srgbClr val="FF0000"/>
                          </a:highlight>
                        </a:rPr>
                        <a:t>765</a:t>
                      </a:r>
                      <a:endParaRPr lang="en-US" sz="1000" b="0" i="0" u="none" strike="noStrike" dirty="0">
                        <a:effectLst/>
                        <a:highlight>
                          <a:srgbClr val="FF0000"/>
                        </a:highlight>
                        <a:latin typeface="Arial" panose="020B0604020202020204" pitchFamily="34" charset="0"/>
                      </a:endParaRPr>
                    </a:p>
                  </a:txBody>
                  <a:tcPr marL="6350" marR="6350" marT="6350" marB="0"/>
                </a:tc>
                <a:tc>
                  <a:txBody>
                    <a:bodyPr/>
                    <a:lstStyle/>
                    <a:p>
                      <a:pPr algn="l" fontAlgn="t"/>
                      <a:r>
                        <a:rPr lang="en-US" sz="1000" u="none" strike="noStrike" dirty="0">
                          <a:effectLst/>
                          <a:highlight>
                            <a:srgbClr val="FF0000"/>
                          </a:highlight>
                        </a:rPr>
                        <a:t>CR MU EDCA Timer</a:t>
                      </a:r>
                      <a:endParaRPr lang="en-US" sz="1000" b="0" i="0" u="none" strike="noStrike" dirty="0">
                        <a:effectLst/>
                        <a:highlight>
                          <a:srgbClr val="FF0000"/>
                        </a:highlight>
                        <a:latin typeface="Arial" panose="020B0604020202020204" pitchFamily="34" charset="0"/>
                      </a:endParaRPr>
                    </a:p>
                  </a:txBody>
                  <a:tcPr marL="6350" marR="6350" marT="6350" marB="0"/>
                </a:tc>
                <a:tc>
                  <a:txBody>
                    <a:bodyPr/>
                    <a:lstStyle/>
                    <a:p>
                      <a:pPr algn="l" fontAlgn="t"/>
                      <a:r>
                        <a:rPr lang="en-US" sz="1000" u="none" strike="noStrike" dirty="0">
                          <a:effectLst/>
                          <a:highlight>
                            <a:srgbClr val="FF0000"/>
                          </a:highlight>
                        </a:rPr>
                        <a:t>Zhou Lan (Broadcom Inc.)</a:t>
                      </a:r>
                      <a:endParaRPr lang="en-US" sz="1000" b="0" i="0" u="none" strike="noStrike" dirty="0">
                        <a:effectLst/>
                        <a:highlight>
                          <a:srgbClr val="FF0000"/>
                        </a:highlight>
                        <a:latin typeface="Arial" panose="020B0604020202020204" pitchFamily="34" charset="0"/>
                      </a:endParaRPr>
                    </a:p>
                  </a:txBody>
                  <a:tcPr marL="6350" marR="6350" marT="6350" marB="0"/>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2826282577"/>
                  </a:ext>
                </a:extLst>
              </a:tr>
              <a:tr h="318537">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908</a:t>
                      </a:r>
                      <a:endParaRPr lang="en-US" sz="1000" b="0" i="0" u="none" strike="noStrike">
                        <a:effectLst/>
                        <a:latin typeface="Arial" panose="020B0604020202020204" pitchFamily="34" charset="0"/>
                      </a:endParaRPr>
                    </a:p>
                  </a:txBody>
                  <a:tcPr marL="6350" marR="6350" marT="6350" marB="0"/>
                </a:tc>
                <a:tc>
                  <a:txBody>
                    <a:bodyPr/>
                    <a:lstStyle/>
                    <a:p>
                      <a:pPr algn="l" fontAlgn="t"/>
                      <a:r>
                        <a:rPr lang="nn-NO" sz="1000" u="none" strike="noStrike" dirty="0">
                          <a:effectLst/>
                        </a:rPr>
                        <a:t>MU EDCA parameters update frame</a:t>
                      </a:r>
                      <a:endParaRPr lang="nn-NO" sz="1000" b="0" i="0" u="none" strike="noStrike" dirty="0">
                        <a:effectLst/>
                        <a:latin typeface="Arial" panose="020B0604020202020204" pitchFamily="34" charset="0"/>
                      </a:endParaRPr>
                    </a:p>
                  </a:txBody>
                  <a:tcPr marL="6350" marR="6350" marT="6350" marB="0"/>
                </a:tc>
                <a:tc>
                  <a:txBody>
                    <a:bodyPr/>
                    <a:lstStyle/>
                    <a:p>
                      <a:pPr algn="l" fontAlgn="t"/>
                      <a:r>
                        <a:rPr lang="en-US" sz="1000" u="none" strike="noStrike" dirty="0">
                          <a:effectLst/>
                        </a:rPr>
                        <a:t>Thomas </a:t>
                      </a:r>
                      <a:r>
                        <a:rPr lang="en-US" sz="1000" u="none" strike="noStrike" dirty="0" err="1">
                          <a:effectLst/>
                        </a:rPr>
                        <a:t>Derham</a:t>
                      </a:r>
                      <a:r>
                        <a:rPr lang="en-US" sz="1000" u="none" strike="noStrike" dirty="0">
                          <a:effectLst/>
                        </a:rPr>
                        <a:t> (Broadcom)</a:t>
                      </a:r>
                      <a:endParaRPr lang="en-US" sz="1000" b="0" i="0" u="none" strike="noStrike" dirty="0">
                        <a:effectLst/>
                        <a:latin typeface="Arial" panose="020B0604020202020204" pitchFamily="34" charset="0"/>
                      </a:endParaRPr>
                    </a:p>
                  </a:txBody>
                  <a:tcPr marL="6350" marR="6350" marT="6350" marB="0"/>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1497215390"/>
                  </a:ext>
                </a:extLst>
              </a:tr>
              <a:tr h="169886">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917</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dirty="0">
                          <a:effectLst/>
                        </a:rPr>
                        <a:t>LB238-CR-UORA-Misc</a:t>
                      </a:r>
                      <a:endParaRPr lang="en-US" sz="1000" b="0" i="0" u="none" strike="noStrike" dirty="0">
                        <a:effectLst/>
                        <a:latin typeface="Arial" panose="020B0604020202020204" pitchFamily="34" charset="0"/>
                      </a:endParaRPr>
                    </a:p>
                  </a:txBody>
                  <a:tcPr marL="6350" marR="6350" marT="6350" marB="0"/>
                </a:tc>
                <a:tc>
                  <a:txBody>
                    <a:bodyPr/>
                    <a:lstStyle/>
                    <a:p>
                      <a:pPr algn="l" fontAlgn="t"/>
                      <a:r>
                        <a:rPr lang="en-US" sz="1000" u="none" strike="noStrike">
                          <a:effectLst/>
                        </a:rPr>
                        <a:t>Matthew Fischer (Broadcom Inc)</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1259347487"/>
                  </a:ext>
                </a:extLst>
              </a:tr>
              <a:tr h="169886">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dirty="0">
                          <a:effectLst/>
                          <a:highlight>
                            <a:srgbClr val="00FF00"/>
                          </a:highlight>
                        </a:rPr>
                        <a:t>1130</a:t>
                      </a:r>
                      <a:endParaRPr lang="en-US" sz="1000" b="0" i="0" u="none" strike="noStrike" dirty="0">
                        <a:effectLst/>
                        <a:highlight>
                          <a:srgbClr val="00FF00"/>
                        </a:highlight>
                        <a:latin typeface="Arial" panose="020B0604020202020204" pitchFamily="34" charset="0"/>
                      </a:endParaRPr>
                    </a:p>
                  </a:txBody>
                  <a:tcPr marL="6350" marR="6350" marT="6350" marB="0"/>
                </a:tc>
                <a:tc>
                  <a:txBody>
                    <a:bodyPr/>
                    <a:lstStyle/>
                    <a:p>
                      <a:pPr algn="l" fontAlgn="t"/>
                      <a:r>
                        <a:rPr lang="en-US" sz="1000" u="none" strike="noStrike" dirty="0">
                          <a:effectLst/>
                          <a:highlight>
                            <a:srgbClr val="00FF00"/>
                          </a:highlight>
                        </a:rPr>
                        <a:t>CR for CIDs 20529 and 20630</a:t>
                      </a:r>
                      <a:endParaRPr lang="en-US" sz="1000" b="0" i="0" u="none" strike="noStrike" dirty="0">
                        <a:effectLst/>
                        <a:highlight>
                          <a:srgbClr val="00FF00"/>
                        </a:highlight>
                        <a:latin typeface="Arial" panose="020B0604020202020204" pitchFamily="34" charset="0"/>
                      </a:endParaRPr>
                    </a:p>
                  </a:txBody>
                  <a:tcPr marL="6350" marR="6350" marT="6350" marB="0"/>
                </a:tc>
                <a:tc>
                  <a:txBody>
                    <a:bodyPr/>
                    <a:lstStyle/>
                    <a:p>
                      <a:pPr algn="l" fontAlgn="t"/>
                      <a:r>
                        <a:rPr lang="en-US" sz="1000" u="none" strike="noStrike" dirty="0" err="1">
                          <a:effectLst/>
                          <a:highlight>
                            <a:srgbClr val="00FF00"/>
                          </a:highlight>
                        </a:rPr>
                        <a:t>Yunbo</a:t>
                      </a:r>
                      <a:r>
                        <a:rPr lang="en-US" sz="1000" u="none" strike="noStrike" dirty="0">
                          <a:effectLst/>
                          <a:highlight>
                            <a:srgbClr val="00FF00"/>
                          </a:highlight>
                        </a:rPr>
                        <a:t> Li (Huawei)</a:t>
                      </a:r>
                      <a:endParaRPr lang="en-US" sz="1000" b="0" i="0" u="none" strike="noStrike" dirty="0">
                        <a:effectLst/>
                        <a:highlight>
                          <a:srgbClr val="00FF00"/>
                        </a:highlight>
                        <a:latin typeface="Arial" panose="020B0604020202020204" pitchFamily="34" charset="0"/>
                      </a:endParaRPr>
                    </a:p>
                  </a:txBody>
                  <a:tcPr marL="6350" marR="6350" marT="6350" marB="0"/>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629862520"/>
                  </a:ext>
                </a:extLst>
              </a:tr>
              <a:tr h="169886">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dirty="0">
                          <a:effectLst/>
                        </a:rPr>
                        <a:t>1183</a:t>
                      </a:r>
                      <a:endParaRPr lang="en-US" sz="1000" b="0" i="0" u="none" strike="noStrike" dirty="0">
                        <a:effectLst/>
                        <a:latin typeface="Arial" panose="020B0604020202020204" pitchFamily="34" charset="0"/>
                      </a:endParaRPr>
                    </a:p>
                  </a:txBody>
                  <a:tcPr marL="6350" marR="6350" marT="6350" marB="0"/>
                </a:tc>
                <a:tc>
                  <a:txBody>
                    <a:bodyPr/>
                    <a:lstStyle/>
                    <a:p>
                      <a:pPr algn="l" fontAlgn="t"/>
                      <a:r>
                        <a:rPr lang="en-US" sz="1000" u="none" strike="noStrike" dirty="0">
                          <a:effectLst/>
                          <a:highlight>
                            <a:srgbClr val="00FF00"/>
                          </a:highlight>
                        </a:rPr>
                        <a:t>CR on Trigger Frame Format</a:t>
                      </a:r>
                      <a:endParaRPr lang="en-US" sz="1000" b="0" i="0" u="none" strike="noStrike" dirty="0">
                        <a:effectLst/>
                        <a:highlight>
                          <a:srgbClr val="00FF00"/>
                        </a:highlight>
                        <a:latin typeface="Arial" panose="020B0604020202020204" pitchFamily="34" charset="0"/>
                      </a:endParaRPr>
                    </a:p>
                  </a:txBody>
                  <a:tcPr marL="6350" marR="6350" marT="6350" marB="0"/>
                </a:tc>
                <a:tc>
                  <a:txBody>
                    <a:bodyPr/>
                    <a:lstStyle/>
                    <a:p>
                      <a:pPr algn="l" fontAlgn="t"/>
                      <a:r>
                        <a:rPr lang="en-US" sz="1000" u="none" strike="noStrike" dirty="0">
                          <a:effectLst/>
                          <a:highlight>
                            <a:srgbClr val="00FF00"/>
                          </a:highlight>
                        </a:rPr>
                        <a:t>Qualcomm</a:t>
                      </a:r>
                      <a:endParaRPr lang="en-US" sz="1000" b="0" i="0" u="none" strike="noStrike" dirty="0">
                        <a:effectLst/>
                        <a:highlight>
                          <a:srgbClr val="00FF00"/>
                        </a:highlight>
                        <a:latin typeface="Arial" panose="020B0604020202020204" pitchFamily="34" charset="0"/>
                      </a:endParaRPr>
                    </a:p>
                  </a:txBody>
                  <a:tcPr marL="6350" marR="6350" marT="6350" marB="0"/>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4157271533"/>
                  </a:ext>
                </a:extLst>
              </a:tr>
              <a:tr h="169886">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dirty="0">
                          <a:effectLst/>
                        </a:rPr>
                        <a:t>1186</a:t>
                      </a:r>
                      <a:endParaRPr lang="en-US" sz="1000" b="0" i="0" u="none" strike="noStrike" dirty="0">
                        <a:effectLst/>
                        <a:latin typeface="Arial" panose="020B0604020202020204" pitchFamily="34" charset="0"/>
                      </a:endParaRPr>
                    </a:p>
                  </a:txBody>
                  <a:tcPr marL="6350" marR="6350" marT="6350" marB="0"/>
                </a:tc>
                <a:tc>
                  <a:txBody>
                    <a:bodyPr/>
                    <a:lstStyle/>
                    <a:p>
                      <a:pPr algn="l" fontAlgn="t"/>
                      <a:r>
                        <a:rPr lang="en-US" sz="1000" u="none" strike="noStrike" dirty="0">
                          <a:effectLst/>
                        </a:rPr>
                        <a:t>CR on MU Operation</a:t>
                      </a:r>
                      <a:endParaRPr lang="en-US" sz="1000" b="0" i="0" u="none" strike="noStrike" dirty="0">
                        <a:effectLst/>
                        <a:latin typeface="Arial" panose="020B0604020202020204" pitchFamily="34" charset="0"/>
                      </a:endParaRPr>
                    </a:p>
                  </a:txBody>
                  <a:tcPr marL="6350" marR="6350" marT="6350" marB="0"/>
                </a:tc>
                <a:tc>
                  <a:txBody>
                    <a:bodyPr/>
                    <a:lstStyle/>
                    <a:p>
                      <a:pPr algn="l" fontAlgn="t"/>
                      <a:r>
                        <a:rPr lang="en-US" sz="1000" u="none" strike="noStrike" dirty="0">
                          <a:effectLst/>
                        </a:rPr>
                        <a:t>Qualcomm</a:t>
                      </a:r>
                      <a:endParaRPr lang="en-US" sz="1000" b="0" i="0" u="none" strike="noStrike" dirty="0">
                        <a:effectLst/>
                        <a:latin typeface="Arial" panose="020B0604020202020204" pitchFamily="34" charset="0"/>
                      </a:endParaRPr>
                    </a:p>
                  </a:txBody>
                  <a:tcPr marL="6350" marR="6350" marT="6350" marB="0"/>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3103989621"/>
                  </a:ext>
                </a:extLst>
              </a:tr>
              <a:tr h="169886">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dirty="0">
                          <a:effectLst/>
                          <a:highlight>
                            <a:srgbClr val="00FF00"/>
                          </a:highlight>
                        </a:rPr>
                        <a:t>1204</a:t>
                      </a:r>
                      <a:endParaRPr lang="en-US" sz="1000" b="0" i="0" u="none" strike="noStrike" dirty="0">
                        <a:effectLst/>
                        <a:highlight>
                          <a:srgbClr val="00FF00"/>
                        </a:highlight>
                        <a:latin typeface="Arial" panose="020B0604020202020204" pitchFamily="34" charset="0"/>
                      </a:endParaRPr>
                    </a:p>
                  </a:txBody>
                  <a:tcPr marL="6350" marR="6350" marT="6350" marB="0"/>
                </a:tc>
                <a:tc>
                  <a:txBody>
                    <a:bodyPr/>
                    <a:lstStyle/>
                    <a:p>
                      <a:pPr algn="l" fontAlgn="t"/>
                      <a:r>
                        <a:rPr lang="en-US" sz="1000" u="none" strike="noStrike" dirty="0">
                          <a:effectLst/>
                          <a:highlight>
                            <a:srgbClr val="00FF00"/>
                          </a:highlight>
                        </a:rPr>
                        <a:t>CR for CID20624</a:t>
                      </a:r>
                      <a:endParaRPr lang="en-US" sz="1000" b="0" i="0" u="none" strike="noStrike" dirty="0">
                        <a:effectLst/>
                        <a:highlight>
                          <a:srgbClr val="00FF00"/>
                        </a:highlight>
                        <a:latin typeface="Arial" panose="020B0604020202020204" pitchFamily="34" charset="0"/>
                      </a:endParaRPr>
                    </a:p>
                  </a:txBody>
                  <a:tcPr marL="6350" marR="6350" marT="6350" marB="0"/>
                </a:tc>
                <a:tc>
                  <a:txBody>
                    <a:bodyPr/>
                    <a:lstStyle/>
                    <a:p>
                      <a:pPr algn="l" fontAlgn="t"/>
                      <a:r>
                        <a:rPr lang="en-US" sz="1000" u="none" strike="noStrike" dirty="0">
                          <a:effectLst/>
                          <a:highlight>
                            <a:srgbClr val="00FF00"/>
                          </a:highlight>
                        </a:rPr>
                        <a:t>Laurent </a:t>
                      </a:r>
                      <a:r>
                        <a:rPr lang="en-US" sz="1000" u="none" strike="noStrike" dirty="0" err="1">
                          <a:effectLst/>
                          <a:highlight>
                            <a:srgbClr val="00FF00"/>
                          </a:highlight>
                        </a:rPr>
                        <a:t>Cariou</a:t>
                      </a:r>
                      <a:r>
                        <a:rPr lang="en-US" sz="1000" u="none" strike="noStrike" dirty="0">
                          <a:effectLst/>
                          <a:highlight>
                            <a:srgbClr val="00FF00"/>
                          </a:highlight>
                        </a:rPr>
                        <a:t> (Intel)</a:t>
                      </a:r>
                      <a:endParaRPr lang="en-US" sz="1000" b="0" i="0" u="none" strike="noStrike" dirty="0">
                        <a:effectLst/>
                        <a:highlight>
                          <a:srgbClr val="00FF00"/>
                        </a:highlight>
                        <a:latin typeface="Arial" panose="020B0604020202020204" pitchFamily="34" charset="0"/>
                      </a:endParaRPr>
                    </a:p>
                  </a:txBody>
                  <a:tcPr marL="6350" marR="6350" marT="6350" marB="0"/>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338308998"/>
                  </a:ext>
                </a:extLst>
              </a:tr>
              <a:tr h="169886">
                <a:tc>
                  <a:txBody>
                    <a:bodyPr/>
                    <a:lstStyle/>
                    <a:p>
                      <a:pPr algn="r" fontAlgn="b"/>
                      <a:r>
                        <a:rPr lang="en-US" sz="1000" u="none" strike="noStrike">
                          <a:effectLst/>
                        </a:rPr>
                        <a:t>2019</a:t>
                      </a:r>
                      <a:endParaRPr lang="en-US" sz="1000" b="0" i="0" u="none" strike="noStrike">
                        <a:effectLst/>
                        <a:latin typeface="Arial" panose="020B0604020202020204" pitchFamily="34" charset="0"/>
                      </a:endParaRPr>
                    </a:p>
                  </a:txBody>
                  <a:tcPr marL="6350" marR="6350" marT="6350" marB="0" anchor="b"/>
                </a:tc>
                <a:tc>
                  <a:txBody>
                    <a:bodyPr/>
                    <a:lstStyle/>
                    <a:p>
                      <a:pPr algn="r" fontAlgn="b"/>
                      <a:r>
                        <a:rPr lang="en-US" sz="1000" u="none" strike="noStrike" dirty="0">
                          <a:effectLst/>
                          <a:highlight>
                            <a:srgbClr val="00FF00"/>
                          </a:highlight>
                        </a:rPr>
                        <a:t>1217</a:t>
                      </a:r>
                      <a:endParaRPr lang="en-US" sz="1000" b="0" i="0" u="none" strike="noStrike" dirty="0">
                        <a:effectLst/>
                        <a:highlight>
                          <a:srgbClr val="00FF00"/>
                        </a:highlight>
                        <a:latin typeface="Arial" panose="020B0604020202020204" pitchFamily="34" charset="0"/>
                      </a:endParaRPr>
                    </a:p>
                  </a:txBody>
                  <a:tcPr marL="6350" marR="6350" marT="6350" marB="0" anchor="b"/>
                </a:tc>
                <a:tc>
                  <a:txBody>
                    <a:bodyPr/>
                    <a:lstStyle/>
                    <a:p>
                      <a:pPr algn="l" fontAlgn="b"/>
                      <a:r>
                        <a:rPr lang="en-US" sz="1000" u="none" strike="noStrike" dirty="0">
                          <a:effectLst/>
                          <a:highlight>
                            <a:srgbClr val="00FF00"/>
                          </a:highlight>
                        </a:rPr>
                        <a:t>Resolution for CID 21110</a:t>
                      </a:r>
                      <a:endParaRPr lang="en-US" sz="1000" b="0" i="0" u="none" strike="noStrike" dirty="0">
                        <a:effectLst/>
                        <a:highlight>
                          <a:srgbClr val="00FF00"/>
                        </a:highlight>
                        <a:latin typeface="Arial" panose="020B0604020202020204" pitchFamily="34" charset="0"/>
                      </a:endParaRPr>
                    </a:p>
                  </a:txBody>
                  <a:tcPr marL="6350" marR="6350" marT="6350" marB="0" anchor="b"/>
                </a:tc>
                <a:tc>
                  <a:txBody>
                    <a:bodyPr/>
                    <a:lstStyle/>
                    <a:p>
                      <a:pPr algn="l" fontAlgn="b"/>
                      <a:r>
                        <a:rPr lang="en-US" sz="1000" u="none" strike="noStrike" dirty="0">
                          <a:effectLst/>
                          <a:highlight>
                            <a:srgbClr val="00FF00"/>
                          </a:highlight>
                        </a:rPr>
                        <a:t>Abhishek Patil (Qualcomm)</a:t>
                      </a:r>
                      <a:endParaRPr lang="en-US" sz="1000" b="0" i="0" u="none" strike="noStrike" dirty="0">
                        <a:effectLst/>
                        <a:highlight>
                          <a:srgbClr val="00FF00"/>
                        </a:highlight>
                        <a:latin typeface="Arial" panose="020B0604020202020204" pitchFamily="34" charset="0"/>
                      </a:endParaRPr>
                    </a:p>
                  </a:txBody>
                  <a:tcPr marL="6350" marR="6350" marT="6350" marB="0" anchor="b"/>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1089141600"/>
                  </a:ext>
                </a:extLst>
              </a:tr>
              <a:tr h="221350">
                <a:tc>
                  <a:txBody>
                    <a:bodyPr/>
                    <a:lstStyle/>
                    <a:p>
                      <a:pPr algn="r" fontAlgn="b"/>
                      <a:r>
                        <a:rPr lang="en-US" sz="1000" u="none" strike="noStrike">
                          <a:effectLst/>
                        </a:rPr>
                        <a:t>2019</a:t>
                      </a:r>
                      <a:endParaRPr lang="en-US" sz="1000" b="0" i="0" u="none" strike="noStrike">
                        <a:effectLst/>
                        <a:latin typeface="Arial" panose="020B0604020202020204" pitchFamily="34" charset="0"/>
                      </a:endParaRPr>
                    </a:p>
                  </a:txBody>
                  <a:tcPr marL="6350" marR="6350" marT="6350" marB="0" anchor="b"/>
                </a:tc>
                <a:tc>
                  <a:txBody>
                    <a:bodyPr/>
                    <a:lstStyle/>
                    <a:p>
                      <a:pPr algn="r" fontAlgn="b"/>
                      <a:r>
                        <a:rPr lang="en-US" sz="1000" u="none" strike="noStrike" dirty="0">
                          <a:effectLst/>
                          <a:highlight>
                            <a:srgbClr val="00FF00"/>
                          </a:highlight>
                        </a:rPr>
                        <a:t>1218</a:t>
                      </a:r>
                      <a:endParaRPr lang="en-US" sz="1000" b="0" i="0" u="none" strike="noStrike" dirty="0">
                        <a:effectLst/>
                        <a:highlight>
                          <a:srgbClr val="00FF00"/>
                        </a:highlight>
                        <a:latin typeface="Arial" panose="020B0604020202020204" pitchFamily="34" charset="0"/>
                      </a:endParaRPr>
                    </a:p>
                  </a:txBody>
                  <a:tcPr marL="6350" marR="6350" marT="6350" marB="0" anchor="b"/>
                </a:tc>
                <a:tc>
                  <a:txBody>
                    <a:bodyPr/>
                    <a:lstStyle/>
                    <a:p>
                      <a:pPr algn="l" fontAlgn="b"/>
                      <a:r>
                        <a:rPr lang="en-US" sz="1000" u="none" strike="noStrike" dirty="0">
                          <a:effectLst/>
                          <a:highlight>
                            <a:srgbClr val="00FF00"/>
                          </a:highlight>
                        </a:rPr>
                        <a:t>Resolution for CIDs on UORA - part 2</a:t>
                      </a:r>
                      <a:endParaRPr lang="en-US" sz="1000" b="0" i="0" u="none" strike="noStrike" dirty="0">
                        <a:effectLst/>
                        <a:highlight>
                          <a:srgbClr val="00FF00"/>
                        </a:highlight>
                        <a:latin typeface="Arial" panose="020B0604020202020204" pitchFamily="34" charset="0"/>
                      </a:endParaRPr>
                    </a:p>
                  </a:txBody>
                  <a:tcPr marL="6350" marR="6350" marT="6350" marB="0" anchor="b"/>
                </a:tc>
                <a:tc>
                  <a:txBody>
                    <a:bodyPr/>
                    <a:lstStyle/>
                    <a:p>
                      <a:pPr algn="l" fontAlgn="b"/>
                      <a:r>
                        <a:rPr lang="en-US" sz="1000" u="none" strike="noStrike" dirty="0">
                          <a:effectLst/>
                          <a:highlight>
                            <a:srgbClr val="00FF00"/>
                          </a:highlight>
                        </a:rPr>
                        <a:t>Abhishek Patil (Qualcomm)</a:t>
                      </a:r>
                      <a:endParaRPr lang="en-US" sz="1000" b="0" i="0" u="none" strike="noStrike" dirty="0">
                        <a:effectLst/>
                        <a:highlight>
                          <a:srgbClr val="00FF00"/>
                        </a:highlight>
                        <a:latin typeface="Arial" panose="020B0604020202020204" pitchFamily="34" charset="0"/>
                      </a:endParaRPr>
                    </a:p>
                  </a:txBody>
                  <a:tcPr marL="6350" marR="6350" marT="6350" marB="0" anchor="b"/>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847609190"/>
                  </a:ext>
                </a:extLst>
              </a:tr>
              <a:tr h="169886">
                <a:tc>
                  <a:txBody>
                    <a:bodyPr/>
                    <a:lstStyle/>
                    <a:p>
                      <a:pPr algn="r" fontAlgn="t"/>
                      <a:r>
                        <a:rPr lang="en-US" sz="1000" u="none" strike="noStrike" dirty="0">
                          <a:effectLst/>
                        </a:rPr>
                        <a:t>2019</a:t>
                      </a:r>
                      <a:endParaRPr lang="en-US" sz="1000" b="0" i="0" u="none" strike="noStrike" dirty="0">
                        <a:effectLst/>
                        <a:latin typeface="Arial" panose="020B0604020202020204" pitchFamily="34" charset="0"/>
                      </a:endParaRPr>
                    </a:p>
                  </a:txBody>
                  <a:tcPr marL="6350" marR="6350" marT="6350" marB="0"/>
                </a:tc>
                <a:tc>
                  <a:txBody>
                    <a:bodyPr/>
                    <a:lstStyle/>
                    <a:p>
                      <a:pPr algn="r" fontAlgn="t"/>
                      <a:r>
                        <a:rPr lang="en-US" sz="1000" u="none" strike="noStrike" dirty="0">
                          <a:effectLst/>
                        </a:rPr>
                        <a:t>1263</a:t>
                      </a:r>
                      <a:endParaRPr lang="en-US" sz="1000" b="0" i="0" u="none" strike="noStrike" dirty="0">
                        <a:effectLst/>
                        <a:latin typeface="Arial" panose="020B0604020202020204" pitchFamily="34" charset="0"/>
                      </a:endParaRPr>
                    </a:p>
                  </a:txBody>
                  <a:tcPr marL="6350" marR="6350" marT="6350" marB="0"/>
                </a:tc>
                <a:tc>
                  <a:txBody>
                    <a:bodyPr/>
                    <a:lstStyle/>
                    <a:p>
                      <a:pPr algn="l" fontAlgn="t"/>
                      <a:r>
                        <a:rPr lang="en-US" sz="1000" u="none" strike="noStrike">
                          <a:effectLst/>
                        </a:rPr>
                        <a:t>RA Setting for Response to Trigger frame</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dirty="0">
                          <a:effectLst/>
                        </a:rPr>
                        <a:t>Po-Kai Huang (Intel)</a:t>
                      </a:r>
                      <a:endParaRPr lang="en-US" sz="1000" b="0" i="0" u="none" strike="noStrike" dirty="0">
                        <a:effectLst/>
                        <a:latin typeface="Arial" panose="020B0604020202020204" pitchFamily="34" charset="0"/>
                      </a:endParaRPr>
                    </a:p>
                  </a:txBody>
                  <a:tcPr marL="6350" marR="6350" marT="6350" marB="0"/>
                </a:tc>
                <a:tc>
                  <a:txBody>
                    <a:bodyPr/>
                    <a:lstStyle/>
                    <a:p>
                      <a:pPr algn="l" fontAlgn="t"/>
                      <a:r>
                        <a:rPr lang="en-US" sz="1000" u="none" strike="noStrike" dirty="0">
                          <a:effectLst/>
                        </a:rPr>
                        <a:t>MU</a:t>
                      </a:r>
                      <a:endParaRPr lang="en-US" sz="1000" b="0" i="0" u="none" strike="noStrike" dirty="0">
                        <a:effectLst/>
                        <a:latin typeface="Arial" panose="020B0604020202020204" pitchFamily="34" charset="0"/>
                      </a:endParaRPr>
                    </a:p>
                  </a:txBody>
                  <a:tcPr marL="6350" marR="6350" marT="6350" marB="0"/>
                </a:tc>
                <a:extLst>
                  <a:ext uri="{0D108BD9-81ED-4DB2-BD59-A6C34878D82A}">
                    <a16:rowId xmlns:a16="http://schemas.microsoft.com/office/drawing/2014/main" val="1721609850"/>
                  </a:ext>
                </a:extLst>
              </a:tr>
            </a:tbl>
          </a:graphicData>
        </a:graphic>
      </p:graphicFrame>
      <p:graphicFrame>
        <p:nvGraphicFramePr>
          <p:cNvPr id="9" name="Table 8">
            <a:extLst>
              <a:ext uri="{FF2B5EF4-FFF2-40B4-BE49-F238E27FC236}">
                <a16:creationId xmlns:a16="http://schemas.microsoft.com/office/drawing/2014/main" id="{403CF405-3C5D-4C74-A254-8C077675DCBB}"/>
              </a:ext>
            </a:extLst>
          </p:cNvPr>
          <p:cNvGraphicFramePr>
            <a:graphicFrameLocks noGrp="1"/>
          </p:cNvGraphicFramePr>
          <p:nvPr>
            <p:extLst>
              <p:ext uri="{D42A27DB-BD31-4B8C-83A1-F6EECF244321}">
                <p14:modId xmlns:p14="http://schemas.microsoft.com/office/powerpoint/2010/main" val="3923243687"/>
              </p:ext>
            </p:extLst>
          </p:nvPr>
        </p:nvGraphicFramePr>
        <p:xfrm>
          <a:off x="919956" y="4787900"/>
          <a:ext cx="7378700" cy="317500"/>
        </p:xfrm>
        <a:graphic>
          <a:graphicData uri="http://schemas.openxmlformats.org/drawingml/2006/table">
            <a:tbl>
              <a:tblPr>
                <a:tableStyleId>{5C22544A-7EE6-4342-B048-85BDC9FD1C3A}</a:tableStyleId>
              </a:tblPr>
              <a:tblGrid>
                <a:gridCol w="520700">
                  <a:extLst>
                    <a:ext uri="{9D8B030D-6E8A-4147-A177-3AD203B41FA5}">
                      <a16:colId xmlns:a16="http://schemas.microsoft.com/office/drawing/2014/main" val="2955625134"/>
                    </a:ext>
                  </a:extLst>
                </a:gridCol>
                <a:gridCol w="787400">
                  <a:extLst>
                    <a:ext uri="{9D8B030D-6E8A-4147-A177-3AD203B41FA5}">
                      <a16:colId xmlns:a16="http://schemas.microsoft.com/office/drawing/2014/main" val="3743676273"/>
                    </a:ext>
                  </a:extLst>
                </a:gridCol>
                <a:gridCol w="3302000">
                  <a:extLst>
                    <a:ext uri="{9D8B030D-6E8A-4147-A177-3AD203B41FA5}">
                      <a16:colId xmlns:a16="http://schemas.microsoft.com/office/drawing/2014/main" val="970643197"/>
                    </a:ext>
                  </a:extLst>
                </a:gridCol>
                <a:gridCol w="2146300">
                  <a:extLst>
                    <a:ext uri="{9D8B030D-6E8A-4147-A177-3AD203B41FA5}">
                      <a16:colId xmlns:a16="http://schemas.microsoft.com/office/drawing/2014/main" val="1543314992"/>
                    </a:ext>
                  </a:extLst>
                </a:gridCol>
                <a:gridCol w="622300">
                  <a:extLst>
                    <a:ext uri="{9D8B030D-6E8A-4147-A177-3AD203B41FA5}">
                      <a16:colId xmlns:a16="http://schemas.microsoft.com/office/drawing/2014/main" val="2621303476"/>
                    </a:ext>
                  </a:extLst>
                </a:gridCol>
              </a:tblGrid>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dirty="0">
                          <a:effectLst/>
                          <a:highlight>
                            <a:srgbClr val="00FF00"/>
                          </a:highlight>
                        </a:rPr>
                        <a:t>416</a:t>
                      </a:r>
                      <a:endParaRPr lang="en-US" sz="1000" b="0" i="0" u="none" strike="noStrike" dirty="0">
                        <a:effectLst/>
                        <a:highlight>
                          <a:srgbClr val="00FF00"/>
                        </a:highlight>
                        <a:latin typeface="Arial" panose="020B0604020202020204" pitchFamily="34" charset="0"/>
                      </a:endParaRPr>
                    </a:p>
                  </a:txBody>
                  <a:tcPr marL="6350" marR="6350" marT="6350" marB="0"/>
                </a:tc>
                <a:tc>
                  <a:txBody>
                    <a:bodyPr/>
                    <a:lstStyle/>
                    <a:p>
                      <a:pPr algn="l" fontAlgn="t"/>
                      <a:r>
                        <a:rPr lang="en-US" sz="1000" u="none" strike="noStrike" dirty="0">
                          <a:effectLst/>
                          <a:highlight>
                            <a:srgbClr val="00FF00"/>
                          </a:highlight>
                        </a:rPr>
                        <a:t>CR for spatial reuse</a:t>
                      </a:r>
                      <a:endParaRPr lang="en-US" sz="1000" b="0" i="0" u="none" strike="noStrike" dirty="0">
                        <a:effectLst/>
                        <a:highlight>
                          <a:srgbClr val="00FF00"/>
                        </a:highlight>
                        <a:latin typeface="Arial" panose="020B0604020202020204" pitchFamily="34" charset="0"/>
                      </a:endParaRPr>
                    </a:p>
                  </a:txBody>
                  <a:tcPr marL="6350" marR="6350" marT="6350" marB="0"/>
                </a:tc>
                <a:tc>
                  <a:txBody>
                    <a:bodyPr/>
                    <a:lstStyle/>
                    <a:p>
                      <a:pPr algn="l" fontAlgn="t"/>
                      <a:r>
                        <a:rPr lang="en-US" sz="1000" u="none" strike="noStrike" dirty="0" err="1">
                          <a:effectLst/>
                          <a:highlight>
                            <a:srgbClr val="00FF00"/>
                          </a:highlight>
                        </a:rPr>
                        <a:t>laurent</a:t>
                      </a:r>
                      <a:r>
                        <a:rPr lang="en-US" sz="1000" u="none" strike="noStrike" dirty="0">
                          <a:effectLst/>
                          <a:highlight>
                            <a:srgbClr val="00FF00"/>
                          </a:highlight>
                        </a:rPr>
                        <a:t> </a:t>
                      </a:r>
                      <a:r>
                        <a:rPr lang="en-US" sz="1000" u="none" strike="noStrike" dirty="0" err="1">
                          <a:effectLst/>
                          <a:highlight>
                            <a:srgbClr val="00FF00"/>
                          </a:highlight>
                        </a:rPr>
                        <a:t>cariou</a:t>
                      </a:r>
                      <a:r>
                        <a:rPr lang="en-US" sz="1000" u="none" strike="noStrike" dirty="0">
                          <a:effectLst/>
                          <a:highlight>
                            <a:srgbClr val="00FF00"/>
                          </a:highlight>
                        </a:rPr>
                        <a:t> (Intel)</a:t>
                      </a:r>
                      <a:endParaRPr lang="en-US" sz="1000" b="0" i="0" u="none" strike="noStrike" dirty="0">
                        <a:effectLst/>
                        <a:highlight>
                          <a:srgbClr val="00FF00"/>
                        </a:highlight>
                        <a:latin typeface="Arial" panose="020B0604020202020204" pitchFamily="34" charset="0"/>
                      </a:endParaRPr>
                    </a:p>
                  </a:txBody>
                  <a:tcPr marL="6350" marR="6350" marT="6350" marB="0"/>
                </a:tc>
                <a:tc>
                  <a:txBody>
                    <a:bodyPr/>
                    <a:lstStyle/>
                    <a:p>
                      <a:pPr algn="l" fontAlgn="b"/>
                      <a:r>
                        <a:rPr lang="en-US" sz="1000" u="none" strike="noStrike">
                          <a:effectLst/>
                        </a:rPr>
                        <a:t>SR</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872147147"/>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613</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dirty="0">
                          <a:effectLst/>
                        </a:rPr>
                        <a:t>SRP-comments</a:t>
                      </a:r>
                      <a:endParaRPr lang="en-US" sz="1000" b="0" i="0" u="none" strike="noStrike" dirty="0">
                        <a:effectLst/>
                        <a:latin typeface="Arial" panose="020B0604020202020204" pitchFamily="34" charset="0"/>
                      </a:endParaRPr>
                    </a:p>
                  </a:txBody>
                  <a:tcPr marL="6350" marR="6350" marT="6350" marB="0"/>
                </a:tc>
                <a:tc>
                  <a:txBody>
                    <a:bodyPr/>
                    <a:lstStyle/>
                    <a:p>
                      <a:pPr algn="l" fontAlgn="t"/>
                      <a:r>
                        <a:rPr lang="en-US" sz="1000" u="none" strike="noStrike" dirty="0">
                          <a:effectLst/>
                        </a:rPr>
                        <a:t>Matthew Fischer (Broadcom Inc)</a:t>
                      </a:r>
                      <a:endParaRPr lang="en-US" sz="1000" b="0" i="0" u="none" strike="noStrike" dirty="0">
                        <a:effectLst/>
                        <a:latin typeface="Arial" panose="020B0604020202020204" pitchFamily="34" charset="0"/>
                      </a:endParaRPr>
                    </a:p>
                  </a:txBody>
                  <a:tcPr marL="6350" marR="6350" marT="6350" marB="0"/>
                </a:tc>
                <a:tc>
                  <a:txBody>
                    <a:bodyPr/>
                    <a:lstStyle/>
                    <a:p>
                      <a:pPr algn="l" fontAlgn="b"/>
                      <a:r>
                        <a:rPr lang="en-US" sz="1000" u="none" strike="noStrike" dirty="0">
                          <a:effectLst/>
                        </a:rPr>
                        <a:t>SR</a:t>
                      </a:r>
                      <a:endParaRPr lang="en-US" sz="1000" b="0" i="0" u="none" strike="noStrike" dirty="0">
                        <a:effectLst/>
                        <a:latin typeface="Arial" panose="020B0604020202020204" pitchFamily="34" charset="0"/>
                      </a:endParaRPr>
                    </a:p>
                  </a:txBody>
                  <a:tcPr marL="6350" marR="6350" marT="6350" marB="0" anchor="b"/>
                </a:tc>
                <a:extLst>
                  <a:ext uri="{0D108BD9-81ED-4DB2-BD59-A6C34878D82A}">
                    <a16:rowId xmlns:a16="http://schemas.microsoft.com/office/drawing/2014/main" val="2264446270"/>
                  </a:ext>
                </a:extLst>
              </a:tr>
            </a:tbl>
          </a:graphicData>
        </a:graphic>
      </p:graphicFrame>
      <p:sp>
        <p:nvSpPr>
          <p:cNvPr id="2" name="TextBox 1">
            <a:extLst>
              <a:ext uri="{FF2B5EF4-FFF2-40B4-BE49-F238E27FC236}">
                <a16:creationId xmlns:a16="http://schemas.microsoft.com/office/drawing/2014/main" id="{11EE854B-B7EB-4644-A7FF-DE2A2EFBAD3B}"/>
              </a:ext>
            </a:extLst>
          </p:cNvPr>
          <p:cNvSpPr txBox="1"/>
          <p:nvPr/>
        </p:nvSpPr>
        <p:spPr>
          <a:xfrm>
            <a:off x="2057400" y="5562600"/>
            <a:ext cx="1544012" cy="461665"/>
          </a:xfrm>
          <a:prstGeom prst="rect">
            <a:avLst/>
          </a:prstGeom>
          <a:noFill/>
        </p:spPr>
        <p:txBody>
          <a:bodyPr wrap="none" rtlCol="0">
            <a:spAutoFit/>
          </a:bodyPr>
          <a:lstStyle/>
          <a:p>
            <a:r>
              <a:rPr lang="en-US" dirty="0">
                <a:solidFill>
                  <a:schemeClr val="tx1"/>
                </a:solidFill>
              </a:rPr>
              <a:t>1609 Ming</a:t>
            </a:r>
          </a:p>
        </p:txBody>
      </p:sp>
    </p:spTree>
    <p:extLst>
      <p:ext uri="{BB962C8B-B14F-4D97-AF65-F5344CB8AC3E}">
        <p14:creationId xmlns:p14="http://schemas.microsoft.com/office/powerpoint/2010/main" val="15188104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from Teleconferences (I)</a:t>
            </a:r>
          </a:p>
        </p:txBody>
      </p:sp>
      <p:sp>
        <p:nvSpPr>
          <p:cNvPr id="6" name="Date Placeholder 5"/>
          <p:cNvSpPr>
            <a:spLocks noGrp="1"/>
          </p:cNvSpPr>
          <p:nvPr>
            <p:ph type="dt" idx="10"/>
          </p:nvPr>
        </p:nvSpPr>
        <p:spPr/>
        <p:txBody>
          <a:bodyPr/>
          <a:lstStyle/>
          <a:p>
            <a:r>
              <a:rPr lang="en-US"/>
              <a:t>September 2019</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959832674"/>
              </p:ext>
            </p:extLst>
          </p:nvPr>
        </p:nvGraphicFramePr>
        <p:xfrm>
          <a:off x="571500" y="1742547"/>
          <a:ext cx="11048999" cy="4302760"/>
        </p:xfrm>
        <a:graphic>
          <a:graphicData uri="http://schemas.openxmlformats.org/drawingml/2006/table">
            <a:tbl>
              <a:tblPr firstRow="1" bandRow="1">
                <a:tableStyleId>{5C22544A-7EE6-4342-B048-85BDC9FD1C3A}</a:tableStyleId>
              </a:tblPr>
              <a:tblGrid>
                <a:gridCol w="1714500">
                  <a:extLst>
                    <a:ext uri="{9D8B030D-6E8A-4147-A177-3AD203B41FA5}">
                      <a16:colId xmlns:a16="http://schemas.microsoft.com/office/drawing/2014/main" val="20000"/>
                    </a:ext>
                  </a:extLst>
                </a:gridCol>
                <a:gridCol w="7924800">
                  <a:extLst>
                    <a:ext uri="{9D8B030D-6E8A-4147-A177-3AD203B41FA5}">
                      <a16:colId xmlns:a16="http://schemas.microsoft.com/office/drawing/2014/main" val="20001"/>
                    </a:ext>
                  </a:extLst>
                </a:gridCol>
                <a:gridCol w="1409699">
                  <a:extLst>
                    <a:ext uri="{9D8B030D-6E8A-4147-A177-3AD203B41FA5}">
                      <a16:colId xmlns:a16="http://schemas.microsoft.com/office/drawing/2014/main" val="20002"/>
                    </a:ext>
                  </a:extLst>
                </a:gridCol>
              </a:tblGrid>
              <a:tr h="370840">
                <a:tc>
                  <a:txBody>
                    <a:bodyPr/>
                    <a:lstStyle/>
                    <a:p>
                      <a:pPr algn="ctr"/>
                      <a:r>
                        <a:rPr lang="en-US" dirty="0"/>
                        <a:t>DCN</a:t>
                      </a:r>
                    </a:p>
                  </a:txBody>
                  <a:tcPr/>
                </a:tc>
                <a:tc>
                  <a:txBody>
                    <a:bodyPr/>
                    <a:lstStyle/>
                    <a:p>
                      <a:pPr algn="ctr"/>
                      <a:r>
                        <a:rPr lang="en-US" dirty="0"/>
                        <a:t>Ready for Motion</a:t>
                      </a:r>
                    </a:p>
                  </a:txBody>
                  <a:tcPr/>
                </a:tc>
                <a:tc>
                  <a:txBody>
                    <a:bodyPr/>
                    <a:lstStyle/>
                    <a:p>
                      <a:pPr algn="ctr"/>
                      <a:r>
                        <a:rPr lang="en-US" dirty="0"/>
                        <a:t>Deferred</a:t>
                      </a:r>
                    </a:p>
                  </a:txBody>
                  <a:tcPr/>
                </a:tc>
                <a:extLst>
                  <a:ext uri="{0D108BD9-81ED-4DB2-BD59-A6C34878D82A}">
                    <a16:rowId xmlns:a16="http://schemas.microsoft.com/office/drawing/2014/main" val="10000"/>
                  </a:ext>
                </a:extLst>
              </a:tr>
              <a:tr h="406293">
                <a:tc>
                  <a:txBody>
                    <a:bodyPr/>
                    <a:lstStyle/>
                    <a:p>
                      <a:r>
                        <a:rPr lang="en-US" sz="1100" dirty="0"/>
                        <a:t>11-19/1155 (Osama)</a:t>
                      </a:r>
                    </a:p>
                  </a:txBody>
                  <a:tcPr/>
                </a:tc>
                <a:tc>
                  <a:txBody>
                    <a:bodyPr/>
                    <a:lstStyle/>
                    <a:p>
                      <a:r>
                        <a:rPr lang="en-US" sz="1100" dirty="0"/>
                        <a:t>20602, 21027, 21037, 20735, 21012</a:t>
                      </a:r>
                    </a:p>
                  </a:txBody>
                  <a:tcPr/>
                </a:tc>
                <a:tc>
                  <a:txBody>
                    <a:bodyPr/>
                    <a:lstStyle/>
                    <a:p>
                      <a:r>
                        <a:rPr lang="en-US" sz="1100" dirty="0"/>
                        <a:t>20762, 20756, 20766</a:t>
                      </a:r>
                    </a:p>
                    <a:p>
                      <a:r>
                        <a:rPr lang="en-US" sz="1100" dirty="0"/>
                        <a:t>20724</a:t>
                      </a:r>
                      <a:r>
                        <a:rPr lang="en-US" sz="1100" baseline="0" dirty="0"/>
                        <a:t> and 20751 are transferred to Youhan</a:t>
                      </a:r>
                      <a:endParaRPr lang="en-US" sz="1100" dirty="0"/>
                    </a:p>
                  </a:txBody>
                  <a:tcPr/>
                </a:tc>
                <a:extLst>
                  <a:ext uri="{0D108BD9-81ED-4DB2-BD59-A6C34878D82A}">
                    <a16:rowId xmlns:a16="http://schemas.microsoft.com/office/drawing/2014/main" val="10001"/>
                  </a:ext>
                </a:extLst>
              </a:tr>
              <a:tr h="370840">
                <a:tc>
                  <a:txBody>
                    <a:bodyPr/>
                    <a:lstStyle/>
                    <a:p>
                      <a:r>
                        <a:rPr lang="en-US" sz="1100" dirty="0"/>
                        <a:t>11-19/1035 (Liwen)</a:t>
                      </a:r>
                    </a:p>
                  </a:txBody>
                  <a:tcPr/>
                </a:tc>
                <a:tc>
                  <a:txBody>
                    <a:bodyPr/>
                    <a:lstStyle/>
                    <a:p>
                      <a:r>
                        <a:rPr lang="en-GB" sz="1100" kern="1200" dirty="0">
                          <a:solidFill>
                            <a:schemeClr val="dk1"/>
                          </a:solidFill>
                          <a:effectLst/>
                          <a:latin typeface="+mn-lt"/>
                          <a:ea typeface="+mn-ea"/>
                          <a:cs typeface="+mn-cs"/>
                        </a:rPr>
                        <a:t>20428, </a:t>
                      </a:r>
                      <a:r>
                        <a:rPr lang="en-GB" sz="1100" strike="sngStrike" kern="1200" dirty="0">
                          <a:solidFill>
                            <a:schemeClr val="dk1"/>
                          </a:solidFill>
                          <a:effectLst/>
                          <a:latin typeface="+mn-lt"/>
                          <a:ea typeface="+mn-ea"/>
                          <a:cs typeface="+mn-cs"/>
                        </a:rPr>
                        <a:t>20825,</a:t>
                      </a:r>
                      <a:r>
                        <a:rPr lang="en-GB" sz="1100" kern="1200" dirty="0">
                          <a:solidFill>
                            <a:schemeClr val="dk1"/>
                          </a:solidFill>
                          <a:effectLst/>
                          <a:latin typeface="+mn-lt"/>
                          <a:ea typeface="+mn-ea"/>
                          <a:cs typeface="+mn-cs"/>
                        </a:rPr>
                        <a:t> 21067, 21607,</a:t>
                      </a:r>
                      <a:r>
                        <a:rPr lang="en-GB" sz="1100" kern="1200" baseline="0" dirty="0">
                          <a:solidFill>
                            <a:schemeClr val="dk1"/>
                          </a:solidFill>
                          <a:effectLst/>
                          <a:latin typeface="+mn-lt"/>
                          <a:ea typeface="+mn-ea"/>
                          <a:cs typeface="+mn-cs"/>
                        </a:rPr>
                        <a:t> </a:t>
                      </a:r>
                      <a:r>
                        <a:rPr lang="en-GB" sz="1100" kern="1200" dirty="0">
                          <a:solidFill>
                            <a:schemeClr val="dk1"/>
                          </a:solidFill>
                          <a:effectLst/>
                          <a:latin typeface="+mn-lt"/>
                          <a:ea typeface="+mn-ea"/>
                          <a:cs typeface="+mn-cs"/>
                        </a:rPr>
                        <a:t>20776 and 20394</a:t>
                      </a:r>
                      <a:endParaRPr lang="en-US" sz="1100" dirty="0"/>
                    </a:p>
                  </a:txBody>
                  <a:tcPr/>
                </a:tc>
                <a:tc>
                  <a:txBody>
                    <a:bodyPr/>
                    <a:lstStyle/>
                    <a:p>
                      <a:endParaRPr lang="en-US" sz="1100" dirty="0"/>
                    </a:p>
                  </a:txBody>
                  <a:tcPr/>
                </a:tc>
                <a:extLst>
                  <a:ext uri="{0D108BD9-81ED-4DB2-BD59-A6C34878D82A}">
                    <a16:rowId xmlns:a16="http://schemas.microsoft.com/office/drawing/2014/main" val="10002"/>
                  </a:ext>
                </a:extLst>
              </a:tr>
              <a:tr h="370840">
                <a:tc>
                  <a:txBody>
                    <a:bodyPr/>
                    <a:lstStyle/>
                    <a:p>
                      <a:r>
                        <a:rPr lang="en-US" sz="1100" dirty="0"/>
                        <a:t>11-19/1377 (Po-Kai)</a:t>
                      </a:r>
                    </a:p>
                  </a:txBody>
                  <a:tcPr/>
                </a:tc>
                <a:tc>
                  <a:txBody>
                    <a:bodyPr/>
                    <a:lstStyle/>
                    <a:p>
                      <a:r>
                        <a:rPr lang="en-GB" sz="1100" kern="1200" dirty="0">
                          <a:solidFill>
                            <a:schemeClr val="dk1"/>
                          </a:solidFill>
                          <a:effectLst/>
                          <a:latin typeface="+mn-lt"/>
                          <a:ea typeface="+mn-ea"/>
                          <a:cs typeface="+mn-cs"/>
                        </a:rPr>
                        <a:t>20087, 20088, 20166, and 21001</a:t>
                      </a:r>
                      <a:endParaRPr lang="en-US" sz="1100" dirty="0"/>
                    </a:p>
                  </a:txBody>
                  <a:tcPr/>
                </a:tc>
                <a:tc>
                  <a:txBody>
                    <a:bodyPr/>
                    <a:lstStyle/>
                    <a:p>
                      <a:endParaRPr lang="en-US" sz="1100" dirty="0"/>
                    </a:p>
                  </a:txBody>
                  <a:tcPr/>
                </a:tc>
                <a:extLst>
                  <a:ext uri="{0D108BD9-81ED-4DB2-BD59-A6C34878D82A}">
                    <a16:rowId xmlns:a16="http://schemas.microsoft.com/office/drawing/2014/main" val="10003"/>
                  </a:ext>
                </a:extLst>
              </a:tr>
              <a:tr h="370840">
                <a:tc>
                  <a:txBody>
                    <a:bodyPr/>
                    <a:lstStyle/>
                    <a:p>
                      <a:r>
                        <a:rPr lang="en-US" sz="1100" dirty="0"/>
                        <a:t>11-19/0619 (</a:t>
                      </a:r>
                      <a:r>
                        <a:rPr lang="en-US" sz="1100" dirty="0" err="1"/>
                        <a:t>Sirini</a:t>
                      </a:r>
                      <a:r>
                        <a:rPr lang="en-US" sz="1100" dirty="0"/>
                        <a:t>)</a:t>
                      </a:r>
                    </a:p>
                  </a:txBody>
                  <a:tcPr/>
                </a:tc>
                <a:tc>
                  <a:txBody>
                    <a:bodyPr/>
                    <a:lstStyle/>
                    <a:p>
                      <a:r>
                        <a:rPr lang="en-US" sz="1100" dirty="0"/>
                        <a:t>20015, 20854, 20110, 20274, 20426, 20430, 20658,</a:t>
                      </a:r>
                      <a:r>
                        <a:rPr lang="en-US" sz="1100" baseline="0" dirty="0"/>
                        <a:t> 20109, 20610, 20812, 20815, 20909, 20981, 21466, </a:t>
                      </a:r>
                      <a:r>
                        <a:rPr lang="en-US" sz="1100" baseline="0" dirty="0">
                          <a:solidFill>
                            <a:srgbClr val="FF0000"/>
                          </a:solidFill>
                        </a:rPr>
                        <a:t>20957,</a:t>
                      </a:r>
                      <a:r>
                        <a:rPr lang="en-US" sz="1100" baseline="0" dirty="0"/>
                        <a:t> 20920</a:t>
                      </a:r>
                      <a:endParaRPr lang="en-US" sz="1100" dirty="0"/>
                    </a:p>
                  </a:txBody>
                  <a:tcPr/>
                </a:tc>
                <a:tc>
                  <a:txBody>
                    <a:bodyPr/>
                    <a:lstStyle/>
                    <a:p>
                      <a:r>
                        <a:rPr lang="en-US" sz="1100" dirty="0"/>
                        <a:t>20957, 20426</a:t>
                      </a:r>
                    </a:p>
                  </a:txBody>
                  <a:tcPr/>
                </a:tc>
                <a:extLst>
                  <a:ext uri="{0D108BD9-81ED-4DB2-BD59-A6C34878D82A}">
                    <a16:rowId xmlns:a16="http://schemas.microsoft.com/office/drawing/2014/main" val="10004"/>
                  </a:ext>
                </a:extLst>
              </a:tr>
              <a:tr h="370840">
                <a:tc>
                  <a:txBody>
                    <a:bodyPr/>
                    <a:lstStyle/>
                    <a:p>
                      <a:r>
                        <a:rPr lang="en-US" sz="1100" dirty="0"/>
                        <a:t>11-19/1259 (Osama)</a:t>
                      </a:r>
                    </a:p>
                  </a:txBody>
                  <a:tcPr/>
                </a:tc>
                <a:tc>
                  <a:txBody>
                    <a:bodyPr/>
                    <a:lstStyle/>
                    <a:p>
                      <a:r>
                        <a:rPr lang="en-US" sz="1100" dirty="0"/>
                        <a:t>20092, 20681, 20682, 20906, 21339, 21340, 21341, and 21338</a:t>
                      </a:r>
                    </a:p>
                  </a:txBody>
                  <a:tcPr/>
                </a:tc>
                <a:tc>
                  <a:txBody>
                    <a:bodyPr/>
                    <a:lstStyle/>
                    <a:p>
                      <a:endParaRPr lang="en-US" sz="1100" dirty="0"/>
                    </a:p>
                  </a:txBody>
                  <a:tcPr/>
                </a:tc>
                <a:extLst>
                  <a:ext uri="{0D108BD9-81ED-4DB2-BD59-A6C34878D82A}">
                    <a16:rowId xmlns:a16="http://schemas.microsoft.com/office/drawing/2014/main" val="10005"/>
                  </a:ext>
                </a:extLst>
              </a:tr>
              <a:tr h="370840">
                <a:tc>
                  <a:txBody>
                    <a:bodyPr/>
                    <a:lstStyle/>
                    <a:p>
                      <a:r>
                        <a:rPr lang="en-US" sz="1100" dirty="0"/>
                        <a:t>11-19/1236 (Edward)</a:t>
                      </a:r>
                    </a:p>
                  </a:txBody>
                  <a:tcPr/>
                </a:tc>
                <a:tc>
                  <a:txBody>
                    <a:bodyPr/>
                    <a:lstStyle/>
                    <a:p>
                      <a:r>
                        <a:rPr lang="en-US" sz="1100" dirty="0"/>
                        <a:t>20550, 20667, 21306, 20551, 20503 </a:t>
                      </a:r>
                    </a:p>
                  </a:txBody>
                  <a:tcPr/>
                </a:tc>
                <a:tc>
                  <a:txBody>
                    <a:bodyPr/>
                    <a:lstStyle/>
                    <a:p>
                      <a:r>
                        <a:rPr lang="en-US" sz="1100" dirty="0"/>
                        <a:t>20978, 20649, 20502</a:t>
                      </a:r>
                    </a:p>
                  </a:txBody>
                  <a:tcPr/>
                </a:tc>
                <a:extLst>
                  <a:ext uri="{0D108BD9-81ED-4DB2-BD59-A6C34878D82A}">
                    <a16:rowId xmlns:a16="http://schemas.microsoft.com/office/drawing/2014/main" val="10006"/>
                  </a:ext>
                </a:extLst>
              </a:tr>
              <a:tr h="370840">
                <a:tc>
                  <a:txBody>
                    <a:bodyPr/>
                    <a:lstStyle/>
                    <a:p>
                      <a:r>
                        <a:rPr lang="en-US" sz="1100" dirty="0"/>
                        <a:t>11-19/1243 (Edward)</a:t>
                      </a:r>
                    </a:p>
                  </a:txBody>
                  <a:tcPr/>
                </a:tc>
                <a:tc>
                  <a:txBody>
                    <a:bodyPr/>
                    <a:lstStyle/>
                    <a:p>
                      <a:r>
                        <a:rPr lang="en-US" sz="1100" dirty="0"/>
                        <a:t>20100</a:t>
                      </a:r>
                    </a:p>
                  </a:txBody>
                  <a:tcPr/>
                </a:tc>
                <a:tc>
                  <a:txBody>
                    <a:bodyPr/>
                    <a:lstStyle/>
                    <a:p>
                      <a:r>
                        <a:rPr lang="en-US" sz="1100" dirty="0"/>
                        <a:t>21538, 20114</a:t>
                      </a:r>
                    </a:p>
                  </a:txBody>
                  <a:tcPr/>
                </a:tc>
                <a:extLst>
                  <a:ext uri="{0D108BD9-81ED-4DB2-BD59-A6C34878D82A}">
                    <a16:rowId xmlns:a16="http://schemas.microsoft.com/office/drawing/2014/main" val="10007"/>
                  </a:ext>
                </a:extLst>
              </a:tr>
              <a:tr h="370840">
                <a:tc>
                  <a:txBody>
                    <a:bodyPr/>
                    <a:lstStyle/>
                    <a:p>
                      <a:r>
                        <a:rPr lang="en-US" sz="1100" dirty="0"/>
                        <a:t>11-19/1023 (Liwen)</a:t>
                      </a:r>
                    </a:p>
                  </a:txBody>
                  <a:tcPr/>
                </a:tc>
                <a:tc>
                  <a:txBody>
                    <a:bodyPr/>
                    <a:lstStyle/>
                    <a:p>
                      <a:r>
                        <a:rPr lang="en-US" sz="1100" dirty="0"/>
                        <a:t>21203</a:t>
                      </a:r>
                    </a:p>
                  </a:txBody>
                  <a:tcPr/>
                </a:tc>
                <a:tc>
                  <a:txBody>
                    <a:bodyPr/>
                    <a:lstStyle/>
                    <a:p>
                      <a:endParaRPr lang="en-US" sz="1100" dirty="0"/>
                    </a:p>
                  </a:txBody>
                  <a:tcPr/>
                </a:tc>
                <a:extLst>
                  <a:ext uri="{0D108BD9-81ED-4DB2-BD59-A6C34878D82A}">
                    <a16:rowId xmlns:a16="http://schemas.microsoft.com/office/drawing/2014/main" val="10008"/>
                  </a:ext>
                </a:extLst>
              </a:tr>
              <a:tr h="370840">
                <a:tc>
                  <a:txBody>
                    <a:bodyPr/>
                    <a:lstStyle/>
                    <a:p>
                      <a:r>
                        <a:rPr lang="en-US" sz="1100" dirty="0"/>
                        <a:t>11-19/1417 (Liwen)</a:t>
                      </a:r>
                    </a:p>
                  </a:txBody>
                  <a:tcPr/>
                </a:tc>
                <a:tc>
                  <a:txBody>
                    <a:bodyPr/>
                    <a:lstStyle/>
                    <a:p>
                      <a:r>
                        <a:rPr lang="en-US" sz="1100" dirty="0"/>
                        <a:t>20391, 20418, 21200, 21336, and 21337 </a:t>
                      </a:r>
                    </a:p>
                  </a:txBody>
                  <a:tcPr/>
                </a:tc>
                <a:tc>
                  <a:txBody>
                    <a:bodyPr/>
                    <a:lstStyle/>
                    <a:p>
                      <a:endParaRPr lang="en-US" sz="1100" dirty="0"/>
                    </a:p>
                  </a:txBody>
                  <a:tcPr/>
                </a:tc>
                <a:extLst>
                  <a:ext uri="{0D108BD9-81ED-4DB2-BD59-A6C34878D82A}">
                    <a16:rowId xmlns:a16="http://schemas.microsoft.com/office/drawing/2014/main" val="10009"/>
                  </a:ext>
                </a:extLst>
              </a:tr>
              <a:tr h="370840">
                <a:tc>
                  <a:txBody>
                    <a:bodyPr/>
                    <a:lstStyle/>
                    <a:p>
                      <a:r>
                        <a:rPr lang="en-US" sz="1100" dirty="0"/>
                        <a:t>11-19/0748 (Liwen)</a:t>
                      </a:r>
                    </a:p>
                  </a:txBody>
                  <a:tcPr/>
                </a:tc>
                <a:tc>
                  <a:txBody>
                    <a:bodyPr/>
                    <a:lstStyle/>
                    <a:p>
                      <a:r>
                        <a:rPr lang="en-US" sz="1100" dirty="0"/>
                        <a:t>21289 and 21080 </a:t>
                      </a:r>
                    </a:p>
                  </a:txBody>
                  <a:tcPr/>
                </a:tc>
                <a:tc>
                  <a:txBody>
                    <a:bodyPr/>
                    <a:lstStyle/>
                    <a:p>
                      <a:endParaRPr lang="en-US" sz="1100" dirty="0"/>
                    </a:p>
                  </a:txBody>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14197910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from Teleconferences (II)</a:t>
            </a:r>
          </a:p>
        </p:txBody>
      </p:sp>
      <p:sp>
        <p:nvSpPr>
          <p:cNvPr id="3" name="Date Placeholder 2"/>
          <p:cNvSpPr>
            <a:spLocks noGrp="1"/>
          </p:cNvSpPr>
          <p:nvPr>
            <p:ph type="dt" idx="10"/>
          </p:nvPr>
        </p:nvSpPr>
        <p:spPr/>
        <p:txBody>
          <a:bodyPr/>
          <a:lstStyle/>
          <a:p>
            <a:r>
              <a:rPr lang="en-US"/>
              <a:t>September 2019</a:t>
            </a:r>
            <a:endParaRPr lang="en-GB"/>
          </a:p>
        </p:txBody>
      </p:sp>
      <p:sp>
        <p:nvSpPr>
          <p:cNvPr id="4" name="Footer Placeholder 3"/>
          <p:cNvSpPr>
            <a:spLocks noGrp="1"/>
          </p:cNvSpPr>
          <p:nvPr>
            <p:ph type="ftr" idx="11"/>
          </p:nvPr>
        </p:nvSpPr>
        <p:spPr/>
        <p:txBody>
          <a:bodyPr/>
          <a:lstStyle/>
          <a:p>
            <a:r>
              <a:rPr lang="en-GB"/>
              <a:t>Osama Aboul-Magd, Huawei Technologies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19</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2436374853"/>
              </p:ext>
            </p:extLst>
          </p:nvPr>
        </p:nvGraphicFramePr>
        <p:xfrm>
          <a:off x="621242" y="1600200"/>
          <a:ext cx="11048999" cy="4008120"/>
        </p:xfrm>
        <a:graphic>
          <a:graphicData uri="http://schemas.openxmlformats.org/drawingml/2006/table">
            <a:tbl>
              <a:tblPr firstRow="1" bandRow="1">
                <a:tableStyleId>{5C22544A-7EE6-4342-B048-85BDC9FD1C3A}</a:tableStyleId>
              </a:tblPr>
              <a:tblGrid>
                <a:gridCol w="1740958">
                  <a:extLst>
                    <a:ext uri="{9D8B030D-6E8A-4147-A177-3AD203B41FA5}">
                      <a16:colId xmlns:a16="http://schemas.microsoft.com/office/drawing/2014/main" val="20000"/>
                    </a:ext>
                  </a:extLst>
                </a:gridCol>
                <a:gridCol w="6858000">
                  <a:extLst>
                    <a:ext uri="{9D8B030D-6E8A-4147-A177-3AD203B41FA5}">
                      <a16:colId xmlns:a16="http://schemas.microsoft.com/office/drawing/2014/main" val="20001"/>
                    </a:ext>
                  </a:extLst>
                </a:gridCol>
                <a:gridCol w="2450041">
                  <a:extLst>
                    <a:ext uri="{9D8B030D-6E8A-4147-A177-3AD203B41FA5}">
                      <a16:colId xmlns:a16="http://schemas.microsoft.com/office/drawing/2014/main" val="20002"/>
                    </a:ext>
                  </a:extLst>
                </a:gridCol>
              </a:tblGrid>
              <a:tr h="370840">
                <a:tc>
                  <a:txBody>
                    <a:bodyPr/>
                    <a:lstStyle/>
                    <a:p>
                      <a:pPr algn="ctr"/>
                      <a:r>
                        <a:rPr lang="en-US" dirty="0"/>
                        <a:t>DCN</a:t>
                      </a:r>
                    </a:p>
                  </a:txBody>
                  <a:tcPr/>
                </a:tc>
                <a:tc>
                  <a:txBody>
                    <a:bodyPr/>
                    <a:lstStyle/>
                    <a:p>
                      <a:pPr algn="ctr"/>
                      <a:r>
                        <a:rPr lang="en-US" dirty="0"/>
                        <a:t>Ready for Motion</a:t>
                      </a:r>
                    </a:p>
                  </a:txBody>
                  <a:tcPr/>
                </a:tc>
                <a:tc>
                  <a:txBody>
                    <a:bodyPr/>
                    <a:lstStyle/>
                    <a:p>
                      <a:pPr algn="ctr"/>
                      <a:r>
                        <a:rPr lang="en-US" dirty="0"/>
                        <a:t>Deferred</a:t>
                      </a:r>
                    </a:p>
                  </a:txBody>
                  <a:tcPr/>
                </a:tc>
                <a:extLst>
                  <a:ext uri="{0D108BD9-81ED-4DB2-BD59-A6C34878D82A}">
                    <a16:rowId xmlns:a16="http://schemas.microsoft.com/office/drawing/2014/main" val="10000"/>
                  </a:ext>
                </a:extLst>
              </a:tr>
              <a:tr h="370840">
                <a:tc>
                  <a:txBody>
                    <a:bodyPr/>
                    <a:lstStyle/>
                    <a:p>
                      <a:r>
                        <a:rPr lang="en-US" sz="1100" dirty="0"/>
                        <a:t>11-19/1387 (Liwen)</a:t>
                      </a:r>
                    </a:p>
                  </a:txBody>
                  <a:tcPr/>
                </a:tc>
                <a:tc>
                  <a:txBody>
                    <a:bodyPr/>
                    <a:lstStyle/>
                    <a:p>
                      <a:r>
                        <a:rPr lang="en-US" sz="1100" dirty="0"/>
                        <a:t>20299, 20770, 20755, 20767, and 20956</a:t>
                      </a:r>
                    </a:p>
                    <a:p>
                      <a:r>
                        <a:rPr lang="en-US" sz="1100" dirty="0"/>
                        <a:t>(29/08) 21291, 21486,</a:t>
                      </a:r>
                      <a:r>
                        <a:rPr lang="en-US" sz="1100" baseline="0" dirty="0"/>
                        <a:t> 20135</a:t>
                      </a:r>
                      <a:endParaRPr lang="en-US" sz="1100" dirty="0"/>
                    </a:p>
                    <a:p>
                      <a:r>
                        <a:rPr lang="en-US" sz="1100" dirty="0"/>
                        <a:t>20799</a:t>
                      </a:r>
                      <a:r>
                        <a:rPr lang="en-US" sz="1100" baseline="0" dirty="0"/>
                        <a:t> was ready for motion in July. Motion passed with an error for CID number.</a:t>
                      </a:r>
                      <a:endParaRPr lang="en-US" sz="1100" dirty="0"/>
                    </a:p>
                  </a:txBody>
                  <a:tcPr/>
                </a:tc>
                <a:tc>
                  <a:txBody>
                    <a:bodyPr/>
                    <a:lstStyle/>
                    <a:p>
                      <a:endParaRPr lang="en-US" sz="1100" dirty="0">
                        <a:solidFill>
                          <a:srgbClr val="FF0000"/>
                        </a:solidFill>
                      </a:endParaRPr>
                    </a:p>
                    <a:p>
                      <a:r>
                        <a:rPr lang="en-US" sz="1100" dirty="0"/>
                        <a:t>20187 and 21598 are transferred to Zhou</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21290,, 20768,</a:t>
                      </a:r>
                      <a:endParaRPr lang="en-US" sz="1100" dirty="0">
                        <a:solidFill>
                          <a:srgbClr val="FF0000"/>
                        </a:solidFill>
                      </a:endParaRPr>
                    </a:p>
                    <a:p>
                      <a:endParaRPr lang="en-US" sz="1100" dirty="0"/>
                    </a:p>
                  </a:txBody>
                  <a:tcPr/>
                </a:tc>
                <a:extLst>
                  <a:ext uri="{0D108BD9-81ED-4DB2-BD59-A6C34878D82A}">
                    <a16:rowId xmlns:a16="http://schemas.microsoft.com/office/drawing/2014/main" val="10001"/>
                  </a:ext>
                </a:extLst>
              </a:tr>
              <a:tr h="370840">
                <a:tc>
                  <a:txBody>
                    <a:bodyPr/>
                    <a:lstStyle/>
                    <a:p>
                      <a:r>
                        <a:rPr lang="en-US" sz="1100" dirty="0"/>
                        <a:t>11-19/1263 (Po-Kai)</a:t>
                      </a:r>
                    </a:p>
                  </a:txBody>
                  <a:tcPr/>
                </a:tc>
                <a:tc>
                  <a:txBody>
                    <a:bodyPr/>
                    <a:lstStyle/>
                    <a:p>
                      <a:r>
                        <a:rPr lang="en-US" sz="1100" dirty="0"/>
                        <a:t>Not a CR submission.</a:t>
                      </a:r>
                      <a:r>
                        <a:rPr lang="en-US" sz="1100" baseline="0" dirty="0"/>
                        <a:t> Motion to approve the text changes will be considered in September.</a:t>
                      </a:r>
                      <a:endParaRPr lang="en-US" sz="1100" dirty="0"/>
                    </a:p>
                  </a:txBody>
                  <a:tcPr/>
                </a:tc>
                <a:tc>
                  <a:txBody>
                    <a:bodyPr/>
                    <a:lstStyle/>
                    <a:p>
                      <a:endParaRPr lang="en-US" sz="1100" dirty="0"/>
                    </a:p>
                  </a:txBody>
                  <a:tcPr/>
                </a:tc>
                <a:extLst>
                  <a:ext uri="{0D108BD9-81ED-4DB2-BD59-A6C34878D82A}">
                    <a16:rowId xmlns:a16="http://schemas.microsoft.com/office/drawing/2014/main" val="10002"/>
                  </a:ext>
                </a:extLst>
              </a:tr>
              <a:tr h="370840">
                <a:tc>
                  <a:txBody>
                    <a:bodyPr/>
                    <a:lstStyle/>
                    <a:p>
                      <a:r>
                        <a:rPr lang="en-US" sz="1100" dirty="0"/>
                        <a:t>11-19/1386 (Brian)</a:t>
                      </a:r>
                    </a:p>
                  </a:txBody>
                  <a:tcPr/>
                </a:tc>
                <a:tc>
                  <a:txBody>
                    <a:bodyPr/>
                    <a:lstStyle/>
                    <a:p>
                      <a:r>
                        <a:rPr lang="en-GB" sz="1100" kern="1200" dirty="0">
                          <a:solidFill>
                            <a:schemeClr val="dk1"/>
                          </a:solidFill>
                          <a:effectLst/>
                          <a:latin typeface="+mn-lt"/>
                          <a:ea typeface="+mn-ea"/>
                          <a:cs typeface="+mn-cs"/>
                        </a:rPr>
                        <a:t>20426 (Check with Ron and Youhan if they have any comments)</a:t>
                      </a:r>
                      <a:r>
                        <a:rPr lang="en-GB" sz="1100" kern="1200" baseline="0" dirty="0">
                          <a:solidFill>
                            <a:schemeClr val="dk1"/>
                          </a:solidFill>
                          <a:effectLst/>
                          <a:latin typeface="+mn-lt"/>
                          <a:ea typeface="+mn-ea"/>
                          <a:cs typeface="+mn-cs"/>
                        </a:rPr>
                        <a:t> – Brian uploaded a new revision</a:t>
                      </a:r>
                      <a:endParaRPr lang="en-US" sz="1100" dirty="0"/>
                    </a:p>
                  </a:txBody>
                  <a:tcPr/>
                </a:tc>
                <a:tc>
                  <a:txBody>
                    <a:bodyPr/>
                    <a:lstStyle/>
                    <a:p>
                      <a:endParaRPr lang="en-US" sz="1100" dirty="0"/>
                    </a:p>
                  </a:txBody>
                  <a:tcPr/>
                </a:tc>
                <a:extLst>
                  <a:ext uri="{0D108BD9-81ED-4DB2-BD59-A6C34878D82A}">
                    <a16:rowId xmlns:a16="http://schemas.microsoft.com/office/drawing/2014/main" val="10003"/>
                  </a:ext>
                </a:extLst>
              </a:tr>
              <a:tr h="370840">
                <a:tc>
                  <a:txBody>
                    <a:bodyPr/>
                    <a:lstStyle/>
                    <a:p>
                      <a:r>
                        <a:rPr lang="en-US" sz="1100" dirty="0"/>
                        <a:t>11-19/967 (Alfred)</a:t>
                      </a:r>
                    </a:p>
                  </a:txBody>
                  <a:tcPr/>
                </a:tc>
                <a:tc>
                  <a:txBody>
                    <a:bodyPr/>
                    <a:lstStyle/>
                    <a:p>
                      <a:r>
                        <a:rPr lang="en-US" sz="1100" dirty="0"/>
                        <a:t>20206, 20207, 20208, 20212</a:t>
                      </a:r>
                    </a:p>
                  </a:txBody>
                  <a:tcPr/>
                </a:tc>
                <a:tc>
                  <a:txBody>
                    <a:bodyPr/>
                    <a:lstStyle/>
                    <a:p>
                      <a:endParaRPr lang="en-US" sz="1100" dirty="0"/>
                    </a:p>
                  </a:txBody>
                  <a:tcPr/>
                </a:tc>
                <a:extLst>
                  <a:ext uri="{0D108BD9-81ED-4DB2-BD59-A6C34878D82A}">
                    <a16:rowId xmlns:a16="http://schemas.microsoft.com/office/drawing/2014/main" val="10004"/>
                  </a:ext>
                </a:extLst>
              </a:tr>
              <a:tr h="370840">
                <a:tc>
                  <a:txBody>
                    <a:bodyPr/>
                    <a:lstStyle/>
                    <a:p>
                      <a:r>
                        <a:rPr lang="en-US" sz="1100" dirty="0"/>
                        <a:t>11-19/1388 (Alfred)</a:t>
                      </a:r>
                    </a:p>
                  </a:txBody>
                  <a:tcPr/>
                </a:tc>
                <a:tc>
                  <a:txBody>
                    <a:bodyPr/>
                    <a:lstStyle/>
                    <a:p>
                      <a:endParaRPr lang="en-US" sz="1100" dirty="0"/>
                    </a:p>
                  </a:txBody>
                  <a:tcPr/>
                </a:tc>
                <a:tc>
                  <a:txBody>
                    <a:bodyPr/>
                    <a:lstStyle/>
                    <a:p>
                      <a:r>
                        <a:rPr lang="en-US" sz="1100" dirty="0"/>
                        <a:t>Two CIDs (20210, 21581) will be discussed during F2F</a:t>
                      </a:r>
                    </a:p>
                  </a:txBody>
                  <a:tcPr/>
                </a:tc>
                <a:extLst>
                  <a:ext uri="{0D108BD9-81ED-4DB2-BD59-A6C34878D82A}">
                    <a16:rowId xmlns:a16="http://schemas.microsoft.com/office/drawing/2014/main" val="10005"/>
                  </a:ext>
                </a:extLst>
              </a:tr>
              <a:tr h="370840">
                <a:tc>
                  <a:txBody>
                    <a:bodyPr/>
                    <a:lstStyle/>
                    <a:p>
                      <a:r>
                        <a:rPr lang="en-US" sz="1100" dirty="0"/>
                        <a:t>11-19/1458 (</a:t>
                      </a:r>
                      <a:r>
                        <a:rPr lang="en-US" sz="1100" dirty="0" err="1"/>
                        <a:t>Yongang</a:t>
                      </a:r>
                      <a:r>
                        <a:rPr lang="en-US" sz="1100" dirty="0"/>
                        <a:t>)</a:t>
                      </a:r>
                    </a:p>
                  </a:txBody>
                  <a:tcPr/>
                </a:tc>
                <a:tc>
                  <a:txBody>
                    <a:bodyPr/>
                    <a:lstStyle/>
                    <a:p>
                      <a:r>
                        <a:rPr lang="en-GB" sz="1100" kern="1200" dirty="0">
                          <a:solidFill>
                            <a:schemeClr val="dk1"/>
                          </a:solidFill>
                          <a:effectLst/>
                          <a:latin typeface="+mn-lt"/>
                          <a:ea typeface="+mn-ea"/>
                          <a:cs typeface="+mn-cs"/>
                        </a:rPr>
                        <a:t>20738, 20744, 20745, 21457, 21566 </a:t>
                      </a:r>
                      <a:endParaRPr lang="en-US" sz="1100" dirty="0"/>
                    </a:p>
                  </a:txBody>
                  <a:tcPr/>
                </a:tc>
                <a:tc>
                  <a:txBody>
                    <a:bodyPr/>
                    <a:lstStyle/>
                    <a:p>
                      <a:endParaRPr lang="en-US" sz="1100" dirty="0"/>
                    </a:p>
                  </a:txBody>
                  <a:tcPr/>
                </a:tc>
                <a:extLst>
                  <a:ext uri="{0D108BD9-81ED-4DB2-BD59-A6C34878D82A}">
                    <a16:rowId xmlns:a16="http://schemas.microsoft.com/office/drawing/2014/main" val="10006"/>
                  </a:ext>
                </a:extLst>
              </a:tr>
              <a:tr h="370840">
                <a:tc>
                  <a:txBody>
                    <a:bodyPr/>
                    <a:lstStyle/>
                    <a:p>
                      <a:r>
                        <a:rPr lang="en-US" sz="1100" dirty="0"/>
                        <a:t>11-19/1122 (Po-Kai)</a:t>
                      </a:r>
                    </a:p>
                  </a:txBody>
                  <a:tcPr/>
                </a:tc>
                <a:tc>
                  <a:txBody>
                    <a:bodyPr/>
                    <a:lstStyle/>
                    <a:p>
                      <a:r>
                        <a:rPr lang="en-US" sz="1100" dirty="0"/>
                        <a:t>Not a CR submission</a:t>
                      </a:r>
                    </a:p>
                  </a:txBody>
                  <a:tcPr/>
                </a:tc>
                <a:tc>
                  <a:txBody>
                    <a:bodyPr/>
                    <a:lstStyle/>
                    <a:p>
                      <a:r>
                        <a:rPr lang="en-US" sz="1100" dirty="0"/>
                        <a:t>Need time to check out the changes. Expect motion at the F2F</a:t>
                      </a:r>
                    </a:p>
                  </a:txBody>
                  <a:tcPr/>
                </a:tc>
                <a:extLst>
                  <a:ext uri="{0D108BD9-81ED-4DB2-BD59-A6C34878D82A}">
                    <a16:rowId xmlns:a16="http://schemas.microsoft.com/office/drawing/2014/main" val="10007"/>
                  </a:ext>
                </a:extLst>
              </a:tr>
              <a:tr h="370840">
                <a:tc>
                  <a:txBody>
                    <a:bodyPr/>
                    <a:lstStyle/>
                    <a:p>
                      <a:r>
                        <a:rPr lang="en-US" sz="1100" dirty="0"/>
                        <a:t>11-19/1237</a:t>
                      </a:r>
                      <a:r>
                        <a:rPr lang="en-US" sz="1100" baseline="0" dirty="0"/>
                        <a:t> (</a:t>
                      </a:r>
                      <a:r>
                        <a:rPr lang="en-US" sz="1100" baseline="0" dirty="0" err="1"/>
                        <a:t>Guoqing</a:t>
                      </a:r>
                      <a:r>
                        <a:rPr lang="en-US" sz="1100" baseline="0" dirty="0"/>
                        <a:t>)</a:t>
                      </a:r>
                      <a:endParaRPr lang="en-US" sz="1100" dirty="0"/>
                    </a:p>
                  </a:txBody>
                  <a:tcPr/>
                </a:tc>
                <a:tc>
                  <a:txBody>
                    <a:bodyPr/>
                    <a:lstStyle/>
                    <a:p>
                      <a:r>
                        <a:rPr lang="en-US" sz="1100"/>
                        <a:t>20440, 20498, 20987, 20988, 21028,</a:t>
                      </a:r>
                      <a:r>
                        <a:rPr lang="en-US" sz="1100" baseline="0"/>
                        <a:t> 20437</a:t>
                      </a:r>
                      <a:endParaRPr lang="en-US" sz="1100" dirty="0"/>
                    </a:p>
                  </a:txBody>
                  <a:tcPr/>
                </a:tc>
                <a:tc>
                  <a:txBody>
                    <a:bodyPr/>
                    <a:lstStyle/>
                    <a:p>
                      <a:endParaRPr lang="en-US" sz="1100" dirty="0"/>
                    </a:p>
                  </a:txBody>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28959634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September 15-20, 2019</a:t>
            </a:r>
          </a:p>
          <a:p>
            <a:pPr algn="ctr">
              <a:lnSpc>
                <a:spcPct val="90000"/>
              </a:lnSpc>
              <a:buFontTx/>
              <a:buNone/>
            </a:pPr>
            <a:r>
              <a:rPr lang="en-US" sz="4000" dirty="0">
                <a:latin typeface="Arial" panose="020B0604020202020204" pitchFamily="34" charset="0"/>
              </a:rPr>
              <a:t>Hanoi, Vietnam</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(July 2019 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000" dirty="0"/>
              <a:t>Approve TGax minutes of meetings and teleconferences from July 2019 Plenary meeting to today:  </a:t>
            </a:r>
          </a:p>
          <a:p>
            <a:pPr lvl="1">
              <a:buFont typeface="Arial" panose="020B0604020202020204" pitchFamily="34" charset="0"/>
              <a:buChar char="•"/>
            </a:pPr>
            <a:r>
              <a:rPr lang="en-US" altLang="en-US" sz="1600" dirty="0">
                <a:hlinkClick r:id="rId2"/>
              </a:rPr>
              <a:t>https://mentor.ieee.org/802.11/dcn/19/11-19-1264-00-00ax-tgax-july-2019-vienna-meeting-minutes.docx</a:t>
            </a:r>
            <a:r>
              <a:rPr lang="en-US" altLang="en-US" sz="1600" dirty="0"/>
              <a:t> </a:t>
            </a:r>
          </a:p>
          <a:p>
            <a:pPr lvl="1">
              <a:buFont typeface="Arial" panose="020B0604020202020204" pitchFamily="34" charset="0"/>
              <a:buChar char="•"/>
            </a:pPr>
            <a:r>
              <a:rPr lang="en-US" altLang="en-US" sz="1600" dirty="0">
                <a:hlinkClick r:id="rId3"/>
              </a:rPr>
              <a:t>https://mentor.ieee.org/802.11/dcn/19/11-19-1312-00-00ax-july-16-tgax-mac-ad-hoc-meeting-minutes.docx</a:t>
            </a:r>
            <a:r>
              <a:rPr lang="en-US" altLang="en-US" sz="1600" dirty="0"/>
              <a:t> </a:t>
            </a:r>
          </a:p>
          <a:p>
            <a:pPr lvl="1">
              <a:buFont typeface="Arial" panose="020B0604020202020204" pitchFamily="34" charset="0"/>
              <a:buChar char="•"/>
            </a:pPr>
            <a:r>
              <a:rPr lang="en-US" altLang="en-US" sz="1600" dirty="0">
                <a:hlinkClick r:id="rId4"/>
              </a:rPr>
              <a:t>https://mentor.ieee.org/802.11/dcn/19/11-19-1434-02-00ax-tgax-teleconference-minutes-from-aug-to-sep-2019.docx</a:t>
            </a:r>
            <a:r>
              <a:rPr lang="en-US" altLang="en-US" sz="1600" dirty="0"/>
              <a:t> </a:t>
            </a:r>
          </a:p>
          <a:p>
            <a:pPr lvl="1">
              <a:buFont typeface="Arial" panose="020B0604020202020204" pitchFamily="34" charset="0"/>
              <a:buChar char="•"/>
            </a:pPr>
            <a:endParaRPr lang="en-US" altLang="en-US" sz="1600" dirty="0"/>
          </a:p>
          <a:p>
            <a:pPr>
              <a:buFont typeface="Arial" panose="020B0604020202020204" pitchFamily="34" charset="0"/>
              <a:buChar char="•"/>
            </a:pPr>
            <a:r>
              <a:rPr lang="en-US" altLang="en-US" sz="2000" dirty="0"/>
              <a:t>Move:	Alfred Asterjadhi	Second: Bo Sun</a:t>
            </a:r>
          </a:p>
          <a:p>
            <a:pPr>
              <a:buFont typeface="Arial" panose="020B0604020202020204" pitchFamily="34" charset="0"/>
              <a:buChar char="•"/>
            </a:pPr>
            <a:r>
              <a:rPr lang="en-US" altLang="en-US" sz="2000" dirty="0"/>
              <a:t>Approved with unanimous consent.</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4012419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Editor Report </a:t>
            </a:r>
          </a:p>
        </p:txBody>
      </p:sp>
      <p:sp>
        <p:nvSpPr>
          <p:cNvPr id="3" name="Content Placeholder 2"/>
          <p:cNvSpPr>
            <a:spLocks noGrp="1"/>
          </p:cNvSpPr>
          <p:nvPr>
            <p:ph idx="1"/>
          </p:nvPr>
        </p:nvSpPr>
        <p:spPr/>
        <p:txBody>
          <a:bodyPr/>
          <a:lstStyle/>
          <a:p>
            <a:r>
              <a:rPr lang="en-US" dirty="0"/>
              <a:t>Robert Stacey</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4685485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D20D24-6A0E-4D39-A13A-88AF43E28791}"/>
              </a:ext>
            </a:extLst>
          </p:cNvPr>
          <p:cNvSpPr>
            <a:spLocks noGrp="1"/>
          </p:cNvSpPr>
          <p:nvPr>
            <p:ph type="title"/>
          </p:nvPr>
        </p:nvSpPr>
        <p:spPr/>
        <p:txBody>
          <a:bodyPr/>
          <a:lstStyle/>
          <a:p>
            <a:r>
              <a:rPr lang="en-US" dirty="0"/>
              <a:t>11-19/1243 (Edward Au)</a:t>
            </a:r>
          </a:p>
        </p:txBody>
      </p:sp>
      <p:sp>
        <p:nvSpPr>
          <p:cNvPr id="3" name="Content Placeholder 2">
            <a:extLst>
              <a:ext uri="{FF2B5EF4-FFF2-40B4-BE49-F238E27FC236}">
                <a16:creationId xmlns:a16="http://schemas.microsoft.com/office/drawing/2014/main" id="{966443F7-252E-4C8F-9989-88F195A322BE}"/>
              </a:ext>
            </a:extLst>
          </p:cNvPr>
          <p:cNvSpPr>
            <a:spLocks noGrp="1"/>
          </p:cNvSpPr>
          <p:nvPr>
            <p:ph idx="1"/>
          </p:nvPr>
        </p:nvSpPr>
        <p:spPr/>
        <p:txBody>
          <a:bodyPr/>
          <a:lstStyle/>
          <a:p>
            <a:r>
              <a:rPr lang="en-US" dirty="0"/>
              <a:t>Do you accept resolutions to CIDs </a:t>
            </a:r>
            <a:r>
              <a:rPr lang="en-GB" dirty="0"/>
              <a:t>21538, and 20114 in doc 11-19/1243r2?</a:t>
            </a:r>
          </a:p>
          <a:p>
            <a:endParaRPr lang="en-GB" dirty="0"/>
          </a:p>
          <a:p>
            <a:r>
              <a:rPr lang="en-GB" dirty="0"/>
              <a:t>SP is deferred</a:t>
            </a:r>
          </a:p>
          <a:p>
            <a:endParaRPr lang="en-GB" dirty="0"/>
          </a:p>
          <a:p>
            <a:endParaRPr lang="en-US" dirty="0"/>
          </a:p>
        </p:txBody>
      </p:sp>
      <p:sp>
        <p:nvSpPr>
          <p:cNvPr id="4" name="Slide Number Placeholder 3">
            <a:extLst>
              <a:ext uri="{FF2B5EF4-FFF2-40B4-BE49-F238E27FC236}">
                <a16:creationId xmlns:a16="http://schemas.microsoft.com/office/drawing/2014/main" id="{7D20278A-89FF-4C3B-89F4-AA63E64738B1}"/>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3548C96D-DC96-4462-8A90-7530FD8AD05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28A48F3-DC67-4F17-AF86-AFD774304161}"/>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9241843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A53B59-2C36-42DC-8453-234CB616A700}"/>
              </a:ext>
            </a:extLst>
          </p:cNvPr>
          <p:cNvSpPr>
            <a:spLocks noGrp="1"/>
          </p:cNvSpPr>
          <p:nvPr>
            <p:ph type="title"/>
          </p:nvPr>
        </p:nvSpPr>
        <p:spPr/>
        <p:txBody>
          <a:bodyPr/>
          <a:lstStyle/>
          <a:p>
            <a:r>
              <a:rPr lang="en-US" dirty="0"/>
              <a:t>11-19/1155 (Osama </a:t>
            </a:r>
            <a:r>
              <a:rPr lang="en-US" dirty="0" err="1"/>
              <a:t>Aboul-Magd</a:t>
            </a:r>
            <a:r>
              <a:rPr lang="en-US" dirty="0"/>
              <a:t>)</a:t>
            </a:r>
          </a:p>
        </p:txBody>
      </p:sp>
      <p:sp>
        <p:nvSpPr>
          <p:cNvPr id="3" name="Content Placeholder 2">
            <a:extLst>
              <a:ext uri="{FF2B5EF4-FFF2-40B4-BE49-F238E27FC236}">
                <a16:creationId xmlns:a16="http://schemas.microsoft.com/office/drawing/2014/main" id="{40E778B7-6B75-4E6C-A6B8-A3C1EA0C2C23}"/>
              </a:ext>
            </a:extLst>
          </p:cNvPr>
          <p:cNvSpPr>
            <a:spLocks noGrp="1"/>
          </p:cNvSpPr>
          <p:nvPr>
            <p:ph idx="1"/>
          </p:nvPr>
        </p:nvSpPr>
        <p:spPr/>
        <p:txBody>
          <a:bodyPr/>
          <a:lstStyle/>
          <a:p>
            <a:r>
              <a:rPr lang="en-US" dirty="0"/>
              <a:t>Do you accept resolutions to CIDs 20756, 20762, and 20766 in doc 11-19/1155r4?</a:t>
            </a:r>
          </a:p>
          <a:p>
            <a:endParaRPr lang="en-US" dirty="0"/>
          </a:p>
          <a:p>
            <a:r>
              <a:rPr lang="en-US" dirty="0">
                <a:highlight>
                  <a:srgbClr val="00FF00"/>
                </a:highlight>
              </a:rPr>
              <a:t>Y/N/A: 27/1/1 </a:t>
            </a:r>
          </a:p>
        </p:txBody>
      </p:sp>
      <p:sp>
        <p:nvSpPr>
          <p:cNvPr id="4" name="Slide Number Placeholder 3">
            <a:extLst>
              <a:ext uri="{FF2B5EF4-FFF2-40B4-BE49-F238E27FC236}">
                <a16:creationId xmlns:a16="http://schemas.microsoft.com/office/drawing/2014/main" id="{B038982E-5801-4232-BD60-84A2158C92F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AE7CF6FB-0702-46D8-900F-F245D26E473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3E0218A-C735-44EF-B9D1-1F7004E6FDA7}"/>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7028736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EDC3C5-FA8A-4BF6-9E4D-B7D7F294EF7D}"/>
              </a:ext>
            </a:extLst>
          </p:cNvPr>
          <p:cNvSpPr>
            <a:spLocks noGrp="1"/>
          </p:cNvSpPr>
          <p:nvPr>
            <p:ph type="title"/>
          </p:nvPr>
        </p:nvSpPr>
        <p:spPr/>
        <p:txBody>
          <a:bodyPr/>
          <a:lstStyle/>
          <a:p>
            <a:r>
              <a:rPr lang="en-US" dirty="0"/>
              <a:t>11-19/1209 (</a:t>
            </a:r>
            <a:r>
              <a:rPr lang="en-US" dirty="0" err="1"/>
              <a:t>Huizhao</a:t>
            </a:r>
            <a:r>
              <a:rPr lang="en-US" dirty="0"/>
              <a:t> Wang)</a:t>
            </a:r>
          </a:p>
        </p:txBody>
      </p:sp>
      <p:sp>
        <p:nvSpPr>
          <p:cNvPr id="3" name="Content Placeholder 2">
            <a:extLst>
              <a:ext uri="{FF2B5EF4-FFF2-40B4-BE49-F238E27FC236}">
                <a16:creationId xmlns:a16="http://schemas.microsoft.com/office/drawing/2014/main" id="{602C8BF2-4F6E-4411-B104-DD1DC56B2CB8}"/>
              </a:ext>
            </a:extLst>
          </p:cNvPr>
          <p:cNvSpPr>
            <a:spLocks noGrp="1"/>
          </p:cNvSpPr>
          <p:nvPr>
            <p:ph idx="1"/>
          </p:nvPr>
        </p:nvSpPr>
        <p:spPr/>
        <p:txBody>
          <a:bodyPr/>
          <a:lstStyle/>
          <a:p>
            <a:r>
              <a:rPr lang="en-US" dirty="0"/>
              <a:t>Do you accept resolutions to CIDs </a:t>
            </a:r>
            <a:r>
              <a:rPr lang="en-GB" dirty="0"/>
              <a:t>20303, 20633, 20634, </a:t>
            </a:r>
            <a:r>
              <a:rPr lang="en-GB" dirty="0">
                <a:solidFill>
                  <a:srgbClr val="FF0000"/>
                </a:solidFill>
              </a:rPr>
              <a:t>20657</a:t>
            </a:r>
            <a:r>
              <a:rPr lang="en-GB" dirty="0"/>
              <a:t> in doc 11-19/1209r2?</a:t>
            </a:r>
          </a:p>
          <a:p>
            <a:endParaRPr lang="en-GB" dirty="0"/>
          </a:p>
          <a:p>
            <a:r>
              <a:rPr lang="en-GB" dirty="0"/>
              <a:t>Resolutions to CIDs written in black were approved with unanimous consent</a:t>
            </a:r>
          </a:p>
          <a:p>
            <a:endParaRPr lang="en-GB" dirty="0"/>
          </a:p>
          <a:p>
            <a:r>
              <a:rPr lang="en-GB" dirty="0"/>
              <a:t>Resolution to CID 20657 was discussed on PM2 (Monday) </a:t>
            </a:r>
            <a:r>
              <a:rPr lang="en-GB" dirty="0">
                <a:sym typeface="Wingdings" panose="05000000000000000000" pitchFamily="2" charset="2"/>
              </a:rPr>
              <a:t> CID is transferred to Yongho</a:t>
            </a:r>
            <a:endParaRPr lang="en-GB" dirty="0"/>
          </a:p>
          <a:p>
            <a:endParaRPr lang="en-GB" dirty="0"/>
          </a:p>
          <a:p>
            <a:endParaRPr lang="en-US" dirty="0"/>
          </a:p>
        </p:txBody>
      </p:sp>
      <p:sp>
        <p:nvSpPr>
          <p:cNvPr id="4" name="Slide Number Placeholder 3">
            <a:extLst>
              <a:ext uri="{FF2B5EF4-FFF2-40B4-BE49-F238E27FC236}">
                <a16:creationId xmlns:a16="http://schemas.microsoft.com/office/drawing/2014/main" id="{BACA6624-3D41-4704-844D-07D6CD813FC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D82F65BF-2946-4826-BA94-E14D985D4A7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B6E9CCB-0BC0-4481-BA34-AD399654AC3A}"/>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340209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7BA18-DBD0-4ECB-9DEA-6DFBB38461EF}"/>
              </a:ext>
            </a:extLst>
          </p:cNvPr>
          <p:cNvSpPr>
            <a:spLocks noGrp="1"/>
          </p:cNvSpPr>
          <p:nvPr>
            <p:ph type="title"/>
          </p:nvPr>
        </p:nvSpPr>
        <p:spPr/>
        <p:txBody>
          <a:bodyPr/>
          <a:lstStyle/>
          <a:p>
            <a:r>
              <a:rPr lang="en-US" dirty="0"/>
              <a:t>11-19/1590 (</a:t>
            </a:r>
            <a:r>
              <a:rPr lang="en-US" dirty="0" err="1"/>
              <a:t>Huizhao</a:t>
            </a:r>
            <a:r>
              <a:rPr lang="en-US" dirty="0"/>
              <a:t> Wang)</a:t>
            </a:r>
          </a:p>
        </p:txBody>
      </p:sp>
      <p:sp>
        <p:nvSpPr>
          <p:cNvPr id="3" name="Content Placeholder 2">
            <a:extLst>
              <a:ext uri="{FF2B5EF4-FFF2-40B4-BE49-F238E27FC236}">
                <a16:creationId xmlns:a16="http://schemas.microsoft.com/office/drawing/2014/main" id="{FE70DBE5-3D1E-4559-AB57-F7AF68EB3D9B}"/>
              </a:ext>
            </a:extLst>
          </p:cNvPr>
          <p:cNvSpPr>
            <a:spLocks noGrp="1"/>
          </p:cNvSpPr>
          <p:nvPr>
            <p:ph idx="1"/>
          </p:nvPr>
        </p:nvSpPr>
        <p:spPr/>
        <p:txBody>
          <a:bodyPr/>
          <a:lstStyle/>
          <a:p>
            <a:r>
              <a:rPr lang="en-US" dirty="0"/>
              <a:t>Do you accept the text changes in doc 11-19/1590r0?</a:t>
            </a:r>
          </a:p>
          <a:p>
            <a:endParaRPr lang="en-US" dirty="0"/>
          </a:p>
          <a:p>
            <a:r>
              <a:rPr lang="en-US" dirty="0"/>
              <a:t>For further </a:t>
            </a:r>
            <a:r>
              <a:rPr lang="en-US" dirty="0" err="1"/>
              <a:t>doscussion</a:t>
            </a:r>
            <a:endParaRPr lang="en-US" dirty="0"/>
          </a:p>
        </p:txBody>
      </p:sp>
      <p:sp>
        <p:nvSpPr>
          <p:cNvPr id="4" name="Slide Number Placeholder 3">
            <a:extLst>
              <a:ext uri="{FF2B5EF4-FFF2-40B4-BE49-F238E27FC236}">
                <a16:creationId xmlns:a16="http://schemas.microsoft.com/office/drawing/2014/main" id="{C865B299-DCA9-4CD5-881D-F882B8576794}"/>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73FCB756-3430-4629-AF0D-F002B26FD1BF}"/>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5C58F59-AA8E-4C0D-98D0-E1282C20C049}"/>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1236842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467907" y="606425"/>
            <a:ext cx="9484784" cy="1065213"/>
          </a:xfrm>
        </p:spPr>
        <p:txBody>
          <a:bodyPr/>
          <a:lstStyle/>
          <a:p>
            <a:r>
              <a:rPr lang="en-US" altLang="en-US" dirty="0"/>
              <a:t>Agenda for Monday September 16, 16:00 – 18:00</a:t>
            </a:r>
            <a:r>
              <a:rPr lang="en-US" altLang="en-US" dirty="0">
                <a:sym typeface="Wingdings" panose="05000000000000000000" pitchFamily="2" charset="2"/>
              </a:rPr>
              <a:t> </a:t>
            </a:r>
            <a:endParaRPr lang="en-US" dirty="0"/>
          </a:p>
        </p:txBody>
      </p:sp>
      <p:sp>
        <p:nvSpPr>
          <p:cNvPr id="7" name="Content Placeholder 6"/>
          <p:cNvSpPr>
            <a:spLocks noGrp="1"/>
          </p:cNvSpPr>
          <p:nvPr>
            <p:ph idx="1"/>
          </p:nvPr>
        </p:nvSpPr>
        <p:spPr>
          <a:xfrm>
            <a:off x="1143000" y="1828801"/>
            <a:ext cx="10134599" cy="4113213"/>
          </a:xfrm>
        </p:spPr>
        <p:txBody>
          <a:bodyPr/>
          <a:lstStyle/>
          <a:p>
            <a:pPr lvl="0">
              <a:lnSpc>
                <a:spcPct val="80000"/>
              </a:lnSpc>
              <a:buFont typeface="Arial" panose="020B0604020202020204" pitchFamily="34" charset="0"/>
              <a:buChar char="•"/>
            </a:pPr>
            <a:r>
              <a:rPr lang="en-US" altLang="en-US" dirty="0" err="1"/>
              <a:t>Adhoc</a:t>
            </a:r>
            <a:r>
              <a:rPr lang="en-US" altLang="en-US" dirty="0"/>
              <a:t> group meetings</a:t>
            </a:r>
          </a:p>
          <a:p>
            <a:pPr lvl="1">
              <a:lnSpc>
                <a:spcPct val="80000"/>
              </a:lnSpc>
              <a:buFont typeface="Arial" panose="020B0604020202020204" pitchFamily="34" charset="0"/>
              <a:buChar char="•"/>
            </a:pPr>
            <a:r>
              <a:rPr lang="en-US" altLang="en-US" dirty="0"/>
              <a:t>PHY </a:t>
            </a:r>
            <a:r>
              <a:rPr lang="en-US" altLang="en-US" dirty="0">
                <a:sym typeface="Wingdings" panose="05000000000000000000" pitchFamily="2" charset="2"/>
              </a:rPr>
              <a:t> Grand Ballroom I and II</a:t>
            </a:r>
          </a:p>
          <a:p>
            <a:pPr lvl="1">
              <a:lnSpc>
                <a:spcPct val="80000"/>
              </a:lnSpc>
              <a:buFont typeface="Arial" panose="020B0604020202020204" pitchFamily="34" charset="0"/>
              <a:buChar char="•"/>
            </a:pPr>
            <a:r>
              <a:rPr lang="en-US" altLang="en-US" dirty="0">
                <a:sym typeface="Wingdings" panose="05000000000000000000" pitchFamily="2" charset="2"/>
              </a:rPr>
              <a:t>MAC  Grand Ballroom III</a:t>
            </a:r>
            <a:endParaRPr lang="en-US" altLang="en-US" dirty="0"/>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26</a:t>
            </a:fld>
            <a:endParaRPr lang="en-GB"/>
          </a:p>
        </p:txBody>
      </p:sp>
      <p:sp>
        <p:nvSpPr>
          <p:cNvPr id="4" name="Footer Placeholder 3"/>
          <p:cNvSpPr>
            <a:spLocks noGrp="1"/>
          </p:cNvSpPr>
          <p:nvPr>
            <p:ph type="ftr" idx="14"/>
          </p:nvPr>
        </p:nvSpPr>
        <p:spPr/>
        <p:txBody>
          <a:bodyPr/>
          <a:lstStyle/>
          <a:p>
            <a:r>
              <a:rPr lang="en-GB"/>
              <a:t>Osama Aboul-Magd, Huawei Technologies</a:t>
            </a:r>
          </a:p>
        </p:txBody>
      </p:sp>
      <p:sp>
        <p:nvSpPr>
          <p:cNvPr id="3" name="Date Placeholder 2"/>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9866925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D9D493-F770-4166-B04E-92406223B84F}"/>
              </a:ext>
            </a:extLst>
          </p:cNvPr>
          <p:cNvSpPr>
            <a:spLocks noGrp="1"/>
          </p:cNvSpPr>
          <p:nvPr>
            <p:ph type="title"/>
          </p:nvPr>
        </p:nvSpPr>
        <p:spPr/>
        <p:txBody>
          <a:bodyPr/>
          <a:lstStyle/>
          <a:p>
            <a:r>
              <a:rPr lang="en-US" dirty="0"/>
              <a:t>802.11ax MAC Ad-hoc</a:t>
            </a:r>
          </a:p>
        </p:txBody>
      </p:sp>
      <p:sp>
        <p:nvSpPr>
          <p:cNvPr id="3" name="Content Placeholder 2">
            <a:extLst>
              <a:ext uri="{FF2B5EF4-FFF2-40B4-BE49-F238E27FC236}">
                <a16:creationId xmlns:a16="http://schemas.microsoft.com/office/drawing/2014/main" id="{CCD9A6B5-F222-45A2-A6B0-396B5D064625}"/>
              </a:ext>
            </a:extLst>
          </p:cNvPr>
          <p:cNvSpPr>
            <a:spLocks noGrp="1"/>
          </p:cNvSpPr>
          <p:nvPr>
            <p:ph idx="1"/>
          </p:nvPr>
        </p:nvSpPr>
        <p:spPr/>
        <p:txBody>
          <a:bodyPr/>
          <a:lstStyle/>
          <a:p>
            <a:pPr>
              <a:buFont typeface="Arial" panose="020B0604020202020204" pitchFamily="34" charset="0"/>
              <a:buChar char="•"/>
            </a:pPr>
            <a:r>
              <a:rPr lang="en-US" dirty="0"/>
              <a:t>Calling the meeting to order</a:t>
            </a:r>
          </a:p>
          <a:p>
            <a:pPr>
              <a:buFont typeface="Arial" panose="020B0604020202020204" pitchFamily="34" charset="0"/>
              <a:buChar char="•"/>
            </a:pPr>
            <a:r>
              <a:rPr lang="en-US" dirty="0"/>
              <a:t>IPR Policy and procedure</a:t>
            </a:r>
          </a:p>
          <a:p>
            <a:pPr>
              <a:buFont typeface="Arial" panose="020B0604020202020204" pitchFamily="34" charset="0"/>
              <a:buChar char="•"/>
            </a:pPr>
            <a:r>
              <a:rPr lang="en-US" dirty="0"/>
              <a:t>Comment resolution</a:t>
            </a:r>
          </a:p>
        </p:txBody>
      </p:sp>
      <p:sp>
        <p:nvSpPr>
          <p:cNvPr id="4" name="Slide Number Placeholder 3">
            <a:extLst>
              <a:ext uri="{FF2B5EF4-FFF2-40B4-BE49-F238E27FC236}">
                <a16:creationId xmlns:a16="http://schemas.microsoft.com/office/drawing/2014/main" id="{283FCC63-A474-4874-BEF2-FB63BE2D432F}"/>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AF43AFD9-FFB3-4576-A9CA-CB6246C41F9E}"/>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2B82622B-9DFD-4446-ACD5-EFAAE38381D4}"/>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1171983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801A87-A475-452C-BD6A-5884B0F0EC4C}"/>
              </a:ext>
            </a:extLst>
          </p:cNvPr>
          <p:cNvSpPr>
            <a:spLocks noGrp="1"/>
          </p:cNvSpPr>
          <p:nvPr>
            <p:ph type="title"/>
          </p:nvPr>
        </p:nvSpPr>
        <p:spPr/>
        <p:txBody>
          <a:bodyPr/>
          <a:lstStyle/>
          <a:p>
            <a:r>
              <a:rPr lang="en-US" dirty="0"/>
              <a:t>11-19/1520 (Abhishek Patil)</a:t>
            </a:r>
          </a:p>
        </p:txBody>
      </p:sp>
      <p:sp>
        <p:nvSpPr>
          <p:cNvPr id="3" name="Content Placeholder 2">
            <a:extLst>
              <a:ext uri="{FF2B5EF4-FFF2-40B4-BE49-F238E27FC236}">
                <a16:creationId xmlns:a16="http://schemas.microsoft.com/office/drawing/2014/main" id="{FE963BD5-7613-4D8C-B51B-1B9CBBEBFAEC}"/>
              </a:ext>
            </a:extLst>
          </p:cNvPr>
          <p:cNvSpPr>
            <a:spLocks noGrp="1"/>
          </p:cNvSpPr>
          <p:nvPr>
            <p:ph idx="1"/>
          </p:nvPr>
        </p:nvSpPr>
        <p:spPr/>
        <p:txBody>
          <a:bodyPr/>
          <a:lstStyle/>
          <a:p>
            <a:r>
              <a:rPr lang="en-US" dirty="0"/>
              <a:t>Do you accept resolutions to CID 20021 in doc 11-19/1520r2?</a:t>
            </a:r>
          </a:p>
          <a:p>
            <a:endParaRPr lang="en-US" dirty="0"/>
          </a:p>
          <a:p>
            <a:r>
              <a:rPr lang="en-US" dirty="0"/>
              <a:t>SP is deferred</a:t>
            </a:r>
          </a:p>
          <a:p>
            <a:endParaRPr lang="en-US" dirty="0"/>
          </a:p>
          <a:p>
            <a:r>
              <a:rPr lang="en-US" dirty="0"/>
              <a:t>Approved with unanimous consent. (Monday PM3)</a:t>
            </a:r>
          </a:p>
          <a:p>
            <a:endParaRPr lang="en-US" dirty="0"/>
          </a:p>
          <a:p>
            <a:endParaRPr lang="en-US" dirty="0"/>
          </a:p>
        </p:txBody>
      </p:sp>
      <p:sp>
        <p:nvSpPr>
          <p:cNvPr id="4" name="Slide Number Placeholder 3">
            <a:extLst>
              <a:ext uri="{FF2B5EF4-FFF2-40B4-BE49-F238E27FC236}">
                <a16:creationId xmlns:a16="http://schemas.microsoft.com/office/drawing/2014/main" id="{7E00966B-44AB-4A4E-B2C0-8651DCBB4D41}"/>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85006F44-A354-4022-8E21-E554D4894E7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2F5513EC-5637-47A9-AE07-65E540E8D77A}"/>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2885092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3635A-232D-47CB-AEB2-3B6D5FD3090E}"/>
              </a:ext>
            </a:extLst>
          </p:cNvPr>
          <p:cNvSpPr>
            <a:spLocks noGrp="1"/>
          </p:cNvSpPr>
          <p:nvPr>
            <p:ph type="title"/>
          </p:nvPr>
        </p:nvSpPr>
        <p:spPr/>
        <p:txBody>
          <a:bodyPr/>
          <a:lstStyle/>
          <a:p>
            <a:r>
              <a:rPr lang="en-US" dirty="0"/>
              <a:t>11-19/1150 (Abhishek Patil)</a:t>
            </a:r>
          </a:p>
        </p:txBody>
      </p:sp>
      <p:sp>
        <p:nvSpPr>
          <p:cNvPr id="3" name="Content Placeholder 2">
            <a:extLst>
              <a:ext uri="{FF2B5EF4-FFF2-40B4-BE49-F238E27FC236}">
                <a16:creationId xmlns:a16="http://schemas.microsoft.com/office/drawing/2014/main" id="{63965168-A17F-4E1A-B015-6A20C9551960}"/>
              </a:ext>
            </a:extLst>
          </p:cNvPr>
          <p:cNvSpPr>
            <a:spLocks noGrp="1"/>
          </p:cNvSpPr>
          <p:nvPr>
            <p:ph idx="1"/>
          </p:nvPr>
        </p:nvSpPr>
        <p:spPr/>
        <p:txBody>
          <a:bodyPr/>
          <a:lstStyle/>
          <a:p>
            <a:r>
              <a:rPr lang="en-US" dirty="0"/>
              <a:t>Do you accept resolutions to CIDs 20445, 21288, 21287, 21286, 20382 in doc 11-19/1150r2?</a:t>
            </a:r>
          </a:p>
          <a:p>
            <a:endParaRPr lang="en-US" dirty="0"/>
          </a:p>
          <a:p>
            <a:r>
              <a:rPr lang="en-US" dirty="0"/>
              <a:t>Need to check with </a:t>
            </a:r>
            <a:r>
              <a:rPr lang="en-US" dirty="0" err="1"/>
              <a:t>TGm</a:t>
            </a:r>
            <a:r>
              <a:rPr lang="en-US" dirty="0"/>
              <a:t> Editor on the case for the letter “L” in “Co-located”</a:t>
            </a:r>
          </a:p>
          <a:p>
            <a:endParaRPr lang="en-US" dirty="0"/>
          </a:p>
          <a:p>
            <a:r>
              <a:rPr lang="en-US" dirty="0"/>
              <a:t>Approved with unanimous consent. </a:t>
            </a:r>
          </a:p>
          <a:p>
            <a:endParaRPr lang="en-US" dirty="0"/>
          </a:p>
          <a:p>
            <a:endParaRPr lang="en-US" dirty="0"/>
          </a:p>
        </p:txBody>
      </p:sp>
      <p:sp>
        <p:nvSpPr>
          <p:cNvPr id="4" name="Slide Number Placeholder 3">
            <a:extLst>
              <a:ext uri="{FF2B5EF4-FFF2-40B4-BE49-F238E27FC236}">
                <a16:creationId xmlns:a16="http://schemas.microsoft.com/office/drawing/2014/main" id="{688CA2D8-40D7-44C7-AD47-B9D89928747E}"/>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DC7FE5B6-5C1E-4CC2-8142-E403E888B31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1AAD5A4-9665-4A6F-96BF-C2ABED5EF749}"/>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7247889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B33E81-542E-4278-8617-2F0852794EBA}"/>
              </a:ext>
            </a:extLst>
          </p:cNvPr>
          <p:cNvSpPr>
            <a:spLocks noGrp="1"/>
          </p:cNvSpPr>
          <p:nvPr>
            <p:ph type="title"/>
          </p:nvPr>
        </p:nvSpPr>
        <p:spPr/>
        <p:txBody>
          <a:bodyPr/>
          <a:lstStyle/>
          <a:p>
            <a:r>
              <a:rPr lang="en-US" dirty="0"/>
              <a:t>11-19/1496 (Alfred Asterjadhi)</a:t>
            </a:r>
          </a:p>
        </p:txBody>
      </p:sp>
      <p:sp>
        <p:nvSpPr>
          <p:cNvPr id="3" name="Content Placeholder 2">
            <a:extLst>
              <a:ext uri="{FF2B5EF4-FFF2-40B4-BE49-F238E27FC236}">
                <a16:creationId xmlns:a16="http://schemas.microsoft.com/office/drawing/2014/main" id="{3DE635DA-F77F-4D92-A225-EDEBE94D7961}"/>
              </a:ext>
            </a:extLst>
          </p:cNvPr>
          <p:cNvSpPr>
            <a:spLocks noGrp="1"/>
          </p:cNvSpPr>
          <p:nvPr>
            <p:ph idx="1"/>
          </p:nvPr>
        </p:nvSpPr>
        <p:spPr/>
        <p:txBody>
          <a:bodyPr/>
          <a:lstStyle/>
          <a:p>
            <a:r>
              <a:rPr lang="en-US" dirty="0"/>
              <a:t>Do you accept resolutions to CIDs </a:t>
            </a:r>
            <a:r>
              <a:rPr lang="en-GB" dirty="0"/>
              <a:t>20600, 20911</a:t>
            </a:r>
            <a:r>
              <a:rPr lang="en-US" dirty="0"/>
              <a:t> in doc 11-19/1496r0?</a:t>
            </a:r>
          </a:p>
          <a:p>
            <a:endParaRPr lang="en-US" dirty="0"/>
          </a:p>
          <a:p>
            <a:r>
              <a:rPr lang="en-US" dirty="0"/>
              <a:t>Approved with unanimous consent.</a:t>
            </a:r>
          </a:p>
        </p:txBody>
      </p:sp>
      <p:sp>
        <p:nvSpPr>
          <p:cNvPr id="4" name="Slide Number Placeholder 3">
            <a:extLst>
              <a:ext uri="{FF2B5EF4-FFF2-40B4-BE49-F238E27FC236}">
                <a16:creationId xmlns:a16="http://schemas.microsoft.com/office/drawing/2014/main" id="{0024921B-AD75-4DD3-A8CD-304A6D873508}"/>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6AFC68E2-861E-4040-8370-DA31D9C7FD6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3539CEF-EF3E-4E44-8D94-874C47938703}"/>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2780085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254D1A-5073-48F7-B849-C5103DCEA84E}"/>
              </a:ext>
            </a:extLst>
          </p:cNvPr>
          <p:cNvSpPr>
            <a:spLocks noGrp="1"/>
          </p:cNvSpPr>
          <p:nvPr>
            <p:ph type="title"/>
          </p:nvPr>
        </p:nvSpPr>
        <p:spPr/>
        <p:txBody>
          <a:bodyPr/>
          <a:lstStyle/>
          <a:p>
            <a:r>
              <a:rPr lang="en-US" dirty="0"/>
              <a:t>11-19/1388 (Alfred Asterjadhi)</a:t>
            </a:r>
          </a:p>
        </p:txBody>
      </p:sp>
      <p:sp>
        <p:nvSpPr>
          <p:cNvPr id="3" name="Content Placeholder 2">
            <a:extLst>
              <a:ext uri="{FF2B5EF4-FFF2-40B4-BE49-F238E27FC236}">
                <a16:creationId xmlns:a16="http://schemas.microsoft.com/office/drawing/2014/main" id="{1A676428-58D7-4777-A09B-76123104ED36}"/>
              </a:ext>
            </a:extLst>
          </p:cNvPr>
          <p:cNvSpPr>
            <a:spLocks noGrp="1"/>
          </p:cNvSpPr>
          <p:nvPr>
            <p:ph idx="1"/>
          </p:nvPr>
        </p:nvSpPr>
        <p:spPr/>
        <p:txBody>
          <a:bodyPr/>
          <a:lstStyle/>
          <a:p>
            <a:r>
              <a:rPr lang="en-US" dirty="0"/>
              <a:t>Do you accept resolutions to CIDs </a:t>
            </a:r>
            <a:r>
              <a:rPr lang="en-GB" dirty="0"/>
              <a:t>20210, 21581</a:t>
            </a:r>
            <a:r>
              <a:rPr lang="en-US" dirty="0"/>
              <a:t> in doc 11-19/1388r5?</a:t>
            </a:r>
          </a:p>
          <a:p>
            <a:endParaRPr lang="en-US" dirty="0"/>
          </a:p>
          <a:p>
            <a:r>
              <a:rPr lang="en-US" dirty="0"/>
              <a:t>Approved with unanimous consent (Tuesday AM2)</a:t>
            </a:r>
          </a:p>
          <a:p>
            <a:r>
              <a:rPr lang="en-US" dirty="0"/>
              <a:t>Revision has changed on Thursday PM1</a:t>
            </a:r>
          </a:p>
          <a:p>
            <a:endParaRPr lang="en-US" dirty="0"/>
          </a:p>
          <a:p>
            <a:endParaRPr lang="en-US" dirty="0"/>
          </a:p>
        </p:txBody>
      </p:sp>
      <p:sp>
        <p:nvSpPr>
          <p:cNvPr id="4" name="Slide Number Placeholder 3">
            <a:extLst>
              <a:ext uri="{FF2B5EF4-FFF2-40B4-BE49-F238E27FC236}">
                <a16:creationId xmlns:a16="http://schemas.microsoft.com/office/drawing/2014/main" id="{0AE37325-E4C2-41B7-9B3F-340A9319F437}"/>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72BE7814-E5F4-4799-990F-94CEE4DBBEE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B0F5D23-E863-44AA-B327-25972015B8BA}"/>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5260739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Monday September 16, 19:30 – 21:30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Presentations and Comment Resolution</a:t>
            </a:r>
          </a:p>
          <a:p>
            <a:pPr lvl="0">
              <a:lnSpc>
                <a:spcPct val="80000"/>
              </a:lnSpc>
              <a:buFont typeface="Arial" panose="020B0604020202020204" pitchFamily="34" charset="0"/>
              <a:buChar char="•"/>
            </a:pPr>
            <a:r>
              <a:rPr lang="en-US" altLang="en-US" dirty="0"/>
              <a:t>Recess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57595893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2FE3C3-781E-4235-B31D-720F9C8802FE}"/>
              </a:ext>
            </a:extLst>
          </p:cNvPr>
          <p:cNvSpPr>
            <a:spLocks noGrp="1"/>
          </p:cNvSpPr>
          <p:nvPr>
            <p:ph type="title"/>
          </p:nvPr>
        </p:nvSpPr>
        <p:spPr/>
        <p:txBody>
          <a:bodyPr/>
          <a:lstStyle/>
          <a:p>
            <a:r>
              <a:rPr lang="en-US" dirty="0"/>
              <a:t>11-19/0552 (Abhishek Patil)</a:t>
            </a:r>
          </a:p>
        </p:txBody>
      </p:sp>
      <p:sp>
        <p:nvSpPr>
          <p:cNvPr id="3" name="Content Placeholder 2">
            <a:extLst>
              <a:ext uri="{FF2B5EF4-FFF2-40B4-BE49-F238E27FC236}">
                <a16:creationId xmlns:a16="http://schemas.microsoft.com/office/drawing/2014/main" id="{C52C2C6A-E2B0-4B44-8B1B-EDC9A0AA6D91}"/>
              </a:ext>
            </a:extLst>
          </p:cNvPr>
          <p:cNvSpPr>
            <a:spLocks noGrp="1"/>
          </p:cNvSpPr>
          <p:nvPr>
            <p:ph idx="1"/>
          </p:nvPr>
        </p:nvSpPr>
        <p:spPr/>
        <p:txBody>
          <a:bodyPr/>
          <a:lstStyle/>
          <a:p>
            <a:r>
              <a:rPr lang="en-US" dirty="0"/>
              <a:t>Do you accept resolution to CID 20073 in doc 11-19/0552r1?</a:t>
            </a:r>
          </a:p>
          <a:p>
            <a:endParaRPr lang="en-US" dirty="0"/>
          </a:p>
          <a:p>
            <a:r>
              <a:rPr lang="en-US" dirty="0">
                <a:highlight>
                  <a:srgbClr val="00FF00"/>
                </a:highlight>
              </a:rPr>
              <a:t>Y/N/A: 5/0/8</a:t>
            </a:r>
          </a:p>
        </p:txBody>
      </p:sp>
      <p:sp>
        <p:nvSpPr>
          <p:cNvPr id="4" name="Slide Number Placeholder 3">
            <a:extLst>
              <a:ext uri="{FF2B5EF4-FFF2-40B4-BE49-F238E27FC236}">
                <a16:creationId xmlns:a16="http://schemas.microsoft.com/office/drawing/2014/main" id="{C09F6D6B-A8D6-4CFB-995C-FF1C08092300}"/>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A67DDAE7-C5D8-4192-AF37-64DF2484107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FA6C4DC-5239-4060-8AF7-8555D4F1E928}"/>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9350880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175E7-6849-4102-8D0D-68450E3BE065}"/>
              </a:ext>
            </a:extLst>
          </p:cNvPr>
          <p:cNvSpPr>
            <a:spLocks noGrp="1"/>
          </p:cNvSpPr>
          <p:nvPr>
            <p:ph type="title"/>
          </p:nvPr>
        </p:nvSpPr>
        <p:spPr/>
        <p:txBody>
          <a:bodyPr/>
          <a:lstStyle/>
          <a:p>
            <a:r>
              <a:rPr lang="en-US" dirty="0"/>
              <a:t>11-19/0770 (Yongho Seok)</a:t>
            </a:r>
          </a:p>
        </p:txBody>
      </p:sp>
      <p:sp>
        <p:nvSpPr>
          <p:cNvPr id="3" name="Content Placeholder 2">
            <a:extLst>
              <a:ext uri="{FF2B5EF4-FFF2-40B4-BE49-F238E27FC236}">
                <a16:creationId xmlns:a16="http://schemas.microsoft.com/office/drawing/2014/main" id="{1225B07C-88C7-44E6-8A3C-5CB4FF587D7E}"/>
              </a:ext>
            </a:extLst>
          </p:cNvPr>
          <p:cNvSpPr>
            <a:spLocks noGrp="1"/>
          </p:cNvSpPr>
          <p:nvPr>
            <p:ph idx="1"/>
          </p:nvPr>
        </p:nvSpPr>
        <p:spPr/>
        <p:txBody>
          <a:bodyPr/>
          <a:lstStyle/>
          <a:p>
            <a:r>
              <a:rPr lang="en-US" dirty="0"/>
              <a:t>Do you accept resolutions to CIDs 20743, </a:t>
            </a:r>
            <a:r>
              <a:rPr lang="en-GB" dirty="0"/>
              <a:t>21513, 20237, 20606, 20713, 20913, </a:t>
            </a:r>
            <a:r>
              <a:rPr lang="en-GB" dirty="0">
                <a:solidFill>
                  <a:srgbClr val="FF0000"/>
                </a:solidFill>
              </a:rPr>
              <a:t>20690</a:t>
            </a:r>
            <a:r>
              <a:rPr lang="en-GB" dirty="0"/>
              <a:t>, 21138, 21361, 21362 in doc 11-19/0770r5?</a:t>
            </a:r>
          </a:p>
          <a:p>
            <a:endParaRPr lang="en-GB" dirty="0"/>
          </a:p>
          <a:p>
            <a:r>
              <a:rPr lang="en-GB" dirty="0">
                <a:highlight>
                  <a:srgbClr val="00FF00"/>
                </a:highlight>
              </a:rPr>
              <a:t>Y/N/A: 6/0/3</a:t>
            </a:r>
          </a:p>
          <a:p>
            <a:endParaRPr lang="en-GB" dirty="0"/>
          </a:p>
          <a:p>
            <a:endParaRPr lang="en-US" dirty="0"/>
          </a:p>
        </p:txBody>
      </p:sp>
      <p:sp>
        <p:nvSpPr>
          <p:cNvPr id="4" name="Slide Number Placeholder 3">
            <a:extLst>
              <a:ext uri="{FF2B5EF4-FFF2-40B4-BE49-F238E27FC236}">
                <a16:creationId xmlns:a16="http://schemas.microsoft.com/office/drawing/2014/main" id="{E8E46BCA-9F24-426B-9300-6CAADA84FC3C}"/>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97AFD3B-51B7-49C1-BCBC-12C82C18ACF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C94F12E-531D-45A3-A0FB-713CAFD9A592}"/>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422039226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685801"/>
            <a:ext cx="9753600" cy="1065213"/>
          </a:xfrm>
        </p:spPr>
        <p:txBody>
          <a:bodyPr/>
          <a:lstStyle/>
          <a:p>
            <a:r>
              <a:rPr lang="en-US" altLang="en-US" dirty="0"/>
              <a:t>Agenda for Tuesday September 17, 10:30 – 12:30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err="1"/>
              <a:t>Adhoc</a:t>
            </a:r>
            <a:r>
              <a:rPr lang="en-US" altLang="en-US" dirty="0"/>
              <a:t> group meetings</a:t>
            </a:r>
          </a:p>
          <a:p>
            <a:pPr lvl="1">
              <a:lnSpc>
                <a:spcPct val="80000"/>
              </a:lnSpc>
              <a:buFont typeface="Arial" panose="020B0604020202020204" pitchFamily="34" charset="0"/>
              <a:buChar char="•"/>
            </a:pPr>
            <a:r>
              <a:rPr lang="en-US" altLang="en-US" dirty="0"/>
              <a:t>MU </a:t>
            </a:r>
            <a:r>
              <a:rPr lang="en-US" altLang="en-US" dirty="0">
                <a:sym typeface="Wingdings" panose="05000000000000000000" pitchFamily="2" charset="2"/>
              </a:rPr>
              <a:t> Grand Ballroom I and II</a:t>
            </a:r>
          </a:p>
          <a:p>
            <a:pPr lvl="1">
              <a:lnSpc>
                <a:spcPct val="80000"/>
              </a:lnSpc>
              <a:buFont typeface="Arial" panose="020B0604020202020204" pitchFamily="34" charset="0"/>
              <a:buChar char="•"/>
            </a:pPr>
            <a:r>
              <a:rPr lang="en-US" altLang="en-US" dirty="0">
                <a:sym typeface="Wingdings" panose="05000000000000000000" pitchFamily="2" charset="2"/>
              </a:rPr>
              <a:t>MAC  Grand Ballroom III</a:t>
            </a:r>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01637809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45BB57-9D36-452A-B805-2790DE6207FD}"/>
              </a:ext>
            </a:extLst>
          </p:cNvPr>
          <p:cNvSpPr>
            <a:spLocks noGrp="1"/>
          </p:cNvSpPr>
          <p:nvPr>
            <p:ph type="title"/>
          </p:nvPr>
        </p:nvSpPr>
        <p:spPr/>
        <p:txBody>
          <a:bodyPr/>
          <a:lstStyle/>
          <a:p>
            <a:r>
              <a:rPr lang="en-US" dirty="0"/>
              <a:t>802.11ax MAC Ad hoc</a:t>
            </a:r>
          </a:p>
        </p:txBody>
      </p:sp>
      <p:sp>
        <p:nvSpPr>
          <p:cNvPr id="3" name="Content Placeholder 2">
            <a:extLst>
              <a:ext uri="{FF2B5EF4-FFF2-40B4-BE49-F238E27FC236}">
                <a16:creationId xmlns:a16="http://schemas.microsoft.com/office/drawing/2014/main" id="{5E5D11ED-2097-42DA-8689-AE8999B4EEA3}"/>
              </a:ext>
            </a:extLst>
          </p:cNvPr>
          <p:cNvSpPr>
            <a:spLocks noGrp="1"/>
          </p:cNvSpPr>
          <p:nvPr>
            <p:ph idx="1"/>
          </p:nvPr>
        </p:nvSpPr>
        <p:spPr/>
        <p:txBody>
          <a:bodyPr/>
          <a:lstStyle/>
          <a:p>
            <a:pPr>
              <a:buFont typeface="Arial" panose="020B0604020202020204" pitchFamily="34" charset="0"/>
              <a:buChar char="•"/>
            </a:pPr>
            <a:r>
              <a:rPr lang="en-US" dirty="0"/>
              <a:t>Call the meeting to order</a:t>
            </a:r>
          </a:p>
          <a:p>
            <a:pPr>
              <a:buFont typeface="Arial" panose="020B0604020202020204" pitchFamily="34" charset="0"/>
              <a:buChar char="•"/>
            </a:pPr>
            <a:r>
              <a:rPr lang="en-US" dirty="0"/>
              <a:t>IEEE-SA IPR policy and procedure</a:t>
            </a:r>
          </a:p>
          <a:p>
            <a:pPr>
              <a:buFont typeface="Arial" panose="020B0604020202020204" pitchFamily="34" charset="0"/>
              <a:buChar char="•"/>
            </a:pPr>
            <a:r>
              <a:rPr lang="en-US" dirty="0"/>
              <a:t>Submissions and Comment Resolution</a:t>
            </a:r>
          </a:p>
        </p:txBody>
      </p:sp>
      <p:sp>
        <p:nvSpPr>
          <p:cNvPr id="4" name="Slide Number Placeholder 3">
            <a:extLst>
              <a:ext uri="{FF2B5EF4-FFF2-40B4-BE49-F238E27FC236}">
                <a16:creationId xmlns:a16="http://schemas.microsoft.com/office/drawing/2014/main" id="{4DE29E38-0AAA-4CAC-B007-B0A861D59927}"/>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97444C1A-C28C-45E1-8857-D8E46E58533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02162F8-885E-4B99-AF95-57E55A3E949B}"/>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50542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38C0AC-B5D1-4A1A-AAD4-74C27DA63E61}"/>
              </a:ext>
            </a:extLst>
          </p:cNvPr>
          <p:cNvSpPr>
            <a:spLocks noGrp="1"/>
          </p:cNvSpPr>
          <p:nvPr>
            <p:ph type="title"/>
          </p:nvPr>
        </p:nvSpPr>
        <p:spPr/>
        <p:txBody>
          <a:bodyPr/>
          <a:lstStyle/>
          <a:p>
            <a:r>
              <a:rPr lang="en-US" dirty="0"/>
              <a:t>11-19/0594 (Alfred Asterjadhi)</a:t>
            </a:r>
          </a:p>
        </p:txBody>
      </p:sp>
      <p:sp>
        <p:nvSpPr>
          <p:cNvPr id="3" name="Content Placeholder 2">
            <a:extLst>
              <a:ext uri="{FF2B5EF4-FFF2-40B4-BE49-F238E27FC236}">
                <a16:creationId xmlns:a16="http://schemas.microsoft.com/office/drawing/2014/main" id="{52770402-083B-4F56-B7CE-BAECC2B90E40}"/>
              </a:ext>
            </a:extLst>
          </p:cNvPr>
          <p:cNvSpPr>
            <a:spLocks noGrp="1"/>
          </p:cNvSpPr>
          <p:nvPr>
            <p:ph idx="1"/>
          </p:nvPr>
        </p:nvSpPr>
        <p:spPr/>
        <p:txBody>
          <a:bodyPr/>
          <a:lstStyle/>
          <a:p>
            <a:r>
              <a:rPr lang="en-US" dirty="0"/>
              <a:t>Do you accept resolutions to CIDs </a:t>
            </a:r>
            <a:r>
              <a:rPr lang="en-GB" dirty="0"/>
              <a:t>20017, 20022 in doc 11-19/0594r5?</a:t>
            </a:r>
          </a:p>
          <a:p>
            <a:endParaRPr lang="en-GB" dirty="0"/>
          </a:p>
          <a:p>
            <a:r>
              <a:rPr lang="en-GB" dirty="0"/>
              <a:t>Approved with unanimous consent</a:t>
            </a:r>
          </a:p>
          <a:p>
            <a:endParaRPr lang="en-GB" dirty="0"/>
          </a:p>
          <a:p>
            <a:endParaRPr lang="en-GB" dirty="0"/>
          </a:p>
          <a:p>
            <a:endParaRPr lang="en-GB" dirty="0"/>
          </a:p>
          <a:p>
            <a:endParaRPr lang="en-GB" dirty="0"/>
          </a:p>
          <a:p>
            <a:endParaRPr lang="en-GB" dirty="0"/>
          </a:p>
          <a:p>
            <a:endParaRPr lang="en-US" dirty="0"/>
          </a:p>
          <a:p>
            <a:endParaRPr lang="en-US" dirty="0"/>
          </a:p>
        </p:txBody>
      </p:sp>
      <p:sp>
        <p:nvSpPr>
          <p:cNvPr id="4" name="Slide Number Placeholder 3">
            <a:extLst>
              <a:ext uri="{FF2B5EF4-FFF2-40B4-BE49-F238E27FC236}">
                <a16:creationId xmlns:a16="http://schemas.microsoft.com/office/drawing/2014/main" id="{0CF84652-EDFE-44CE-86E3-D289C0B71DBC}"/>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23481F82-B46E-4318-843E-686F3A56D9D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ACDA442-4168-4467-8023-0E7D914C2154}"/>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41215575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0C2BA3-EC6D-46BE-90F5-B8D606150979}"/>
              </a:ext>
            </a:extLst>
          </p:cNvPr>
          <p:cNvSpPr>
            <a:spLocks noGrp="1"/>
          </p:cNvSpPr>
          <p:nvPr>
            <p:ph type="title"/>
          </p:nvPr>
        </p:nvSpPr>
        <p:spPr/>
        <p:txBody>
          <a:bodyPr/>
          <a:lstStyle/>
          <a:p>
            <a:r>
              <a:rPr lang="en-US" dirty="0"/>
              <a:t>11-19/0966 (Alfred Asterjadhi)</a:t>
            </a:r>
          </a:p>
        </p:txBody>
      </p:sp>
      <p:sp>
        <p:nvSpPr>
          <p:cNvPr id="3" name="Content Placeholder 2">
            <a:extLst>
              <a:ext uri="{FF2B5EF4-FFF2-40B4-BE49-F238E27FC236}">
                <a16:creationId xmlns:a16="http://schemas.microsoft.com/office/drawing/2014/main" id="{81C18712-EE99-41D8-B4DE-4C944FDB6310}"/>
              </a:ext>
            </a:extLst>
          </p:cNvPr>
          <p:cNvSpPr>
            <a:spLocks noGrp="1"/>
          </p:cNvSpPr>
          <p:nvPr>
            <p:ph idx="1"/>
          </p:nvPr>
        </p:nvSpPr>
        <p:spPr/>
        <p:txBody>
          <a:bodyPr/>
          <a:lstStyle/>
          <a:p>
            <a:pPr lvl="0"/>
            <a:r>
              <a:rPr lang="en-US" dirty="0"/>
              <a:t>Do you accept resolutions to CIDs </a:t>
            </a:r>
            <a:r>
              <a:rPr lang="en-GB" dirty="0"/>
              <a:t>20229, 20230, 20231, 20232, 20235, 20400, 20405, 20543, 20836, 20837, </a:t>
            </a:r>
            <a:r>
              <a:rPr lang="en-GB" dirty="0">
                <a:solidFill>
                  <a:srgbClr val="FF0000"/>
                </a:solidFill>
              </a:rPr>
              <a:t>20846</a:t>
            </a:r>
            <a:r>
              <a:rPr lang="en-GB" dirty="0"/>
              <a:t>, 20847, 21051 in doc 11-19/0966r1?</a:t>
            </a:r>
          </a:p>
          <a:p>
            <a:pPr lvl="0"/>
            <a:endParaRPr lang="en-GB" dirty="0"/>
          </a:p>
          <a:p>
            <a:pPr lvl="0"/>
            <a:r>
              <a:rPr lang="en-GB" dirty="0"/>
              <a:t>20543 needs to review the figure</a:t>
            </a:r>
          </a:p>
          <a:p>
            <a:pPr lvl="0"/>
            <a:endParaRPr lang="en-GB" dirty="0"/>
          </a:p>
          <a:p>
            <a:pPr lvl="0"/>
            <a:r>
              <a:rPr lang="en-GB" dirty="0"/>
              <a:t>Approved with unanimous consent (excluding the 20846)</a:t>
            </a:r>
          </a:p>
          <a:p>
            <a:pPr lvl="0"/>
            <a:endParaRPr lang="en-GB" dirty="0"/>
          </a:p>
          <a:p>
            <a:pPr lvl="0"/>
            <a:endParaRPr lang="en-GB" dirty="0"/>
          </a:p>
          <a:p>
            <a:pPr lvl="0"/>
            <a:endParaRPr lang="en-GB" dirty="0"/>
          </a:p>
          <a:p>
            <a:pPr lvl="0"/>
            <a:endParaRPr lang="en-US" dirty="0"/>
          </a:p>
          <a:p>
            <a:r>
              <a:rPr lang="en-GB" dirty="0"/>
              <a:t> </a:t>
            </a:r>
            <a:endParaRPr lang="en-US" dirty="0"/>
          </a:p>
          <a:p>
            <a:endParaRPr lang="en-US" dirty="0"/>
          </a:p>
        </p:txBody>
      </p:sp>
      <p:sp>
        <p:nvSpPr>
          <p:cNvPr id="4" name="Slide Number Placeholder 3">
            <a:extLst>
              <a:ext uri="{FF2B5EF4-FFF2-40B4-BE49-F238E27FC236}">
                <a16:creationId xmlns:a16="http://schemas.microsoft.com/office/drawing/2014/main" id="{656F9E83-0FEB-4AA5-A0BC-1D3B1518CA1B}"/>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9EF58B05-009B-41D4-A58D-B81678D7B47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BB19FAD-50A1-4D43-B08F-2194EFE44CF6}"/>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423421969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E49340-822D-4CB4-B41C-D12FCDEBA529}"/>
              </a:ext>
            </a:extLst>
          </p:cNvPr>
          <p:cNvSpPr>
            <a:spLocks noGrp="1"/>
          </p:cNvSpPr>
          <p:nvPr>
            <p:ph type="title"/>
          </p:nvPr>
        </p:nvSpPr>
        <p:spPr/>
        <p:txBody>
          <a:bodyPr/>
          <a:lstStyle/>
          <a:p>
            <a:r>
              <a:rPr lang="en-US" dirty="0"/>
              <a:t>11-19/1219 (Alfred Asterjadhi)</a:t>
            </a:r>
          </a:p>
        </p:txBody>
      </p:sp>
      <p:sp>
        <p:nvSpPr>
          <p:cNvPr id="3" name="Content Placeholder 2">
            <a:extLst>
              <a:ext uri="{FF2B5EF4-FFF2-40B4-BE49-F238E27FC236}">
                <a16:creationId xmlns:a16="http://schemas.microsoft.com/office/drawing/2014/main" id="{5B108315-EB76-4019-AFE7-7B2D781D8771}"/>
              </a:ext>
            </a:extLst>
          </p:cNvPr>
          <p:cNvSpPr>
            <a:spLocks noGrp="1"/>
          </p:cNvSpPr>
          <p:nvPr>
            <p:ph idx="1"/>
          </p:nvPr>
        </p:nvSpPr>
        <p:spPr/>
        <p:txBody>
          <a:bodyPr/>
          <a:lstStyle/>
          <a:p>
            <a:r>
              <a:rPr lang="en-US" dirty="0"/>
              <a:t>Do you accept resolution to CIDs 20107 in doc 11-12/1219r0?</a:t>
            </a:r>
          </a:p>
          <a:p>
            <a:endParaRPr lang="en-US" dirty="0"/>
          </a:p>
          <a:p>
            <a:r>
              <a:rPr lang="en-US" dirty="0"/>
              <a:t>Approved with unanimous consent </a:t>
            </a:r>
          </a:p>
        </p:txBody>
      </p:sp>
      <p:sp>
        <p:nvSpPr>
          <p:cNvPr id="4" name="Slide Number Placeholder 3">
            <a:extLst>
              <a:ext uri="{FF2B5EF4-FFF2-40B4-BE49-F238E27FC236}">
                <a16:creationId xmlns:a16="http://schemas.microsoft.com/office/drawing/2014/main" id="{E110CAA4-1D7C-4526-BDFA-34CE48573814}"/>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77ABAC42-FB7F-427B-AFFA-C39820F2AF9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52B0472-999E-4654-9807-35A85F9C052F}"/>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219456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51380037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2758CA-22BE-41D3-9C9A-13538654C902}"/>
              </a:ext>
            </a:extLst>
          </p:cNvPr>
          <p:cNvSpPr>
            <a:spLocks noGrp="1"/>
          </p:cNvSpPr>
          <p:nvPr>
            <p:ph type="title"/>
          </p:nvPr>
        </p:nvSpPr>
        <p:spPr/>
        <p:txBody>
          <a:bodyPr/>
          <a:lstStyle/>
          <a:p>
            <a:r>
              <a:rPr lang="en-US" dirty="0"/>
              <a:t>11-19/0968 (Alfred Asterjadhi)</a:t>
            </a:r>
          </a:p>
        </p:txBody>
      </p:sp>
      <p:sp>
        <p:nvSpPr>
          <p:cNvPr id="3" name="Content Placeholder 2">
            <a:extLst>
              <a:ext uri="{FF2B5EF4-FFF2-40B4-BE49-F238E27FC236}">
                <a16:creationId xmlns:a16="http://schemas.microsoft.com/office/drawing/2014/main" id="{843B9BEB-4C84-4C2E-B0C5-A1C55575D6D8}"/>
              </a:ext>
            </a:extLst>
          </p:cNvPr>
          <p:cNvSpPr>
            <a:spLocks noGrp="1"/>
          </p:cNvSpPr>
          <p:nvPr>
            <p:ph idx="1"/>
          </p:nvPr>
        </p:nvSpPr>
        <p:spPr/>
        <p:txBody>
          <a:bodyPr/>
          <a:lstStyle/>
          <a:p>
            <a:r>
              <a:rPr lang="en-US" dirty="0"/>
              <a:t>Bug Fixes (not CR motion)</a:t>
            </a:r>
          </a:p>
          <a:p>
            <a:endParaRPr lang="en-US" dirty="0"/>
          </a:p>
          <a:p>
            <a:r>
              <a:rPr lang="en-US" dirty="0"/>
              <a:t>Do you accept the text changes in doc 11-19/0968r1?</a:t>
            </a:r>
          </a:p>
          <a:p>
            <a:endParaRPr lang="en-US" dirty="0"/>
          </a:p>
          <a:p>
            <a:r>
              <a:rPr lang="en-US" dirty="0"/>
              <a:t>Approved with unanimous consent</a:t>
            </a:r>
          </a:p>
        </p:txBody>
      </p:sp>
      <p:sp>
        <p:nvSpPr>
          <p:cNvPr id="4" name="Slide Number Placeholder 3">
            <a:extLst>
              <a:ext uri="{FF2B5EF4-FFF2-40B4-BE49-F238E27FC236}">
                <a16:creationId xmlns:a16="http://schemas.microsoft.com/office/drawing/2014/main" id="{FDA313CB-46B3-4E18-AAC2-799D172025BF}"/>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6B03860E-D4DB-44C5-8AFA-EC63E553C24F}"/>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201D8CB-2B0A-41B5-988C-4B30B8F0DF96}"/>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68022601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89388-C988-4461-AF70-4AB7DA78F21C}"/>
              </a:ext>
            </a:extLst>
          </p:cNvPr>
          <p:cNvSpPr>
            <a:spLocks noGrp="1"/>
          </p:cNvSpPr>
          <p:nvPr>
            <p:ph type="title"/>
          </p:nvPr>
        </p:nvSpPr>
        <p:spPr/>
        <p:txBody>
          <a:bodyPr/>
          <a:lstStyle/>
          <a:p>
            <a:r>
              <a:rPr lang="en-US" dirty="0"/>
              <a:t>11-19/1631 (Kaiying Lu)</a:t>
            </a:r>
          </a:p>
        </p:txBody>
      </p:sp>
      <p:sp>
        <p:nvSpPr>
          <p:cNvPr id="4" name="Slide Number Placeholder 3">
            <a:extLst>
              <a:ext uri="{FF2B5EF4-FFF2-40B4-BE49-F238E27FC236}">
                <a16:creationId xmlns:a16="http://schemas.microsoft.com/office/drawing/2014/main" id="{B7C5ECF2-4C04-4B9C-9013-32F5F50E52BA}"/>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06CD3CEE-16C1-4B8E-963E-12124E4F266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9B6C9FD-B742-472B-9F22-E2DB00D9F273}"/>
              </a:ext>
            </a:extLst>
          </p:cNvPr>
          <p:cNvSpPr>
            <a:spLocks noGrp="1"/>
          </p:cNvSpPr>
          <p:nvPr>
            <p:ph type="dt" idx="15"/>
          </p:nvPr>
        </p:nvSpPr>
        <p:spPr/>
        <p:txBody>
          <a:bodyPr/>
          <a:lstStyle/>
          <a:p>
            <a:r>
              <a:rPr lang="en-US"/>
              <a:t>September 2019</a:t>
            </a:r>
            <a:endParaRPr lang="en-GB" dirty="0"/>
          </a:p>
        </p:txBody>
      </p:sp>
      <p:sp>
        <p:nvSpPr>
          <p:cNvPr id="11" name="Content Placeholder 10">
            <a:extLst>
              <a:ext uri="{FF2B5EF4-FFF2-40B4-BE49-F238E27FC236}">
                <a16:creationId xmlns:a16="http://schemas.microsoft.com/office/drawing/2014/main" id="{FEDC11F6-B587-42A6-AA1A-F3F6B460BE7A}"/>
              </a:ext>
            </a:extLst>
          </p:cNvPr>
          <p:cNvSpPr>
            <a:spLocks noGrp="1"/>
          </p:cNvSpPr>
          <p:nvPr>
            <p:ph idx="1"/>
          </p:nvPr>
        </p:nvSpPr>
        <p:spPr/>
        <p:txBody>
          <a:bodyPr/>
          <a:lstStyle/>
          <a:p>
            <a:r>
              <a:rPr lang="en-US" dirty="0"/>
              <a:t>Do you accept resolutions to CIDs </a:t>
            </a:r>
            <a:r>
              <a:rPr lang="en-US" altLang="ko-KR" b="0" dirty="0">
                <a:solidFill>
                  <a:schemeClr val="tx1"/>
                </a:solidFill>
                <a:latin typeface="Calibri" panose="020F0502020204030204" pitchFamily="34" charset="0"/>
                <a:ea typeface="SimSun" panose="02010600030101010101" pitchFamily="2" charset="-122"/>
                <a:cs typeface="Times New Roman" panose="02020603050405020304" pitchFamily="18" charset="0"/>
              </a:rPr>
              <a:t>20571, 20964, 20968 in doc 11-19/1631r1?</a:t>
            </a:r>
          </a:p>
          <a:p>
            <a:endParaRPr lang="en-US" altLang="ko-KR" b="0" dirty="0">
              <a:solidFill>
                <a:schemeClr val="tx1"/>
              </a:solidFill>
              <a:latin typeface="Calibri" panose="020F0502020204030204" pitchFamily="34" charset="0"/>
              <a:ea typeface="SimSun" panose="02010600030101010101" pitchFamily="2" charset="-122"/>
              <a:cs typeface="Times New Roman" panose="02020603050405020304" pitchFamily="18" charset="0"/>
            </a:endParaRPr>
          </a:p>
          <a:p>
            <a:r>
              <a:rPr lang="en-US" altLang="ko-KR" b="0" dirty="0">
                <a:solidFill>
                  <a:schemeClr val="tx1"/>
                </a:solidFill>
                <a:latin typeface="Calibri" panose="020F0502020204030204" pitchFamily="34" charset="0"/>
                <a:ea typeface="SimSun" panose="02010600030101010101" pitchFamily="2" charset="-122"/>
                <a:cs typeface="Times New Roman" panose="02020603050405020304" pitchFamily="18" charset="0"/>
              </a:rPr>
              <a:t>Y/N/A: </a:t>
            </a:r>
            <a:r>
              <a:rPr lang="en-US" altLang="ko-KR" b="0" dirty="0">
                <a:solidFill>
                  <a:schemeClr val="tx1"/>
                </a:solidFill>
                <a:highlight>
                  <a:srgbClr val="00FF00"/>
                </a:highlight>
                <a:latin typeface="Calibri" panose="020F0502020204030204" pitchFamily="34" charset="0"/>
                <a:ea typeface="SimSun" panose="02010600030101010101" pitchFamily="2" charset="-122"/>
                <a:cs typeface="Times New Roman" panose="02020603050405020304" pitchFamily="18" charset="0"/>
              </a:rPr>
              <a:t>8/0/1</a:t>
            </a:r>
          </a:p>
          <a:p>
            <a:endParaRPr lang="en-US" altLang="ko-KR" sz="5400" b="0" dirty="0">
              <a:solidFill>
                <a:schemeClr val="tx1"/>
              </a:solidFill>
              <a:latin typeface="Calibri" panose="020F0502020204030204" pitchFamily="34" charset="0"/>
              <a:ea typeface="SimSun" panose="02010600030101010101" pitchFamily="2" charset="-122"/>
              <a:cs typeface="Times New Roman" panose="02020603050405020304" pitchFamily="18" charset="0"/>
            </a:endParaRPr>
          </a:p>
          <a:p>
            <a:endParaRPr lang="en-US" altLang="ko-KR" sz="5400" b="0" dirty="0">
              <a:solidFill>
                <a:schemeClr val="tx1"/>
              </a:solidFill>
              <a:latin typeface="Arial" panose="020B0604020202020204" pitchFamily="34" charset="0"/>
            </a:endParaRPr>
          </a:p>
          <a:p>
            <a:endParaRPr lang="en-US" dirty="0"/>
          </a:p>
        </p:txBody>
      </p:sp>
    </p:spTree>
    <p:extLst>
      <p:ext uri="{BB962C8B-B14F-4D97-AF65-F5344CB8AC3E}">
        <p14:creationId xmlns:p14="http://schemas.microsoft.com/office/powerpoint/2010/main" val="238997127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D160B6-41F2-4614-9913-6A7810559D05}"/>
              </a:ext>
            </a:extLst>
          </p:cNvPr>
          <p:cNvSpPr>
            <a:spLocks noGrp="1"/>
          </p:cNvSpPr>
          <p:nvPr>
            <p:ph type="title"/>
          </p:nvPr>
        </p:nvSpPr>
        <p:spPr/>
        <p:txBody>
          <a:bodyPr/>
          <a:lstStyle/>
          <a:p>
            <a:r>
              <a:rPr lang="en-US" dirty="0"/>
              <a:t>11-19/1275 (</a:t>
            </a:r>
            <a:r>
              <a:rPr lang="en-US" b="0" dirty="0"/>
              <a:t>Srinivas </a:t>
            </a:r>
            <a:r>
              <a:rPr lang="en-US" b="0" dirty="0" err="1"/>
              <a:t>Kandala</a:t>
            </a:r>
            <a:r>
              <a:rPr lang="en-US" b="0" dirty="0"/>
              <a:t>)</a:t>
            </a:r>
            <a:endParaRPr lang="en-US" dirty="0"/>
          </a:p>
        </p:txBody>
      </p:sp>
      <p:sp>
        <p:nvSpPr>
          <p:cNvPr id="3" name="Content Placeholder 2">
            <a:extLst>
              <a:ext uri="{FF2B5EF4-FFF2-40B4-BE49-F238E27FC236}">
                <a16:creationId xmlns:a16="http://schemas.microsoft.com/office/drawing/2014/main" id="{D759E44D-8914-4468-BD0F-82ADA61A75C6}"/>
              </a:ext>
            </a:extLst>
          </p:cNvPr>
          <p:cNvSpPr>
            <a:spLocks noGrp="1"/>
          </p:cNvSpPr>
          <p:nvPr>
            <p:ph idx="1"/>
          </p:nvPr>
        </p:nvSpPr>
        <p:spPr/>
        <p:txBody>
          <a:bodyPr/>
          <a:lstStyle/>
          <a:p>
            <a:r>
              <a:rPr lang="en-US" dirty="0"/>
              <a:t>Do you accept resolution to CID 20268 in doc 11-19/1275r0?</a:t>
            </a:r>
          </a:p>
          <a:p>
            <a:endParaRPr lang="en-US" dirty="0"/>
          </a:p>
          <a:p>
            <a:r>
              <a:rPr lang="en-US" dirty="0"/>
              <a:t>Talk to Robert about the resolution.</a:t>
            </a:r>
          </a:p>
          <a:p>
            <a:endParaRPr lang="en-US" dirty="0"/>
          </a:p>
          <a:p>
            <a:endParaRPr lang="en-US" dirty="0"/>
          </a:p>
        </p:txBody>
      </p:sp>
      <p:sp>
        <p:nvSpPr>
          <p:cNvPr id="4" name="Slide Number Placeholder 3">
            <a:extLst>
              <a:ext uri="{FF2B5EF4-FFF2-40B4-BE49-F238E27FC236}">
                <a16:creationId xmlns:a16="http://schemas.microsoft.com/office/drawing/2014/main" id="{75D74354-1F3C-4580-8A58-4CEC2F943067}"/>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B6D5B608-A94A-4939-B586-22FFB02083D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27A16E0E-5347-4B1F-BA0B-5207417D29C4}"/>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56403012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C721A9-E967-4B9B-9667-CF36153B6B42}"/>
              </a:ext>
            </a:extLst>
          </p:cNvPr>
          <p:cNvSpPr>
            <a:spLocks noGrp="1"/>
          </p:cNvSpPr>
          <p:nvPr>
            <p:ph type="title"/>
          </p:nvPr>
        </p:nvSpPr>
        <p:spPr/>
        <p:txBody>
          <a:bodyPr/>
          <a:lstStyle/>
          <a:p>
            <a:r>
              <a:rPr lang="en-US" dirty="0"/>
              <a:t>11-19/1629 (</a:t>
            </a:r>
            <a:r>
              <a:rPr lang="en-US" dirty="0" err="1"/>
              <a:t>Liwen</a:t>
            </a:r>
            <a:r>
              <a:rPr lang="en-US" dirty="0"/>
              <a:t> Chu)</a:t>
            </a:r>
          </a:p>
        </p:txBody>
      </p:sp>
      <p:sp>
        <p:nvSpPr>
          <p:cNvPr id="3" name="Content Placeholder 2">
            <a:extLst>
              <a:ext uri="{FF2B5EF4-FFF2-40B4-BE49-F238E27FC236}">
                <a16:creationId xmlns:a16="http://schemas.microsoft.com/office/drawing/2014/main" id="{101BBEC6-D0FC-4F93-8571-A1B249448FC4}"/>
              </a:ext>
            </a:extLst>
          </p:cNvPr>
          <p:cNvSpPr>
            <a:spLocks noGrp="1"/>
          </p:cNvSpPr>
          <p:nvPr>
            <p:ph idx="1"/>
          </p:nvPr>
        </p:nvSpPr>
        <p:spPr/>
        <p:txBody>
          <a:bodyPr/>
          <a:lstStyle/>
          <a:p>
            <a:r>
              <a:rPr lang="en-US" dirty="0"/>
              <a:t>Do you accept resolutions to CIDs 21290, 20768 in doc 11-19/1629r1?</a:t>
            </a:r>
          </a:p>
          <a:p>
            <a:endParaRPr lang="en-US" dirty="0"/>
          </a:p>
          <a:p>
            <a:r>
              <a:rPr lang="en-US" dirty="0"/>
              <a:t>Approved with unanimous consent</a:t>
            </a:r>
          </a:p>
          <a:p>
            <a:endParaRPr lang="en-US" dirty="0"/>
          </a:p>
        </p:txBody>
      </p:sp>
      <p:sp>
        <p:nvSpPr>
          <p:cNvPr id="4" name="Slide Number Placeholder 3">
            <a:extLst>
              <a:ext uri="{FF2B5EF4-FFF2-40B4-BE49-F238E27FC236}">
                <a16:creationId xmlns:a16="http://schemas.microsoft.com/office/drawing/2014/main" id="{332453EA-6F92-49A1-B6BB-9EE3AA7AE25B}"/>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0276F325-EAB0-461B-9FA4-E61DCCEAC25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669758C-BD0D-409B-B57F-1A8606CBDEC9}"/>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65605607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A4B2BA-238B-438B-8CE5-EFC71C88A284}"/>
              </a:ext>
            </a:extLst>
          </p:cNvPr>
          <p:cNvSpPr>
            <a:spLocks noGrp="1"/>
          </p:cNvSpPr>
          <p:nvPr>
            <p:ph type="title"/>
          </p:nvPr>
        </p:nvSpPr>
        <p:spPr/>
        <p:txBody>
          <a:bodyPr/>
          <a:lstStyle/>
          <a:p>
            <a:r>
              <a:rPr lang="en-US" dirty="0"/>
              <a:t>11-19/1618 (</a:t>
            </a:r>
            <a:r>
              <a:rPr lang="en-US" b="0" dirty="0"/>
              <a:t>Jarkko </a:t>
            </a:r>
            <a:r>
              <a:rPr lang="en-US" b="0" dirty="0" err="1"/>
              <a:t>Kneckt</a:t>
            </a:r>
            <a:r>
              <a:rPr lang="en-US" dirty="0"/>
              <a:t>)</a:t>
            </a:r>
          </a:p>
        </p:txBody>
      </p:sp>
      <p:sp>
        <p:nvSpPr>
          <p:cNvPr id="3" name="Content Placeholder 2">
            <a:extLst>
              <a:ext uri="{FF2B5EF4-FFF2-40B4-BE49-F238E27FC236}">
                <a16:creationId xmlns:a16="http://schemas.microsoft.com/office/drawing/2014/main" id="{F685546C-FA97-420C-AFB0-DCC1C78FE870}"/>
              </a:ext>
            </a:extLst>
          </p:cNvPr>
          <p:cNvSpPr>
            <a:spLocks noGrp="1"/>
          </p:cNvSpPr>
          <p:nvPr>
            <p:ph idx="1"/>
          </p:nvPr>
        </p:nvSpPr>
        <p:spPr/>
        <p:txBody>
          <a:bodyPr/>
          <a:lstStyle/>
          <a:p>
            <a:r>
              <a:rPr lang="en-US" dirty="0"/>
              <a:t>Do you accept resolutions to CIDs 20475, 20788 and 21618  in doc 11-19/1618r0?</a:t>
            </a:r>
          </a:p>
        </p:txBody>
      </p:sp>
      <p:sp>
        <p:nvSpPr>
          <p:cNvPr id="4" name="Slide Number Placeholder 3">
            <a:extLst>
              <a:ext uri="{FF2B5EF4-FFF2-40B4-BE49-F238E27FC236}">
                <a16:creationId xmlns:a16="http://schemas.microsoft.com/office/drawing/2014/main" id="{8948E1CE-0484-403D-903C-1F077023A7C0}"/>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FDF1A8E2-C3B0-4C96-87AA-30E9CB624A8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6ECB23A-AF6A-4B46-86FE-DCA9123DD0C1}"/>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86927246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9905999" cy="1065213"/>
          </a:xfrm>
        </p:spPr>
        <p:txBody>
          <a:bodyPr/>
          <a:lstStyle/>
          <a:p>
            <a:r>
              <a:rPr lang="en-US" altLang="en-US" dirty="0"/>
              <a:t>Agenda for Tuesday September 17, 16:00 – 18:00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err="1"/>
              <a:t>Adhoc</a:t>
            </a:r>
            <a:r>
              <a:rPr lang="en-US" altLang="en-US" dirty="0"/>
              <a:t> group meetings</a:t>
            </a:r>
          </a:p>
          <a:p>
            <a:pPr lvl="1">
              <a:lnSpc>
                <a:spcPct val="80000"/>
              </a:lnSpc>
              <a:buFont typeface="Arial" panose="020B0604020202020204" pitchFamily="34" charset="0"/>
              <a:buChar char="•"/>
            </a:pPr>
            <a:r>
              <a:rPr lang="en-US" altLang="en-US" dirty="0"/>
              <a:t>PHY </a:t>
            </a:r>
            <a:r>
              <a:rPr lang="en-US" altLang="en-US" dirty="0">
                <a:sym typeface="Wingdings" panose="05000000000000000000" pitchFamily="2" charset="2"/>
              </a:rPr>
              <a:t> Grand Ballroom I and II</a:t>
            </a:r>
          </a:p>
          <a:p>
            <a:pPr lvl="1">
              <a:lnSpc>
                <a:spcPct val="80000"/>
              </a:lnSpc>
              <a:buFont typeface="Arial" panose="020B0604020202020204" pitchFamily="34" charset="0"/>
              <a:buChar char="•"/>
            </a:pPr>
            <a:r>
              <a:rPr lang="en-US" altLang="en-US" dirty="0">
                <a:sym typeface="Wingdings" panose="05000000000000000000" pitchFamily="2" charset="2"/>
              </a:rPr>
              <a:t>MAC  Grand Ballroom III</a:t>
            </a:r>
            <a:endParaRPr lang="en-US" alt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05230959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A88FE7-3778-4881-B461-53630417688D}"/>
              </a:ext>
            </a:extLst>
          </p:cNvPr>
          <p:cNvSpPr>
            <a:spLocks noGrp="1"/>
          </p:cNvSpPr>
          <p:nvPr>
            <p:ph type="title"/>
          </p:nvPr>
        </p:nvSpPr>
        <p:spPr/>
        <p:txBody>
          <a:bodyPr/>
          <a:lstStyle/>
          <a:p>
            <a:r>
              <a:rPr lang="en-US" dirty="0"/>
              <a:t>802.11ax MAC Ad hoc</a:t>
            </a:r>
          </a:p>
        </p:txBody>
      </p:sp>
      <p:sp>
        <p:nvSpPr>
          <p:cNvPr id="3" name="Content Placeholder 2">
            <a:extLst>
              <a:ext uri="{FF2B5EF4-FFF2-40B4-BE49-F238E27FC236}">
                <a16:creationId xmlns:a16="http://schemas.microsoft.com/office/drawing/2014/main" id="{D7426FC1-10FF-4C3E-A1F7-E8766BB35B9D}"/>
              </a:ext>
            </a:extLst>
          </p:cNvPr>
          <p:cNvSpPr>
            <a:spLocks noGrp="1"/>
          </p:cNvSpPr>
          <p:nvPr>
            <p:ph idx="1"/>
          </p:nvPr>
        </p:nvSpPr>
        <p:spPr/>
        <p:txBody>
          <a:bodyPr/>
          <a:lstStyle/>
          <a:p>
            <a:pPr>
              <a:buFont typeface="Arial" panose="020B0604020202020204" pitchFamily="34" charset="0"/>
              <a:buChar char="•"/>
            </a:pPr>
            <a:r>
              <a:rPr lang="en-US" dirty="0"/>
              <a:t>Call the meeting to order</a:t>
            </a:r>
          </a:p>
          <a:p>
            <a:pPr>
              <a:buFont typeface="Arial" panose="020B0604020202020204" pitchFamily="34" charset="0"/>
              <a:buChar char="•"/>
            </a:pPr>
            <a:r>
              <a:rPr lang="en-US" dirty="0"/>
              <a:t>IEEE-SA IPR policy and procedure</a:t>
            </a:r>
          </a:p>
          <a:p>
            <a:pPr>
              <a:buFont typeface="Arial" panose="020B0604020202020204" pitchFamily="34" charset="0"/>
              <a:buChar char="•"/>
            </a:pPr>
            <a:r>
              <a:rPr lang="en-US" dirty="0"/>
              <a:t>Submissions and Comment Resolution</a:t>
            </a:r>
          </a:p>
        </p:txBody>
      </p:sp>
      <p:sp>
        <p:nvSpPr>
          <p:cNvPr id="4" name="Slide Number Placeholder 3">
            <a:extLst>
              <a:ext uri="{FF2B5EF4-FFF2-40B4-BE49-F238E27FC236}">
                <a16:creationId xmlns:a16="http://schemas.microsoft.com/office/drawing/2014/main" id="{3B8B3BEE-A4F0-4D5F-8B8E-4A40C357D27D}"/>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F282C651-1948-4502-A3C8-55770AD99E4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4139D1C-53CD-4BE8-A207-5A5657F7F63F}"/>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90977769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56EA4-7BD5-472A-B5CE-CB1FB768AB1E}"/>
              </a:ext>
            </a:extLst>
          </p:cNvPr>
          <p:cNvSpPr>
            <a:spLocks noGrp="1"/>
          </p:cNvSpPr>
          <p:nvPr>
            <p:ph type="title"/>
          </p:nvPr>
        </p:nvSpPr>
        <p:spPr/>
        <p:txBody>
          <a:bodyPr/>
          <a:lstStyle/>
          <a:p>
            <a:r>
              <a:rPr lang="en-US" dirty="0"/>
              <a:t>11-19/1590 (</a:t>
            </a:r>
            <a:r>
              <a:rPr lang="en-US" dirty="0" err="1"/>
              <a:t>Huizhao</a:t>
            </a:r>
            <a:r>
              <a:rPr lang="en-US" dirty="0"/>
              <a:t> Wang)</a:t>
            </a:r>
          </a:p>
        </p:txBody>
      </p:sp>
      <p:sp>
        <p:nvSpPr>
          <p:cNvPr id="3" name="Content Placeholder 2">
            <a:extLst>
              <a:ext uri="{FF2B5EF4-FFF2-40B4-BE49-F238E27FC236}">
                <a16:creationId xmlns:a16="http://schemas.microsoft.com/office/drawing/2014/main" id="{09B112E8-7756-425B-9E83-C6C33E90781F}"/>
              </a:ext>
            </a:extLst>
          </p:cNvPr>
          <p:cNvSpPr>
            <a:spLocks noGrp="1"/>
          </p:cNvSpPr>
          <p:nvPr>
            <p:ph idx="1"/>
          </p:nvPr>
        </p:nvSpPr>
        <p:spPr/>
        <p:txBody>
          <a:bodyPr/>
          <a:lstStyle/>
          <a:p>
            <a:r>
              <a:rPr lang="en-US" dirty="0"/>
              <a:t>Do you accept text changes in doc 11-19/1590r3?</a:t>
            </a:r>
          </a:p>
          <a:p>
            <a:endParaRPr lang="en-US" dirty="0"/>
          </a:p>
          <a:p>
            <a:r>
              <a:rPr lang="en-US" dirty="0">
                <a:highlight>
                  <a:srgbClr val="00FF00"/>
                </a:highlight>
              </a:rPr>
              <a:t>Y/N/A: 2/0/12</a:t>
            </a:r>
          </a:p>
        </p:txBody>
      </p:sp>
      <p:sp>
        <p:nvSpPr>
          <p:cNvPr id="4" name="Slide Number Placeholder 3">
            <a:extLst>
              <a:ext uri="{FF2B5EF4-FFF2-40B4-BE49-F238E27FC236}">
                <a16:creationId xmlns:a16="http://schemas.microsoft.com/office/drawing/2014/main" id="{153190BD-DDD6-4D56-B53F-7B494FEBE748}"/>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6F683861-E7BF-4429-BFB9-FE44D72AF97E}"/>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2B694AE4-898C-452D-A689-F224DA223D40}"/>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28508995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255F3-95C5-4B14-9BC4-0A63ABFE7F8A}"/>
              </a:ext>
            </a:extLst>
          </p:cNvPr>
          <p:cNvSpPr>
            <a:spLocks noGrp="1"/>
          </p:cNvSpPr>
          <p:nvPr>
            <p:ph type="title"/>
          </p:nvPr>
        </p:nvSpPr>
        <p:spPr/>
        <p:txBody>
          <a:bodyPr/>
          <a:lstStyle/>
          <a:p>
            <a:r>
              <a:rPr lang="en-US" dirty="0"/>
              <a:t>11-19/1243(Edward Au)</a:t>
            </a:r>
          </a:p>
        </p:txBody>
      </p:sp>
      <p:sp>
        <p:nvSpPr>
          <p:cNvPr id="3" name="Content Placeholder 2">
            <a:extLst>
              <a:ext uri="{FF2B5EF4-FFF2-40B4-BE49-F238E27FC236}">
                <a16:creationId xmlns:a16="http://schemas.microsoft.com/office/drawing/2014/main" id="{2B6598CD-B261-4AF7-A542-36C40334D65D}"/>
              </a:ext>
            </a:extLst>
          </p:cNvPr>
          <p:cNvSpPr>
            <a:spLocks noGrp="1"/>
          </p:cNvSpPr>
          <p:nvPr>
            <p:ph idx="1"/>
          </p:nvPr>
        </p:nvSpPr>
        <p:spPr/>
        <p:txBody>
          <a:bodyPr/>
          <a:lstStyle/>
          <a:p>
            <a:r>
              <a:rPr lang="en-US" dirty="0"/>
              <a:t>Do you accept resolutions to CIDs 21538, 20114  in doc 11-19/1243r3?</a:t>
            </a:r>
          </a:p>
        </p:txBody>
      </p:sp>
      <p:sp>
        <p:nvSpPr>
          <p:cNvPr id="4" name="Slide Number Placeholder 3">
            <a:extLst>
              <a:ext uri="{FF2B5EF4-FFF2-40B4-BE49-F238E27FC236}">
                <a16:creationId xmlns:a16="http://schemas.microsoft.com/office/drawing/2014/main" id="{37E30FB3-D2CA-4C4F-8929-F32E31A042B7}"/>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91E18DE4-25E8-4C58-ABEA-7DD481C1025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8E2A930-00A1-4ED7-9CD4-D5BE41B231FF}"/>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3293650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59A311-8594-45C2-8B97-A1E199BB1F0E}"/>
              </a:ext>
            </a:extLst>
          </p:cNvPr>
          <p:cNvSpPr>
            <a:spLocks noGrp="1"/>
          </p:cNvSpPr>
          <p:nvPr>
            <p:ph type="title"/>
          </p:nvPr>
        </p:nvSpPr>
        <p:spPr/>
        <p:txBody>
          <a:bodyPr/>
          <a:lstStyle/>
          <a:p>
            <a:r>
              <a:rPr lang="en-US" dirty="0"/>
              <a:t>11-19/1635 (Edward Au)</a:t>
            </a:r>
          </a:p>
        </p:txBody>
      </p:sp>
      <p:sp>
        <p:nvSpPr>
          <p:cNvPr id="3" name="Content Placeholder 2">
            <a:extLst>
              <a:ext uri="{FF2B5EF4-FFF2-40B4-BE49-F238E27FC236}">
                <a16:creationId xmlns:a16="http://schemas.microsoft.com/office/drawing/2014/main" id="{1386B728-B686-4F56-8393-C757F49397F3}"/>
              </a:ext>
            </a:extLst>
          </p:cNvPr>
          <p:cNvSpPr>
            <a:spLocks noGrp="1"/>
          </p:cNvSpPr>
          <p:nvPr>
            <p:ph idx="1"/>
          </p:nvPr>
        </p:nvSpPr>
        <p:spPr/>
        <p:txBody>
          <a:bodyPr/>
          <a:lstStyle/>
          <a:p>
            <a:r>
              <a:rPr lang="en-US" dirty="0"/>
              <a:t>Do you accept resolution to CID 20566 in doc 11-19/1635r1?</a:t>
            </a:r>
          </a:p>
          <a:p>
            <a:endParaRPr lang="en-US" dirty="0"/>
          </a:p>
          <a:p>
            <a:r>
              <a:rPr lang="en-US" dirty="0"/>
              <a:t>Approved with unanimous consent.</a:t>
            </a:r>
          </a:p>
        </p:txBody>
      </p:sp>
      <p:sp>
        <p:nvSpPr>
          <p:cNvPr id="4" name="Slide Number Placeholder 3">
            <a:extLst>
              <a:ext uri="{FF2B5EF4-FFF2-40B4-BE49-F238E27FC236}">
                <a16:creationId xmlns:a16="http://schemas.microsoft.com/office/drawing/2014/main" id="{946B741A-67B2-4EF5-B1F9-07E4FC309459}"/>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662D1A7-EFC1-4051-8C6C-517E643225E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D7187A2-2962-4C5C-A4FF-68604B45BD2B}"/>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41590081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41178261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80458E-F07C-455D-95E8-271FEF8AD2C3}"/>
              </a:ext>
            </a:extLst>
          </p:cNvPr>
          <p:cNvSpPr>
            <a:spLocks noGrp="1"/>
          </p:cNvSpPr>
          <p:nvPr>
            <p:ph type="title"/>
          </p:nvPr>
        </p:nvSpPr>
        <p:spPr/>
        <p:txBody>
          <a:bodyPr/>
          <a:lstStyle/>
          <a:p>
            <a:r>
              <a:rPr lang="en-US" dirty="0"/>
              <a:t>11-19/1661 (Edward Au)</a:t>
            </a:r>
          </a:p>
        </p:txBody>
      </p:sp>
      <p:sp>
        <p:nvSpPr>
          <p:cNvPr id="3" name="Content Placeholder 2">
            <a:extLst>
              <a:ext uri="{FF2B5EF4-FFF2-40B4-BE49-F238E27FC236}">
                <a16:creationId xmlns:a16="http://schemas.microsoft.com/office/drawing/2014/main" id="{4D75964F-765D-42A6-BE4F-FF309C5B10FC}"/>
              </a:ext>
            </a:extLst>
          </p:cNvPr>
          <p:cNvSpPr>
            <a:spLocks noGrp="1"/>
          </p:cNvSpPr>
          <p:nvPr>
            <p:ph idx="1"/>
          </p:nvPr>
        </p:nvSpPr>
        <p:spPr/>
        <p:txBody>
          <a:bodyPr/>
          <a:lstStyle/>
          <a:p>
            <a:r>
              <a:rPr lang="en-US" dirty="0"/>
              <a:t>Do you accept resolutions to CIDs </a:t>
            </a:r>
            <a:r>
              <a:rPr lang="en-GB" dirty="0"/>
              <a:t>20644 and 20645 in doc 11-19/1661r0?</a:t>
            </a:r>
          </a:p>
          <a:p>
            <a:endParaRPr lang="en-GB" dirty="0"/>
          </a:p>
          <a:p>
            <a:endParaRPr lang="en-US" dirty="0"/>
          </a:p>
        </p:txBody>
      </p:sp>
      <p:sp>
        <p:nvSpPr>
          <p:cNvPr id="4" name="Slide Number Placeholder 3">
            <a:extLst>
              <a:ext uri="{FF2B5EF4-FFF2-40B4-BE49-F238E27FC236}">
                <a16:creationId xmlns:a16="http://schemas.microsoft.com/office/drawing/2014/main" id="{BA2DAC2B-8A40-45D5-A0E6-DCDFCFEDC4F8}"/>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6158CAC1-0511-4F8A-880A-88958FD658F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3042251-8105-4525-B031-376D1CD961B9}"/>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54799637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4983E-B5AE-4CED-A071-8D8B29DEFC01}"/>
              </a:ext>
            </a:extLst>
          </p:cNvPr>
          <p:cNvSpPr>
            <a:spLocks noGrp="1"/>
          </p:cNvSpPr>
          <p:nvPr>
            <p:ph type="title"/>
          </p:nvPr>
        </p:nvSpPr>
        <p:spPr/>
        <p:txBody>
          <a:bodyPr/>
          <a:lstStyle/>
          <a:p>
            <a:r>
              <a:rPr lang="en-US" dirty="0"/>
              <a:t>11-19/1167 (Po-Kai Huang)</a:t>
            </a:r>
          </a:p>
        </p:txBody>
      </p:sp>
      <p:sp>
        <p:nvSpPr>
          <p:cNvPr id="3" name="Content Placeholder 2">
            <a:extLst>
              <a:ext uri="{FF2B5EF4-FFF2-40B4-BE49-F238E27FC236}">
                <a16:creationId xmlns:a16="http://schemas.microsoft.com/office/drawing/2014/main" id="{2054A1E0-D1C3-4D7E-85CB-28E595C479B7}"/>
              </a:ext>
            </a:extLst>
          </p:cNvPr>
          <p:cNvSpPr>
            <a:spLocks noGrp="1"/>
          </p:cNvSpPr>
          <p:nvPr>
            <p:ph idx="1"/>
          </p:nvPr>
        </p:nvSpPr>
        <p:spPr/>
        <p:txBody>
          <a:bodyPr/>
          <a:lstStyle/>
          <a:p>
            <a:r>
              <a:rPr lang="en-US" dirty="0"/>
              <a:t>Do you accept resolution to CID 21211 in doc 11-19/1167r1?</a:t>
            </a:r>
          </a:p>
          <a:p>
            <a:endParaRPr lang="en-US" dirty="0"/>
          </a:p>
          <a:p>
            <a:r>
              <a:rPr lang="en-US" dirty="0"/>
              <a:t>Need further discussion</a:t>
            </a:r>
          </a:p>
        </p:txBody>
      </p:sp>
      <p:sp>
        <p:nvSpPr>
          <p:cNvPr id="4" name="Slide Number Placeholder 3">
            <a:extLst>
              <a:ext uri="{FF2B5EF4-FFF2-40B4-BE49-F238E27FC236}">
                <a16:creationId xmlns:a16="http://schemas.microsoft.com/office/drawing/2014/main" id="{8B1F80AF-71B0-4583-8B82-182616F0004C}"/>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AF101CBF-E569-479E-B692-4FE621744B6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96CF5AA-77DB-4FE5-99FA-CB75B936D51A}"/>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7237634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28861D-4B1C-4ED5-AD4A-65D70FD6D2A7}"/>
              </a:ext>
            </a:extLst>
          </p:cNvPr>
          <p:cNvSpPr>
            <a:spLocks noGrp="1"/>
          </p:cNvSpPr>
          <p:nvPr>
            <p:ph type="title"/>
          </p:nvPr>
        </p:nvSpPr>
        <p:spPr/>
        <p:txBody>
          <a:bodyPr/>
          <a:lstStyle/>
          <a:p>
            <a:r>
              <a:rPr lang="en-US" dirty="0"/>
              <a:t>11-19/1610 (</a:t>
            </a:r>
            <a:r>
              <a:rPr lang="en-US" b="0" dirty="0" err="1"/>
              <a:t>Pooya</a:t>
            </a:r>
            <a:r>
              <a:rPr lang="en-US" b="0" dirty="0"/>
              <a:t> </a:t>
            </a:r>
            <a:r>
              <a:rPr lang="en-US" b="0" dirty="0" err="1"/>
              <a:t>Monajemi</a:t>
            </a:r>
            <a:r>
              <a:rPr lang="en-US" b="0" dirty="0"/>
              <a:t>)</a:t>
            </a:r>
            <a:endParaRPr lang="en-US" dirty="0"/>
          </a:p>
        </p:txBody>
      </p:sp>
      <p:sp>
        <p:nvSpPr>
          <p:cNvPr id="3" name="Content Placeholder 2">
            <a:extLst>
              <a:ext uri="{FF2B5EF4-FFF2-40B4-BE49-F238E27FC236}">
                <a16:creationId xmlns:a16="http://schemas.microsoft.com/office/drawing/2014/main" id="{11A548A9-C0F0-4478-8386-AE8B31769A17}"/>
              </a:ext>
            </a:extLst>
          </p:cNvPr>
          <p:cNvSpPr>
            <a:spLocks noGrp="1"/>
          </p:cNvSpPr>
          <p:nvPr>
            <p:ph idx="1"/>
          </p:nvPr>
        </p:nvSpPr>
        <p:spPr/>
        <p:txBody>
          <a:bodyPr/>
          <a:lstStyle/>
          <a:p>
            <a:r>
              <a:rPr lang="en-US" dirty="0"/>
              <a:t>Do you accept resolutions to CIDs </a:t>
            </a:r>
            <a:r>
              <a:rPr lang="en-GB" dirty="0"/>
              <a:t>20013, 21172</a:t>
            </a:r>
            <a:r>
              <a:rPr lang="en-US" dirty="0"/>
              <a:t> in doc 11-19/1610r2?</a:t>
            </a:r>
          </a:p>
          <a:p>
            <a:endParaRPr lang="en-US" dirty="0"/>
          </a:p>
          <a:p>
            <a:r>
              <a:rPr lang="en-US" dirty="0">
                <a:highlight>
                  <a:srgbClr val="FF0000"/>
                </a:highlight>
              </a:rPr>
              <a:t>Y/N/A: 10/7/1</a:t>
            </a:r>
          </a:p>
        </p:txBody>
      </p:sp>
      <p:sp>
        <p:nvSpPr>
          <p:cNvPr id="4" name="Slide Number Placeholder 3">
            <a:extLst>
              <a:ext uri="{FF2B5EF4-FFF2-40B4-BE49-F238E27FC236}">
                <a16:creationId xmlns:a16="http://schemas.microsoft.com/office/drawing/2014/main" id="{4055BC86-FEAC-40C9-9A20-18A21D6CAD5B}"/>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205E127E-F273-4043-8F8D-040B0583E20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A981693-D447-4C41-A782-2FC1C4CF5C04}"/>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414929344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E54AE1-A728-4C73-9F8F-46ADD3E2D54C}"/>
              </a:ext>
            </a:extLst>
          </p:cNvPr>
          <p:cNvSpPr>
            <a:spLocks noGrp="1"/>
          </p:cNvSpPr>
          <p:nvPr>
            <p:ph type="title"/>
          </p:nvPr>
        </p:nvSpPr>
        <p:spPr/>
        <p:txBody>
          <a:bodyPr/>
          <a:lstStyle/>
          <a:p>
            <a:r>
              <a:rPr lang="en-US" dirty="0"/>
              <a:t>11-19/1658 (Yongho Seok)</a:t>
            </a:r>
          </a:p>
        </p:txBody>
      </p:sp>
      <p:sp>
        <p:nvSpPr>
          <p:cNvPr id="3" name="Content Placeholder 2">
            <a:extLst>
              <a:ext uri="{FF2B5EF4-FFF2-40B4-BE49-F238E27FC236}">
                <a16:creationId xmlns:a16="http://schemas.microsoft.com/office/drawing/2014/main" id="{4D4FB645-4077-4369-B928-B40735BA5B54}"/>
              </a:ext>
            </a:extLst>
          </p:cNvPr>
          <p:cNvSpPr>
            <a:spLocks noGrp="1"/>
          </p:cNvSpPr>
          <p:nvPr>
            <p:ph idx="1"/>
          </p:nvPr>
        </p:nvSpPr>
        <p:spPr/>
        <p:txBody>
          <a:bodyPr/>
          <a:lstStyle/>
          <a:p>
            <a:r>
              <a:rPr lang="en-US" dirty="0"/>
              <a:t>Do you accept resolutions to CIDs </a:t>
            </a:r>
            <a:r>
              <a:rPr lang="en-GB" dirty="0"/>
              <a:t>21049, 21329, 21328, 20657, 20690 in doc 11-19/1658r2?</a:t>
            </a:r>
          </a:p>
          <a:p>
            <a:endParaRPr lang="en-GB" dirty="0"/>
          </a:p>
          <a:p>
            <a:r>
              <a:rPr lang="en-GB" dirty="0"/>
              <a:t>Approved with unanimous consent.</a:t>
            </a:r>
          </a:p>
          <a:p>
            <a:endParaRPr lang="en-GB" dirty="0"/>
          </a:p>
          <a:p>
            <a:endParaRPr lang="en-GB" dirty="0"/>
          </a:p>
          <a:p>
            <a:r>
              <a:rPr lang="en-GB" dirty="0"/>
              <a:t>To be continued on Wed AM1</a:t>
            </a:r>
          </a:p>
          <a:p>
            <a:endParaRPr lang="en-GB" dirty="0"/>
          </a:p>
          <a:p>
            <a:endParaRPr lang="en-US" dirty="0"/>
          </a:p>
        </p:txBody>
      </p:sp>
      <p:sp>
        <p:nvSpPr>
          <p:cNvPr id="4" name="Slide Number Placeholder 3">
            <a:extLst>
              <a:ext uri="{FF2B5EF4-FFF2-40B4-BE49-F238E27FC236}">
                <a16:creationId xmlns:a16="http://schemas.microsoft.com/office/drawing/2014/main" id="{11A4B348-8A71-47B0-AA49-0CA0555316C8}"/>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2240FEEF-D96F-4421-A9AC-F5508960205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EEA52E1-7223-4E74-941B-C968E5986244}"/>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44308936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Wednesday September 18, 08:00 – 10:00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Review Progress from Ad hoc groups</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83389428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A1FD2A-1955-4F0B-91E1-4701540A94AB}"/>
              </a:ext>
            </a:extLst>
          </p:cNvPr>
          <p:cNvSpPr>
            <a:spLocks noGrp="1"/>
          </p:cNvSpPr>
          <p:nvPr>
            <p:ph type="title"/>
          </p:nvPr>
        </p:nvSpPr>
        <p:spPr/>
        <p:txBody>
          <a:bodyPr/>
          <a:lstStyle/>
          <a:p>
            <a:r>
              <a:rPr lang="en-US" dirty="0"/>
              <a:t>11-19/1667 (Mark Rison)</a:t>
            </a:r>
          </a:p>
        </p:txBody>
      </p:sp>
      <p:sp>
        <p:nvSpPr>
          <p:cNvPr id="3" name="Content Placeholder 2">
            <a:extLst>
              <a:ext uri="{FF2B5EF4-FFF2-40B4-BE49-F238E27FC236}">
                <a16:creationId xmlns:a16="http://schemas.microsoft.com/office/drawing/2014/main" id="{0554DA9C-F4CA-4546-8B9A-B0D54F1928BE}"/>
              </a:ext>
            </a:extLst>
          </p:cNvPr>
          <p:cNvSpPr>
            <a:spLocks noGrp="1"/>
          </p:cNvSpPr>
          <p:nvPr>
            <p:ph idx="1"/>
          </p:nvPr>
        </p:nvSpPr>
        <p:spPr/>
        <p:txBody>
          <a:bodyPr/>
          <a:lstStyle/>
          <a:p>
            <a:r>
              <a:rPr lang="en-US" dirty="0"/>
              <a:t>Do you accept resolutions to CIDs 20991, 20618, 20979, 20637, 20758, </a:t>
            </a:r>
            <a:r>
              <a:rPr lang="en-US" dirty="0">
                <a:solidFill>
                  <a:srgbClr val="FF0000"/>
                </a:solidFill>
              </a:rPr>
              <a:t>20624</a:t>
            </a:r>
            <a:r>
              <a:rPr lang="en-US" dirty="0"/>
              <a:t>, </a:t>
            </a:r>
            <a:r>
              <a:rPr lang="en-US" dirty="0">
                <a:solidFill>
                  <a:srgbClr val="FF0000"/>
                </a:solidFill>
              </a:rPr>
              <a:t>21203</a:t>
            </a:r>
            <a:r>
              <a:rPr lang="en-US" dirty="0"/>
              <a:t>, </a:t>
            </a:r>
            <a:r>
              <a:rPr lang="en-US" dirty="0">
                <a:solidFill>
                  <a:srgbClr val="FF0000"/>
                </a:solidFill>
              </a:rPr>
              <a:t>20671</a:t>
            </a:r>
            <a:r>
              <a:rPr lang="en-US" dirty="0"/>
              <a:t> in doc 11-19/1667r1?</a:t>
            </a:r>
          </a:p>
          <a:p>
            <a:endParaRPr lang="en-US" dirty="0"/>
          </a:p>
          <a:p>
            <a:r>
              <a:rPr lang="en-US" dirty="0"/>
              <a:t>Approved with unanimous consent.</a:t>
            </a:r>
          </a:p>
        </p:txBody>
      </p:sp>
      <p:sp>
        <p:nvSpPr>
          <p:cNvPr id="4" name="Slide Number Placeholder 3">
            <a:extLst>
              <a:ext uri="{FF2B5EF4-FFF2-40B4-BE49-F238E27FC236}">
                <a16:creationId xmlns:a16="http://schemas.microsoft.com/office/drawing/2014/main" id="{71D74C9F-7348-43CB-8E7B-838623BCFC9F}"/>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7001F7D3-6B07-4005-A8E2-ABC3DBAB389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26CC7755-1086-4BB2-B035-AA44D8D37B7A}"/>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47139478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351842-7E04-4D76-AB94-514FC79FB336}"/>
              </a:ext>
            </a:extLst>
          </p:cNvPr>
          <p:cNvSpPr>
            <a:spLocks noGrp="1"/>
          </p:cNvSpPr>
          <p:nvPr>
            <p:ph type="title"/>
          </p:nvPr>
        </p:nvSpPr>
        <p:spPr/>
        <p:txBody>
          <a:bodyPr/>
          <a:lstStyle/>
          <a:p>
            <a:r>
              <a:rPr lang="en-US" dirty="0"/>
              <a:t>11-19/0422 (</a:t>
            </a:r>
            <a:r>
              <a:rPr lang="en-US" dirty="0" err="1"/>
              <a:t>Xiaogang</a:t>
            </a:r>
            <a:r>
              <a:rPr lang="en-US" dirty="0"/>
              <a:t> Chen) </a:t>
            </a:r>
          </a:p>
        </p:txBody>
      </p:sp>
      <p:sp>
        <p:nvSpPr>
          <p:cNvPr id="3" name="Content Placeholder 2">
            <a:extLst>
              <a:ext uri="{FF2B5EF4-FFF2-40B4-BE49-F238E27FC236}">
                <a16:creationId xmlns:a16="http://schemas.microsoft.com/office/drawing/2014/main" id="{7B70B8AF-F406-4DE4-A93A-D56697D7518E}"/>
              </a:ext>
            </a:extLst>
          </p:cNvPr>
          <p:cNvSpPr>
            <a:spLocks noGrp="1"/>
          </p:cNvSpPr>
          <p:nvPr>
            <p:ph idx="1"/>
          </p:nvPr>
        </p:nvSpPr>
        <p:spPr/>
        <p:txBody>
          <a:bodyPr/>
          <a:lstStyle/>
          <a:p>
            <a:r>
              <a:rPr lang="en-US" dirty="0"/>
              <a:t>Do you accept resolution to CIDs </a:t>
            </a:r>
            <a:r>
              <a:rPr lang="en-GB" dirty="0"/>
              <a:t>21502 in doc 11-19/0422r7 subject to editorial changes?</a:t>
            </a:r>
          </a:p>
          <a:p>
            <a:endParaRPr lang="en-GB" dirty="0"/>
          </a:p>
          <a:p>
            <a:r>
              <a:rPr lang="en-GB" dirty="0">
                <a:highlight>
                  <a:srgbClr val="FF0000"/>
                </a:highlight>
              </a:rPr>
              <a:t>Y/N/A: 8/12/18</a:t>
            </a:r>
          </a:p>
          <a:p>
            <a:endParaRPr lang="en-GB" dirty="0"/>
          </a:p>
          <a:p>
            <a:r>
              <a:rPr lang="en-GB" dirty="0"/>
              <a:t>Need a motion to reject the CID</a:t>
            </a:r>
          </a:p>
          <a:p>
            <a:endParaRPr lang="en-GB" dirty="0"/>
          </a:p>
          <a:p>
            <a:endParaRPr lang="en-US" dirty="0"/>
          </a:p>
        </p:txBody>
      </p:sp>
      <p:sp>
        <p:nvSpPr>
          <p:cNvPr id="4" name="Slide Number Placeholder 3">
            <a:extLst>
              <a:ext uri="{FF2B5EF4-FFF2-40B4-BE49-F238E27FC236}">
                <a16:creationId xmlns:a16="http://schemas.microsoft.com/office/drawing/2014/main" id="{8415854E-342D-4A02-B7DC-05217336D9D6}"/>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5A51A3B1-1D34-4106-BB5E-3CFE7E10300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7D0FFD3-C686-46F8-9DF2-16DC55FC176B}"/>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9893806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EF067E-B63B-4D9F-8813-69FA6008ED11}"/>
              </a:ext>
            </a:extLst>
          </p:cNvPr>
          <p:cNvSpPr>
            <a:spLocks noGrp="1"/>
          </p:cNvSpPr>
          <p:nvPr>
            <p:ph type="title"/>
          </p:nvPr>
        </p:nvSpPr>
        <p:spPr/>
        <p:txBody>
          <a:bodyPr/>
          <a:lstStyle/>
          <a:p>
            <a:r>
              <a:rPr lang="en-US" dirty="0"/>
              <a:t>11-19/1668 (</a:t>
            </a:r>
            <a:r>
              <a:rPr lang="en-US" b="0" dirty="0"/>
              <a:t>Jarkko </a:t>
            </a:r>
            <a:r>
              <a:rPr lang="en-US" b="0" dirty="0" err="1"/>
              <a:t>Kneckt</a:t>
            </a:r>
            <a:r>
              <a:rPr lang="en-US" b="0" dirty="0"/>
              <a:t>)</a:t>
            </a:r>
            <a:endParaRPr lang="en-US" dirty="0"/>
          </a:p>
        </p:txBody>
      </p:sp>
      <p:sp>
        <p:nvSpPr>
          <p:cNvPr id="3" name="Content Placeholder 2">
            <a:extLst>
              <a:ext uri="{FF2B5EF4-FFF2-40B4-BE49-F238E27FC236}">
                <a16:creationId xmlns:a16="http://schemas.microsoft.com/office/drawing/2014/main" id="{7C749F1A-845B-4568-BCCE-62AC716CABD5}"/>
              </a:ext>
            </a:extLst>
          </p:cNvPr>
          <p:cNvSpPr>
            <a:spLocks noGrp="1"/>
          </p:cNvSpPr>
          <p:nvPr>
            <p:ph idx="1"/>
          </p:nvPr>
        </p:nvSpPr>
        <p:spPr/>
        <p:txBody>
          <a:bodyPr/>
          <a:lstStyle/>
          <a:p>
            <a:r>
              <a:rPr lang="en-US" dirty="0"/>
              <a:t>Do you accept text changes in doc 11-19/1668r1?</a:t>
            </a:r>
          </a:p>
          <a:p>
            <a:endParaRPr lang="en-US" dirty="0"/>
          </a:p>
          <a:p>
            <a:r>
              <a:rPr lang="en-US" dirty="0"/>
              <a:t>Approved with unanimous consent.</a:t>
            </a:r>
          </a:p>
          <a:p>
            <a:endParaRPr lang="en-US" dirty="0"/>
          </a:p>
          <a:p>
            <a:endParaRPr lang="en-US" dirty="0"/>
          </a:p>
        </p:txBody>
      </p:sp>
      <p:sp>
        <p:nvSpPr>
          <p:cNvPr id="4" name="Slide Number Placeholder 3">
            <a:extLst>
              <a:ext uri="{FF2B5EF4-FFF2-40B4-BE49-F238E27FC236}">
                <a16:creationId xmlns:a16="http://schemas.microsoft.com/office/drawing/2014/main" id="{1B2745F0-FACF-4766-A370-63C4C45127D0}"/>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E1221ACC-C7FC-4883-8E9B-5E9F07DA0A5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65B0B53-710E-4B88-916D-9C3BFF973FA9}"/>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89405028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74573-2BD1-4F54-B939-04ECF4B5E61F}"/>
              </a:ext>
            </a:extLst>
          </p:cNvPr>
          <p:cNvSpPr>
            <a:spLocks noGrp="1"/>
          </p:cNvSpPr>
          <p:nvPr>
            <p:ph type="title"/>
          </p:nvPr>
        </p:nvSpPr>
        <p:spPr/>
        <p:txBody>
          <a:bodyPr/>
          <a:lstStyle/>
          <a:p>
            <a:r>
              <a:rPr lang="en-US" dirty="0"/>
              <a:t>11-19/1618 (</a:t>
            </a:r>
            <a:r>
              <a:rPr lang="en-US" b="0" dirty="0"/>
              <a:t>Jarkko </a:t>
            </a:r>
            <a:r>
              <a:rPr lang="en-US" b="0" dirty="0" err="1"/>
              <a:t>Kneckt</a:t>
            </a:r>
            <a:r>
              <a:rPr lang="en-US" b="0" dirty="0"/>
              <a:t>)</a:t>
            </a:r>
            <a:endParaRPr lang="en-US" dirty="0"/>
          </a:p>
        </p:txBody>
      </p:sp>
      <p:sp>
        <p:nvSpPr>
          <p:cNvPr id="3" name="Content Placeholder 2">
            <a:extLst>
              <a:ext uri="{FF2B5EF4-FFF2-40B4-BE49-F238E27FC236}">
                <a16:creationId xmlns:a16="http://schemas.microsoft.com/office/drawing/2014/main" id="{DE1BACEB-6E0D-467D-8E7E-6B44BAF64B89}"/>
              </a:ext>
            </a:extLst>
          </p:cNvPr>
          <p:cNvSpPr>
            <a:spLocks noGrp="1"/>
          </p:cNvSpPr>
          <p:nvPr>
            <p:ph idx="1"/>
          </p:nvPr>
        </p:nvSpPr>
        <p:spPr/>
        <p:txBody>
          <a:bodyPr/>
          <a:lstStyle/>
          <a:p>
            <a:r>
              <a:rPr lang="en-US" dirty="0"/>
              <a:t>Do you accept resolutions to CIDs 20475, 20788 and 21618  in doc 11-19/1618r1 pending editorial changes?</a:t>
            </a:r>
          </a:p>
          <a:p>
            <a:endParaRPr lang="en-US" dirty="0"/>
          </a:p>
          <a:p>
            <a:r>
              <a:rPr lang="en-US" dirty="0"/>
              <a:t>Approved with unanimous consent</a:t>
            </a:r>
          </a:p>
        </p:txBody>
      </p:sp>
      <p:sp>
        <p:nvSpPr>
          <p:cNvPr id="4" name="Slide Number Placeholder 3">
            <a:extLst>
              <a:ext uri="{FF2B5EF4-FFF2-40B4-BE49-F238E27FC236}">
                <a16:creationId xmlns:a16="http://schemas.microsoft.com/office/drawing/2014/main" id="{FCFCE1FD-47E6-4459-91AB-04EC20F0A9C3}"/>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30981B35-FED6-4907-808D-C9BCD6DA44C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E95776E-8017-487C-9114-E38B2876CADB}"/>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05692583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8F4048-03C6-4AA5-9901-E07ED2B93467}"/>
              </a:ext>
            </a:extLst>
          </p:cNvPr>
          <p:cNvSpPr>
            <a:spLocks noGrp="1"/>
          </p:cNvSpPr>
          <p:nvPr>
            <p:ph type="title"/>
          </p:nvPr>
        </p:nvSpPr>
        <p:spPr/>
        <p:txBody>
          <a:bodyPr/>
          <a:lstStyle/>
          <a:p>
            <a:r>
              <a:rPr lang="en-US" dirty="0"/>
              <a:t>11-19/1662 (</a:t>
            </a:r>
            <a:r>
              <a:rPr lang="en-US" b="0" dirty="0"/>
              <a:t>Srinivas </a:t>
            </a:r>
            <a:r>
              <a:rPr lang="en-US" b="0" dirty="0" err="1"/>
              <a:t>Kandala</a:t>
            </a:r>
            <a:r>
              <a:rPr lang="en-US" b="0" dirty="0"/>
              <a:t>)</a:t>
            </a:r>
            <a:r>
              <a:rPr lang="en-US" dirty="0"/>
              <a:t> </a:t>
            </a:r>
          </a:p>
        </p:txBody>
      </p:sp>
      <p:sp>
        <p:nvSpPr>
          <p:cNvPr id="3" name="Content Placeholder 2">
            <a:extLst>
              <a:ext uri="{FF2B5EF4-FFF2-40B4-BE49-F238E27FC236}">
                <a16:creationId xmlns:a16="http://schemas.microsoft.com/office/drawing/2014/main" id="{48355C1A-0B68-4811-BC93-BC8C5C273293}"/>
              </a:ext>
            </a:extLst>
          </p:cNvPr>
          <p:cNvSpPr>
            <a:spLocks noGrp="1"/>
          </p:cNvSpPr>
          <p:nvPr>
            <p:ph idx="1"/>
          </p:nvPr>
        </p:nvSpPr>
        <p:spPr/>
        <p:txBody>
          <a:bodyPr/>
          <a:lstStyle/>
          <a:p>
            <a:r>
              <a:rPr lang="en-US" dirty="0"/>
              <a:t>Do you accept resolutions to CIDs </a:t>
            </a:r>
            <a:r>
              <a:rPr lang="en-US" dirty="0">
                <a:solidFill>
                  <a:srgbClr val="FF0000"/>
                </a:solidFill>
              </a:rPr>
              <a:t>20111</a:t>
            </a:r>
            <a:r>
              <a:rPr lang="en-US" dirty="0"/>
              <a:t> and 21574 in doc 11-19/1662r1?</a:t>
            </a:r>
          </a:p>
          <a:p>
            <a:endParaRPr lang="en-US" dirty="0"/>
          </a:p>
          <a:p>
            <a:r>
              <a:rPr lang="en-US" dirty="0"/>
              <a:t>CID 20111 is transferred to Alfred</a:t>
            </a:r>
          </a:p>
          <a:p>
            <a:endParaRPr lang="en-US" dirty="0"/>
          </a:p>
        </p:txBody>
      </p:sp>
      <p:sp>
        <p:nvSpPr>
          <p:cNvPr id="4" name="Slide Number Placeholder 3">
            <a:extLst>
              <a:ext uri="{FF2B5EF4-FFF2-40B4-BE49-F238E27FC236}">
                <a16:creationId xmlns:a16="http://schemas.microsoft.com/office/drawing/2014/main" id="{D39FA587-85F2-4B9E-A060-D3D58EC810C8}"/>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CBC9C5E7-33B0-4C61-B057-5F7D5BCBA0DE}"/>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A8B8303-34EE-4D66-89A1-5DA55A27F6E7}"/>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8291468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5F432-224C-4153-9D8E-1067F8C3AAC0}"/>
              </a:ext>
            </a:extLst>
          </p:cNvPr>
          <p:cNvSpPr>
            <a:spLocks noGrp="1"/>
          </p:cNvSpPr>
          <p:nvPr>
            <p:ph type="title"/>
          </p:nvPr>
        </p:nvSpPr>
        <p:spPr/>
        <p:txBody>
          <a:bodyPr/>
          <a:lstStyle/>
          <a:p>
            <a:r>
              <a:rPr lang="en-US" dirty="0"/>
              <a:t>11-19/1377r1 (Sameer </a:t>
            </a:r>
            <a:r>
              <a:rPr lang="en-US" dirty="0" err="1"/>
              <a:t>Vermani</a:t>
            </a:r>
            <a:r>
              <a:rPr lang="en-US" dirty="0"/>
              <a:t>)</a:t>
            </a:r>
          </a:p>
        </p:txBody>
      </p:sp>
      <p:sp>
        <p:nvSpPr>
          <p:cNvPr id="3" name="Content Placeholder 2">
            <a:extLst>
              <a:ext uri="{FF2B5EF4-FFF2-40B4-BE49-F238E27FC236}">
                <a16:creationId xmlns:a16="http://schemas.microsoft.com/office/drawing/2014/main" id="{306EEFCD-ECD8-4D71-930E-1FFB2C021686}"/>
              </a:ext>
            </a:extLst>
          </p:cNvPr>
          <p:cNvSpPr>
            <a:spLocks noGrp="1"/>
          </p:cNvSpPr>
          <p:nvPr>
            <p:ph idx="1"/>
          </p:nvPr>
        </p:nvSpPr>
        <p:spPr/>
        <p:txBody>
          <a:bodyPr/>
          <a:lstStyle/>
          <a:p>
            <a:r>
              <a:rPr lang="en-US" dirty="0"/>
              <a:t>Do you accept resolutions to CIDs </a:t>
            </a:r>
            <a:r>
              <a:rPr lang="en-GB" dirty="0"/>
              <a:t>20087, 20088, 20166, 21001 in doc 11-19/1377r1?</a:t>
            </a:r>
          </a:p>
          <a:p>
            <a:endParaRPr lang="en-GB" dirty="0"/>
          </a:p>
          <a:p>
            <a:r>
              <a:rPr lang="en-GB" dirty="0">
                <a:highlight>
                  <a:srgbClr val="00FF00"/>
                </a:highlight>
              </a:rPr>
              <a:t>Y/N/A: 10/0/3</a:t>
            </a:r>
          </a:p>
          <a:p>
            <a:endParaRPr lang="en-GB" dirty="0"/>
          </a:p>
          <a:p>
            <a:endParaRPr lang="en-US" dirty="0"/>
          </a:p>
          <a:p>
            <a:endParaRPr lang="en-US" dirty="0"/>
          </a:p>
        </p:txBody>
      </p:sp>
      <p:sp>
        <p:nvSpPr>
          <p:cNvPr id="4" name="Slide Number Placeholder 3">
            <a:extLst>
              <a:ext uri="{FF2B5EF4-FFF2-40B4-BE49-F238E27FC236}">
                <a16:creationId xmlns:a16="http://schemas.microsoft.com/office/drawing/2014/main" id="{9B579FC1-5E3E-436A-80C2-EF5CF185EAB4}"/>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5B0636E8-451E-4620-BFEF-E62763DE95FE}"/>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7E6B06B-A9AF-4943-B0F5-F299E5431004}"/>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35810536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85801"/>
            <a:ext cx="9677400" cy="1065213"/>
          </a:xfrm>
        </p:spPr>
        <p:txBody>
          <a:bodyPr/>
          <a:lstStyle/>
          <a:p>
            <a:r>
              <a:rPr lang="en-US" altLang="en-US" dirty="0"/>
              <a:t>Agenda for Wednesday September 18 13:30 – 15:30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47106968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929BB9-EA46-44FE-B8C7-532AC9256D00}"/>
              </a:ext>
            </a:extLst>
          </p:cNvPr>
          <p:cNvSpPr>
            <a:spLocks noGrp="1"/>
          </p:cNvSpPr>
          <p:nvPr>
            <p:ph type="title"/>
          </p:nvPr>
        </p:nvSpPr>
        <p:spPr/>
        <p:txBody>
          <a:bodyPr/>
          <a:lstStyle/>
          <a:p>
            <a:r>
              <a:rPr lang="en-US" dirty="0"/>
              <a:t>11-19/0463 (</a:t>
            </a:r>
            <a:r>
              <a:rPr lang="en-US" b="0" dirty="0"/>
              <a:t>David </a:t>
            </a:r>
            <a:r>
              <a:rPr lang="en-US" b="0" dirty="0" err="1"/>
              <a:t>Kloper</a:t>
            </a:r>
            <a:r>
              <a:rPr lang="en-US" b="0" dirty="0"/>
              <a:t>)</a:t>
            </a:r>
            <a:endParaRPr lang="en-US" dirty="0"/>
          </a:p>
        </p:txBody>
      </p:sp>
      <p:sp>
        <p:nvSpPr>
          <p:cNvPr id="3" name="Content Placeholder 2">
            <a:extLst>
              <a:ext uri="{FF2B5EF4-FFF2-40B4-BE49-F238E27FC236}">
                <a16:creationId xmlns:a16="http://schemas.microsoft.com/office/drawing/2014/main" id="{A45C773A-AE0C-410B-9538-E5D83D1DB142}"/>
              </a:ext>
            </a:extLst>
          </p:cNvPr>
          <p:cNvSpPr>
            <a:spLocks noGrp="1"/>
          </p:cNvSpPr>
          <p:nvPr>
            <p:ph idx="1"/>
          </p:nvPr>
        </p:nvSpPr>
        <p:spPr/>
        <p:txBody>
          <a:bodyPr/>
          <a:lstStyle/>
          <a:p>
            <a:r>
              <a:rPr lang="en-US" dirty="0"/>
              <a:t>Do you accept resolutions to CIDs </a:t>
            </a:r>
            <a:r>
              <a:rPr lang="en-GB" dirty="0"/>
              <a:t>21176,  21180, 21206</a:t>
            </a:r>
            <a:r>
              <a:rPr lang="en-US" dirty="0"/>
              <a:t> in doc 11-19/0643r0?</a:t>
            </a:r>
          </a:p>
          <a:p>
            <a:endParaRPr lang="en-US" dirty="0"/>
          </a:p>
          <a:p>
            <a:r>
              <a:rPr lang="en-US" dirty="0"/>
              <a:t>PHY doesn’t have a 40 MHz operating mode.</a:t>
            </a:r>
          </a:p>
        </p:txBody>
      </p:sp>
      <p:sp>
        <p:nvSpPr>
          <p:cNvPr id="4" name="Slide Number Placeholder 3">
            <a:extLst>
              <a:ext uri="{FF2B5EF4-FFF2-40B4-BE49-F238E27FC236}">
                <a16:creationId xmlns:a16="http://schemas.microsoft.com/office/drawing/2014/main" id="{4B750C98-497E-4F70-B7F2-86A4C0F6ACCE}"/>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BD8AC2B7-81B7-442F-BFF4-2B7445856CF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DF3D39A-61F8-4B7A-B3B6-47C1411598D1}"/>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70872406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B26BAB-7CD2-4FAA-B88A-842B80586803}"/>
              </a:ext>
            </a:extLst>
          </p:cNvPr>
          <p:cNvSpPr>
            <a:spLocks noGrp="1"/>
          </p:cNvSpPr>
          <p:nvPr>
            <p:ph type="title"/>
          </p:nvPr>
        </p:nvSpPr>
        <p:spPr/>
        <p:txBody>
          <a:bodyPr/>
          <a:lstStyle/>
          <a:p>
            <a:r>
              <a:rPr lang="en-US" dirty="0"/>
              <a:t>11-19/1064 (Matt Fischer)</a:t>
            </a:r>
          </a:p>
        </p:txBody>
      </p:sp>
      <p:sp>
        <p:nvSpPr>
          <p:cNvPr id="3" name="Content Placeholder 2">
            <a:extLst>
              <a:ext uri="{FF2B5EF4-FFF2-40B4-BE49-F238E27FC236}">
                <a16:creationId xmlns:a16="http://schemas.microsoft.com/office/drawing/2014/main" id="{A88D3955-62BA-4F28-BAFB-BCE8EBAC8DE9}"/>
              </a:ext>
            </a:extLst>
          </p:cNvPr>
          <p:cNvSpPr>
            <a:spLocks noGrp="1"/>
          </p:cNvSpPr>
          <p:nvPr>
            <p:ph idx="1"/>
          </p:nvPr>
        </p:nvSpPr>
        <p:spPr/>
        <p:txBody>
          <a:bodyPr/>
          <a:lstStyle/>
          <a:p>
            <a:r>
              <a:rPr lang="en-US" dirty="0"/>
              <a:t>Do you accept resolutions to CIDs </a:t>
            </a:r>
            <a:r>
              <a:rPr lang="en-GB" dirty="0"/>
              <a:t>20106, 21327, 20903, </a:t>
            </a:r>
            <a:r>
              <a:rPr lang="en-GB" dirty="0">
                <a:solidFill>
                  <a:schemeClr val="accent6"/>
                </a:solidFill>
              </a:rPr>
              <a:t>21325, 21326 </a:t>
            </a:r>
            <a:r>
              <a:rPr lang="en-GB" dirty="0"/>
              <a:t>in doc 11-19/1064r6?</a:t>
            </a:r>
          </a:p>
          <a:p>
            <a:endParaRPr lang="en-GB" dirty="0"/>
          </a:p>
          <a:p>
            <a:r>
              <a:rPr lang="en-GB" dirty="0"/>
              <a:t>Will be reconsidered on Thursday AM1.</a:t>
            </a:r>
          </a:p>
          <a:p>
            <a:endParaRPr lang="en-GB" dirty="0"/>
          </a:p>
          <a:p>
            <a:r>
              <a:rPr lang="en-GB" dirty="0">
                <a:solidFill>
                  <a:schemeClr val="accent6"/>
                </a:solidFill>
              </a:rPr>
              <a:t>21325, 21326 are withdrawn</a:t>
            </a:r>
            <a:endParaRPr lang="en-GB" dirty="0"/>
          </a:p>
          <a:p>
            <a:endParaRPr lang="en-GB" dirty="0"/>
          </a:p>
          <a:p>
            <a:endParaRPr lang="en-GB" dirty="0"/>
          </a:p>
          <a:p>
            <a:endParaRPr lang="en-GB" dirty="0"/>
          </a:p>
          <a:p>
            <a:endParaRPr lang="en-US" dirty="0"/>
          </a:p>
        </p:txBody>
      </p:sp>
      <p:sp>
        <p:nvSpPr>
          <p:cNvPr id="4" name="Slide Number Placeholder 3">
            <a:extLst>
              <a:ext uri="{FF2B5EF4-FFF2-40B4-BE49-F238E27FC236}">
                <a16:creationId xmlns:a16="http://schemas.microsoft.com/office/drawing/2014/main" id="{37658500-7CAB-4786-8362-E34AF1718B96}"/>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2AA0F3A3-C3F4-45D7-BED2-7424AE1FD65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5F92BAF-DA0A-4DE2-842E-34323D96AD36}"/>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49005583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77E403-0DF5-475A-9E91-2B97E01E4872}"/>
              </a:ext>
            </a:extLst>
          </p:cNvPr>
          <p:cNvSpPr>
            <a:spLocks noGrp="1"/>
          </p:cNvSpPr>
          <p:nvPr>
            <p:ph type="title"/>
          </p:nvPr>
        </p:nvSpPr>
        <p:spPr/>
        <p:txBody>
          <a:bodyPr/>
          <a:lstStyle/>
          <a:p>
            <a:r>
              <a:rPr lang="en-US" dirty="0"/>
              <a:t>11-19/1275 (</a:t>
            </a:r>
            <a:r>
              <a:rPr lang="en-US" dirty="0" err="1"/>
              <a:t>Sirini</a:t>
            </a:r>
            <a:r>
              <a:rPr lang="en-US" dirty="0"/>
              <a:t>)</a:t>
            </a:r>
          </a:p>
        </p:txBody>
      </p:sp>
      <p:sp>
        <p:nvSpPr>
          <p:cNvPr id="3" name="Content Placeholder 2">
            <a:extLst>
              <a:ext uri="{FF2B5EF4-FFF2-40B4-BE49-F238E27FC236}">
                <a16:creationId xmlns:a16="http://schemas.microsoft.com/office/drawing/2014/main" id="{483170C7-7757-4E38-9FD9-33847926902B}"/>
              </a:ext>
            </a:extLst>
          </p:cNvPr>
          <p:cNvSpPr>
            <a:spLocks noGrp="1"/>
          </p:cNvSpPr>
          <p:nvPr>
            <p:ph idx="1"/>
          </p:nvPr>
        </p:nvSpPr>
        <p:spPr/>
        <p:txBody>
          <a:bodyPr/>
          <a:lstStyle/>
          <a:p>
            <a:r>
              <a:rPr lang="en-US" dirty="0"/>
              <a:t>Do you accept “REVISED” as the resolution to CID 20268 and incorporating changes in doc 11-19/1275r0?</a:t>
            </a:r>
          </a:p>
          <a:p>
            <a:endParaRPr lang="en-US" dirty="0"/>
          </a:p>
          <a:p>
            <a:r>
              <a:rPr lang="en-US" dirty="0"/>
              <a:t>Approved with unanimous consent.</a:t>
            </a:r>
          </a:p>
          <a:p>
            <a:endParaRPr lang="en-US" dirty="0"/>
          </a:p>
        </p:txBody>
      </p:sp>
      <p:sp>
        <p:nvSpPr>
          <p:cNvPr id="4" name="Slide Number Placeholder 3">
            <a:extLst>
              <a:ext uri="{FF2B5EF4-FFF2-40B4-BE49-F238E27FC236}">
                <a16:creationId xmlns:a16="http://schemas.microsoft.com/office/drawing/2014/main" id="{9569E3FE-4BA6-4423-8CF5-776921CA725B}"/>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FE0A1D1F-FF2B-4362-A5EA-0391DE7BEDD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355D6ED-0498-4104-A070-68DDDB141D60}"/>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64537972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9F1753-5BC3-4478-A2B7-AF624AB9F88B}"/>
              </a:ext>
            </a:extLst>
          </p:cNvPr>
          <p:cNvSpPr>
            <a:spLocks noGrp="1"/>
          </p:cNvSpPr>
          <p:nvPr>
            <p:ph type="title"/>
          </p:nvPr>
        </p:nvSpPr>
        <p:spPr/>
        <p:txBody>
          <a:bodyPr/>
          <a:lstStyle/>
          <a:p>
            <a:r>
              <a:rPr lang="en-US" dirty="0"/>
              <a:t>11-19/1673 (</a:t>
            </a:r>
            <a:r>
              <a:rPr lang="en-US" dirty="0" err="1"/>
              <a:t>Sirini</a:t>
            </a:r>
            <a:r>
              <a:rPr lang="en-US" dirty="0"/>
              <a:t>)</a:t>
            </a:r>
          </a:p>
        </p:txBody>
      </p:sp>
      <p:sp>
        <p:nvSpPr>
          <p:cNvPr id="3" name="Content Placeholder 2">
            <a:extLst>
              <a:ext uri="{FF2B5EF4-FFF2-40B4-BE49-F238E27FC236}">
                <a16:creationId xmlns:a16="http://schemas.microsoft.com/office/drawing/2014/main" id="{CF6500AC-61A4-4BA5-A360-E40C0ED108B9}"/>
              </a:ext>
            </a:extLst>
          </p:cNvPr>
          <p:cNvSpPr>
            <a:spLocks noGrp="1"/>
          </p:cNvSpPr>
          <p:nvPr>
            <p:ph idx="1"/>
          </p:nvPr>
        </p:nvSpPr>
        <p:spPr/>
        <p:txBody>
          <a:bodyPr/>
          <a:lstStyle/>
          <a:p>
            <a:r>
              <a:rPr lang="en-US" dirty="0"/>
              <a:t>Do you accept resolution to CID 21574 in doc 11-19/1673r1?</a:t>
            </a:r>
          </a:p>
          <a:p>
            <a:endParaRPr lang="en-US" dirty="0"/>
          </a:p>
          <a:p>
            <a:r>
              <a:rPr lang="en-US" dirty="0"/>
              <a:t>Approved with unanimous consent.</a:t>
            </a:r>
          </a:p>
        </p:txBody>
      </p:sp>
      <p:sp>
        <p:nvSpPr>
          <p:cNvPr id="4" name="Slide Number Placeholder 3">
            <a:extLst>
              <a:ext uri="{FF2B5EF4-FFF2-40B4-BE49-F238E27FC236}">
                <a16:creationId xmlns:a16="http://schemas.microsoft.com/office/drawing/2014/main" id="{5DC16E6E-D82E-4B5B-9149-98BEDE363C29}"/>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7418F517-3868-47DB-9490-81F5B5B425B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09F4C01-DCB5-4869-A9E2-6DE37C46FC77}"/>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34909241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6C7B83-A71E-4579-B48F-0FC717737024}"/>
              </a:ext>
            </a:extLst>
          </p:cNvPr>
          <p:cNvSpPr>
            <a:spLocks noGrp="1"/>
          </p:cNvSpPr>
          <p:nvPr>
            <p:ph type="title"/>
          </p:nvPr>
        </p:nvSpPr>
        <p:spPr/>
        <p:txBody>
          <a:bodyPr/>
          <a:lstStyle/>
          <a:p>
            <a:r>
              <a:rPr lang="en-US" dirty="0"/>
              <a:t>11-19/1627 (Laurent Cariou)</a:t>
            </a:r>
          </a:p>
        </p:txBody>
      </p:sp>
      <p:sp>
        <p:nvSpPr>
          <p:cNvPr id="3" name="Content Placeholder 2">
            <a:extLst>
              <a:ext uri="{FF2B5EF4-FFF2-40B4-BE49-F238E27FC236}">
                <a16:creationId xmlns:a16="http://schemas.microsoft.com/office/drawing/2014/main" id="{FCC5A01D-E14E-481D-BE1A-8E3CD3EA294D}"/>
              </a:ext>
            </a:extLst>
          </p:cNvPr>
          <p:cNvSpPr>
            <a:spLocks noGrp="1"/>
          </p:cNvSpPr>
          <p:nvPr>
            <p:ph idx="1"/>
          </p:nvPr>
        </p:nvSpPr>
        <p:spPr/>
        <p:txBody>
          <a:bodyPr/>
          <a:lstStyle/>
          <a:p>
            <a:r>
              <a:rPr lang="en-US" dirty="0"/>
              <a:t>Do you accept resolutions to CIDs </a:t>
            </a:r>
            <a:r>
              <a:rPr lang="en-GB" dirty="0"/>
              <a:t> 21443, 20804. 21506</a:t>
            </a:r>
            <a:endParaRPr lang="en-US" dirty="0"/>
          </a:p>
          <a:p>
            <a:r>
              <a:rPr lang="en-US" dirty="0"/>
              <a:t> and the bug fixes in doc 11-19/1627r2?</a:t>
            </a:r>
          </a:p>
          <a:p>
            <a:endParaRPr lang="en-US" dirty="0"/>
          </a:p>
          <a:p>
            <a:r>
              <a:rPr lang="en-US" dirty="0"/>
              <a:t>Approved with unanimous consent</a:t>
            </a:r>
          </a:p>
          <a:p>
            <a:endParaRPr lang="en-US" dirty="0"/>
          </a:p>
          <a:p>
            <a:r>
              <a:rPr lang="en-US" dirty="0"/>
              <a:t>21552 is already passed SP</a:t>
            </a:r>
          </a:p>
          <a:p>
            <a:r>
              <a:rPr lang="en-US" dirty="0"/>
              <a:t>20175 and 21586 Zhou will bring resolutions to these two CIDs</a:t>
            </a:r>
          </a:p>
        </p:txBody>
      </p:sp>
      <p:sp>
        <p:nvSpPr>
          <p:cNvPr id="4" name="Slide Number Placeholder 3">
            <a:extLst>
              <a:ext uri="{FF2B5EF4-FFF2-40B4-BE49-F238E27FC236}">
                <a16:creationId xmlns:a16="http://schemas.microsoft.com/office/drawing/2014/main" id="{059A3400-BC9B-465D-ABB0-BABE94DBAC11}"/>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830CCA85-C4FD-490E-975D-BA7887BB730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D822BE4-06DB-4E61-8D73-8DEBBCEFCD1D}"/>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14340887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1C68E-E471-4599-A4A8-E6F433421F72}"/>
              </a:ext>
            </a:extLst>
          </p:cNvPr>
          <p:cNvSpPr>
            <a:spLocks noGrp="1"/>
          </p:cNvSpPr>
          <p:nvPr>
            <p:ph type="title"/>
          </p:nvPr>
        </p:nvSpPr>
        <p:spPr/>
        <p:txBody>
          <a:bodyPr/>
          <a:lstStyle/>
          <a:p>
            <a:r>
              <a:rPr lang="en-US" dirty="0"/>
              <a:t>11-19/1167 (Po-Kai Huang)</a:t>
            </a:r>
          </a:p>
        </p:txBody>
      </p:sp>
      <p:sp>
        <p:nvSpPr>
          <p:cNvPr id="3" name="Content Placeholder 2">
            <a:extLst>
              <a:ext uri="{FF2B5EF4-FFF2-40B4-BE49-F238E27FC236}">
                <a16:creationId xmlns:a16="http://schemas.microsoft.com/office/drawing/2014/main" id="{24491D53-C79A-4CC8-B758-97F5B4F5A685}"/>
              </a:ext>
            </a:extLst>
          </p:cNvPr>
          <p:cNvSpPr>
            <a:spLocks noGrp="1"/>
          </p:cNvSpPr>
          <p:nvPr>
            <p:ph idx="1"/>
          </p:nvPr>
        </p:nvSpPr>
        <p:spPr/>
        <p:txBody>
          <a:bodyPr/>
          <a:lstStyle/>
          <a:p>
            <a:r>
              <a:rPr lang="en-US" dirty="0"/>
              <a:t>Do you accept resolution to CID 21211 in doc 11-19/1167r3?</a:t>
            </a:r>
          </a:p>
          <a:p>
            <a:endParaRPr lang="en-US" dirty="0"/>
          </a:p>
          <a:p>
            <a:r>
              <a:rPr lang="en-US" dirty="0"/>
              <a:t>Approved with unanimous consent.</a:t>
            </a:r>
          </a:p>
          <a:p>
            <a:endParaRPr lang="en-US" dirty="0"/>
          </a:p>
          <a:p>
            <a:endParaRPr lang="en-US" dirty="0"/>
          </a:p>
          <a:p>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5145B270-3640-4C41-B7BE-A03E211562B8}"/>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878FF84-4669-43C2-A81C-48533643FD9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80BA1FA-0533-473C-998E-8F5A2EC895DA}"/>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38757710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DC5E1E-189F-45AF-91A8-0C95CD85C9BE}"/>
              </a:ext>
            </a:extLst>
          </p:cNvPr>
          <p:cNvSpPr>
            <a:spLocks noGrp="1"/>
          </p:cNvSpPr>
          <p:nvPr>
            <p:ph type="title"/>
          </p:nvPr>
        </p:nvSpPr>
        <p:spPr/>
        <p:txBody>
          <a:bodyPr/>
          <a:lstStyle/>
          <a:p>
            <a:r>
              <a:rPr lang="en-US" dirty="0"/>
              <a:t>11-19/0966 (Alfred Asterjadhi)</a:t>
            </a:r>
          </a:p>
        </p:txBody>
      </p:sp>
      <p:sp>
        <p:nvSpPr>
          <p:cNvPr id="3" name="Content Placeholder 2">
            <a:extLst>
              <a:ext uri="{FF2B5EF4-FFF2-40B4-BE49-F238E27FC236}">
                <a16:creationId xmlns:a16="http://schemas.microsoft.com/office/drawing/2014/main" id="{86782F74-A487-43DF-B9D0-E3EC9E737211}"/>
              </a:ext>
            </a:extLst>
          </p:cNvPr>
          <p:cNvSpPr>
            <a:spLocks noGrp="1"/>
          </p:cNvSpPr>
          <p:nvPr>
            <p:ph idx="1"/>
          </p:nvPr>
        </p:nvSpPr>
        <p:spPr/>
        <p:txBody>
          <a:bodyPr/>
          <a:lstStyle/>
          <a:p>
            <a:r>
              <a:rPr lang="en-US" dirty="0"/>
              <a:t>Move to accept resolution to CID 20846 in doc 11-19/0966r1?</a:t>
            </a:r>
          </a:p>
          <a:p>
            <a:r>
              <a:rPr lang="en-US" dirty="0"/>
              <a:t>Approved with unanimous consent</a:t>
            </a:r>
          </a:p>
          <a:p>
            <a:endParaRPr lang="en-US" dirty="0"/>
          </a:p>
        </p:txBody>
      </p:sp>
      <p:sp>
        <p:nvSpPr>
          <p:cNvPr id="4" name="Slide Number Placeholder 3">
            <a:extLst>
              <a:ext uri="{FF2B5EF4-FFF2-40B4-BE49-F238E27FC236}">
                <a16:creationId xmlns:a16="http://schemas.microsoft.com/office/drawing/2014/main" id="{5CCB122A-1E5D-405B-AE28-2EFA9E29560D}"/>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95DEE7C-ED35-427C-A29B-4E9B6549C67E}"/>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F80D3CC-9C15-4A08-9619-B8F9CAC8DE1B}"/>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1499390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685801"/>
            <a:ext cx="9525000" cy="1065213"/>
          </a:xfrm>
        </p:spPr>
        <p:txBody>
          <a:bodyPr/>
          <a:lstStyle/>
          <a:p>
            <a:r>
              <a:rPr lang="en-US" altLang="en-US" dirty="0"/>
              <a:t>Agenda for Thursday September 19, AM1 and PM1</a:t>
            </a:r>
            <a:endParaRPr lang="en-US" dirty="0"/>
          </a:p>
        </p:txBody>
      </p:sp>
      <p:sp>
        <p:nvSpPr>
          <p:cNvPr id="3" name="Content Placeholder 2"/>
          <p:cNvSpPr>
            <a:spLocks noGrp="1"/>
          </p:cNvSpPr>
          <p:nvPr>
            <p:ph idx="1"/>
          </p:nvPr>
        </p:nvSpPr>
        <p:spPr>
          <a:xfrm>
            <a:off x="914401" y="1828800"/>
            <a:ext cx="10361084" cy="4113213"/>
          </a:xfrm>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a:t>Comment Resolution</a:t>
            </a:r>
          </a:p>
          <a:p>
            <a:pPr>
              <a:lnSpc>
                <a:spcPct val="80000"/>
              </a:lnSpc>
              <a:buFont typeface="Arial" panose="020B0604020202020204" pitchFamily="34" charset="0"/>
              <a:buChar char="•"/>
            </a:pPr>
            <a:r>
              <a:rPr lang="en-US" altLang="en-US" dirty="0"/>
              <a:t>TG Motions</a:t>
            </a:r>
          </a:p>
          <a:p>
            <a:pPr lvl="1">
              <a:lnSpc>
                <a:spcPct val="80000"/>
              </a:lnSpc>
              <a:buFont typeface="Arial" panose="020B0604020202020204" pitchFamily="34" charset="0"/>
              <a:buChar char="•"/>
            </a:pPr>
            <a:r>
              <a:rPr lang="en-US" altLang="en-US" dirty="0"/>
              <a:t>CR Motions</a:t>
            </a:r>
          </a:p>
          <a:p>
            <a:pPr lvl="1">
              <a:lnSpc>
                <a:spcPct val="80000"/>
              </a:lnSpc>
              <a:buFont typeface="Arial" panose="020B0604020202020204" pitchFamily="34" charset="0"/>
              <a:buChar char="•"/>
            </a:pPr>
            <a:r>
              <a:rPr lang="en-US" altLang="en-US" dirty="0"/>
              <a:t>PHY and MAC Motions</a:t>
            </a:r>
          </a:p>
          <a:p>
            <a:pPr>
              <a:lnSpc>
                <a:spcPct val="80000"/>
              </a:lnSpc>
              <a:buFont typeface="Arial" panose="020B0604020202020204" pitchFamily="34" charset="0"/>
              <a:buChar char="•"/>
            </a:pPr>
            <a:r>
              <a:rPr lang="en-US" altLang="en-US" dirty="0"/>
              <a:t>Comment Resolution and motions </a:t>
            </a:r>
          </a:p>
          <a:p>
            <a:pPr>
              <a:lnSpc>
                <a:spcPct val="80000"/>
              </a:lnSpc>
              <a:buFont typeface="Arial" panose="020B0604020202020204" pitchFamily="34" charset="0"/>
              <a:buChar char="•"/>
            </a:pPr>
            <a:r>
              <a:rPr lang="en-US" altLang="en-US" sz="2000" dirty="0"/>
              <a:t>MDR Motion</a:t>
            </a:r>
          </a:p>
          <a:p>
            <a:pPr>
              <a:lnSpc>
                <a:spcPct val="80000"/>
              </a:lnSpc>
              <a:buFont typeface="Arial" panose="020B0604020202020204" pitchFamily="34" charset="0"/>
              <a:buChar char="•"/>
            </a:pPr>
            <a:r>
              <a:rPr lang="en-US" altLang="en-US" sz="2000" dirty="0"/>
              <a:t>CAD Motion</a:t>
            </a:r>
          </a:p>
          <a:p>
            <a:pPr>
              <a:lnSpc>
                <a:spcPct val="80000"/>
              </a:lnSpc>
              <a:buFont typeface="Arial" panose="020B0604020202020204" pitchFamily="34" charset="0"/>
              <a:buChar char="•"/>
            </a:pPr>
            <a:r>
              <a:rPr lang="en-US" altLang="en-US" sz="2000" dirty="0"/>
              <a:t>WG LB Motion</a:t>
            </a:r>
          </a:p>
          <a:p>
            <a:pPr>
              <a:lnSpc>
                <a:spcPct val="80000"/>
              </a:lnSpc>
              <a:buFont typeface="Arial" panose="020B0604020202020204" pitchFamily="34" charset="0"/>
              <a:buChar char="•"/>
            </a:pPr>
            <a:r>
              <a:rPr lang="en-US" altLang="en-US" dirty="0"/>
              <a:t>Ad hoc meeting, if necessary</a:t>
            </a:r>
          </a:p>
          <a:p>
            <a:pPr>
              <a:lnSpc>
                <a:spcPct val="80000"/>
              </a:lnSpc>
              <a:buFont typeface="Arial" panose="020B0604020202020204" pitchFamily="34" charset="0"/>
              <a:buChar char="•"/>
            </a:pPr>
            <a:r>
              <a:rPr lang="en-US" altLang="en-US" dirty="0" err="1"/>
              <a:t>Telecon</a:t>
            </a:r>
            <a:r>
              <a:rPr lang="en-US" altLang="en-US" dirty="0"/>
              <a:t> Schedule</a:t>
            </a:r>
          </a:p>
          <a:p>
            <a:pPr>
              <a:lnSpc>
                <a:spcPct val="80000"/>
              </a:lnSpc>
              <a:buFont typeface="Arial" panose="020B0604020202020204" pitchFamily="34" charset="0"/>
              <a:buChar char="•"/>
            </a:pPr>
            <a:r>
              <a:rPr lang="en-US" altLang="en-US" dirty="0"/>
              <a:t>Adjourn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4347983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760A78-848C-455A-8F47-994AB27AA006}"/>
              </a:ext>
            </a:extLst>
          </p:cNvPr>
          <p:cNvSpPr>
            <a:spLocks noGrp="1"/>
          </p:cNvSpPr>
          <p:nvPr>
            <p:ph type="title"/>
          </p:nvPr>
        </p:nvSpPr>
        <p:spPr/>
        <p:txBody>
          <a:bodyPr/>
          <a:lstStyle/>
          <a:p>
            <a:r>
              <a:rPr lang="en-US" dirty="0"/>
              <a:t>11-19/1684 (Robert Stacey)</a:t>
            </a:r>
          </a:p>
        </p:txBody>
      </p:sp>
      <p:sp>
        <p:nvSpPr>
          <p:cNvPr id="3" name="Content Placeholder 2">
            <a:extLst>
              <a:ext uri="{FF2B5EF4-FFF2-40B4-BE49-F238E27FC236}">
                <a16:creationId xmlns:a16="http://schemas.microsoft.com/office/drawing/2014/main" id="{5C606AD3-C31B-4BAC-A863-4E0824CC4EA2}"/>
              </a:ext>
            </a:extLst>
          </p:cNvPr>
          <p:cNvSpPr>
            <a:spLocks noGrp="1"/>
          </p:cNvSpPr>
          <p:nvPr>
            <p:ph idx="1"/>
          </p:nvPr>
        </p:nvSpPr>
        <p:spPr/>
        <p:txBody>
          <a:bodyPr/>
          <a:lstStyle/>
          <a:p>
            <a:r>
              <a:rPr lang="en-US" dirty="0"/>
              <a:t>Do you accept resolution to CID </a:t>
            </a:r>
            <a:r>
              <a:rPr lang="en-GB" dirty="0"/>
              <a:t>21023 in doc 11-19/1684r0?</a:t>
            </a:r>
          </a:p>
          <a:p>
            <a:endParaRPr lang="en-GB" dirty="0"/>
          </a:p>
          <a:p>
            <a:endParaRPr lang="en-US" dirty="0"/>
          </a:p>
        </p:txBody>
      </p:sp>
      <p:sp>
        <p:nvSpPr>
          <p:cNvPr id="4" name="Slide Number Placeholder 3">
            <a:extLst>
              <a:ext uri="{FF2B5EF4-FFF2-40B4-BE49-F238E27FC236}">
                <a16:creationId xmlns:a16="http://schemas.microsoft.com/office/drawing/2014/main" id="{F3D2186D-83C4-4C59-94A3-C7476ECF1B46}"/>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896A01DF-F9A0-40DD-84A8-E55C5A52464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AF4066D-8DEE-4574-946D-8322849EE85E}"/>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56036782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B3FC4E-8423-43CC-A722-30926F28958B}"/>
              </a:ext>
            </a:extLst>
          </p:cNvPr>
          <p:cNvSpPr>
            <a:spLocks noGrp="1"/>
          </p:cNvSpPr>
          <p:nvPr>
            <p:ph type="title"/>
          </p:nvPr>
        </p:nvSpPr>
        <p:spPr/>
        <p:txBody>
          <a:bodyPr/>
          <a:lstStyle/>
          <a:p>
            <a:r>
              <a:rPr lang="en-US" dirty="0"/>
              <a:t>11-19/1676 (Ming)</a:t>
            </a:r>
          </a:p>
        </p:txBody>
      </p:sp>
      <p:sp>
        <p:nvSpPr>
          <p:cNvPr id="3" name="Content Placeholder 2">
            <a:extLst>
              <a:ext uri="{FF2B5EF4-FFF2-40B4-BE49-F238E27FC236}">
                <a16:creationId xmlns:a16="http://schemas.microsoft.com/office/drawing/2014/main" id="{85460AF8-45C3-4449-9836-38B4F984AB08}"/>
              </a:ext>
            </a:extLst>
          </p:cNvPr>
          <p:cNvSpPr>
            <a:spLocks noGrp="1"/>
          </p:cNvSpPr>
          <p:nvPr>
            <p:ph idx="1"/>
          </p:nvPr>
        </p:nvSpPr>
        <p:spPr/>
        <p:txBody>
          <a:bodyPr/>
          <a:lstStyle/>
          <a:p>
            <a:r>
              <a:rPr lang="en-US" dirty="0"/>
              <a:t>Do you accept resolutions to CIDs </a:t>
            </a:r>
            <a:r>
              <a:rPr lang="en-GB" dirty="0"/>
              <a:t>20176 20177 21050 21587 21588 in doc 11-19/1676r1?</a:t>
            </a:r>
          </a:p>
          <a:p>
            <a:endParaRPr lang="en-GB" dirty="0"/>
          </a:p>
          <a:p>
            <a:r>
              <a:rPr lang="en-GB" dirty="0"/>
              <a:t>Approved with unanimous consent</a:t>
            </a:r>
          </a:p>
          <a:p>
            <a:endParaRPr lang="en-GB" dirty="0"/>
          </a:p>
          <a:p>
            <a:endParaRPr lang="en-GB" dirty="0"/>
          </a:p>
          <a:p>
            <a:endParaRPr lang="en-US" dirty="0"/>
          </a:p>
        </p:txBody>
      </p:sp>
      <p:sp>
        <p:nvSpPr>
          <p:cNvPr id="4" name="Slide Number Placeholder 3">
            <a:extLst>
              <a:ext uri="{FF2B5EF4-FFF2-40B4-BE49-F238E27FC236}">
                <a16:creationId xmlns:a16="http://schemas.microsoft.com/office/drawing/2014/main" id="{666FC5DF-8776-4EAB-8780-AF6BAD644BD6}"/>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E72F206F-CE98-446F-8224-BCEAA2B256C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49D8179-721B-4E4D-A5F6-089AEE235978}"/>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36478551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3C639E-BE56-4774-A8E7-74165021C128}"/>
              </a:ext>
            </a:extLst>
          </p:cNvPr>
          <p:cNvSpPr>
            <a:spLocks noGrp="1"/>
          </p:cNvSpPr>
          <p:nvPr>
            <p:ph type="title"/>
          </p:nvPr>
        </p:nvSpPr>
        <p:spPr/>
        <p:txBody>
          <a:bodyPr/>
          <a:lstStyle/>
          <a:p>
            <a:r>
              <a:rPr lang="en-US" dirty="0"/>
              <a:t>11-19/1682 (</a:t>
            </a:r>
            <a:r>
              <a:rPr lang="en-US" b="0" dirty="0" err="1"/>
              <a:t>Chittabrata</a:t>
            </a:r>
            <a:r>
              <a:rPr lang="en-US" b="0" dirty="0"/>
              <a:t> Ghosh)</a:t>
            </a:r>
            <a:endParaRPr lang="en-US" dirty="0"/>
          </a:p>
        </p:txBody>
      </p:sp>
      <p:sp>
        <p:nvSpPr>
          <p:cNvPr id="3" name="Content Placeholder 2">
            <a:extLst>
              <a:ext uri="{FF2B5EF4-FFF2-40B4-BE49-F238E27FC236}">
                <a16:creationId xmlns:a16="http://schemas.microsoft.com/office/drawing/2014/main" id="{76F68C36-5C70-40CA-98BB-3B473FA3912E}"/>
              </a:ext>
            </a:extLst>
          </p:cNvPr>
          <p:cNvSpPr>
            <a:spLocks noGrp="1"/>
          </p:cNvSpPr>
          <p:nvPr>
            <p:ph idx="1"/>
          </p:nvPr>
        </p:nvSpPr>
        <p:spPr/>
        <p:txBody>
          <a:bodyPr/>
          <a:lstStyle/>
          <a:p>
            <a:r>
              <a:rPr lang="en-US" dirty="0"/>
              <a:t>DO you accept resolution to CID 21173 in doc 11-19/1682r0?</a:t>
            </a:r>
          </a:p>
          <a:p>
            <a:endParaRPr lang="en-US" dirty="0"/>
          </a:p>
          <a:p>
            <a:r>
              <a:rPr lang="en-US" dirty="0">
                <a:highlight>
                  <a:srgbClr val="FF0000"/>
                </a:highlight>
              </a:rPr>
              <a:t>Y/N/A: 25/15/5</a:t>
            </a:r>
          </a:p>
        </p:txBody>
      </p:sp>
      <p:sp>
        <p:nvSpPr>
          <p:cNvPr id="4" name="Slide Number Placeholder 3">
            <a:extLst>
              <a:ext uri="{FF2B5EF4-FFF2-40B4-BE49-F238E27FC236}">
                <a16:creationId xmlns:a16="http://schemas.microsoft.com/office/drawing/2014/main" id="{23E795CA-C138-4E1A-AD85-424A0CFD3AEF}"/>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8ED284C1-13F4-4839-9AD9-9E528425142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A3CD5AD-87FD-42D4-8F77-6EFDFB3741C1}"/>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419206668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68AB16-D62C-4435-AC8E-748ECAFC4289}"/>
              </a:ext>
            </a:extLst>
          </p:cNvPr>
          <p:cNvSpPr>
            <a:spLocks noGrp="1"/>
          </p:cNvSpPr>
          <p:nvPr>
            <p:ph type="title"/>
          </p:nvPr>
        </p:nvSpPr>
        <p:spPr/>
        <p:txBody>
          <a:bodyPr/>
          <a:lstStyle/>
          <a:p>
            <a:r>
              <a:rPr lang="en-US" dirty="0"/>
              <a:t>11-19/1137 (</a:t>
            </a:r>
            <a:r>
              <a:rPr lang="en-US" dirty="0" err="1"/>
              <a:t>Menzo</a:t>
            </a:r>
            <a:r>
              <a:rPr lang="en-US" dirty="0"/>
              <a:t> </a:t>
            </a:r>
            <a:r>
              <a:rPr lang="en-US" dirty="0" err="1"/>
              <a:t>Wentink</a:t>
            </a:r>
            <a:r>
              <a:rPr lang="en-US" dirty="0"/>
              <a:t>)</a:t>
            </a:r>
          </a:p>
        </p:txBody>
      </p:sp>
      <p:sp>
        <p:nvSpPr>
          <p:cNvPr id="3" name="Content Placeholder 2">
            <a:extLst>
              <a:ext uri="{FF2B5EF4-FFF2-40B4-BE49-F238E27FC236}">
                <a16:creationId xmlns:a16="http://schemas.microsoft.com/office/drawing/2014/main" id="{9CD843F1-D125-41C0-911D-7FE51B0F4306}"/>
              </a:ext>
            </a:extLst>
          </p:cNvPr>
          <p:cNvSpPr>
            <a:spLocks noGrp="1"/>
          </p:cNvSpPr>
          <p:nvPr>
            <p:ph idx="1"/>
          </p:nvPr>
        </p:nvSpPr>
        <p:spPr/>
        <p:txBody>
          <a:bodyPr/>
          <a:lstStyle/>
          <a:p>
            <a:r>
              <a:rPr lang="en-US" dirty="0"/>
              <a:t>Do you accept resolutions to CIDs 20198 20222 20223 20224 20225 20226 21609 in doc 11-19/1137r1?</a:t>
            </a:r>
          </a:p>
          <a:p>
            <a:endParaRPr lang="en-US" dirty="0"/>
          </a:p>
          <a:p>
            <a:r>
              <a:rPr lang="en-US" dirty="0"/>
              <a:t>Approved with unanimous consent.</a:t>
            </a:r>
          </a:p>
        </p:txBody>
      </p:sp>
      <p:sp>
        <p:nvSpPr>
          <p:cNvPr id="4" name="Slide Number Placeholder 3">
            <a:extLst>
              <a:ext uri="{FF2B5EF4-FFF2-40B4-BE49-F238E27FC236}">
                <a16:creationId xmlns:a16="http://schemas.microsoft.com/office/drawing/2014/main" id="{37720049-BF34-4CEB-8CB0-1B7E75859734}"/>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50686B67-7D34-4A6C-AA65-4C05FD3FD6E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5077FE2-9E0F-4BBE-BC12-D1058C2100E1}"/>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77967238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7BCD5-E756-4F68-B579-1F656E60CE08}"/>
              </a:ext>
            </a:extLst>
          </p:cNvPr>
          <p:cNvSpPr>
            <a:spLocks noGrp="1"/>
          </p:cNvSpPr>
          <p:nvPr>
            <p:ph type="title"/>
          </p:nvPr>
        </p:nvSpPr>
        <p:spPr/>
        <p:txBody>
          <a:bodyPr/>
          <a:lstStyle/>
          <a:p>
            <a:r>
              <a:rPr lang="en-US" dirty="0"/>
              <a:t>11-19/0765</a:t>
            </a:r>
          </a:p>
        </p:txBody>
      </p:sp>
      <p:sp>
        <p:nvSpPr>
          <p:cNvPr id="3" name="Content Placeholder 2">
            <a:extLst>
              <a:ext uri="{FF2B5EF4-FFF2-40B4-BE49-F238E27FC236}">
                <a16:creationId xmlns:a16="http://schemas.microsoft.com/office/drawing/2014/main" id="{EA93AD55-3B5A-41B8-BC02-2AF63E47A772}"/>
              </a:ext>
            </a:extLst>
          </p:cNvPr>
          <p:cNvSpPr>
            <a:spLocks noGrp="1"/>
          </p:cNvSpPr>
          <p:nvPr>
            <p:ph idx="1"/>
          </p:nvPr>
        </p:nvSpPr>
        <p:spPr/>
        <p:txBody>
          <a:bodyPr/>
          <a:lstStyle/>
          <a:p>
            <a:r>
              <a:rPr lang="en-US" dirty="0"/>
              <a:t>Do you accept resolution to CID 20175 pending editorial changes in doc 11-19/0765r10?</a:t>
            </a:r>
          </a:p>
          <a:p>
            <a:endParaRPr lang="en-US" dirty="0"/>
          </a:p>
          <a:p>
            <a:endParaRPr lang="en-US" dirty="0"/>
          </a:p>
          <a:p>
            <a:r>
              <a:rPr lang="en-US" dirty="0">
                <a:highlight>
                  <a:srgbClr val="00FF00"/>
                </a:highlight>
              </a:rPr>
              <a:t>Y/N/A: 39/1/18</a:t>
            </a:r>
          </a:p>
        </p:txBody>
      </p:sp>
      <p:sp>
        <p:nvSpPr>
          <p:cNvPr id="4" name="Slide Number Placeholder 3">
            <a:extLst>
              <a:ext uri="{FF2B5EF4-FFF2-40B4-BE49-F238E27FC236}">
                <a16:creationId xmlns:a16="http://schemas.microsoft.com/office/drawing/2014/main" id="{DBDCF9EE-9DCE-4D82-940A-83815B0668E2}"/>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93326CF2-89BC-4C4E-80F7-19C0E845ABC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3854930-FF0B-4F64-AE7F-5E641C99D51F}"/>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58378854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BF409-9DC3-4A23-9253-D5A493CB3ACA}"/>
              </a:ext>
            </a:extLst>
          </p:cNvPr>
          <p:cNvSpPr>
            <a:spLocks noGrp="1"/>
          </p:cNvSpPr>
          <p:nvPr>
            <p:ph type="title"/>
          </p:nvPr>
        </p:nvSpPr>
        <p:spPr/>
        <p:txBody>
          <a:bodyPr/>
          <a:lstStyle/>
          <a:p>
            <a:r>
              <a:rPr lang="en-US" dirty="0"/>
              <a:t>11-19/0594r5</a:t>
            </a:r>
          </a:p>
        </p:txBody>
      </p:sp>
      <p:sp>
        <p:nvSpPr>
          <p:cNvPr id="3" name="Content Placeholder 2">
            <a:extLst>
              <a:ext uri="{FF2B5EF4-FFF2-40B4-BE49-F238E27FC236}">
                <a16:creationId xmlns:a16="http://schemas.microsoft.com/office/drawing/2014/main" id="{BE6CEFEF-B41A-40D5-A2DC-68D62A3AFB32}"/>
              </a:ext>
            </a:extLst>
          </p:cNvPr>
          <p:cNvSpPr>
            <a:spLocks noGrp="1"/>
          </p:cNvSpPr>
          <p:nvPr>
            <p:ph idx="1"/>
          </p:nvPr>
        </p:nvSpPr>
        <p:spPr/>
        <p:txBody>
          <a:bodyPr/>
          <a:lstStyle/>
          <a:p>
            <a:r>
              <a:rPr lang="en-US" dirty="0"/>
              <a:t>Do you accept resolutions to CIDs </a:t>
            </a:r>
            <a:r>
              <a:rPr lang="en-GB" dirty="0"/>
              <a:t>20017, 20022 pending editorial changes in doc 11-19/0594r5?</a:t>
            </a:r>
          </a:p>
          <a:p>
            <a:endParaRPr lang="en-GB" dirty="0"/>
          </a:p>
          <a:p>
            <a:r>
              <a:rPr lang="en-GB" dirty="0">
                <a:highlight>
                  <a:srgbClr val="FF0000"/>
                </a:highlight>
              </a:rPr>
              <a:t>Y/N/A: 21/8/11</a:t>
            </a:r>
            <a:endParaRPr lang="en-US" dirty="0">
              <a:highlight>
                <a:srgbClr val="FF0000"/>
              </a:highlight>
            </a:endParaRPr>
          </a:p>
          <a:p>
            <a:endParaRPr lang="en-US" dirty="0"/>
          </a:p>
        </p:txBody>
      </p:sp>
      <p:sp>
        <p:nvSpPr>
          <p:cNvPr id="4" name="Slide Number Placeholder 3">
            <a:extLst>
              <a:ext uri="{FF2B5EF4-FFF2-40B4-BE49-F238E27FC236}">
                <a16:creationId xmlns:a16="http://schemas.microsoft.com/office/drawing/2014/main" id="{A29E82D2-8BC0-41F9-B2AF-D2488F252EED}"/>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15F22DD8-5650-447B-846C-F38A4CCA0BE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3B2D0FB-473E-4365-A65B-DBC7430A7600}"/>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52050667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F20A1C-1312-4260-83D9-E286E3095597}"/>
              </a:ext>
            </a:extLst>
          </p:cNvPr>
          <p:cNvSpPr>
            <a:spLocks noGrp="1"/>
          </p:cNvSpPr>
          <p:nvPr>
            <p:ph type="title"/>
          </p:nvPr>
        </p:nvSpPr>
        <p:spPr/>
        <p:txBody>
          <a:bodyPr/>
          <a:lstStyle/>
          <a:p>
            <a:r>
              <a:rPr lang="en-US" dirty="0"/>
              <a:t>11-19/1390 (Alfred Asterjadhi)</a:t>
            </a:r>
          </a:p>
        </p:txBody>
      </p:sp>
      <p:sp>
        <p:nvSpPr>
          <p:cNvPr id="3" name="Content Placeholder 2">
            <a:extLst>
              <a:ext uri="{FF2B5EF4-FFF2-40B4-BE49-F238E27FC236}">
                <a16:creationId xmlns:a16="http://schemas.microsoft.com/office/drawing/2014/main" id="{5AED0A00-1A77-4213-9076-91E056E471AB}"/>
              </a:ext>
            </a:extLst>
          </p:cNvPr>
          <p:cNvSpPr>
            <a:spLocks noGrp="1"/>
          </p:cNvSpPr>
          <p:nvPr>
            <p:ph idx="1"/>
          </p:nvPr>
        </p:nvSpPr>
        <p:spPr/>
        <p:txBody>
          <a:bodyPr/>
          <a:lstStyle/>
          <a:p>
            <a:r>
              <a:rPr lang="en-US" dirty="0"/>
              <a:t>Do you accept resolutions to CIDs </a:t>
            </a:r>
            <a:r>
              <a:rPr lang="en-GB" dirty="0"/>
              <a:t>20072, 21522, 20373, 20111 pending editorial changes in doc 11-19/1390r2?</a:t>
            </a:r>
          </a:p>
          <a:p>
            <a:endParaRPr lang="en-GB" dirty="0"/>
          </a:p>
          <a:p>
            <a:r>
              <a:rPr lang="en-GB" dirty="0">
                <a:highlight>
                  <a:srgbClr val="00FF00"/>
                </a:highlight>
              </a:rPr>
              <a:t>Y/N/A: 17/2/11</a:t>
            </a:r>
            <a:endParaRPr lang="en-US" dirty="0">
              <a:highlight>
                <a:srgbClr val="00FF00"/>
              </a:highlight>
            </a:endParaRPr>
          </a:p>
          <a:p>
            <a:endParaRPr lang="en-US" dirty="0"/>
          </a:p>
        </p:txBody>
      </p:sp>
      <p:sp>
        <p:nvSpPr>
          <p:cNvPr id="4" name="Slide Number Placeholder 3">
            <a:extLst>
              <a:ext uri="{FF2B5EF4-FFF2-40B4-BE49-F238E27FC236}">
                <a16:creationId xmlns:a16="http://schemas.microsoft.com/office/drawing/2014/main" id="{B43E39B6-1443-41A7-92AA-E293F0545967}"/>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2150F065-CDF2-4F7E-96B7-1B2FEBCCAC9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54D3D46-4A39-430C-9A34-E9C98DEF81E7}"/>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5054333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9CD690-1838-4CC8-84C9-90BEAAE900C6}"/>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A067F036-AA58-47A2-9AC6-563BADBEA4B7}"/>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2E2C6E3D-74D3-445E-BD8E-5A9FC9B988F0}"/>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18CA21D4-E47D-4CF2-9867-B30FD4D11C4E}"/>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458B365-35A3-4DE7-99EE-8EEB07B707FF}"/>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14870057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30ADDA-6BF1-41A3-9029-B9D32182D4E2}"/>
              </a:ext>
            </a:extLst>
          </p:cNvPr>
          <p:cNvSpPr>
            <a:spLocks noGrp="1"/>
          </p:cNvSpPr>
          <p:nvPr>
            <p:ph type="title"/>
          </p:nvPr>
        </p:nvSpPr>
        <p:spPr/>
        <p:txBody>
          <a:bodyPr/>
          <a:lstStyle/>
          <a:p>
            <a:r>
              <a:rPr lang="en-US" dirty="0"/>
              <a:t>CR Motion #932</a:t>
            </a:r>
          </a:p>
        </p:txBody>
      </p:sp>
      <p:sp>
        <p:nvSpPr>
          <p:cNvPr id="3" name="Content Placeholder 2">
            <a:extLst>
              <a:ext uri="{FF2B5EF4-FFF2-40B4-BE49-F238E27FC236}">
                <a16:creationId xmlns:a16="http://schemas.microsoft.com/office/drawing/2014/main" id="{60E16C7E-CA25-4F6B-A1F5-1659865F9412}"/>
              </a:ext>
            </a:extLst>
          </p:cNvPr>
          <p:cNvSpPr>
            <a:spLocks noGrp="1"/>
          </p:cNvSpPr>
          <p:nvPr>
            <p:ph idx="1"/>
          </p:nvPr>
        </p:nvSpPr>
        <p:spPr/>
        <p:txBody>
          <a:bodyPr/>
          <a:lstStyle/>
          <a:p>
            <a:r>
              <a:rPr lang="en-US" dirty="0"/>
              <a:t>Move to accept resolutions to the comments listed in doc </a:t>
            </a:r>
            <a:r>
              <a:rPr lang="en-US" dirty="0">
                <a:hlinkClick r:id="rId2"/>
              </a:rPr>
              <a:t>https://mentor.ieee.org/802.11/dcn/19/11-19-1683-03-00ax-tgax-cids-ready-for-motion.xlsx</a:t>
            </a:r>
            <a:r>
              <a:rPr lang="en-US" dirty="0"/>
              <a:t>  using the corresponding submissions referenced in doc </a:t>
            </a:r>
            <a:r>
              <a:rPr lang="en-US" dirty="0">
                <a:hlinkClick r:id="rId2"/>
              </a:rPr>
              <a:t>https://mentor.ieee.org/802.11/dcn/19/11-19-1683-03-00ax-tgax-cids-ready-for-motion.xlsx</a:t>
            </a:r>
            <a:r>
              <a:rPr lang="en-US" dirty="0"/>
              <a:t>  </a:t>
            </a:r>
          </a:p>
          <a:p>
            <a:endParaRPr lang="en-US" dirty="0"/>
          </a:p>
          <a:p>
            <a:endParaRPr lang="en-US" dirty="0"/>
          </a:p>
          <a:p>
            <a:r>
              <a:rPr lang="en-US" dirty="0"/>
              <a:t>Move: </a:t>
            </a:r>
            <a:r>
              <a:rPr lang="en-US" b="0" dirty="0"/>
              <a:t>Srinivas </a:t>
            </a:r>
            <a:r>
              <a:rPr lang="en-US" b="0" dirty="0" err="1"/>
              <a:t>Kandala</a:t>
            </a:r>
            <a:r>
              <a:rPr lang="en-US" dirty="0"/>
              <a:t>	Second: Edward Au</a:t>
            </a:r>
          </a:p>
          <a:p>
            <a:r>
              <a:rPr lang="en-US" dirty="0"/>
              <a:t>Approved by unanimous consent</a:t>
            </a:r>
          </a:p>
        </p:txBody>
      </p:sp>
      <p:sp>
        <p:nvSpPr>
          <p:cNvPr id="4" name="Slide Number Placeholder 3">
            <a:extLst>
              <a:ext uri="{FF2B5EF4-FFF2-40B4-BE49-F238E27FC236}">
                <a16:creationId xmlns:a16="http://schemas.microsoft.com/office/drawing/2014/main" id="{6E5BAAB8-CAC4-4195-97C0-CFFD869215C9}"/>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D9220D92-E7C1-4121-8C34-B965945444A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EA43CB2-A234-4C1B-B166-4BB01114E1D8}"/>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95868926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C07727-F56C-407F-A558-674D20EFA660}"/>
              </a:ext>
            </a:extLst>
          </p:cNvPr>
          <p:cNvSpPr>
            <a:spLocks noGrp="1"/>
          </p:cNvSpPr>
          <p:nvPr>
            <p:ph type="title"/>
          </p:nvPr>
        </p:nvSpPr>
        <p:spPr/>
        <p:txBody>
          <a:bodyPr/>
          <a:lstStyle/>
          <a:p>
            <a:r>
              <a:rPr lang="en-US" dirty="0"/>
              <a:t>CR Motion #933</a:t>
            </a:r>
          </a:p>
        </p:txBody>
      </p:sp>
      <p:sp>
        <p:nvSpPr>
          <p:cNvPr id="3" name="Content Placeholder 2">
            <a:extLst>
              <a:ext uri="{FF2B5EF4-FFF2-40B4-BE49-F238E27FC236}">
                <a16:creationId xmlns:a16="http://schemas.microsoft.com/office/drawing/2014/main" id="{2612CC2B-2290-4103-8EF8-937A991D35DD}"/>
              </a:ext>
            </a:extLst>
          </p:cNvPr>
          <p:cNvSpPr>
            <a:spLocks noGrp="1"/>
          </p:cNvSpPr>
          <p:nvPr>
            <p:ph idx="1"/>
          </p:nvPr>
        </p:nvSpPr>
        <p:spPr>
          <a:xfrm>
            <a:off x="914401" y="1828800"/>
            <a:ext cx="10361084" cy="4113213"/>
          </a:xfrm>
        </p:spPr>
        <p:txBody>
          <a:bodyPr/>
          <a:lstStyle/>
          <a:p>
            <a:r>
              <a:rPr lang="en-US" dirty="0"/>
              <a:t>Move to accept resolutions to CIDs in the following comment groups</a:t>
            </a:r>
          </a:p>
          <a:p>
            <a:pPr marL="0" indent="0"/>
            <a:endParaRPr lang="en-US" dirty="0"/>
          </a:p>
          <a:p>
            <a:pPr>
              <a:buFont typeface="Arial" panose="020B0604020202020204" pitchFamily="34" charset="0"/>
              <a:buChar char="•"/>
            </a:pPr>
            <a:r>
              <a:rPr lang="en-US" dirty="0"/>
              <a:t>Withdrawn</a:t>
            </a:r>
          </a:p>
          <a:p>
            <a:pPr>
              <a:buFont typeface="Arial" panose="020B0604020202020204" pitchFamily="34" charset="0"/>
              <a:buChar char="•"/>
            </a:pPr>
            <a:r>
              <a:rPr lang="en-US" dirty="0"/>
              <a:t>No Consensus</a:t>
            </a:r>
          </a:p>
          <a:p>
            <a:pPr>
              <a:buFont typeface="Arial" panose="020B0604020202020204" pitchFamily="34" charset="0"/>
              <a:buChar char="•"/>
            </a:pPr>
            <a:r>
              <a:rPr lang="en-US" dirty="0"/>
              <a:t>2019-03-28 telecon</a:t>
            </a:r>
          </a:p>
          <a:p>
            <a:pPr marL="0" indent="0"/>
            <a:endParaRPr lang="en-US" dirty="0"/>
          </a:p>
          <a:p>
            <a:pPr marL="0" indent="0"/>
            <a:r>
              <a:rPr lang="en-US" dirty="0"/>
              <a:t>In doc 11-19/0292r25</a:t>
            </a:r>
          </a:p>
          <a:p>
            <a:pPr marL="0" indent="0"/>
            <a:endParaRPr lang="en-US" dirty="0"/>
          </a:p>
          <a:p>
            <a:pPr marL="0" indent="0"/>
            <a:r>
              <a:rPr lang="en-US" dirty="0"/>
              <a:t>Move:	Robert Stacey		Second:	Jarkko </a:t>
            </a:r>
            <a:r>
              <a:rPr lang="en-US" dirty="0" err="1"/>
              <a:t>Kneckt</a:t>
            </a:r>
            <a:endParaRPr lang="en-US" dirty="0"/>
          </a:p>
          <a:p>
            <a:pPr marL="0" indent="0"/>
            <a:r>
              <a:rPr lang="en-US" dirty="0"/>
              <a:t>Approved with unanimous consent</a:t>
            </a:r>
          </a:p>
        </p:txBody>
      </p:sp>
      <p:sp>
        <p:nvSpPr>
          <p:cNvPr id="4" name="Slide Number Placeholder 3">
            <a:extLst>
              <a:ext uri="{FF2B5EF4-FFF2-40B4-BE49-F238E27FC236}">
                <a16:creationId xmlns:a16="http://schemas.microsoft.com/office/drawing/2014/main" id="{6D93891B-C734-4A8C-B7AB-B38368ACD7E1}"/>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4DDFBA91-3EE2-4CC1-866A-1763041897E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3FCAD07-1341-4C01-8EC6-90B861E4C843}"/>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8491032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74573-2BD1-4F54-B939-04ECF4B5E61F}"/>
              </a:ext>
            </a:extLst>
          </p:cNvPr>
          <p:cNvSpPr>
            <a:spLocks noGrp="1"/>
          </p:cNvSpPr>
          <p:nvPr>
            <p:ph type="title"/>
          </p:nvPr>
        </p:nvSpPr>
        <p:spPr/>
        <p:txBody>
          <a:bodyPr/>
          <a:lstStyle/>
          <a:p>
            <a:r>
              <a:rPr lang="en-US" dirty="0"/>
              <a:t>CR Motion #934 </a:t>
            </a:r>
          </a:p>
        </p:txBody>
      </p:sp>
      <p:sp>
        <p:nvSpPr>
          <p:cNvPr id="3" name="Content Placeholder 2">
            <a:extLst>
              <a:ext uri="{FF2B5EF4-FFF2-40B4-BE49-F238E27FC236}">
                <a16:creationId xmlns:a16="http://schemas.microsoft.com/office/drawing/2014/main" id="{DE1BACEB-6E0D-467D-8E7E-6B44BAF64B89}"/>
              </a:ext>
            </a:extLst>
          </p:cNvPr>
          <p:cNvSpPr>
            <a:spLocks noGrp="1"/>
          </p:cNvSpPr>
          <p:nvPr>
            <p:ph idx="1"/>
          </p:nvPr>
        </p:nvSpPr>
        <p:spPr/>
        <p:txBody>
          <a:bodyPr/>
          <a:lstStyle/>
          <a:p>
            <a:r>
              <a:rPr lang="en-US" dirty="0"/>
              <a:t>Move to accept resolutions to CIDs 20475, 20788 and 21618  in doc 11-19/1618r3</a:t>
            </a:r>
            <a:endParaRPr lang="en-US" dirty="0">
              <a:highlight>
                <a:srgbClr val="00FF00"/>
              </a:highlight>
            </a:endParaRPr>
          </a:p>
          <a:p>
            <a:endParaRPr lang="en-US" dirty="0"/>
          </a:p>
          <a:p>
            <a:r>
              <a:rPr lang="en-US" dirty="0"/>
              <a:t>Move: </a:t>
            </a:r>
            <a:r>
              <a:rPr lang="en-US" b="0" dirty="0"/>
              <a:t>Jarkko </a:t>
            </a:r>
            <a:r>
              <a:rPr lang="en-US" b="0" dirty="0" err="1"/>
              <a:t>Kneckt</a:t>
            </a:r>
            <a:r>
              <a:rPr lang="en-US" b="0" dirty="0"/>
              <a:t>			Second: </a:t>
            </a:r>
            <a:r>
              <a:rPr lang="en-US" b="0" dirty="0" err="1"/>
              <a:t>Guoqing</a:t>
            </a:r>
            <a:r>
              <a:rPr lang="en-US" b="0" dirty="0"/>
              <a:t> Li</a:t>
            </a:r>
          </a:p>
          <a:p>
            <a:endParaRPr lang="en-US" b="0" dirty="0"/>
          </a:p>
          <a:p>
            <a:r>
              <a:rPr lang="en-US" b="0" dirty="0"/>
              <a:t>Y/N/A: 10/15/9 </a:t>
            </a:r>
            <a:endParaRPr lang="en-US" dirty="0"/>
          </a:p>
          <a:p>
            <a:r>
              <a:rPr lang="en-US" dirty="0"/>
              <a:t>Approved with unanimous consent</a:t>
            </a:r>
          </a:p>
        </p:txBody>
      </p:sp>
      <p:sp>
        <p:nvSpPr>
          <p:cNvPr id="4" name="Slide Number Placeholder 3">
            <a:extLst>
              <a:ext uri="{FF2B5EF4-FFF2-40B4-BE49-F238E27FC236}">
                <a16:creationId xmlns:a16="http://schemas.microsoft.com/office/drawing/2014/main" id="{FCFCE1FD-47E6-4459-91AB-04EC20F0A9C3}"/>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30981B35-FED6-4907-808D-C9BCD6DA44C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E95776E-8017-487C-9114-E38B2876CADB}"/>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15198054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724429-D64D-4AF9-A201-C77CE3F67E76}"/>
              </a:ext>
            </a:extLst>
          </p:cNvPr>
          <p:cNvSpPr>
            <a:spLocks noGrp="1"/>
          </p:cNvSpPr>
          <p:nvPr>
            <p:ph type="title"/>
          </p:nvPr>
        </p:nvSpPr>
        <p:spPr/>
        <p:txBody>
          <a:bodyPr/>
          <a:lstStyle/>
          <a:p>
            <a:r>
              <a:rPr lang="en-US" dirty="0"/>
              <a:t>CR Motion #935</a:t>
            </a:r>
          </a:p>
        </p:txBody>
      </p:sp>
      <p:sp>
        <p:nvSpPr>
          <p:cNvPr id="3" name="Content Placeholder 2">
            <a:extLst>
              <a:ext uri="{FF2B5EF4-FFF2-40B4-BE49-F238E27FC236}">
                <a16:creationId xmlns:a16="http://schemas.microsoft.com/office/drawing/2014/main" id="{09E6DCF1-572A-473B-B82E-77A02A4DDF18}"/>
              </a:ext>
            </a:extLst>
          </p:cNvPr>
          <p:cNvSpPr>
            <a:spLocks noGrp="1"/>
          </p:cNvSpPr>
          <p:nvPr>
            <p:ph idx="1"/>
          </p:nvPr>
        </p:nvSpPr>
        <p:spPr/>
        <p:txBody>
          <a:bodyPr/>
          <a:lstStyle/>
          <a:p>
            <a:r>
              <a:rPr lang="en-US" dirty="0"/>
              <a:t>Move to accept resolutions to CIDs 20475, 20788  in doc 11-19/1618r3</a:t>
            </a:r>
          </a:p>
          <a:p>
            <a:r>
              <a:rPr lang="en-US" dirty="0"/>
              <a:t>Note: The resolutions don’t bring any changes to the draft specification</a:t>
            </a:r>
          </a:p>
          <a:p>
            <a:endParaRPr lang="en-US" dirty="0"/>
          </a:p>
          <a:p>
            <a:r>
              <a:rPr lang="en-US" dirty="0"/>
              <a:t>Move: </a:t>
            </a:r>
            <a:r>
              <a:rPr lang="en-US" b="0" dirty="0"/>
              <a:t>Jarkko </a:t>
            </a:r>
            <a:r>
              <a:rPr lang="en-US" b="0" dirty="0" err="1"/>
              <a:t>Kneckt</a:t>
            </a:r>
            <a:r>
              <a:rPr lang="en-US" b="0" dirty="0"/>
              <a:t>			Second: </a:t>
            </a:r>
            <a:r>
              <a:rPr lang="en-US" dirty="0" err="1"/>
              <a:t>Guoqing</a:t>
            </a:r>
            <a:r>
              <a:rPr lang="en-US" dirty="0"/>
              <a:t> Li</a:t>
            </a:r>
          </a:p>
          <a:p>
            <a:r>
              <a:rPr lang="en-US" dirty="0"/>
              <a:t>Approved with unanimous consent</a:t>
            </a:r>
          </a:p>
        </p:txBody>
      </p:sp>
      <p:sp>
        <p:nvSpPr>
          <p:cNvPr id="4" name="Slide Number Placeholder 3">
            <a:extLst>
              <a:ext uri="{FF2B5EF4-FFF2-40B4-BE49-F238E27FC236}">
                <a16:creationId xmlns:a16="http://schemas.microsoft.com/office/drawing/2014/main" id="{49DCCFB2-7EA4-4EE3-B413-49FAC5C3D974}"/>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0BA7B22D-8E02-423E-AA5D-76D88067BE2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7036616-676F-4A16-9D6B-A8C20BD0A042}"/>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4246340578"/>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3ADEFE-FABE-4039-BBAB-754DFCFC1744}"/>
              </a:ext>
            </a:extLst>
          </p:cNvPr>
          <p:cNvSpPr>
            <a:spLocks noGrp="1"/>
          </p:cNvSpPr>
          <p:nvPr>
            <p:ph type="title"/>
          </p:nvPr>
        </p:nvSpPr>
        <p:spPr/>
        <p:txBody>
          <a:bodyPr/>
          <a:lstStyle/>
          <a:p>
            <a:r>
              <a:rPr lang="en-US" dirty="0"/>
              <a:t>CR Motion #936 </a:t>
            </a:r>
          </a:p>
        </p:txBody>
      </p:sp>
      <p:sp>
        <p:nvSpPr>
          <p:cNvPr id="3" name="Content Placeholder 2">
            <a:extLst>
              <a:ext uri="{FF2B5EF4-FFF2-40B4-BE49-F238E27FC236}">
                <a16:creationId xmlns:a16="http://schemas.microsoft.com/office/drawing/2014/main" id="{33B4F9E9-08EE-4B17-A0FD-4A616D272CED}"/>
              </a:ext>
            </a:extLst>
          </p:cNvPr>
          <p:cNvSpPr>
            <a:spLocks noGrp="1"/>
          </p:cNvSpPr>
          <p:nvPr>
            <p:ph idx="1"/>
          </p:nvPr>
        </p:nvSpPr>
        <p:spPr/>
        <p:txBody>
          <a:bodyPr/>
          <a:lstStyle/>
          <a:p>
            <a:r>
              <a:rPr lang="en-US" dirty="0"/>
              <a:t>Move to accept “Revised” as the resolution to CID 20835. Same resolution as 20834.</a:t>
            </a:r>
          </a:p>
          <a:p>
            <a:endParaRPr lang="en-US" dirty="0"/>
          </a:p>
          <a:p>
            <a:r>
              <a:rPr lang="en-US" dirty="0"/>
              <a:t>Move: Lochan Verma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5164A309-6D4C-468D-98AA-8BF4966714AC}"/>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86B63CAF-9B52-4E76-8081-DD83364EFF8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B831EBE-06E5-4F81-9CD9-6A631190943C}"/>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406852433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5D3DD1-4F53-417F-806C-BB18818B8A69}"/>
              </a:ext>
            </a:extLst>
          </p:cNvPr>
          <p:cNvSpPr>
            <a:spLocks noGrp="1"/>
          </p:cNvSpPr>
          <p:nvPr>
            <p:ph type="title"/>
          </p:nvPr>
        </p:nvSpPr>
        <p:spPr/>
        <p:txBody>
          <a:bodyPr/>
          <a:lstStyle/>
          <a:p>
            <a:r>
              <a:rPr lang="en-US" dirty="0"/>
              <a:t>CR Motion #937</a:t>
            </a:r>
          </a:p>
        </p:txBody>
      </p:sp>
      <p:sp>
        <p:nvSpPr>
          <p:cNvPr id="3" name="Content Placeholder 2">
            <a:extLst>
              <a:ext uri="{FF2B5EF4-FFF2-40B4-BE49-F238E27FC236}">
                <a16:creationId xmlns:a16="http://schemas.microsoft.com/office/drawing/2014/main" id="{66CDC089-9AA0-41F6-807D-1412B8F4B5F1}"/>
              </a:ext>
            </a:extLst>
          </p:cNvPr>
          <p:cNvSpPr>
            <a:spLocks noGrp="1"/>
          </p:cNvSpPr>
          <p:nvPr>
            <p:ph idx="1"/>
          </p:nvPr>
        </p:nvSpPr>
        <p:spPr/>
        <p:txBody>
          <a:bodyPr/>
          <a:lstStyle/>
          <a:p>
            <a:r>
              <a:rPr lang="en-US" dirty="0"/>
              <a:t>Move to accept resolutions to CIDs </a:t>
            </a:r>
          </a:p>
          <a:p>
            <a:pPr lvl="1">
              <a:buFont typeface="Arial" panose="020B0604020202020204" pitchFamily="34" charset="0"/>
              <a:buChar char="•"/>
            </a:pPr>
            <a:r>
              <a:rPr lang="en-GB" dirty="0"/>
              <a:t>20644 and 20645 in doc 11-19/1661r2; and</a:t>
            </a:r>
          </a:p>
          <a:p>
            <a:pPr lvl="1">
              <a:buFont typeface="Arial" panose="020B0604020202020204" pitchFamily="34" charset="0"/>
              <a:buChar char="•"/>
            </a:pPr>
            <a:r>
              <a:rPr lang="en-GB" dirty="0"/>
              <a:t>21538, and 20114 in doc 11-19/1243r4</a:t>
            </a:r>
          </a:p>
          <a:p>
            <a:pPr lvl="1">
              <a:buFont typeface="Arial" panose="020B0604020202020204" pitchFamily="34" charset="0"/>
              <a:buChar char="•"/>
            </a:pPr>
            <a:r>
              <a:rPr lang="en-GB" dirty="0"/>
              <a:t>20649 and 20502 in doc 11-19/1236r5</a:t>
            </a:r>
          </a:p>
          <a:p>
            <a:pPr lvl="1">
              <a:buFont typeface="Arial" panose="020B0604020202020204" pitchFamily="34" charset="0"/>
              <a:buChar char="•"/>
            </a:pPr>
            <a:endParaRPr lang="en-GB" dirty="0"/>
          </a:p>
          <a:p>
            <a:pPr marL="57150" indent="0"/>
            <a:r>
              <a:rPr lang="en-GB" dirty="0"/>
              <a:t>Move: Edward Au		Second: Abhishek Patil</a:t>
            </a:r>
          </a:p>
          <a:p>
            <a:pPr marL="57150" indent="0"/>
            <a:endParaRPr lang="en-GB" dirty="0"/>
          </a:p>
          <a:p>
            <a:pPr marL="57150" indent="0"/>
            <a:r>
              <a:rPr lang="en-GB" dirty="0"/>
              <a:t>Approved with unanimous consent.</a:t>
            </a:r>
          </a:p>
          <a:p>
            <a:pPr lvl="1">
              <a:buFont typeface="Arial" panose="020B0604020202020204" pitchFamily="34" charset="0"/>
              <a:buChar char="•"/>
            </a:pPr>
            <a:endParaRPr lang="en-GB" dirty="0"/>
          </a:p>
          <a:p>
            <a:endParaRPr lang="en-GB" dirty="0"/>
          </a:p>
          <a:p>
            <a:endParaRPr lang="en-US" dirty="0"/>
          </a:p>
        </p:txBody>
      </p:sp>
      <p:sp>
        <p:nvSpPr>
          <p:cNvPr id="4" name="Slide Number Placeholder 3">
            <a:extLst>
              <a:ext uri="{FF2B5EF4-FFF2-40B4-BE49-F238E27FC236}">
                <a16:creationId xmlns:a16="http://schemas.microsoft.com/office/drawing/2014/main" id="{BC66ADCE-1837-450A-A539-B6940A3848D1}"/>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2D2CD013-49E2-4346-B819-326D6865BF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16ACB64-43DD-44C2-B51E-68034670AD8D}"/>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30866247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C5E6C9-66CA-4862-9BD8-66F09416A04F}"/>
              </a:ext>
            </a:extLst>
          </p:cNvPr>
          <p:cNvSpPr>
            <a:spLocks noGrp="1"/>
          </p:cNvSpPr>
          <p:nvPr>
            <p:ph type="title"/>
          </p:nvPr>
        </p:nvSpPr>
        <p:spPr/>
        <p:txBody>
          <a:bodyPr/>
          <a:lstStyle/>
          <a:p>
            <a:r>
              <a:rPr lang="en-US" dirty="0"/>
              <a:t>CR Motion #938</a:t>
            </a:r>
          </a:p>
        </p:txBody>
      </p:sp>
      <p:sp>
        <p:nvSpPr>
          <p:cNvPr id="3" name="Content Placeholder 2">
            <a:extLst>
              <a:ext uri="{FF2B5EF4-FFF2-40B4-BE49-F238E27FC236}">
                <a16:creationId xmlns:a16="http://schemas.microsoft.com/office/drawing/2014/main" id="{F093263D-68FB-4F28-9D14-1C136505FE58}"/>
              </a:ext>
            </a:extLst>
          </p:cNvPr>
          <p:cNvSpPr>
            <a:spLocks noGrp="1"/>
          </p:cNvSpPr>
          <p:nvPr>
            <p:ph idx="1"/>
          </p:nvPr>
        </p:nvSpPr>
        <p:spPr/>
        <p:txBody>
          <a:bodyPr/>
          <a:lstStyle/>
          <a:p>
            <a:r>
              <a:rPr lang="en-US" dirty="0"/>
              <a:t>Move to accept resolutions to CIDs </a:t>
            </a:r>
            <a:r>
              <a:rPr lang="en-GB" dirty="0"/>
              <a:t>20187, 20236, 21598, 21611, 21616 in doc 11-19/1655r1</a:t>
            </a:r>
          </a:p>
          <a:p>
            <a:endParaRPr lang="en-GB" dirty="0"/>
          </a:p>
          <a:p>
            <a:r>
              <a:rPr lang="en-GB" dirty="0"/>
              <a:t>Move: Zhou Lan		Second: Abhishek Patil</a:t>
            </a:r>
          </a:p>
          <a:p>
            <a:r>
              <a:rPr lang="en-GB" dirty="0"/>
              <a:t>Approved with unanimous </a:t>
            </a:r>
            <a:r>
              <a:rPr lang="en-GB" dirty="0" err="1"/>
              <a:t>consnet</a:t>
            </a:r>
            <a:endParaRPr lang="en-GB" dirty="0"/>
          </a:p>
          <a:p>
            <a:r>
              <a:rPr lang="en-GB" dirty="0"/>
              <a:t> </a:t>
            </a:r>
            <a:r>
              <a:rPr lang="en-US" dirty="0"/>
              <a:t> </a:t>
            </a:r>
          </a:p>
        </p:txBody>
      </p:sp>
      <p:sp>
        <p:nvSpPr>
          <p:cNvPr id="4" name="Slide Number Placeholder 3">
            <a:extLst>
              <a:ext uri="{FF2B5EF4-FFF2-40B4-BE49-F238E27FC236}">
                <a16:creationId xmlns:a16="http://schemas.microsoft.com/office/drawing/2014/main" id="{71AD2792-3FBD-43C7-9355-F4DAAE1263A2}"/>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431FC441-D536-4CC8-8CA2-D2D8FAA75DD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F1F1ECE-1619-4954-82F7-64E1D7CCC52F}"/>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391819742"/>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A1FD2A-1955-4F0B-91E1-4701540A94AB}"/>
              </a:ext>
            </a:extLst>
          </p:cNvPr>
          <p:cNvSpPr>
            <a:spLocks noGrp="1"/>
          </p:cNvSpPr>
          <p:nvPr>
            <p:ph type="title"/>
          </p:nvPr>
        </p:nvSpPr>
        <p:spPr/>
        <p:txBody>
          <a:bodyPr/>
          <a:lstStyle/>
          <a:p>
            <a:r>
              <a:rPr lang="en-US" dirty="0"/>
              <a:t>CR Motion #939</a:t>
            </a:r>
          </a:p>
        </p:txBody>
      </p:sp>
      <p:sp>
        <p:nvSpPr>
          <p:cNvPr id="3" name="Content Placeholder 2">
            <a:extLst>
              <a:ext uri="{FF2B5EF4-FFF2-40B4-BE49-F238E27FC236}">
                <a16:creationId xmlns:a16="http://schemas.microsoft.com/office/drawing/2014/main" id="{0554DA9C-F4CA-4546-8B9A-B0D54F1928BE}"/>
              </a:ext>
            </a:extLst>
          </p:cNvPr>
          <p:cNvSpPr>
            <a:spLocks noGrp="1"/>
          </p:cNvSpPr>
          <p:nvPr>
            <p:ph idx="1"/>
          </p:nvPr>
        </p:nvSpPr>
        <p:spPr/>
        <p:txBody>
          <a:bodyPr/>
          <a:lstStyle/>
          <a:p>
            <a:r>
              <a:rPr lang="en-US" dirty="0"/>
              <a:t>Move to accept resolutions to CID </a:t>
            </a:r>
            <a:r>
              <a:rPr lang="en-US" dirty="0">
                <a:solidFill>
                  <a:schemeClr val="tx1"/>
                </a:solidFill>
              </a:rPr>
              <a:t>20624</a:t>
            </a:r>
            <a:r>
              <a:rPr lang="en-US" dirty="0"/>
              <a:t> in doc 11-19/1667r1</a:t>
            </a:r>
          </a:p>
          <a:p>
            <a:endParaRPr lang="en-US" dirty="0"/>
          </a:p>
          <a:p>
            <a:r>
              <a:rPr lang="en-US" dirty="0"/>
              <a:t>Move: Mark Rison		Second: </a:t>
            </a:r>
            <a:r>
              <a:rPr lang="en-US" dirty="0" err="1"/>
              <a:t>Tomo</a:t>
            </a:r>
            <a:r>
              <a:rPr lang="en-US" dirty="0"/>
              <a:t> Adachi</a:t>
            </a:r>
          </a:p>
          <a:p>
            <a:r>
              <a:rPr lang="en-US" dirty="0">
                <a:highlight>
                  <a:srgbClr val="FF0000"/>
                </a:highlight>
              </a:rPr>
              <a:t>Y/N/A: 13/6/13 Motion fails</a:t>
            </a:r>
          </a:p>
          <a:p>
            <a:endParaRPr lang="en-US" dirty="0"/>
          </a:p>
        </p:txBody>
      </p:sp>
      <p:sp>
        <p:nvSpPr>
          <p:cNvPr id="4" name="Slide Number Placeholder 3">
            <a:extLst>
              <a:ext uri="{FF2B5EF4-FFF2-40B4-BE49-F238E27FC236}">
                <a16:creationId xmlns:a16="http://schemas.microsoft.com/office/drawing/2014/main" id="{71D74C9F-7348-43CB-8E7B-838623BCFC9F}"/>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7001F7D3-6B07-4005-A8E2-ABC3DBAB389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26CC7755-1086-4BB2-B035-AA44D8D37B7A}"/>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52742634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DA41A1-161C-4823-A998-E234F8B8F034}"/>
              </a:ext>
            </a:extLst>
          </p:cNvPr>
          <p:cNvSpPr>
            <a:spLocks noGrp="1"/>
          </p:cNvSpPr>
          <p:nvPr>
            <p:ph type="title"/>
          </p:nvPr>
        </p:nvSpPr>
        <p:spPr/>
        <p:txBody>
          <a:bodyPr/>
          <a:lstStyle/>
          <a:p>
            <a:r>
              <a:rPr lang="en-US" dirty="0"/>
              <a:t>CR Motion #940</a:t>
            </a:r>
          </a:p>
        </p:txBody>
      </p:sp>
      <p:sp>
        <p:nvSpPr>
          <p:cNvPr id="3" name="Content Placeholder 2">
            <a:extLst>
              <a:ext uri="{FF2B5EF4-FFF2-40B4-BE49-F238E27FC236}">
                <a16:creationId xmlns:a16="http://schemas.microsoft.com/office/drawing/2014/main" id="{9203F4E0-7968-416F-943F-C013E01AAB31}"/>
              </a:ext>
            </a:extLst>
          </p:cNvPr>
          <p:cNvSpPr>
            <a:spLocks noGrp="1"/>
          </p:cNvSpPr>
          <p:nvPr>
            <p:ph idx="1"/>
          </p:nvPr>
        </p:nvSpPr>
        <p:spPr/>
        <p:txBody>
          <a:bodyPr/>
          <a:lstStyle/>
          <a:p>
            <a:r>
              <a:rPr lang="en-US" dirty="0"/>
              <a:t>Move to accept resolutions to CIDs </a:t>
            </a:r>
            <a:r>
              <a:rPr lang="en-US" dirty="0">
                <a:solidFill>
                  <a:schemeClr val="tx1"/>
                </a:solidFill>
              </a:rPr>
              <a:t>21203</a:t>
            </a:r>
            <a:r>
              <a:rPr lang="en-US" dirty="0"/>
              <a:t> in doc 11-19/1667r1</a:t>
            </a:r>
          </a:p>
          <a:p>
            <a:endParaRPr lang="en-US" dirty="0"/>
          </a:p>
          <a:p>
            <a:endParaRPr lang="en-US" dirty="0"/>
          </a:p>
          <a:p>
            <a:r>
              <a:rPr lang="en-US" dirty="0"/>
              <a:t>Move: Mark Rison		Second: Alfred Asterjadhi</a:t>
            </a:r>
          </a:p>
          <a:p>
            <a:r>
              <a:rPr lang="en-US" dirty="0">
                <a:highlight>
                  <a:srgbClr val="FF0000"/>
                </a:highlight>
              </a:rPr>
              <a:t>Y/N/A: 10/11/5 Fails</a:t>
            </a:r>
          </a:p>
          <a:p>
            <a:endParaRPr lang="en-US" dirty="0"/>
          </a:p>
          <a:p>
            <a:endParaRPr lang="en-US" dirty="0"/>
          </a:p>
        </p:txBody>
      </p:sp>
      <p:sp>
        <p:nvSpPr>
          <p:cNvPr id="4" name="Slide Number Placeholder 3">
            <a:extLst>
              <a:ext uri="{FF2B5EF4-FFF2-40B4-BE49-F238E27FC236}">
                <a16:creationId xmlns:a16="http://schemas.microsoft.com/office/drawing/2014/main" id="{7F54751B-50DE-4B56-9A58-16D45B2A4F2E}"/>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A9B1698A-C9EE-4024-987F-72E1BDC6035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20AA7D3C-AB8B-4650-9273-31A3AC74F53C}"/>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489642975"/>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A61595-795A-4A20-B5F1-497A57A7FF48}"/>
              </a:ext>
            </a:extLst>
          </p:cNvPr>
          <p:cNvSpPr>
            <a:spLocks noGrp="1"/>
          </p:cNvSpPr>
          <p:nvPr>
            <p:ph type="title"/>
          </p:nvPr>
        </p:nvSpPr>
        <p:spPr/>
        <p:txBody>
          <a:bodyPr/>
          <a:lstStyle/>
          <a:p>
            <a:r>
              <a:rPr lang="en-US" dirty="0"/>
              <a:t>CR Motion #941</a:t>
            </a:r>
          </a:p>
        </p:txBody>
      </p:sp>
      <p:sp>
        <p:nvSpPr>
          <p:cNvPr id="3" name="Content Placeholder 2">
            <a:extLst>
              <a:ext uri="{FF2B5EF4-FFF2-40B4-BE49-F238E27FC236}">
                <a16:creationId xmlns:a16="http://schemas.microsoft.com/office/drawing/2014/main" id="{F1EDEED9-63F1-4901-ACEC-1DA8405A7F65}"/>
              </a:ext>
            </a:extLst>
          </p:cNvPr>
          <p:cNvSpPr>
            <a:spLocks noGrp="1"/>
          </p:cNvSpPr>
          <p:nvPr>
            <p:ph idx="1"/>
          </p:nvPr>
        </p:nvSpPr>
        <p:spPr/>
        <p:txBody>
          <a:bodyPr/>
          <a:lstStyle/>
          <a:p>
            <a:r>
              <a:rPr lang="en-US" dirty="0"/>
              <a:t>Move to accept resolutions to CIDs </a:t>
            </a:r>
            <a:r>
              <a:rPr lang="en-US" dirty="0">
                <a:solidFill>
                  <a:schemeClr val="tx1"/>
                </a:solidFill>
              </a:rPr>
              <a:t>20671</a:t>
            </a:r>
            <a:r>
              <a:rPr lang="en-US" dirty="0"/>
              <a:t> in doc 11-19/1667r1</a:t>
            </a:r>
          </a:p>
          <a:p>
            <a:endParaRPr lang="en-US" dirty="0"/>
          </a:p>
          <a:p>
            <a:r>
              <a:rPr lang="en-US" dirty="0"/>
              <a:t>Move: Mark Rison		Second: Alfred Asterjadhi</a:t>
            </a:r>
          </a:p>
          <a:p>
            <a:endParaRPr lang="en-US" dirty="0"/>
          </a:p>
          <a:p>
            <a:r>
              <a:rPr lang="en-US" dirty="0">
                <a:highlight>
                  <a:srgbClr val="FF0000"/>
                </a:highlight>
              </a:rPr>
              <a:t>Y/N/A: 11/15/2 Fails</a:t>
            </a:r>
          </a:p>
          <a:p>
            <a:endParaRPr lang="en-US" dirty="0"/>
          </a:p>
        </p:txBody>
      </p:sp>
      <p:sp>
        <p:nvSpPr>
          <p:cNvPr id="4" name="Slide Number Placeholder 3">
            <a:extLst>
              <a:ext uri="{FF2B5EF4-FFF2-40B4-BE49-F238E27FC236}">
                <a16:creationId xmlns:a16="http://schemas.microsoft.com/office/drawing/2014/main" id="{57E02C76-A345-4A1D-A00C-135E16F2B070}"/>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9CE85108-204F-4EF5-9ECE-288587433B2F}"/>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6F9A1ED-6542-400B-AB5D-B08F192B26CC}"/>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477431921"/>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CB3ADD-3A17-41B3-99CC-EE090F14DDBF}"/>
              </a:ext>
            </a:extLst>
          </p:cNvPr>
          <p:cNvSpPr>
            <a:spLocks noGrp="1"/>
          </p:cNvSpPr>
          <p:nvPr>
            <p:ph type="title"/>
          </p:nvPr>
        </p:nvSpPr>
        <p:spPr/>
        <p:txBody>
          <a:bodyPr/>
          <a:lstStyle/>
          <a:p>
            <a:r>
              <a:rPr lang="en-US" dirty="0"/>
              <a:t>CR Motion #942</a:t>
            </a:r>
          </a:p>
        </p:txBody>
      </p:sp>
      <p:sp>
        <p:nvSpPr>
          <p:cNvPr id="3" name="Content Placeholder 2">
            <a:extLst>
              <a:ext uri="{FF2B5EF4-FFF2-40B4-BE49-F238E27FC236}">
                <a16:creationId xmlns:a16="http://schemas.microsoft.com/office/drawing/2014/main" id="{E9FF11FF-5EC2-42DC-8625-5678C6EC1E22}"/>
              </a:ext>
            </a:extLst>
          </p:cNvPr>
          <p:cNvSpPr>
            <a:spLocks noGrp="1"/>
          </p:cNvSpPr>
          <p:nvPr>
            <p:ph idx="1"/>
          </p:nvPr>
        </p:nvSpPr>
        <p:spPr/>
        <p:txBody>
          <a:bodyPr/>
          <a:lstStyle/>
          <a:p>
            <a:r>
              <a:rPr lang="en-US" dirty="0"/>
              <a:t>Move to accept resolution to CID 20957 (rejected) in doc 11-19/0619r5</a:t>
            </a:r>
          </a:p>
          <a:p>
            <a:endParaRPr lang="en-US" dirty="0"/>
          </a:p>
          <a:p>
            <a:r>
              <a:rPr lang="en-US" dirty="0"/>
              <a:t>Move: </a:t>
            </a:r>
            <a:r>
              <a:rPr lang="en-US" b="0" dirty="0"/>
              <a:t>Srinivas </a:t>
            </a:r>
            <a:r>
              <a:rPr lang="en-US" b="0" dirty="0" err="1"/>
              <a:t>Kandala</a:t>
            </a:r>
            <a:r>
              <a:rPr lang="en-US" b="0" dirty="0"/>
              <a:t> </a:t>
            </a:r>
            <a:r>
              <a:rPr lang="en-US" dirty="0"/>
              <a:t>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BC5BC9DD-B8DA-4D85-A32D-EC762118D8B0}"/>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CD1E3CA8-96DA-48C8-8731-340CE2DB0C0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CC8CCCF-9168-46CD-812E-6A805DE8E730}"/>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55372635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7BCD5-E756-4F68-B579-1F656E60CE08}"/>
              </a:ext>
            </a:extLst>
          </p:cNvPr>
          <p:cNvSpPr>
            <a:spLocks noGrp="1"/>
          </p:cNvSpPr>
          <p:nvPr>
            <p:ph type="title"/>
          </p:nvPr>
        </p:nvSpPr>
        <p:spPr/>
        <p:txBody>
          <a:bodyPr/>
          <a:lstStyle/>
          <a:p>
            <a:r>
              <a:rPr lang="en-US" dirty="0"/>
              <a:t>CR Motion #943</a:t>
            </a:r>
          </a:p>
        </p:txBody>
      </p:sp>
      <p:sp>
        <p:nvSpPr>
          <p:cNvPr id="3" name="Content Placeholder 2">
            <a:extLst>
              <a:ext uri="{FF2B5EF4-FFF2-40B4-BE49-F238E27FC236}">
                <a16:creationId xmlns:a16="http://schemas.microsoft.com/office/drawing/2014/main" id="{EA93AD55-3B5A-41B8-BC02-2AF63E47A772}"/>
              </a:ext>
            </a:extLst>
          </p:cNvPr>
          <p:cNvSpPr>
            <a:spLocks noGrp="1"/>
          </p:cNvSpPr>
          <p:nvPr>
            <p:ph idx="1"/>
          </p:nvPr>
        </p:nvSpPr>
        <p:spPr/>
        <p:txBody>
          <a:bodyPr/>
          <a:lstStyle/>
          <a:p>
            <a:r>
              <a:rPr lang="en-US" dirty="0"/>
              <a:t>Move to accept “Revised” as the resolution to 21586. Accept the resolution for 20175 for 21586.</a:t>
            </a:r>
          </a:p>
          <a:p>
            <a:endParaRPr lang="en-US" dirty="0"/>
          </a:p>
          <a:p>
            <a:endParaRPr lang="en-US" dirty="0"/>
          </a:p>
          <a:p>
            <a:r>
              <a:rPr lang="en-US" dirty="0"/>
              <a:t>Move: Zhou Lan		Second: Bin Tian</a:t>
            </a:r>
          </a:p>
          <a:p>
            <a:endParaRPr lang="en-US" dirty="0"/>
          </a:p>
          <a:p>
            <a:endParaRPr lang="en-US" dirty="0"/>
          </a:p>
          <a:p>
            <a:r>
              <a:rPr lang="en-US" dirty="0">
                <a:highlight>
                  <a:srgbClr val="00FF00"/>
                </a:highlight>
              </a:rPr>
              <a:t>Y/N/A: 39/1/18</a:t>
            </a:r>
          </a:p>
        </p:txBody>
      </p:sp>
      <p:sp>
        <p:nvSpPr>
          <p:cNvPr id="4" name="Slide Number Placeholder 3">
            <a:extLst>
              <a:ext uri="{FF2B5EF4-FFF2-40B4-BE49-F238E27FC236}">
                <a16:creationId xmlns:a16="http://schemas.microsoft.com/office/drawing/2014/main" id="{DBDCF9EE-9DCE-4D82-940A-83815B0668E2}"/>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93326CF2-89BC-4C4E-80F7-19C0E845ABC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3854930-FF0B-4F64-AE7F-5E641C99D51F}"/>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40829839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September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047127-6175-4565-947B-98FDDD80F4DC}"/>
              </a:ext>
            </a:extLst>
          </p:cNvPr>
          <p:cNvSpPr>
            <a:spLocks noGrp="1"/>
          </p:cNvSpPr>
          <p:nvPr>
            <p:ph type="title"/>
          </p:nvPr>
        </p:nvSpPr>
        <p:spPr/>
        <p:txBody>
          <a:bodyPr/>
          <a:lstStyle/>
          <a:p>
            <a:r>
              <a:rPr lang="en-US" dirty="0"/>
              <a:t>CR Motion #944</a:t>
            </a:r>
          </a:p>
        </p:txBody>
      </p:sp>
      <p:sp>
        <p:nvSpPr>
          <p:cNvPr id="3" name="Content Placeholder 2">
            <a:extLst>
              <a:ext uri="{FF2B5EF4-FFF2-40B4-BE49-F238E27FC236}">
                <a16:creationId xmlns:a16="http://schemas.microsoft.com/office/drawing/2014/main" id="{D79FA496-8A84-4BA1-B72F-9B32668945F3}"/>
              </a:ext>
            </a:extLst>
          </p:cNvPr>
          <p:cNvSpPr>
            <a:spLocks noGrp="1"/>
          </p:cNvSpPr>
          <p:nvPr>
            <p:ph idx="1"/>
          </p:nvPr>
        </p:nvSpPr>
        <p:spPr/>
        <p:txBody>
          <a:bodyPr/>
          <a:lstStyle/>
          <a:p>
            <a:r>
              <a:rPr lang="en-US" dirty="0"/>
              <a:t>Move to approve Rejected as the resolution to CID 21618. the group considered 11-19/1618r3. A motion to adopt the resolution failed.</a:t>
            </a:r>
          </a:p>
          <a:p>
            <a:endParaRPr lang="en-US" dirty="0"/>
          </a:p>
          <a:p>
            <a:r>
              <a:rPr lang="en-US" dirty="0"/>
              <a:t>Move: Robert Stacey		Second: Bin Tian</a:t>
            </a:r>
          </a:p>
          <a:p>
            <a:r>
              <a:rPr lang="en-US" dirty="0"/>
              <a:t>Approve with unanimous consent.</a:t>
            </a:r>
          </a:p>
        </p:txBody>
      </p:sp>
      <p:sp>
        <p:nvSpPr>
          <p:cNvPr id="4" name="Slide Number Placeholder 3">
            <a:extLst>
              <a:ext uri="{FF2B5EF4-FFF2-40B4-BE49-F238E27FC236}">
                <a16:creationId xmlns:a16="http://schemas.microsoft.com/office/drawing/2014/main" id="{E665E6AD-74C5-4A71-AD28-0592738816DC}"/>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C50B9F6A-C12D-4988-830D-AE1AE3B6D73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F9DFD0A-B7C2-47D3-8E66-830F9CD90CB9}"/>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429396311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CA6F4-BC69-49D3-A0A0-FA289308C0C3}"/>
              </a:ext>
            </a:extLst>
          </p:cNvPr>
          <p:cNvSpPr>
            <a:spLocks noGrp="1"/>
          </p:cNvSpPr>
          <p:nvPr>
            <p:ph type="title"/>
          </p:nvPr>
        </p:nvSpPr>
        <p:spPr/>
        <p:txBody>
          <a:bodyPr/>
          <a:lstStyle/>
          <a:p>
            <a:r>
              <a:rPr lang="en-US" dirty="0"/>
              <a:t>CR Motion #945</a:t>
            </a:r>
          </a:p>
        </p:txBody>
      </p:sp>
      <p:sp>
        <p:nvSpPr>
          <p:cNvPr id="3" name="Content Placeholder 2">
            <a:extLst>
              <a:ext uri="{FF2B5EF4-FFF2-40B4-BE49-F238E27FC236}">
                <a16:creationId xmlns:a16="http://schemas.microsoft.com/office/drawing/2014/main" id="{DC206769-8EE6-431D-B2A7-F13857DB4602}"/>
              </a:ext>
            </a:extLst>
          </p:cNvPr>
          <p:cNvSpPr>
            <a:spLocks noGrp="1"/>
          </p:cNvSpPr>
          <p:nvPr>
            <p:ph idx="1"/>
          </p:nvPr>
        </p:nvSpPr>
        <p:spPr/>
        <p:txBody>
          <a:bodyPr/>
          <a:lstStyle/>
          <a:p>
            <a:r>
              <a:rPr lang="en-US" dirty="0"/>
              <a:t>Move to accept reject as the resolution to CID 21046. Insufficient details</a:t>
            </a:r>
          </a:p>
          <a:p>
            <a:endParaRPr lang="en-US" dirty="0"/>
          </a:p>
          <a:p>
            <a:r>
              <a:rPr lang="en-US" dirty="0"/>
              <a:t>Move: Robert Stacey		Second: Bin Tian</a:t>
            </a:r>
          </a:p>
          <a:p>
            <a:r>
              <a:rPr lang="en-US" dirty="0">
                <a:highlight>
                  <a:srgbClr val="00FF00"/>
                </a:highlight>
              </a:rPr>
              <a:t>Y/N/A: 29/1/some</a:t>
            </a:r>
          </a:p>
          <a:p>
            <a:endParaRPr lang="en-US" dirty="0"/>
          </a:p>
          <a:p>
            <a:r>
              <a:rPr lang="en-US" dirty="0"/>
              <a:t>Motion passes</a:t>
            </a:r>
          </a:p>
        </p:txBody>
      </p:sp>
      <p:sp>
        <p:nvSpPr>
          <p:cNvPr id="4" name="Slide Number Placeholder 3">
            <a:extLst>
              <a:ext uri="{FF2B5EF4-FFF2-40B4-BE49-F238E27FC236}">
                <a16:creationId xmlns:a16="http://schemas.microsoft.com/office/drawing/2014/main" id="{E9D079C8-83CB-4A3F-B167-970572021A9E}"/>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A7299509-151D-4CBB-B401-15FD7B50DF2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99DFEB0-22BA-42AF-9B25-49CEEBB79581}"/>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963423408"/>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77E403-0DF5-475A-9E91-2B97E01E4872}"/>
              </a:ext>
            </a:extLst>
          </p:cNvPr>
          <p:cNvSpPr>
            <a:spLocks noGrp="1"/>
          </p:cNvSpPr>
          <p:nvPr>
            <p:ph type="title"/>
          </p:nvPr>
        </p:nvSpPr>
        <p:spPr/>
        <p:txBody>
          <a:bodyPr/>
          <a:lstStyle/>
          <a:p>
            <a:r>
              <a:rPr lang="en-US" dirty="0"/>
              <a:t>CR Motion #946</a:t>
            </a:r>
          </a:p>
        </p:txBody>
      </p:sp>
      <p:sp>
        <p:nvSpPr>
          <p:cNvPr id="3" name="Content Placeholder 2">
            <a:extLst>
              <a:ext uri="{FF2B5EF4-FFF2-40B4-BE49-F238E27FC236}">
                <a16:creationId xmlns:a16="http://schemas.microsoft.com/office/drawing/2014/main" id="{483170C7-7757-4E38-9FD9-33847926902B}"/>
              </a:ext>
            </a:extLst>
          </p:cNvPr>
          <p:cNvSpPr>
            <a:spLocks noGrp="1"/>
          </p:cNvSpPr>
          <p:nvPr>
            <p:ph idx="1"/>
          </p:nvPr>
        </p:nvSpPr>
        <p:spPr/>
        <p:txBody>
          <a:bodyPr/>
          <a:lstStyle/>
          <a:p>
            <a:r>
              <a:rPr lang="en-US" dirty="0"/>
              <a:t>Move to accept “REVISED” as the resolution to CID 20268 and incorporating changes in doc 11-19/1275r0</a:t>
            </a:r>
          </a:p>
          <a:p>
            <a:endParaRPr lang="en-US" dirty="0"/>
          </a:p>
          <a:p>
            <a:r>
              <a:rPr lang="en-US" dirty="0"/>
              <a:t>Move: </a:t>
            </a:r>
            <a:r>
              <a:rPr lang="en-US" b="0" dirty="0"/>
              <a:t>Srinivas </a:t>
            </a:r>
            <a:r>
              <a:rPr lang="en-US" b="0" dirty="0" err="1"/>
              <a:t>Kandala</a:t>
            </a:r>
            <a:r>
              <a:rPr lang="en-US" b="0" dirty="0"/>
              <a:t> </a:t>
            </a:r>
            <a:r>
              <a:rPr lang="en-US" dirty="0"/>
              <a:t>			Second: Bin Tian</a:t>
            </a:r>
          </a:p>
          <a:p>
            <a:endParaRPr lang="en-US" dirty="0"/>
          </a:p>
          <a:p>
            <a:r>
              <a:rPr lang="en-US" dirty="0"/>
              <a:t>Approved with unanimous consent.</a:t>
            </a:r>
          </a:p>
          <a:p>
            <a:endParaRPr lang="en-US" dirty="0"/>
          </a:p>
        </p:txBody>
      </p:sp>
      <p:sp>
        <p:nvSpPr>
          <p:cNvPr id="4" name="Slide Number Placeholder 3">
            <a:extLst>
              <a:ext uri="{FF2B5EF4-FFF2-40B4-BE49-F238E27FC236}">
                <a16:creationId xmlns:a16="http://schemas.microsoft.com/office/drawing/2014/main" id="{9569E3FE-4BA6-4423-8CF5-776921CA725B}"/>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FE0A1D1F-FF2B-4362-A5EA-0391DE7BEDD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355D6ED-0498-4104-A070-68DDDB141D60}"/>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83431509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11ABB4-009D-4A75-B152-BD0A3DE148B8}"/>
              </a:ext>
            </a:extLst>
          </p:cNvPr>
          <p:cNvSpPr>
            <a:spLocks noGrp="1"/>
          </p:cNvSpPr>
          <p:nvPr>
            <p:ph type="title"/>
          </p:nvPr>
        </p:nvSpPr>
        <p:spPr/>
        <p:txBody>
          <a:bodyPr/>
          <a:lstStyle/>
          <a:p>
            <a:r>
              <a:rPr lang="en-US" dirty="0"/>
              <a:t>CR Motion #947</a:t>
            </a:r>
          </a:p>
        </p:txBody>
      </p:sp>
      <p:sp>
        <p:nvSpPr>
          <p:cNvPr id="3" name="Content Placeholder 2">
            <a:extLst>
              <a:ext uri="{FF2B5EF4-FFF2-40B4-BE49-F238E27FC236}">
                <a16:creationId xmlns:a16="http://schemas.microsoft.com/office/drawing/2014/main" id="{3B488DED-B673-4EC5-83C9-405585799FB7}"/>
              </a:ext>
            </a:extLst>
          </p:cNvPr>
          <p:cNvSpPr>
            <a:spLocks noGrp="1"/>
          </p:cNvSpPr>
          <p:nvPr>
            <p:ph idx="1"/>
          </p:nvPr>
        </p:nvSpPr>
        <p:spPr/>
        <p:txBody>
          <a:bodyPr/>
          <a:lstStyle/>
          <a:p>
            <a:r>
              <a:rPr lang="en-US" dirty="0"/>
              <a:t>Move to accept “Reject” as the resolution to CIDs  20022, 20107, 21047, 21023. Insufficient detail</a:t>
            </a:r>
          </a:p>
          <a:p>
            <a:endParaRPr lang="en-US" dirty="0"/>
          </a:p>
          <a:p>
            <a:r>
              <a:rPr lang="en-US" dirty="0"/>
              <a:t>Move: 	Robert Stacey		Second: Bin Tian</a:t>
            </a:r>
          </a:p>
          <a:p>
            <a:r>
              <a:rPr lang="en-US" dirty="0"/>
              <a:t>Approved by unanimous consent</a:t>
            </a:r>
          </a:p>
          <a:p>
            <a:endParaRPr lang="en-US" dirty="0"/>
          </a:p>
        </p:txBody>
      </p:sp>
      <p:sp>
        <p:nvSpPr>
          <p:cNvPr id="4" name="Slide Number Placeholder 3">
            <a:extLst>
              <a:ext uri="{FF2B5EF4-FFF2-40B4-BE49-F238E27FC236}">
                <a16:creationId xmlns:a16="http://schemas.microsoft.com/office/drawing/2014/main" id="{3FCF3A71-31D0-4D69-BD47-0DB88C7A7682}"/>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C030C56C-597B-49DE-8FF5-39109497445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1AD6D5B-C903-4B9F-8FC8-3FFAD2C85031}"/>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0216755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11ABB4-009D-4A75-B152-BD0A3DE148B8}"/>
              </a:ext>
            </a:extLst>
          </p:cNvPr>
          <p:cNvSpPr>
            <a:spLocks noGrp="1"/>
          </p:cNvSpPr>
          <p:nvPr>
            <p:ph type="title"/>
          </p:nvPr>
        </p:nvSpPr>
        <p:spPr/>
        <p:txBody>
          <a:bodyPr/>
          <a:lstStyle/>
          <a:p>
            <a:r>
              <a:rPr lang="en-US" dirty="0"/>
              <a:t>CR Motion #948</a:t>
            </a:r>
          </a:p>
        </p:txBody>
      </p:sp>
      <p:sp>
        <p:nvSpPr>
          <p:cNvPr id="3" name="Content Placeholder 2">
            <a:extLst>
              <a:ext uri="{FF2B5EF4-FFF2-40B4-BE49-F238E27FC236}">
                <a16:creationId xmlns:a16="http://schemas.microsoft.com/office/drawing/2014/main" id="{3B488DED-B673-4EC5-83C9-405585799FB7}"/>
              </a:ext>
            </a:extLst>
          </p:cNvPr>
          <p:cNvSpPr>
            <a:spLocks noGrp="1"/>
          </p:cNvSpPr>
          <p:nvPr>
            <p:ph idx="1"/>
          </p:nvPr>
        </p:nvSpPr>
        <p:spPr/>
        <p:txBody>
          <a:bodyPr/>
          <a:lstStyle/>
          <a:p>
            <a:r>
              <a:rPr lang="en-US" dirty="0"/>
              <a:t>Move to accept “Reject” as the resolution to CIDs  20022, 20107, 21047, 21023. Insufficient detail</a:t>
            </a:r>
          </a:p>
          <a:p>
            <a:endParaRPr lang="en-US" dirty="0"/>
          </a:p>
          <a:p>
            <a:r>
              <a:rPr lang="en-US" dirty="0"/>
              <a:t>Move: 	Robert Stacey		Second: Bin Tian</a:t>
            </a:r>
          </a:p>
          <a:p>
            <a:r>
              <a:rPr lang="en-US" dirty="0"/>
              <a:t>Unanimous consent</a:t>
            </a:r>
          </a:p>
          <a:p>
            <a:endParaRPr lang="en-US" dirty="0"/>
          </a:p>
        </p:txBody>
      </p:sp>
      <p:sp>
        <p:nvSpPr>
          <p:cNvPr id="4" name="Slide Number Placeholder 3">
            <a:extLst>
              <a:ext uri="{FF2B5EF4-FFF2-40B4-BE49-F238E27FC236}">
                <a16:creationId xmlns:a16="http://schemas.microsoft.com/office/drawing/2014/main" id="{3FCF3A71-31D0-4D69-BD47-0DB88C7A7682}"/>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C030C56C-597B-49DE-8FF5-39109497445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1AD6D5B-C903-4B9F-8FC8-3FFAD2C85031}"/>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076307211"/>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11ABB4-009D-4A75-B152-BD0A3DE148B8}"/>
              </a:ext>
            </a:extLst>
          </p:cNvPr>
          <p:cNvSpPr>
            <a:spLocks noGrp="1"/>
          </p:cNvSpPr>
          <p:nvPr>
            <p:ph type="title"/>
          </p:nvPr>
        </p:nvSpPr>
        <p:spPr/>
        <p:txBody>
          <a:bodyPr/>
          <a:lstStyle/>
          <a:p>
            <a:r>
              <a:rPr lang="en-US" dirty="0"/>
              <a:t>CR Motion #949</a:t>
            </a:r>
          </a:p>
        </p:txBody>
      </p:sp>
      <p:sp>
        <p:nvSpPr>
          <p:cNvPr id="3" name="Content Placeholder 2">
            <a:extLst>
              <a:ext uri="{FF2B5EF4-FFF2-40B4-BE49-F238E27FC236}">
                <a16:creationId xmlns:a16="http://schemas.microsoft.com/office/drawing/2014/main" id="{3B488DED-B673-4EC5-83C9-405585799FB7}"/>
              </a:ext>
            </a:extLst>
          </p:cNvPr>
          <p:cNvSpPr>
            <a:spLocks noGrp="1"/>
          </p:cNvSpPr>
          <p:nvPr>
            <p:ph idx="1"/>
          </p:nvPr>
        </p:nvSpPr>
        <p:spPr/>
        <p:txBody>
          <a:bodyPr/>
          <a:lstStyle/>
          <a:p>
            <a:r>
              <a:rPr lang="en-US" dirty="0"/>
              <a:t>Move to accept “Reject” as the resolution to CID  20481. failed to identify a problem with the draft  </a:t>
            </a:r>
          </a:p>
          <a:p>
            <a:endParaRPr lang="en-US" dirty="0"/>
          </a:p>
          <a:p>
            <a:r>
              <a:rPr lang="en-US" dirty="0"/>
              <a:t>Move: 	Robert Stacey		Second: Bin Tian</a:t>
            </a:r>
          </a:p>
          <a:p>
            <a:r>
              <a:rPr lang="en-US" dirty="0">
                <a:highlight>
                  <a:srgbClr val="00FF00"/>
                </a:highlight>
              </a:rPr>
              <a:t>Y/N/A: 22/1/10 Passed</a:t>
            </a:r>
          </a:p>
          <a:p>
            <a:endParaRPr lang="en-US" dirty="0"/>
          </a:p>
        </p:txBody>
      </p:sp>
      <p:sp>
        <p:nvSpPr>
          <p:cNvPr id="4" name="Slide Number Placeholder 3">
            <a:extLst>
              <a:ext uri="{FF2B5EF4-FFF2-40B4-BE49-F238E27FC236}">
                <a16:creationId xmlns:a16="http://schemas.microsoft.com/office/drawing/2014/main" id="{3FCF3A71-31D0-4D69-BD47-0DB88C7A7682}"/>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C030C56C-597B-49DE-8FF5-39109497445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1AD6D5B-C903-4B9F-8FC8-3FFAD2C85031}"/>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532584340"/>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DB874C-143E-46C5-82CF-2DA1B0A4BE45}"/>
              </a:ext>
            </a:extLst>
          </p:cNvPr>
          <p:cNvSpPr>
            <a:spLocks noGrp="1"/>
          </p:cNvSpPr>
          <p:nvPr>
            <p:ph type="title"/>
          </p:nvPr>
        </p:nvSpPr>
        <p:spPr/>
        <p:txBody>
          <a:bodyPr/>
          <a:lstStyle/>
          <a:p>
            <a:r>
              <a:rPr lang="en-US" dirty="0"/>
              <a:t>MAC Motion #126</a:t>
            </a:r>
          </a:p>
        </p:txBody>
      </p:sp>
      <p:sp>
        <p:nvSpPr>
          <p:cNvPr id="3" name="Content Placeholder 2">
            <a:extLst>
              <a:ext uri="{FF2B5EF4-FFF2-40B4-BE49-F238E27FC236}">
                <a16:creationId xmlns:a16="http://schemas.microsoft.com/office/drawing/2014/main" id="{0E59C461-CC80-45C8-87AC-001B6DBF4ADC}"/>
              </a:ext>
            </a:extLst>
          </p:cNvPr>
          <p:cNvSpPr>
            <a:spLocks noGrp="1"/>
          </p:cNvSpPr>
          <p:nvPr>
            <p:ph idx="1"/>
          </p:nvPr>
        </p:nvSpPr>
        <p:spPr/>
        <p:txBody>
          <a:bodyPr/>
          <a:lstStyle/>
          <a:p>
            <a:r>
              <a:rPr lang="en-US" dirty="0"/>
              <a:t>Move to accept text changes in doc 11-19/1263r2</a:t>
            </a:r>
          </a:p>
          <a:p>
            <a:endParaRPr lang="en-US" dirty="0"/>
          </a:p>
          <a:p>
            <a:r>
              <a:rPr lang="en-US" dirty="0"/>
              <a:t>Move: Po-Kai Huang		Second: Robert Stacey</a:t>
            </a:r>
          </a:p>
          <a:p>
            <a:r>
              <a:rPr lang="en-US" dirty="0"/>
              <a:t>Approved with unanimous consent</a:t>
            </a:r>
          </a:p>
          <a:p>
            <a:endParaRPr lang="en-US" dirty="0"/>
          </a:p>
          <a:p>
            <a:endParaRPr lang="en-US" dirty="0"/>
          </a:p>
        </p:txBody>
      </p:sp>
      <p:sp>
        <p:nvSpPr>
          <p:cNvPr id="4" name="Slide Number Placeholder 3">
            <a:extLst>
              <a:ext uri="{FF2B5EF4-FFF2-40B4-BE49-F238E27FC236}">
                <a16:creationId xmlns:a16="http://schemas.microsoft.com/office/drawing/2014/main" id="{0B6CC3D8-5446-46D4-AA49-E75145E06EDA}"/>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AE62E15A-FF00-49A5-BF1F-F3EE700EBEE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CE5E72D-836D-4277-8D06-5B61715AAE26}"/>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005270288"/>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7D476D-94AB-4782-98B3-18C8970A0AD3}"/>
              </a:ext>
            </a:extLst>
          </p:cNvPr>
          <p:cNvSpPr>
            <a:spLocks noGrp="1"/>
          </p:cNvSpPr>
          <p:nvPr>
            <p:ph type="title"/>
          </p:nvPr>
        </p:nvSpPr>
        <p:spPr/>
        <p:txBody>
          <a:bodyPr/>
          <a:lstStyle/>
          <a:p>
            <a:r>
              <a:rPr lang="en-US" dirty="0"/>
              <a:t>MAC Motion #127</a:t>
            </a:r>
          </a:p>
        </p:txBody>
      </p:sp>
      <p:sp>
        <p:nvSpPr>
          <p:cNvPr id="3" name="Content Placeholder 2">
            <a:extLst>
              <a:ext uri="{FF2B5EF4-FFF2-40B4-BE49-F238E27FC236}">
                <a16:creationId xmlns:a16="http://schemas.microsoft.com/office/drawing/2014/main" id="{9764A230-E29C-49E0-B818-7FDD2C61FB8B}"/>
              </a:ext>
            </a:extLst>
          </p:cNvPr>
          <p:cNvSpPr>
            <a:spLocks noGrp="1"/>
          </p:cNvSpPr>
          <p:nvPr>
            <p:ph idx="1"/>
          </p:nvPr>
        </p:nvSpPr>
        <p:spPr/>
        <p:txBody>
          <a:bodyPr/>
          <a:lstStyle/>
          <a:p>
            <a:r>
              <a:rPr lang="en-US" dirty="0"/>
              <a:t>Move to accept text changes in doc 11-19/1122r2</a:t>
            </a:r>
          </a:p>
          <a:p>
            <a:endParaRPr lang="en-US" dirty="0"/>
          </a:p>
          <a:p>
            <a:r>
              <a:rPr lang="en-US" dirty="0"/>
              <a:t>Move: Po-Kai Huang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687151F6-6C75-4921-82B7-43B168FCB22A}"/>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97A584F3-D540-4951-B0E4-A96A0470842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7164DC9-610A-4C07-A0EB-DDD6FE08AAE6}"/>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300212054"/>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10481-0AE4-4912-90F6-68899DCF7B99}"/>
              </a:ext>
            </a:extLst>
          </p:cNvPr>
          <p:cNvSpPr>
            <a:spLocks noGrp="1"/>
          </p:cNvSpPr>
          <p:nvPr>
            <p:ph type="title"/>
          </p:nvPr>
        </p:nvSpPr>
        <p:spPr/>
        <p:txBody>
          <a:bodyPr/>
          <a:lstStyle/>
          <a:p>
            <a:r>
              <a:rPr lang="en-US" dirty="0"/>
              <a:t>MAC Motion #128</a:t>
            </a:r>
          </a:p>
        </p:txBody>
      </p:sp>
      <p:sp>
        <p:nvSpPr>
          <p:cNvPr id="3" name="Content Placeholder 2">
            <a:extLst>
              <a:ext uri="{FF2B5EF4-FFF2-40B4-BE49-F238E27FC236}">
                <a16:creationId xmlns:a16="http://schemas.microsoft.com/office/drawing/2014/main" id="{0DA842FE-157F-48F0-B28A-7997D3FC429D}"/>
              </a:ext>
            </a:extLst>
          </p:cNvPr>
          <p:cNvSpPr>
            <a:spLocks noGrp="1"/>
          </p:cNvSpPr>
          <p:nvPr>
            <p:ph idx="1"/>
          </p:nvPr>
        </p:nvSpPr>
        <p:spPr/>
        <p:txBody>
          <a:bodyPr/>
          <a:lstStyle/>
          <a:p>
            <a:r>
              <a:rPr lang="en-US" dirty="0"/>
              <a:t>Move to accept text changes in doc 11-19/0968r2</a:t>
            </a:r>
          </a:p>
          <a:p>
            <a:endParaRPr lang="en-US" dirty="0"/>
          </a:p>
          <a:p>
            <a:r>
              <a:rPr lang="en-US" dirty="0"/>
              <a:t>Move: Alfred Asterjadhi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29FB95B6-655A-44C6-8520-1D31301F78FF}"/>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75919FEE-E6EC-475F-B56C-D8619F4F8AB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D445ABB-49F2-4D52-9596-E602FFFF26ED}"/>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811076333"/>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0E9AB5-E3EC-400F-8D99-5C13C9A7BDF4}"/>
              </a:ext>
            </a:extLst>
          </p:cNvPr>
          <p:cNvSpPr>
            <a:spLocks noGrp="1"/>
          </p:cNvSpPr>
          <p:nvPr>
            <p:ph type="title"/>
          </p:nvPr>
        </p:nvSpPr>
        <p:spPr/>
        <p:txBody>
          <a:bodyPr/>
          <a:lstStyle/>
          <a:p>
            <a:r>
              <a:rPr lang="en-US" dirty="0"/>
              <a:t>MAC Motion #129</a:t>
            </a:r>
          </a:p>
        </p:txBody>
      </p:sp>
      <p:sp>
        <p:nvSpPr>
          <p:cNvPr id="3" name="Content Placeholder 2">
            <a:extLst>
              <a:ext uri="{FF2B5EF4-FFF2-40B4-BE49-F238E27FC236}">
                <a16:creationId xmlns:a16="http://schemas.microsoft.com/office/drawing/2014/main" id="{F661F5FA-9497-4784-A419-38086F9F5CFB}"/>
              </a:ext>
            </a:extLst>
          </p:cNvPr>
          <p:cNvSpPr>
            <a:spLocks noGrp="1"/>
          </p:cNvSpPr>
          <p:nvPr>
            <p:ph idx="1"/>
          </p:nvPr>
        </p:nvSpPr>
        <p:spPr/>
        <p:txBody>
          <a:bodyPr/>
          <a:lstStyle/>
          <a:p>
            <a:r>
              <a:rPr lang="en-US" dirty="0"/>
              <a:t>Move to accept text changes in doc 11-19/1590r3</a:t>
            </a:r>
          </a:p>
          <a:p>
            <a:endParaRPr lang="en-US" dirty="0"/>
          </a:p>
          <a:p>
            <a:r>
              <a:rPr lang="en-US" dirty="0"/>
              <a:t>Move: Huizhao Wang		Second: Bin Tian</a:t>
            </a:r>
          </a:p>
          <a:p>
            <a:r>
              <a:rPr lang="en-US" dirty="0"/>
              <a:t>Approved with unanimous </a:t>
            </a:r>
            <a:r>
              <a:rPr lang="en-US" dirty="0" err="1"/>
              <a:t>consnet</a:t>
            </a:r>
            <a:endParaRPr lang="en-US" dirty="0"/>
          </a:p>
        </p:txBody>
      </p:sp>
      <p:sp>
        <p:nvSpPr>
          <p:cNvPr id="4" name="Slide Number Placeholder 3">
            <a:extLst>
              <a:ext uri="{FF2B5EF4-FFF2-40B4-BE49-F238E27FC236}">
                <a16:creationId xmlns:a16="http://schemas.microsoft.com/office/drawing/2014/main" id="{25B4FB7C-1F83-4F60-82F4-327126E2A521}"/>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0EB72BC6-FB4E-4121-A854-220E52EC0FD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0943021-5DC7-48A4-939C-FC742F1B369B}"/>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019305150"/>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2043</TotalTime>
  <Words>4707</Words>
  <Application>Microsoft Office PowerPoint</Application>
  <PresentationFormat>Widescreen</PresentationFormat>
  <Paragraphs>1088</Paragraphs>
  <Slides>107</Slides>
  <Notes>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107</vt:i4>
      </vt:variant>
    </vt:vector>
  </HeadingPairs>
  <TitlesOfParts>
    <vt:vector size="116" baseType="lpstr">
      <vt:lpstr>Arial</vt:lpstr>
      <vt:lpstr>Arial Black</vt:lpstr>
      <vt:lpstr>Calibri</vt:lpstr>
      <vt:lpstr>Monotype Sorts</vt:lpstr>
      <vt:lpstr>Symbol</vt:lpstr>
      <vt:lpstr>Times New Roman</vt:lpstr>
      <vt:lpstr>Office Theme</vt:lpstr>
      <vt:lpstr>Document</vt:lpstr>
      <vt:lpstr>Worksheet</vt:lpstr>
      <vt:lpstr>TGax September 2019 Meeting Agenda</vt:lpstr>
      <vt:lpstr>  IEEE 802.11 TGax: High Efficiency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General Flow of the Meeting</vt:lpstr>
      <vt:lpstr>TGax Schedule</vt:lpstr>
      <vt:lpstr>Agenda for Monday September 16, 10:30 – 12:30 </vt:lpstr>
      <vt:lpstr>Submissions</vt:lpstr>
      <vt:lpstr>MU Submissions from July</vt:lpstr>
      <vt:lpstr>Summary from Teleconferences (I)</vt:lpstr>
      <vt:lpstr>Summary from Teleconferences (II)</vt:lpstr>
      <vt:lpstr>Approval of  TG Minutes (July 2019 Meeting and Telecon Minutes) </vt:lpstr>
      <vt:lpstr>Editor Report </vt:lpstr>
      <vt:lpstr>11-19/1243 (Edward Au)</vt:lpstr>
      <vt:lpstr>11-19/1155 (Osama Aboul-Magd)</vt:lpstr>
      <vt:lpstr>11-19/1209 (Huizhao Wang)</vt:lpstr>
      <vt:lpstr>11-19/1590 (Huizhao Wang)</vt:lpstr>
      <vt:lpstr>Agenda for Monday September 16, 16:00 – 18:00 </vt:lpstr>
      <vt:lpstr>802.11ax MAC Ad-hoc</vt:lpstr>
      <vt:lpstr>11-19/1520 (Abhishek Patil)</vt:lpstr>
      <vt:lpstr>11-19/1150 (Abhishek Patil)</vt:lpstr>
      <vt:lpstr>11-19/1496 (Alfred Asterjadhi)</vt:lpstr>
      <vt:lpstr>11-19/1388 (Alfred Asterjadhi)</vt:lpstr>
      <vt:lpstr>Agenda for Monday September 16, 19:30 – 21:30 </vt:lpstr>
      <vt:lpstr>11-19/0552 (Abhishek Patil)</vt:lpstr>
      <vt:lpstr>11-19/0770 (Yongho Seok)</vt:lpstr>
      <vt:lpstr>Agenda for Tuesday September 17, 10:30 – 12:30 </vt:lpstr>
      <vt:lpstr>802.11ax MAC Ad hoc</vt:lpstr>
      <vt:lpstr>11-19/0594 (Alfred Asterjadhi)</vt:lpstr>
      <vt:lpstr>11-19/0966 (Alfred Asterjadhi)</vt:lpstr>
      <vt:lpstr>11-19/1219 (Alfred Asterjadhi)</vt:lpstr>
      <vt:lpstr>11-19/0968 (Alfred Asterjadhi)</vt:lpstr>
      <vt:lpstr>11-19/1631 (Kaiying Lu)</vt:lpstr>
      <vt:lpstr>11-19/1275 (Srinivas Kandala)</vt:lpstr>
      <vt:lpstr>11-19/1629 (Liwen Chu)</vt:lpstr>
      <vt:lpstr>11-19/1618 (Jarkko Kneckt)</vt:lpstr>
      <vt:lpstr>Agenda for Tuesday September 17, 16:00 – 18:00 </vt:lpstr>
      <vt:lpstr>802.11ax MAC Ad hoc</vt:lpstr>
      <vt:lpstr>11-19/1590 (Huizhao Wang)</vt:lpstr>
      <vt:lpstr>11-19/1243(Edward Au)</vt:lpstr>
      <vt:lpstr>11-19/1635 (Edward Au)</vt:lpstr>
      <vt:lpstr>11-19/1661 (Edward Au)</vt:lpstr>
      <vt:lpstr>11-19/1167 (Po-Kai Huang)</vt:lpstr>
      <vt:lpstr>11-19/1610 (Pooya Monajemi)</vt:lpstr>
      <vt:lpstr>11-19/1658 (Yongho Seok)</vt:lpstr>
      <vt:lpstr>Agenda for Wednesday September 18, 08:00 – 10:00 </vt:lpstr>
      <vt:lpstr>11-19/1667 (Mark Rison)</vt:lpstr>
      <vt:lpstr>11-19/0422 (Xiaogang Chen) </vt:lpstr>
      <vt:lpstr>11-19/1668 (Jarkko Kneckt)</vt:lpstr>
      <vt:lpstr>11-19/1618 (Jarkko Kneckt)</vt:lpstr>
      <vt:lpstr>11-19/1662 (Srinivas Kandala) </vt:lpstr>
      <vt:lpstr>11-19/1377r1 (Sameer Vermani)</vt:lpstr>
      <vt:lpstr>Agenda for Wednesday September 18 13:30 – 15:30 </vt:lpstr>
      <vt:lpstr>11-19/0463 (David Kloper)</vt:lpstr>
      <vt:lpstr>11-19/1064 (Matt Fischer)</vt:lpstr>
      <vt:lpstr>11-19/1275 (Sirini)</vt:lpstr>
      <vt:lpstr>11-19/1673 (Sirini)</vt:lpstr>
      <vt:lpstr>11-19/1627 (Laurent Cariou)</vt:lpstr>
      <vt:lpstr>11-19/1167 (Po-Kai Huang)</vt:lpstr>
      <vt:lpstr>11-19/0966 (Alfred Asterjadhi)</vt:lpstr>
      <vt:lpstr>Agenda for Thursday September 19, AM1 and PM1</vt:lpstr>
      <vt:lpstr>11-19/1684 (Robert Stacey)</vt:lpstr>
      <vt:lpstr>11-19/1676 (Ming)</vt:lpstr>
      <vt:lpstr>11-19/1682 (Chittabrata Ghosh)</vt:lpstr>
      <vt:lpstr>11-19/1137 (Menzo Wentink)</vt:lpstr>
      <vt:lpstr>11-19/0765</vt:lpstr>
      <vt:lpstr>11-19/0594r5</vt:lpstr>
      <vt:lpstr>11-19/1390 (Alfred Asterjadhi)</vt:lpstr>
      <vt:lpstr>Motions</vt:lpstr>
      <vt:lpstr>CR Motion #932</vt:lpstr>
      <vt:lpstr>CR Motion #933</vt:lpstr>
      <vt:lpstr>CR Motion #934 </vt:lpstr>
      <vt:lpstr>CR Motion #935</vt:lpstr>
      <vt:lpstr>CR Motion #936 </vt:lpstr>
      <vt:lpstr>CR Motion #937</vt:lpstr>
      <vt:lpstr>CR Motion #938</vt:lpstr>
      <vt:lpstr>CR Motion #939</vt:lpstr>
      <vt:lpstr>CR Motion #940</vt:lpstr>
      <vt:lpstr>CR Motion #941</vt:lpstr>
      <vt:lpstr>CR Motion #942</vt:lpstr>
      <vt:lpstr>CR Motion #943</vt:lpstr>
      <vt:lpstr>CR Motion #944</vt:lpstr>
      <vt:lpstr>CR Motion #945</vt:lpstr>
      <vt:lpstr>CR Motion #946</vt:lpstr>
      <vt:lpstr>CR Motion #947</vt:lpstr>
      <vt:lpstr>CR Motion #948</vt:lpstr>
      <vt:lpstr>CR Motion #949</vt:lpstr>
      <vt:lpstr>MAC Motion #126</vt:lpstr>
      <vt:lpstr>MAC Motion #127</vt:lpstr>
      <vt:lpstr>MAC Motion #128</vt:lpstr>
      <vt:lpstr>MAC Motion #129</vt:lpstr>
      <vt:lpstr>MAC Motion #130</vt:lpstr>
      <vt:lpstr>MAC Motion #131</vt:lpstr>
      <vt:lpstr>PHY Motion #214</vt:lpstr>
      <vt:lpstr>MDR Motion</vt:lpstr>
      <vt:lpstr>Motion to Approve 802.11ax Coexistence Assurance documen</vt:lpstr>
      <vt:lpstr>WG Ballot Motion</vt:lpstr>
      <vt:lpstr>Ad Hoc Meeting</vt:lpstr>
      <vt:lpstr>Teleconference Times</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203</cp:revision>
  <cp:lastPrinted>1601-01-01T00:00:00Z</cp:lastPrinted>
  <dcterms:created xsi:type="dcterms:W3CDTF">2019-08-14T12:42:27Z</dcterms:created>
  <dcterms:modified xsi:type="dcterms:W3CDTF">2019-09-19T10:29:29Z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1567517428</vt:lpwstr>
  </property>
</Properties>
</file>