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wmf" ContentType="image/x-wmf"/>
  <Default Extension="xls" ContentType="application/vnd.ms-exce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65" r:id="rId2"/>
    <p:sldId id="266" r:id="rId3"/>
    <p:sldId id="267" r:id="rId4"/>
    <p:sldId id="268" r:id="rId5"/>
    <p:sldId id="269" r:id="rId6"/>
    <p:sldId id="270" r:id="rId7"/>
    <p:sldId id="271" r:id="rId8"/>
    <p:sldId id="272" r:id="rId9"/>
    <p:sldId id="273" r:id="rId10"/>
    <p:sldId id="274" r:id="rId11"/>
    <p:sldId id="275" r:id="rId12"/>
    <p:sldId id="276" r:id="rId13"/>
    <p:sldId id="277" r:id="rId14"/>
    <p:sldId id="278" r:id="rId15"/>
    <p:sldId id="279" r:id="rId16"/>
    <p:sldId id="280" r:id="rId17"/>
    <p:sldId id="297" r:id="rId18"/>
    <p:sldId id="295" r:id="rId19"/>
    <p:sldId id="296" r:id="rId20"/>
    <p:sldId id="282" r:id="rId21"/>
    <p:sldId id="283" r:id="rId22"/>
    <p:sldId id="298" r:id="rId23"/>
    <p:sldId id="299" r:id="rId24"/>
    <p:sldId id="300" r:id="rId25"/>
    <p:sldId id="301" r:id="rId26"/>
    <p:sldId id="284" r:id="rId27"/>
    <p:sldId id="302" r:id="rId28"/>
    <p:sldId id="304" r:id="rId29"/>
    <p:sldId id="305" r:id="rId30"/>
    <p:sldId id="306" r:id="rId31"/>
    <p:sldId id="307" r:id="rId32"/>
    <p:sldId id="285" r:id="rId33"/>
    <p:sldId id="308" r:id="rId34"/>
    <p:sldId id="309" r:id="rId35"/>
    <p:sldId id="286" r:id="rId36"/>
    <p:sldId id="287" r:id="rId37"/>
    <p:sldId id="288" r:id="rId38"/>
    <p:sldId id="289" r:id="rId39"/>
    <p:sldId id="290" r:id="rId40"/>
    <p:sldId id="291" r:id="rId41"/>
    <p:sldId id="292" r:id="rId42"/>
    <p:sldId id="293" r:id="rId43"/>
    <p:sldId id="294" r:id="rId4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8" autoAdjust="0"/>
    <p:restoredTop sz="94660"/>
  </p:normalViewPr>
  <p:slideViewPr>
    <p:cSldViewPr>
      <p:cViewPr varScale="1">
        <p:scale>
          <a:sx n="67" d="100"/>
          <a:sy n="67" d="100"/>
        </p:scale>
        <p:origin x="644" y="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9/16/2019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6594325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1496032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2019</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2019</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2019</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802.11-19/1409r3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6/11-16-1348-06-00ax-coexistence-assurance.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Microsoft_Excel_97-2003_Worksheet.xls"/><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9/11-19-1312-00-00ax-july-16-tgax-mac-ad-hoc-meeting-minutes.docx" TargetMode="External"/><Relationship Id="rId2" Type="http://schemas.openxmlformats.org/officeDocument/2006/relationships/hyperlink" Target="https://mentor.ieee.org/802.11/dcn/19/11-19-1264-00-00ax-tgax-july-2019-vienna-meeting-minutes.docx" TargetMode="External"/><Relationship Id="rId1" Type="http://schemas.openxmlformats.org/officeDocument/2006/relationships/slideLayout" Target="../slideLayouts/slideLayout2.xml"/><Relationship Id="rId4" Type="http://schemas.openxmlformats.org/officeDocument/2006/relationships/hyperlink" Target="https://mentor.ieee.org/802.11/dcn/19/11-19-1434-01-00ax-tgax-teleconference-minutes-from-aug-to-sep-2019.doc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September 2019</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September 2019 Meeting Agenda</a:t>
            </a:r>
            <a:endParaRPr lang="en-GB" dirty="0"/>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2019-08-07</a:t>
            </a:r>
          </a:p>
        </p:txBody>
      </p:sp>
      <p:graphicFrame>
        <p:nvGraphicFramePr>
          <p:cNvPr id="3075" name="Object 3"/>
          <p:cNvGraphicFramePr>
            <a:graphicFrameLocks noChangeAspect="1"/>
          </p:cNvGraphicFramePr>
          <p:nvPr/>
        </p:nvGraphicFramePr>
        <p:xfrm>
          <a:off x="2044700" y="2486026"/>
          <a:ext cx="8289807" cy="2543175"/>
        </p:xfrm>
        <a:graphic>
          <a:graphicData uri="http://schemas.openxmlformats.org/presentationml/2006/ole">
            <mc:AlternateContent xmlns:mc="http://schemas.openxmlformats.org/markup-compatibility/2006">
              <mc:Choice xmlns:v="urn:schemas-microsoft-com:vml" Requires="v">
                <p:oleObj spid="_x0000_s4163"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486026"/>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685800" y="1447800"/>
            <a:ext cx="10703984" cy="4800600"/>
          </a:xfrm>
        </p:spPr>
        <p:txBody>
          <a:bodyPr/>
          <a:lstStyle/>
          <a:p>
            <a:pPr>
              <a:buClrTx/>
            </a:pPr>
            <a:r>
              <a:rPr lang="en-GB" altLang="en-US" sz="1800" dirty="0">
                <a:ea typeface="MS Gothic" panose="020B0609070205080204" pitchFamily="49" charset="-128"/>
              </a:rPr>
              <a:t>All participation in IEEE 802 Working Group meetings is on an individual basis</a:t>
            </a:r>
          </a:p>
          <a:p>
            <a:pPr>
              <a:buClrTx/>
            </a:pPr>
            <a:r>
              <a:rPr lang="en-GB" altLang="en-US" sz="1600" i="1" dirty="0">
                <a:ea typeface="MS Gothic" panose="020B0609070205080204" pitchFamily="49" charset="-128"/>
              </a:rPr>
              <a:t>•     </a:t>
            </a:r>
            <a:r>
              <a:rPr lang="en-GB" altLang="en-US" sz="1600" dirty="0">
                <a:ea typeface="MS Gothic" panose="020B0609070205080204" pitchFamily="49" charset="-128"/>
              </a:rPr>
              <a:t>Participants in the IEEE standards development individual process shall act based on their qualifications and experience. (</a:t>
            </a:r>
            <a:r>
              <a:rPr lang="en-GB" altLang="en-US" sz="1600" u="sng" dirty="0">
                <a:solidFill>
                  <a:srgbClr val="CCCCFF"/>
                </a:solidFill>
                <a:ea typeface="MS Gothic" panose="020B0609070205080204" pitchFamily="49" charset="-128"/>
                <a:hlinkClick r:id="rId2"/>
              </a:rPr>
              <a:t>https://standards.ieee.org/develop/policies/bylaws/sb_bylaws.pdf</a:t>
            </a:r>
            <a:r>
              <a:rPr lang="en-GB" altLang="en-US" sz="1600" dirty="0">
                <a:ea typeface="MS Gothic" panose="020B0609070205080204" pitchFamily="49" charset="-128"/>
              </a:rPr>
              <a:t>section 5.2.1)</a:t>
            </a:r>
          </a:p>
          <a:p>
            <a:pPr>
              <a:buClrTx/>
            </a:pPr>
            <a:r>
              <a:rPr lang="en-GB" altLang="en-US" sz="16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600" dirty="0" err="1">
                <a:ea typeface="MS Gothic" panose="020B0609070205080204" pitchFamily="49" charset="-128"/>
              </a:rPr>
              <a:t>subclause</a:t>
            </a:r>
            <a:r>
              <a:rPr lang="en-GB" altLang="en-US" sz="16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6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6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dirty="0">
                <a:solidFill>
                  <a:srgbClr val="CCCCFF"/>
                </a:solidFill>
                <a:ea typeface="MS Gothic" panose="020B0609070205080204" pitchFamily="49" charset="-128"/>
                <a:hlinkClick r:id="rId3"/>
              </a:rPr>
              <a:t>https://standards.ieee.org/develop/policies/bylaws/sb_bylaws.pdf </a:t>
            </a:r>
            <a:r>
              <a:rPr lang="en-GB" altLang="en-US" sz="1600" dirty="0">
                <a:ea typeface="MS Gothic" panose="020B0609070205080204" pitchFamily="49" charset="-128"/>
              </a:rPr>
              <a:t> section 5.2.1.3 and the IEEE 802 LMSC Working Group Policies and Procedures, </a:t>
            </a:r>
            <a:r>
              <a:rPr lang="en-GB" altLang="en-US" sz="1600" dirty="0" err="1">
                <a:ea typeface="MS Gothic" panose="020B0609070205080204" pitchFamily="49" charset="-128"/>
              </a:rPr>
              <a:t>subclause</a:t>
            </a:r>
            <a:r>
              <a:rPr lang="en-GB" altLang="en-US" sz="1600" dirty="0">
                <a:ea typeface="MS Gothic" panose="020B0609070205080204" pitchFamily="49" charset="-128"/>
              </a:rPr>
              <a:t> 3.4.1 “Chair”, list item x.</a:t>
            </a:r>
          </a:p>
          <a:p>
            <a:pPr>
              <a:buClrTx/>
            </a:pPr>
            <a:r>
              <a:rPr lang="en-GB" altLang="en-US" sz="18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600" dirty="0">
                <a:ea typeface="MS Gothic" panose="020B0609070205080204" pitchFamily="49" charset="-128"/>
              </a:rPr>
              <a:t>(Latest revision of IEEE 802 LMSC Working Group Policies and Procedures: </a:t>
            </a:r>
            <a:r>
              <a:rPr lang="en-GB" altLang="en-US" sz="1600" dirty="0">
                <a:ea typeface="MS Gothic" panose="020B0609070205080204" pitchFamily="49" charset="-128"/>
                <a:hlinkClick r:id="rId4"/>
              </a:rPr>
              <a:t>http://www.ieee802.org/devdocs.shtml</a:t>
            </a:r>
            <a:r>
              <a:rPr lang="en-GB" altLang="en-US" sz="1600" dirty="0">
                <a:ea typeface="MS Gothic" panose="020B0609070205080204" pitchFamily="49" charset="-128"/>
              </a:rPr>
              <a:t> and Participation slide: </a:t>
            </a:r>
            <a:r>
              <a:rPr lang="en-GB" altLang="en-US" sz="1600" dirty="0">
                <a:ea typeface="MS Gothic" panose="020B0609070205080204" pitchFamily="49" charset="-128"/>
                <a:hlinkClick r:id="rId5"/>
              </a:rPr>
              <a:t>https://mentor.ieee.org/802-ec/dcn/16/ec-16-0180-03-00EC-ieee-802-participation-slide.ppt</a:t>
            </a:r>
            <a:r>
              <a:rPr lang="en-GB" altLang="en-US" sz="1600" dirty="0">
                <a:ea typeface="MS Gothic" panose="020B0609070205080204" pitchFamily="49" charset="-128"/>
              </a:rPr>
              <a:t> )</a:t>
            </a:r>
            <a:br>
              <a:rPr lang="en-GB" altLang="en-US" sz="1600" dirty="0">
                <a:ea typeface="MS Gothic" panose="020B0609070205080204" pitchFamily="49" charset="-128"/>
              </a:rPr>
            </a:br>
            <a:endParaRPr lang="en-GB" altLang="en-US" sz="1600" dirty="0">
              <a:ea typeface="MS Gothic" panose="020B0609070205080204" pitchFamily="49" charset="-128"/>
            </a:endParaRPr>
          </a:p>
          <a:p>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4590927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a:xfrm>
            <a:off x="762001" y="1830387"/>
            <a:ext cx="10513484" cy="4113213"/>
          </a:xfrm>
        </p:spPr>
        <p:txBody>
          <a:bodyPr/>
          <a:lstStyle/>
          <a:p>
            <a:pPr>
              <a:buFont typeface="Arial" panose="020B0604020202020204" pitchFamily="34" charset="0"/>
              <a:buChar char="•"/>
            </a:pPr>
            <a:r>
              <a:rPr lang="en-US" dirty="0"/>
              <a:t>Approve meeting and teleconference minutes since July 2019.</a:t>
            </a:r>
          </a:p>
          <a:p>
            <a:pPr>
              <a:buFont typeface="Arial" panose="020B0604020202020204" pitchFamily="34" charset="0"/>
              <a:buChar char="•"/>
            </a:pPr>
            <a:r>
              <a:rPr lang="en-US" dirty="0"/>
              <a:t>Approve a new revision of the TG Coexistence Assurance document.</a:t>
            </a:r>
          </a:p>
          <a:p>
            <a:pPr lvl="1">
              <a:buFont typeface="Arial" panose="020B0604020202020204" pitchFamily="34" charset="0"/>
              <a:buChar char="•"/>
            </a:pPr>
            <a:r>
              <a:rPr lang="en-US" dirty="0">
                <a:hlinkClick r:id="rId2"/>
              </a:rPr>
              <a:t>https://mentor.ieee.org/802.11/dcn/16/11-16-1348-06-00ax-coexistence-assurance.docx</a:t>
            </a:r>
            <a:r>
              <a:rPr lang="en-US" dirty="0"/>
              <a:t> </a:t>
            </a:r>
          </a:p>
          <a:p>
            <a:pPr>
              <a:buFont typeface="Arial" panose="020B0604020202020204" pitchFamily="34" charset="0"/>
              <a:buChar char="•"/>
            </a:pPr>
            <a:r>
              <a:rPr lang="en-US" dirty="0"/>
              <a:t>Complete the resolution of comments received on draft D4.0.</a:t>
            </a:r>
          </a:p>
          <a:p>
            <a:pPr>
              <a:buFont typeface="Arial" panose="020B0604020202020204" pitchFamily="34" charset="0"/>
              <a:buChar char="•"/>
            </a:pPr>
            <a:r>
              <a:rPr lang="en-US" dirty="0"/>
              <a:t>Motion to start a 15-day WG recirculation ballot</a:t>
            </a:r>
          </a:p>
          <a:p>
            <a:pPr>
              <a:buFont typeface="Arial" panose="020B0604020202020204" pitchFamily="34" charset="0"/>
              <a:buChar char="•"/>
            </a:pPr>
            <a:r>
              <a:rPr lang="en-US" dirty="0"/>
              <a:t>Schedule TG ad hoc meeting, if needed.</a:t>
            </a:r>
          </a:p>
          <a:p>
            <a:pPr>
              <a:buFont typeface="Arial" panose="020B0604020202020204" pitchFamily="34" charset="0"/>
              <a:buChar char="•"/>
            </a:pPr>
            <a:r>
              <a:rPr lang="en-US" dirty="0"/>
              <a:t>Schedule TG teleconference times.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2102896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381001"/>
            <a:ext cx="7770813" cy="838200"/>
          </a:xfrm>
        </p:spPr>
        <p:txBody>
          <a:bodyPr/>
          <a:lstStyle/>
          <a:p>
            <a:r>
              <a:rPr lang="en-US" dirty="0"/>
              <a:t>General Flow of the Meeting</a:t>
            </a:r>
          </a:p>
        </p:txBody>
      </p:sp>
      <p:sp>
        <p:nvSpPr>
          <p:cNvPr id="7" name="Content Placeholder 6"/>
          <p:cNvSpPr>
            <a:spLocks noGrp="1"/>
          </p:cNvSpPr>
          <p:nvPr>
            <p:ph sz="half" idx="1"/>
          </p:nvPr>
        </p:nvSpPr>
        <p:spPr>
          <a:xfrm>
            <a:off x="1143000" y="1322246"/>
            <a:ext cx="4341813" cy="4113213"/>
          </a:xfrm>
        </p:spPr>
        <p:txBody>
          <a:bodyPr/>
          <a:lstStyle/>
          <a:p>
            <a:pPr>
              <a:lnSpc>
                <a:spcPct val="80000"/>
              </a:lnSpc>
            </a:pPr>
            <a:endParaRPr lang="en-US" altLang="en-US" sz="1200" dirty="0"/>
          </a:p>
          <a:p>
            <a:pPr>
              <a:lnSpc>
                <a:spcPct val="80000"/>
              </a:lnSpc>
            </a:pPr>
            <a:r>
              <a:rPr lang="en-US" altLang="en-US" sz="1400" dirty="0"/>
              <a:t>Monday September 16, 10:30 – 12:30 </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Call for Submissions</a:t>
            </a:r>
          </a:p>
          <a:p>
            <a:pPr lvl="1">
              <a:lnSpc>
                <a:spcPct val="80000"/>
              </a:lnSpc>
            </a:pPr>
            <a:r>
              <a:rPr lang="en-US" altLang="en-US" sz="1200" dirty="0"/>
              <a:t>Ad hoc groups schedule</a:t>
            </a:r>
          </a:p>
          <a:p>
            <a:pPr lvl="1">
              <a:lnSpc>
                <a:spcPct val="80000"/>
              </a:lnSpc>
            </a:pPr>
            <a:r>
              <a:rPr lang="en-US" altLang="en-US" sz="1200" dirty="0"/>
              <a:t>Comment resolution and submissions</a:t>
            </a:r>
          </a:p>
          <a:p>
            <a:pPr lvl="1">
              <a:lnSpc>
                <a:spcPct val="80000"/>
              </a:lnSpc>
            </a:pPr>
            <a:r>
              <a:rPr lang="en-US" altLang="en-US" sz="1200" dirty="0"/>
              <a:t>Recess</a:t>
            </a:r>
          </a:p>
          <a:p>
            <a:pPr>
              <a:lnSpc>
                <a:spcPct val="80000"/>
              </a:lnSpc>
            </a:pPr>
            <a:r>
              <a:rPr lang="en-US" altLang="en-US" sz="1400" dirty="0"/>
              <a:t>Monday September 16, 16:00 – 18:00 </a:t>
            </a:r>
          </a:p>
          <a:p>
            <a:pPr lvl="1">
              <a:lnSpc>
                <a:spcPct val="80000"/>
              </a:lnSpc>
            </a:pPr>
            <a:r>
              <a:rPr lang="en-US" altLang="en-US" sz="1200" dirty="0" err="1"/>
              <a:t>Adhoc</a:t>
            </a:r>
            <a:r>
              <a:rPr lang="en-US" altLang="en-US" sz="1200" dirty="0"/>
              <a:t> group meetings</a:t>
            </a:r>
          </a:p>
          <a:p>
            <a:pPr lvl="0">
              <a:lnSpc>
                <a:spcPct val="80000"/>
              </a:lnSpc>
            </a:pPr>
            <a:r>
              <a:rPr lang="en-CA" altLang="en-US" sz="1400" dirty="0"/>
              <a:t>Monday</a:t>
            </a:r>
            <a:r>
              <a:rPr lang="en-US" altLang="en-US" sz="1400" dirty="0"/>
              <a:t> September 16, 19:30 – 21:30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lvl="0">
              <a:lnSpc>
                <a:spcPct val="80000"/>
              </a:lnSpc>
            </a:pPr>
            <a:r>
              <a:rPr lang="en-CA" altLang="en-US" sz="1400" dirty="0"/>
              <a:t>Tuesday</a:t>
            </a:r>
            <a:r>
              <a:rPr lang="en-US" altLang="en-US" sz="1400" dirty="0"/>
              <a:t> September 17, 10:30 – 12:30</a:t>
            </a:r>
          </a:p>
          <a:p>
            <a:pPr lvl="1">
              <a:lnSpc>
                <a:spcPct val="80000"/>
              </a:lnSpc>
            </a:pPr>
            <a:r>
              <a:rPr lang="en-US" altLang="en-US" sz="1200" dirty="0"/>
              <a:t>Ad hoc group meetings</a:t>
            </a:r>
          </a:p>
          <a:p>
            <a:pPr lvl="0">
              <a:lnSpc>
                <a:spcPct val="80000"/>
              </a:lnSpc>
            </a:pPr>
            <a:r>
              <a:rPr lang="en-CA" altLang="en-US" sz="1400" dirty="0"/>
              <a:t>Tuesday</a:t>
            </a:r>
            <a:r>
              <a:rPr lang="en-US" altLang="en-US" sz="1400" dirty="0"/>
              <a:t> September 17, 16:00 – 18:00</a:t>
            </a:r>
          </a:p>
          <a:p>
            <a:pPr lvl="1">
              <a:lnSpc>
                <a:spcPct val="80000"/>
              </a:lnSpc>
            </a:pPr>
            <a:r>
              <a:rPr lang="en-US" altLang="en-US" sz="1200" dirty="0" err="1"/>
              <a:t>Adhoc</a:t>
            </a:r>
            <a:r>
              <a:rPr lang="en-US" altLang="en-US" sz="1200" dirty="0"/>
              <a:t> group meetings</a:t>
            </a:r>
          </a:p>
          <a:p>
            <a:pPr lvl="1">
              <a:lnSpc>
                <a:spcPct val="80000"/>
              </a:lnSpc>
            </a:pPr>
            <a:endParaRPr lang="en-US" altLang="en-US" sz="1200" dirty="0"/>
          </a:p>
          <a:p>
            <a:pPr>
              <a:lnSpc>
                <a:spcPct val="80000"/>
              </a:lnSpc>
            </a:pPr>
            <a:r>
              <a:rPr lang="en-US" altLang="en-US" sz="2000" dirty="0"/>
              <a:t>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6324600" y="1449387"/>
            <a:ext cx="4495800" cy="4113213"/>
          </a:xfrm>
        </p:spPr>
        <p:txBody>
          <a:bodyPr/>
          <a:lstStyle/>
          <a:p>
            <a:pPr lvl="0">
              <a:lnSpc>
                <a:spcPct val="80000"/>
              </a:lnSpc>
            </a:pPr>
            <a:r>
              <a:rPr lang="en-CA" altLang="en-US" sz="1400" dirty="0"/>
              <a:t>Wednesday</a:t>
            </a:r>
            <a:r>
              <a:rPr lang="en-US" altLang="en-US" sz="1400" dirty="0"/>
              <a:t> September 18, 08:00 – 10:00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1200" dirty="0"/>
              <a:t>Wednesday September 18, 13:30 – 15:30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1400" dirty="0"/>
              <a:t>Thursday September 19, 08:00 – 10:00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a:t>
            </a:r>
          </a:p>
          <a:p>
            <a:pPr lvl="1">
              <a:lnSpc>
                <a:spcPct val="80000"/>
              </a:lnSpc>
            </a:pPr>
            <a:r>
              <a:rPr lang="en-US" altLang="en-US" sz="1200" dirty="0"/>
              <a:t>Recess </a:t>
            </a:r>
            <a:endParaRPr lang="en-US" altLang="en-US" sz="1800" dirty="0"/>
          </a:p>
          <a:p>
            <a:pPr>
              <a:lnSpc>
                <a:spcPct val="80000"/>
              </a:lnSpc>
            </a:pPr>
            <a:r>
              <a:rPr lang="en-US" altLang="en-US" sz="1400" dirty="0"/>
              <a:t>Thursday September 19, 13:30 – 15:30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TG Motions</a:t>
            </a:r>
          </a:p>
          <a:p>
            <a:pPr lvl="1">
              <a:lnSpc>
                <a:spcPct val="80000"/>
              </a:lnSpc>
            </a:pPr>
            <a:r>
              <a:rPr lang="en-US" altLang="en-US" sz="1200" dirty="0"/>
              <a:t>Comment Resolution</a:t>
            </a:r>
          </a:p>
          <a:p>
            <a:pPr lvl="1">
              <a:lnSpc>
                <a:spcPct val="80000"/>
              </a:lnSpc>
            </a:pPr>
            <a:r>
              <a:rPr lang="en-US" altLang="en-US" sz="1200" dirty="0"/>
              <a:t>TG ad hoc meeting</a:t>
            </a:r>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a:t>September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8470967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TGax Schedule</a:t>
            </a:r>
          </a:p>
        </p:txBody>
      </p:sp>
      <p:sp>
        <p:nvSpPr>
          <p:cNvPr id="6" name="Date Placeholder 5"/>
          <p:cNvSpPr>
            <a:spLocks noGrp="1"/>
          </p:cNvSpPr>
          <p:nvPr>
            <p:ph type="dt" idx="10"/>
          </p:nvPr>
        </p:nvSpPr>
        <p:spPr/>
        <p:txBody>
          <a:bodyPr/>
          <a:lstStyle/>
          <a:p>
            <a:r>
              <a:rPr lang="en-US"/>
              <a:t>September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49245374"/>
              </p:ext>
            </p:extLst>
          </p:nvPr>
        </p:nvGraphicFramePr>
        <p:xfrm>
          <a:off x="2438400" y="2324154"/>
          <a:ext cx="7086600" cy="2278326"/>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708660">
                  <a:extLst>
                    <a:ext uri="{9D8B030D-6E8A-4147-A177-3AD203B41FA5}">
                      <a16:colId xmlns:a16="http://schemas.microsoft.com/office/drawing/2014/main" val="20001"/>
                    </a:ext>
                  </a:extLst>
                </a:gridCol>
                <a:gridCol w="708660">
                  <a:extLst>
                    <a:ext uri="{9D8B030D-6E8A-4147-A177-3AD203B41FA5}">
                      <a16:colId xmlns:a16="http://schemas.microsoft.com/office/drawing/2014/main" val="20002"/>
                    </a:ext>
                  </a:extLst>
                </a:gridCol>
                <a:gridCol w="708660">
                  <a:extLst>
                    <a:ext uri="{9D8B030D-6E8A-4147-A177-3AD203B41FA5}">
                      <a16:colId xmlns:a16="http://schemas.microsoft.com/office/drawing/2014/main" val="20003"/>
                    </a:ext>
                  </a:extLst>
                </a:gridCol>
                <a:gridCol w="708660">
                  <a:extLst>
                    <a:ext uri="{9D8B030D-6E8A-4147-A177-3AD203B41FA5}">
                      <a16:colId xmlns:a16="http://schemas.microsoft.com/office/drawing/2014/main" val="20004"/>
                    </a:ext>
                  </a:extLst>
                </a:gridCol>
                <a:gridCol w="1417320">
                  <a:extLst>
                    <a:ext uri="{9D8B030D-6E8A-4147-A177-3AD203B41FA5}">
                      <a16:colId xmlns:a16="http://schemas.microsoft.com/office/drawing/2014/main" val="20005"/>
                    </a:ext>
                  </a:extLst>
                </a:gridCol>
                <a:gridCol w="1417320">
                  <a:extLst>
                    <a:ext uri="{9D8B030D-6E8A-4147-A177-3AD203B41FA5}">
                      <a16:colId xmlns:a16="http://schemas.microsoft.com/office/drawing/2014/main" val="20006"/>
                    </a:ext>
                  </a:extLst>
                </a:gridCol>
              </a:tblGrid>
              <a:tr h="419046">
                <a:tc>
                  <a:txBody>
                    <a:bodyPr/>
                    <a:lstStyle/>
                    <a:p>
                      <a:pPr algn="ctr"/>
                      <a:endParaRPr lang="en-US" dirty="0"/>
                    </a:p>
                  </a:txBody>
                  <a:tcPr/>
                </a:tc>
                <a:tc gridSpan="2">
                  <a:txBody>
                    <a:bodyPr/>
                    <a:lstStyle/>
                    <a:p>
                      <a:pPr algn="ctr"/>
                      <a:r>
                        <a:rPr lang="en-US" dirty="0"/>
                        <a:t>Monday</a:t>
                      </a:r>
                    </a:p>
                  </a:txBody>
                  <a:tcPr/>
                </a:tc>
                <a:tc hMerge="1">
                  <a:txBody>
                    <a:bodyPr/>
                    <a:lstStyle/>
                    <a:p>
                      <a:endParaRPr lang="en-US"/>
                    </a:p>
                  </a:txBody>
                  <a:tcPr/>
                </a:tc>
                <a:tc gridSpan="2">
                  <a:txBody>
                    <a:bodyPr/>
                    <a:lstStyle/>
                    <a:p>
                      <a:pPr algn="ctr"/>
                      <a:r>
                        <a:rPr lang="en-US" dirty="0"/>
                        <a:t>Tuesday</a:t>
                      </a:r>
                    </a:p>
                  </a:txBody>
                  <a:tcPr/>
                </a:tc>
                <a:tc hMerge="1">
                  <a:txBody>
                    <a:bodyPr/>
                    <a:lstStyle/>
                    <a:p>
                      <a:endParaRPr lang="en-US"/>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extLst>
                  <a:ext uri="{0D108BD9-81ED-4DB2-BD59-A6C34878D82A}">
                    <a16:rowId xmlns:a16="http://schemas.microsoft.com/office/drawing/2014/main" val="10001"/>
                  </a:ext>
                </a:extLst>
              </a:tr>
              <a:tr h="396240">
                <a:tc>
                  <a:txBody>
                    <a:bodyPr/>
                    <a:lstStyle/>
                    <a:p>
                      <a:pPr algn="ctr"/>
                      <a:r>
                        <a:rPr lang="en-US" dirty="0"/>
                        <a:t>AM 2</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hMerge="1">
                  <a:txBody>
                    <a:bodyPr/>
                    <a:lstStyle/>
                    <a:p>
                      <a:endParaRPr lang="en-US"/>
                    </a:p>
                  </a:txBody>
                  <a:tcPr/>
                </a:tc>
                <a:tc>
                  <a:txBody>
                    <a:bodyPr/>
                    <a:lstStyle/>
                    <a:p>
                      <a:pPr algn="ctr"/>
                      <a:r>
                        <a:rPr lang="en-US" sz="1200" b="1" dirty="0"/>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MU</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gridSpan="2">
                  <a:txBody>
                    <a:bodyPr/>
                    <a:lstStyle/>
                    <a:p>
                      <a:pPr algn="ctr"/>
                      <a:endParaRPr lang="en-US" b="1" dirty="0"/>
                    </a:p>
                  </a:txBody>
                  <a:tcPr/>
                </a:tc>
                <a:tc hMerge="1">
                  <a:txBody>
                    <a:bodyPr/>
                    <a:lstStyle/>
                    <a:p>
                      <a:endParaRPr lang="en-US" dirty="0"/>
                    </a:p>
                  </a:txBody>
                  <a:tcPr/>
                </a:tc>
                <a:tc gridSpan="2">
                  <a:txBody>
                    <a:bodyPr/>
                    <a:lstStyle/>
                    <a:p>
                      <a:endParaRPr lang="en-US" dirty="0"/>
                    </a:p>
                  </a:txBody>
                  <a:tcPr/>
                </a:tc>
                <a:tc hMerge="1">
                  <a:txBody>
                    <a:bodyPr/>
                    <a:lstStyle/>
                    <a:p>
                      <a:endParaRPr lang="en-US" dirty="0"/>
                    </a:p>
                  </a:txBody>
                  <a:tcPr/>
                </a:tc>
                <a:tc>
                  <a:txBody>
                    <a:bodyPr/>
                    <a:lstStyle/>
                    <a:p>
                      <a:pPr algn="ctr"/>
                      <a:r>
                        <a:rPr lang="en-US" sz="1800" b="1" dirty="0" err="1"/>
                        <a:t>TGax</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algn="ctr"/>
                      <a:r>
                        <a:rPr lang="en-US" sz="1200" b="1" dirty="0"/>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PHY</a:t>
                      </a:r>
                    </a:p>
                  </a:txBody>
                  <a:tcPr/>
                </a:tc>
                <a:tc>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hMerge="1">
                  <a:txBody>
                    <a:bodyPr/>
                    <a:lstStyle/>
                    <a:p>
                      <a:endParaRPr lang="en-US" dirty="0"/>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a:p>
                  </a:txBody>
                  <a:tcPr/>
                </a:tc>
                <a:tc hMerge="1">
                  <a:txBody>
                    <a:bodyPr/>
                    <a:lstStyle/>
                    <a:p>
                      <a:endParaRPr lang="en-US"/>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
        <p:nvSpPr>
          <p:cNvPr id="3" name="TextBox 2"/>
          <p:cNvSpPr txBox="1"/>
          <p:nvPr/>
        </p:nvSpPr>
        <p:spPr>
          <a:xfrm>
            <a:off x="3200401" y="5334001"/>
            <a:ext cx="4042325" cy="461665"/>
          </a:xfrm>
          <a:prstGeom prst="rect">
            <a:avLst/>
          </a:prstGeom>
          <a:noFill/>
        </p:spPr>
        <p:txBody>
          <a:bodyPr wrap="none" rtlCol="0">
            <a:spAutoFit/>
          </a:bodyPr>
          <a:lstStyle/>
          <a:p>
            <a:r>
              <a:rPr lang="en-US" dirty="0" err="1">
                <a:solidFill>
                  <a:schemeClr val="tx1"/>
                </a:solidFill>
              </a:rPr>
              <a:t>Adhoc</a:t>
            </a:r>
            <a:r>
              <a:rPr lang="en-US" dirty="0">
                <a:solidFill>
                  <a:schemeClr val="tx1"/>
                </a:solidFill>
              </a:rPr>
              <a:t> groups schedule is TBD</a:t>
            </a:r>
          </a:p>
        </p:txBody>
      </p:sp>
    </p:spTree>
    <p:extLst>
      <p:ext uri="{BB962C8B-B14F-4D97-AF65-F5344CB8AC3E}">
        <p14:creationId xmlns:p14="http://schemas.microsoft.com/office/powerpoint/2010/main" val="4917400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September 16, 10:30 – 12:30</a:t>
            </a:r>
            <a:r>
              <a:rPr lang="en-US" altLang="en-US" dirty="0">
                <a:sym typeface="Wingdings" panose="05000000000000000000" pitchFamily="2" charset="2"/>
              </a:rPr>
              <a:t> </a:t>
            </a:r>
            <a:endParaRPr lang="en-US" dirty="0"/>
          </a:p>
        </p:txBody>
      </p:sp>
      <p:sp>
        <p:nvSpPr>
          <p:cNvPr id="6" name="Content Placeholder 5"/>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Ad hoc groups schedule</a:t>
            </a:r>
          </a:p>
          <a:p>
            <a:pPr lvl="0">
              <a:buFont typeface="Arial" panose="020B0604020202020204" pitchFamily="34" charset="0"/>
              <a:buChar char="•"/>
            </a:pPr>
            <a:r>
              <a:rPr lang="en-US" altLang="en-US" dirty="0"/>
              <a:t>Summary from Teleconference</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Teleconference minutes since March 2019 meeting.</a:t>
            </a:r>
            <a:endParaRPr lang="en-US" altLang="en-US" dirty="0"/>
          </a:p>
          <a:p>
            <a:pPr lvl="0">
              <a:lnSpc>
                <a:spcPct val="80000"/>
              </a:lnSpc>
              <a:buFont typeface="Arial" panose="020B0604020202020204" pitchFamily="34" charset="0"/>
              <a:buChar char="•"/>
            </a:pPr>
            <a:r>
              <a:rPr lang="en-US" altLang="en-US" dirty="0"/>
              <a:t>Editor Report – </a:t>
            </a:r>
          </a:p>
          <a:p>
            <a:pPr lvl="0">
              <a:lnSpc>
                <a:spcPct val="80000"/>
              </a:lnSpc>
              <a:buFont typeface="Arial" panose="020B0604020202020204" pitchFamily="34" charset="0"/>
              <a:buChar char="•"/>
            </a:pPr>
            <a:r>
              <a:rPr lang="en-US" altLang="en-US" dirty="0"/>
              <a:t>Comment Resolution</a:t>
            </a:r>
          </a:p>
          <a:p>
            <a:pPr lvl="0">
              <a:lnSpc>
                <a:spcPct val="80000"/>
              </a:lnSpc>
              <a:buFont typeface="Arial" panose="020B0604020202020204" pitchFamily="34" charset="0"/>
              <a:buChar char="•"/>
            </a:pPr>
            <a:r>
              <a:rPr lang="en-US" altLang="en-US" dirty="0"/>
              <a:t>Recess</a:t>
            </a:r>
          </a:p>
          <a:p>
            <a:endParaRPr 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7301755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a:xfrm>
            <a:off x="914401" y="1981201"/>
            <a:ext cx="10361084" cy="533399"/>
          </a:xfrm>
        </p:spPr>
        <p:txBody>
          <a:bodyPr/>
          <a:lstStyle/>
          <a:p>
            <a:r>
              <a:rPr lang="en-US" dirty="0"/>
              <a:t>See the embedded spreadsheet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graphicFrame>
        <p:nvGraphicFramePr>
          <p:cNvPr id="7" name="Object 6">
            <a:extLst>
              <a:ext uri="{FF2B5EF4-FFF2-40B4-BE49-F238E27FC236}">
                <a16:creationId xmlns:a16="http://schemas.microsoft.com/office/drawing/2014/main" id="{88453FD2-08DF-4290-B8ED-32D4CEDAD17E}"/>
              </a:ext>
            </a:extLst>
          </p:cNvPr>
          <p:cNvGraphicFramePr>
            <a:graphicFrameLocks noChangeAspect="1"/>
          </p:cNvGraphicFramePr>
          <p:nvPr>
            <p:extLst>
              <p:ext uri="{D42A27DB-BD31-4B8C-83A1-F6EECF244321}">
                <p14:modId xmlns:p14="http://schemas.microsoft.com/office/powerpoint/2010/main" val="443313937"/>
              </p:ext>
            </p:extLst>
          </p:nvPr>
        </p:nvGraphicFramePr>
        <p:xfrm>
          <a:off x="5638800" y="3024188"/>
          <a:ext cx="914400" cy="806450"/>
        </p:xfrm>
        <a:graphic>
          <a:graphicData uri="http://schemas.openxmlformats.org/presentationml/2006/ole">
            <mc:AlternateContent xmlns:mc="http://schemas.openxmlformats.org/markup-compatibility/2006">
              <mc:Choice xmlns:v="urn:schemas-microsoft-com:vml" Requires="v">
                <p:oleObj spid="_x0000_s5171" name="Worksheet" showAsIcon="1" r:id="rId3" imgW="914400" imgH="806400" progId="Excel.Sheet.8">
                  <p:embed/>
                </p:oleObj>
              </mc:Choice>
              <mc:Fallback>
                <p:oleObj name="Worksheet" showAsIcon="1" r:id="rId3" imgW="914400" imgH="806400" progId="Excel.Sheet.8">
                  <p:embed/>
                  <p:pic>
                    <p:nvPicPr>
                      <p:cNvPr id="0" name=""/>
                      <p:cNvPicPr/>
                      <p:nvPr/>
                    </p:nvPicPr>
                    <p:blipFill>
                      <a:blip r:embed="rId4"/>
                      <a:stretch>
                        <a:fillRect/>
                      </a:stretch>
                    </p:blipFill>
                    <p:spPr>
                      <a:xfrm>
                        <a:off x="5638800" y="3024188"/>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36645364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666BDDC-A77B-4FA3-97BC-3A6F4335C41B}"/>
              </a:ext>
            </a:extLst>
          </p:cNvPr>
          <p:cNvSpPr>
            <a:spLocks noGrp="1"/>
          </p:cNvSpPr>
          <p:nvPr>
            <p:ph type="title"/>
          </p:nvPr>
        </p:nvSpPr>
        <p:spPr/>
        <p:txBody>
          <a:bodyPr/>
          <a:lstStyle/>
          <a:p>
            <a:r>
              <a:rPr lang="en-US" dirty="0"/>
              <a:t>MU Submissions from July</a:t>
            </a:r>
          </a:p>
        </p:txBody>
      </p:sp>
      <p:sp>
        <p:nvSpPr>
          <p:cNvPr id="6" name="Date Placeholder 5">
            <a:extLst>
              <a:ext uri="{FF2B5EF4-FFF2-40B4-BE49-F238E27FC236}">
                <a16:creationId xmlns:a16="http://schemas.microsoft.com/office/drawing/2014/main" id="{B57C91DB-B7F6-416F-ACA2-B401D1367C5D}"/>
              </a:ext>
            </a:extLst>
          </p:cNvPr>
          <p:cNvSpPr>
            <a:spLocks noGrp="1"/>
          </p:cNvSpPr>
          <p:nvPr>
            <p:ph type="dt" idx="10"/>
          </p:nvPr>
        </p:nvSpPr>
        <p:spPr/>
        <p:txBody>
          <a:bodyPr/>
          <a:lstStyle/>
          <a:p>
            <a:r>
              <a:rPr lang="en-US"/>
              <a:t>September 2019</a:t>
            </a:r>
            <a:endParaRPr lang="en-GB" dirty="0"/>
          </a:p>
        </p:txBody>
      </p:sp>
      <p:sp>
        <p:nvSpPr>
          <p:cNvPr id="5" name="Footer Placeholder 4">
            <a:extLst>
              <a:ext uri="{FF2B5EF4-FFF2-40B4-BE49-F238E27FC236}">
                <a16:creationId xmlns:a16="http://schemas.microsoft.com/office/drawing/2014/main" id="{27E5A9FC-D2BE-4E23-9D72-C709BBD9182E}"/>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0A2DBA44-ED8F-4272-AB17-D139A91AE433}"/>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graphicFrame>
        <p:nvGraphicFramePr>
          <p:cNvPr id="8" name="Table 7">
            <a:extLst>
              <a:ext uri="{FF2B5EF4-FFF2-40B4-BE49-F238E27FC236}">
                <a16:creationId xmlns:a16="http://schemas.microsoft.com/office/drawing/2014/main" id="{8F6882FD-2028-459C-A3FE-CF416D418FA3}"/>
              </a:ext>
            </a:extLst>
          </p:cNvPr>
          <p:cNvGraphicFramePr>
            <a:graphicFrameLocks noGrp="1"/>
          </p:cNvGraphicFramePr>
          <p:nvPr>
            <p:extLst>
              <p:ext uri="{D42A27DB-BD31-4B8C-83A1-F6EECF244321}">
                <p14:modId xmlns:p14="http://schemas.microsoft.com/office/powerpoint/2010/main" val="3817037745"/>
              </p:ext>
            </p:extLst>
          </p:nvPr>
        </p:nvGraphicFramePr>
        <p:xfrm>
          <a:off x="1752600" y="2191543"/>
          <a:ext cx="7378700" cy="2245543"/>
        </p:xfrm>
        <a:graphic>
          <a:graphicData uri="http://schemas.openxmlformats.org/drawingml/2006/table">
            <a:tbl>
              <a:tblPr>
                <a:tableStyleId>{5C22544A-7EE6-4342-B048-85BDC9FD1C3A}</a:tableStyleId>
              </a:tblPr>
              <a:tblGrid>
                <a:gridCol w="520700">
                  <a:extLst>
                    <a:ext uri="{9D8B030D-6E8A-4147-A177-3AD203B41FA5}">
                      <a16:colId xmlns:a16="http://schemas.microsoft.com/office/drawing/2014/main" val="870034391"/>
                    </a:ext>
                  </a:extLst>
                </a:gridCol>
                <a:gridCol w="787400">
                  <a:extLst>
                    <a:ext uri="{9D8B030D-6E8A-4147-A177-3AD203B41FA5}">
                      <a16:colId xmlns:a16="http://schemas.microsoft.com/office/drawing/2014/main" val="437847125"/>
                    </a:ext>
                  </a:extLst>
                </a:gridCol>
                <a:gridCol w="3302000">
                  <a:extLst>
                    <a:ext uri="{9D8B030D-6E8A-4147-A177-3AD203B41FA5}">
                      <a16:colId xmlns:a16="http://schemas.microsoft.com/office/drawing/2014/main" val="653353807"/>
                    </a:ext>
                  </a:extLst>
                </a:gridCol>
                <a:gridCol w="2146300">
                  <a:extLst>
                    <a:ext uri="{9D8B030D-6E8A-4147-A177-3AD203B41FA5}">
                      <a16:colId xmlns:a16="http://schemas.microsoft.com/office/drawing/2014/main" val="3112415260"/>
                    </a:ext>
                  </a:extLst>
                </a:gridCol>
                <a:gridCol w="622300">
                  <a:extLst>
                    <a:ext uri="{9D8B030D-6E8A-4147-A177-3AD203B41FA5}">
                      <a16:colId xmlns:a16="http://schemas.microsoft.com/office/drawing/2014/main" val="3647188876"/>
                    </a:ext>
                  </a:extLst>
                </a:gridCol>
              </a:tblGrid>
              <a:tr h="176682">
                <a:tc>
                  <a:txBody>
                    <a:bodyPr/>
                    <a:lstStyle/>
                    <a:p>
                      <a:pPr algn="ctr" fontAlgn="b"/>
                      <a:r>
                        <a:rPr lang="en-US" sz="1000" u="none" strike="noStrike">
                          <a:effectLst/>
                        </a:rPr>
                        <a:t>Year</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DCN</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Title</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Author (Affiliation)</a:t>
                      </a:r>
                      <a:endParaRPr lang="en-US" sz="1000" b="1" i="0" u="none" strike="noStrike">
                        <a:effectLst/>
                        <a:latin typeface="Arial" panose="020B0604020202020204" pitchFamily="34" charset="0"/>
                      </a:endParaRPr>
                    </a:p>
                  </a:txBody>
                  <a:tcPr marL="6350" marR="6350" marT="6350" marB="0" anchor="b"/>
                </a:tc>
                <a:tc>
                  <a:txBody>
                    <a:bodyPr/>
                    <a:lstStyle/>
                    <a:p>
                      <a:pPr algn="ctr" fontAlgn="b"/>
                      <a:endParaRPr lang="en-US" sz="1000" b="1"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4092511639"/>
                  </a:ext>
                </a:extLst>
              </a:tr>
              <a:tr h="169886">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dirty="0">
                          <a:effectLst/>
                          <a:highlight>
                            <a:srgbClr val="FF0000"/>
                          </a:highlight>
                        </a:rPr>
                        <a:t>99</a:t>
                      </a:r>
                      <a:endParaRPr lang="en-US" sz="1000" b="0" i="0" u="none" strike="noStrike" dirty="0">
                        <a:effectLst/>
                        <a:highlight>
                          <a:srgbClr val="FF0000"/>
                        </a:highlight>
                        <a:latin typeface="Arial" panose="020B0604020202020204" pitchFamily="34" charset="0"/>
                      </a:endParaRPr>
                    </a:p>
                  </a:txBody>
                  <a:tcPr marL="6350" marR="6350" marT="6350" marB="0" anchor="b"/>
                </a:tc>
                <a:tc>
                  <a:txBody>
                    <a:bodyPr/>
                    <a:lstStyle/>
                    <a:p>
                      <a:pPr algn="l" fontAlgn="b"/>
                      <a:r>
                        <a:rPr lang="en-US" sz="1000" u="none" strike="noStrike" dirty="0">
                          <a:effectLst/>
                          <a:highlight>
                            <a:srgbClr val="FF0000"/>
                          </a:highlight>
                        </a:rPr>
                        <a:t>CR-Sounding-CIDs</a:t>
                      </a:r>
                      <a:endParaRPr lang="en-US" sz="1000" b="0" i="0" u="none" strike="noStrike" dirty="0">
                        <a:effectLst/>
                        <a:highlight>
                          <a:srgbClr val="FF0000"/>
                        </a:highlight>
                        <a:latin typeface="Arial" panose="020B0604020202020204" pitchFamily="34" charset="0"/>
                      </a:endParaRPr>
                    </a:p>
                  </a:txBody>
                  <a:tcPr marL="6350" marR="6350" marT="6350" marB="0" anchor="b"/>
                </a:tc>
                <a:tc>
                  <a:txBody>
                    <a:bodyPr/>
                    <a:lstStyle/>
                    <a:p>
                      <a:pPr algn="l" fontAlgn="b"/>
                      <a:r>
                        <a:rPr lang="en-US" sz="1000" u="none" strike="noStrike" dirty="0" err="1">
                          <a:effectLst/>
                          <a:highlight>
                            <a:srgbClr val="FF0000"/>
                          </a:highlight>
                        </a:rPr>
                        <a:t>Huizhao</a:t>
                      </a:r>
                      <a:r>
                        <a:rPr lang="en-US" sz="1000" u="none" strike="noStrike" dirty="0">
                          <a:effectLst/>
                          <a:highlight>
                            <a:srgbClr val="FF0000"/>
                          </a:highlight>
                        </a:rPr>
                        <a:t> Wang (</a:t>
                      </a:r>
                      <a:r>
                        <a:rPr lang="en-US" sz="1000" u="none" strike="noStrike" dirty="0" err="1">
                          <a:effectLst/>
                          <a:highlight>
                            <a:srgbClr val="FF0000"/>
                          </a:highlight>
                        </a:rPr>
                        <a:t>Quantenna</a:t>
                      </a:r>
                      <a:r>
                        <a:rPr lang="en-US" sz="1000" u="none" strike="noStrike" dirty="0">
                          <a:effectLst/>
                          <a:highlight>
                            <a:srgbClr val="FF0000"/>
                          </a:highlight>
                        </a:rPr>
                        <a:t>)</a:t>
                      </a:r>
                      <a:endParaRPr lang="en-US" sz="1000" b="0" i="0" u="none" strike="noStrike" dirty="0">
                        <a:effectLst/>
                        <a:highlight>
                          <a:srgbClr val="FF0000"/>
                        </a:highlight>
                        <a:latin typeface="Arial" panose="020B0604020202020204" pitchFamily="34" charset="0"/>
                      </a:endParaRPr>
                    </a:p>
                  </a:txBody>
                  <a:tcPr marL="6350" marR="6350" marT="6350" marB="0" anchor="b"/>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881973778"/>
                  </a:ext>
                </a:extLst>
              </a:tr>
              <a:tr h="169886">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dirty="0">
                          <a:effectLst/>
                          <a:highlight>
                            <a:srgbClr val="FF0000"/>
                          </a:highlight>
                        </a:rPr>
                        <a:t>765</a:t>
                      </a:r>
                      <a:endParaRPr lang="en-US" sz="1000" b="0" i="0" u="none" strike="noStrike" dirty="0">
                        <a:effectLst/>
                        <a:highlight>
                          <a:srgbClr val="FF0000"/>
                        </a:highlight>
                        <a:latin typeface="Arial" panose="020B0604020202020204" pitchFamily="34" charset="0"/>
                      </a:endParaRPr>
                    </a:p>
                  </a:txBody>
                  <a:tcPr marL="6350" marR="6350" marT="6350" marB="0"/>
                </a:tc>
                <a:tc>
                  <a:txBody>
                    <a:bodyPr/>
                    <a:lstStyle/>
                    <a:p>
                      <a:pPr algn="l" fontAlgn="t"/>
                      <a:r>
                        <a:rPr lang="en-US" sz="1000" u="none" strike="noStrike" dirty="0">
                          <a:effectLst/>
                          <a:highlight>
                            <a:srgbClr val="FF0000"/>
                          </a:highlight>
                        </a:rPr>
                        <a:t>CR MU EDCA Timer</a:t>
                      </a:r>
                      <a:endParaRPr lang="en-US" sz="1000" b="0" i="0" u="none" strike="noStrike" dirty="0">
                        <a:effectLst/>
                        <a:highlight>
                          <a:srgbClr val="FF0000"/>
                        </a:highlight>
                        <a:latin typeface="Arial" panose="020B0604020202020204" pitchFamily="34" charset="0"/>
                      </a:endParaRPr>
                    </a:p>
                  </a:txBody>
                  <a:tcPr marL="6350" marR="6350" marT="6350" marB="0"/>
                </a:tc>
                <a:tc>
                  <a:txBody>
                    <a:bodyPr/>
                    <a:lstStyle/>
                    <a:p>
                      <a:pPr algn="l" fontAlgn="t"/>
                      <a:r>
                        <a:rPr lang="en-US" sz="1000" u="none" strike="noStrike" dirty="0">
                          <a:effectLst/>
                          <a:highlight>
                            <a:srgbClr val="FF0000"/>
                          </a:highlight>
                        </a:rPr>
                        <a:t>Zhou Lan (Broadcom Inc.)</a:t>
                      </a:r>
                      <a:endParaRPr lang="en-US" sz="1000" b="0" i="0" u="none" strike="noStrike" dirty="0">
                        <a:effectLst/>
                        <a:highlight>
                          <a:srgbClr val="FF0000"/>
                        </a:highligh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2826282577"/>
                  </a:ext>
                </a:extLst>
              </a:tr>
              <a:tr h="318537">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908</a:t>
                      </a:r>
                      <a:endParaRPr lang="en-US" sz="1000" b="0" i="0" u="none" strike="noStrike">
                        <a:effectLst/>
                        <a:latin typeface="Arial" panose="020B0604020202020204" pitchFamily="34" charset="0"/>
                      </a:endParaRPr>
                    </a:p>
                  </a:txBody>
                  <a:tcPr marL="6350" marR="6350" marT="6350" marB="0"/>
                </a:tc>
                <a:tc>
                  <a:txBody>
                    <a:bodyPr/>
                    <a:lstStyle/>
                    <a:p>
                      <a:pPr algn="l" fontAlgn="t"/>
                      <a:r>
                        <a:rPr lang="nn-NO" sz="1000" u="none" strike="noStrike" dirty="0">
                          <a:effectLst/>
                        </a:rPr>
                        <a:t>MU EDCA parameters update frame</a:t>
                      </a:r>
                      <a:endParaRPr lang="nn-NO"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dirty="0">
                          <a:effectLst/>
                        </a:rPr>
                        <a:t>Thomas </a:t>
                      </a:r>
                      <a:r>
                        <a:rPr lang="en-US" sz="1000" u="none" strike="noStrike" dirty="0" err="1">
                          <a:effectLst/>
                        </a:rPr>
                        <a:t>Derham</a:t>
                      </a:r>
                      <a:r>
                        <a:rPr lang="en-US" sz="1000" u="none" strike="noStrike" dirty="0">
                          <a:effectLst/>
                        </a:rPr>
                        <a:t> (Broadcom)</a:t>
                      </a:r>
                      <a:endParaRPr lang="en-US" sz="1000" b="0" i="0" u="none" strike="noStrike" dirty="0">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497215390"/>
                  </a:ext>
                </a:extLst>
              </a:tr>
              <a:tr h="169886">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917</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dirty="0">
                          <a:effectLst/>
                        </a:rPr>
                        <a:t>LB238-CR-UORA-Misc</a:t>
                      </a:r>
                      <a:endParaRPr lang="en-US"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a:effectLst/>
                        </a:rPr>
                        <a:t>Matthew Fischer (Broadcom Inc)</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259347487"/>
                  </a:ext>
                </a:extLst>
              </a:tr>
              <a:tr h="169886">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dirty="0">
                          <a:effectLst/>
                          <a:highlight>
                            <a:srgbClr val="00FF00"/>
                          </a:highlight>
                        </a:rPr>
                        <a:t>1130</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t"/>
                      <a:r>
                        <a:rPr lang="en-US" sz="1000" u="none" strike="noStrike" dirty="0">
                          <a:effectLst/>
                          <a:highlight>
                            <a:srgbClr val="00FF00"/>
                          </a:highlight>
                        </a:rPr>
                        <a:t>CR for CIDs 20529 and 20630</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t"/>
                      <a:r>
                        <a:rPr lang="en-US" sz="1000" u="none" strike="noStrike" dirty="0" err="1">
                          <a:effectLst/>
                          <a:highlight>
                            <a:srgbClr val="00FF00"/>
                          </a:highlight>
                        </a:rPr>
                        <a:t>Yunbo</a:t>
                      </a:r>
                      <a:r>
                        <a:rPr lang="en-US" sz="1000" u="none" strike="noStrike" dirty="0">
                          <a:effectLst/>
                          <a:highlight>
                            <a:srgbClr val="00FF00"/>
                          </a:highlight>
                        </a:rPr>
                        <a:t> Li (Huawei)</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629862520"/>
                  </a:ext>
                </a:extLst>
              </a:tr>
              <a:tr h="169886">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dirty="0">
                          <a:effectLst/>
                        </a:rPr>
                        <a:t>1183</a:t>
                      </a:r>
                      <a:endParaRPr lang="en-US"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dirty="0">
                          <a:effectLst/>
                          <a:highlight>
                            <a:srgbClr val="00FF00"/>
                          </a:highlight>
                        </a:rPr>
                        <a:t>CR on Trigger Frame Format</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t"/>
                      <a:r>
                        <a:rPr lang="en-US" sz="1000" u="none" strike="noStrike" dirty="0">
                          <a:effectLst/>
                          <a:highlight>
                            <a:srgbClr val="00FF00"/>
                          </a:highlight>
                        </a:rPr>
                        <a:t>Qualcomm</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4157271533"/>
                  </a:ext>
                </a:extLst>
              </a:tr>
              <a:tr h="169886">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dirty="0">
                          <a:effectLst/>
                        </a:rPr>
                        <a:t>1186</a:t>
                      </a:r>
                      <a:endParaRPr lang="en-US"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dirty="0">
                          <a:effectLst/>
                        </a:rPr>
                        <a:t>CR on MU Operation</a:t>
                      </a:r>
                      <a:endParaRPr lang="en-US"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dirty="0">
                          <a:effectLst/>
                        </a:rPr>
                        <a:t>Qualcomm</a:t>
                      </a:r>
                      <a:endParaRPr lang="en-US" sz="1000" b="0" i="0" u="none" strike="noStrike" dirty="0">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103989621"/>
                  </a:ext>
                </a:extLst>
              </a:tr>
              <a:tr h="169886">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dirty="0">
                          <a:effectLst/>
                          <a:highlight>
                            <a:srgbClr val="00FF00"/>
                          </a:highlight>
                        </a:rPr>
                        <a:t>1204</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t"/>
                      <a:r>
                        <a:rPr lang="en-US" sz="1000" u="none" strike="noStrike" dirty="0">
                          <a:effectLst/>
                          <a:highlight>
                            <a:srgbClr val="00FF00"/>
                          </a:highlight>
                        </a:rPr>
                        <a:t>CR for CID20624</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t"/>
                      <a:r>
                        <a:rPr lang="en-US" sz="1000" u="none" strike="noStrike" dirty="0">
                          <a:effectLst/>
                          <a:highlight>
                            <a:srgbClr val="00FF00"/>
                          </a:highlight>
                        </a:rPr>
                        <a:t>Laurent </a:t>
                      </a:r>
                      <a:r>
                        <a:rPr lang="en-US" sz="1000" u="none" strike="noStrike" dirty="0" err="1">
                          <a:effectLst/>
                          <a:highlight>
                            <a:srgbClr val="00FF00"/>
                          </a:highlight>
                        </a:rPr>
                        <a:t>Cariou</a:t>
                      </a:r>
                      <a:r>
                        <a:rPr lang="en-US" sz="1000" u="none" strike="noStrike" dirty="0">
                          <a:effectLst/>
                          <a:highlight>
                            <a:srgbClr val="00FF00"/>
                          </a:highlight>
                        </a:rPr>
                        <a:t> (Intel)</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38308998"/>
                  </a:ext>
                </a:extLst>
              </a:tr>
              <a:tr h="169886">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dirty="0">
                          <a:effectLst/>
                          <a:highlight>
                            <a:srgbClr val="00FF00"/>
                          </a:highlight>
                        </a:rPr>
                        <a:t>1217</a:t>
                      </a:r>
                      <a:endParaRPr lang="en-US" sz="1000" b="0" i="0" u="none" strike="noStrike" dirty="0">
                        <a:effectLst/>
                        <a:highlight>
                          <a:srgbClr val="00FF00"/>
                        </a:highlight>
                        <a:latin typeface="Arial" panose="020B0604020202020204" pitchFamily="34" charset="0"/>
                      </a:endParaRPr>
                    </a:p>
                  </a:txBody>
                  <a:tcPr marL="6350" marR="6350" marT="6350" marB="0" anchor="b"/>
                </a:tc>
                <a:tc>
                  <a:txBody>
                    <a:bodyPr/>
                    <a:lstStyle/>
                    <a:p>
                      <a:pPr algn="l" fontAlgn="b"/>
                      <a:r>
                        <a:rPr lang="en-US" sz="1000" u="none" strike="noStrike" dirty="0">
                          <a:effectLst/>
                          <a:highlight>
                            <a:srgbClr val="00FF00"/>
                          </a:highlight>
                        </a:rPr>
                        <a:t>Resolution for CID 21110</a:t>
                      </a:r>
                      <a:endParaRPr lang="en-US" sz="1000" b="0" i="0" u="none" strike="noStrike" dirty="0">
                        <a:effectLst/>
                        <a:highlight>
                          <a:srgbClr val="00FF00"/>
                        </a:highlight>
                        <a:latin typeface="Arial" panose="020B0604020202020204" pitchFamily="34" charset="0"/>
                      </a:endParaRPr>
                    </a:p>
                  </a:txBody>
                  <a:tcPr marL="6350" marR="6350" marT="6350" marB="0" anchor="b"/>
                </a:tc>
                <a:tc>
                  <a:txBody>
                    <a:bodyPr/>
                    <a:lstStyle/>
                    <a:p>
                      <a:pPr algn="l" fontAlgn="b"/>
                      <a:r>
                        <a:rPr lang="en-US" sz="1000" u="none" strike="noStrike" dirty="0">
                          <a:effectLst/>
                          <a:highlight>
                            <a:srgbClr val="00FF00"/>
                          </a:highlight>
                        </a:rPr>
                        <a:t>Abhishek Patil (Qualcomm)</a:t>
                      </a:r>
                      <a:endParaRPr lang="en-US" sz="1000" b="0" i="0" u="none" strike="noStrike" dirty="0">
                        <a:effectLst/>
                        <a:highlight>
                          <a:srgbClr val="00FF00"/>
                        </a:highlight>
                        <a:latin typeface="Arial" panose="020B0604020202020204" pitchFamily="34" charset="0"/>
                      </a:endParaRPr>
                    </a:p>
                  </a:txBody>
                  <a:tcPr marL="6350" marR="6350" marT="6350" marB="0" anchor="b"/>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089141600"/>
                  </a:ext>
                </a:extLst>
              </a:tr>
              <a:tr h="221350">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dirty="0">
                          <a:effectLst/>
                          <a:highlight>
                            <a:srgbClr val="00FF00"/>
                          </a:highlight>
                        </a:rPr>
                        <a:t>1218</a:t>
                      </a:r>
                      <a:endParaRPr lang="en-US" sz="1000" b="0" i="0" u="none" strike="noStrike" dirty="0">
                        <a:effectLst/>
                        <a:highlight>
                          <a:srgbClr val="00FF00"/>
                        </a:highlight>
                        <a:latin typeface="Arial" panose="020B0604020202020204" pitchFamily="34" charset="0"/>
                      </a:endParaRPr>
                    </a:p>
                  </a:txBody>
                  <a:tcPr marL="6350" marR="6350" marT="6350" marB="0" anchor="b"/>
                </a:tc>
                <a:tc>
                  <a:txBody>
                    <a:bodyPr/>
                    <a:lstStyle/>
                    <a:p>
                      <a:pPr algn="l" fontAlgn="b"/>
                      <a:r>
                        <a:rPr lang="en-US" sz="1000" u="none" strike="noStrike" dirty="0">
                          <a:effectLst/>
                          <a:highlight>
                            <a:srgbClr val="00FF00"/>
                          </a:highlight>
                        </a:rPr>
                        <a:t>Resolution for CIDs on UORA - part 2</a:t>
                      </a:r>
                      <a:endParaRPr lang="en-US" sz="1000" b="0" i="0" u="none" strike="noStrike" dirty="0">
                        <a:effectLst/>
                        <a:highlight>
                          <a:srgbClr val="00FF00"/>
                        </a:highlight>
                        <a:latin typeface="Arial" panose="020B0604020202020204" pitchFamily="34" charset="0"/>
                      </a:endParaRPr>
                    </a:p>
                  </a:txBody>
                  <a:tcPr marL="6350" marR="6350" marT="6350" marB="0" anchor="b"/>
                </a:tc>
                <a:tc>
                  <a:txBody>
                    <a:bodyPr/>
                    <a:lstStyle/>
                    <a:p>
                      <a:pPr algn="l" fontAlgn="b"/>
                      <a:r>
                        <a:rPr lang="en-US" sz="1000" u="none" strike="noStrike" dirty="0">
                          <a:effectLst/>
                          <a:highlight>
                            <a:srgbClr val="00FF00"/>
                          </a:highlight>
                        </a:rPr>
                        <a:t>Abhishek Patil (Qualcomm)</a:t>
                      </a:r>
                      <a:endParaRPr lang="en-US" sz="1000" b="0" i="0" u="none" strike="noStrike" dirty="0">
                        <a:effectLst/>
                        <a:highlight>
                          <a:srgbClr val="00FF00"/>
                        </a:highlight>
                        <a:latin typeface="Arial" panose="020B0604020202020204" pitchFamily="34" charset="0"/>
                      </a:endParaRPr>
                    </a:p>
                  </a:txBody>
                  <a:tcPr marL="6350" marR="6350" marT="6350" marB="0" anchor="b"/>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847609190"/>
                  </a:ext>
                </a:extLst>
              </a:tr>
              <a:tr h="169886">
                <a:tc>
                  <a:txBody>
                    <a:bodyPr/>
                    <a:lstStyle/>
                    <a:p>
                      <a:pPr algn="r" fontAlgn="t"/>
                      <a:r>
                        <a:rPr lang="en-US" sz="1000" u="none" strike="noStrike" dirty="0">
                          <a:effectLst/>
                        </a:rPr>
                        <a:t>2019</a:t>
                      </a:r>
                      <a:endParaRPr lang="en-US" sz="1000" b="0" i="0" u="none" strike="noStrike" dirty="0">
                        <a:effectLst/>
                        <a:latin typeface="Arial" panose="020B0604020202020204" pitchFamily="34" charset="0"/>
                      </a:endParaRPr>
                    </a:p>
                  </a:txBody>
                  <a:tcPr marL="6350" marR="6350" marT="6350" marB="0"/>
                </a:tc>
                <a:tc>
                  <a:txBody>
                    <a:bodyPr/>
                    <a:lstStyle/>
                    <a:p>
                      <a:pPr algn="r" fontAlgn="t"/>
                      <a:r>
                        <a:rPr lang="en-US" sz="1000" u="none" strike="noStrike" dirty="0">
                          <a:effectLst/>
                        </a:rPr>
                        <a:t>1263</a:t>
                      </a:r>
                      <a:endParaRPr lang="en-US"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a:effectLst/>
                        </a:rPr>
                        <a:t>RA Setting for Response to Trigger frame</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dirty="0">
                          <a:effectLst/>
                        </a:rPr>
                        <a:t>Po-Kai Huang (Intel)</a:t>
                      </a:r>
                      <a:endParaRPr lang="en-US"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dirty="0">
                          <a:effectLst/>
                        </a:rPr>
                        <a:t>MU</a:t>
                      </a:r>
                      <a:endParaRPr lang="en-US" sz="1000" b="0" i="0" u="none" strike="noStrike" dirty="0">
                        <a:effectLst/>
                        <a:latin typeface="Arial" panose="020B0604020202020204" pitchFamily="34" charset="0"/>
                      </a:endParaRPr>
                    </a:p>
                  </a:txBody>
                  <a:tcPr marL="6350" marR="6350" marT="6350" marB="0"/>
                </a:tc>
                <a:extLst>
                  <a:ext uri="{0D108BD9-81ED-4DB2-BD59-A6C34878D82A}">
                    <a16:rowId xmlns:a16="http://schemas.microsoft.com/office/drawing/2014/main" val="1721609850"/>
                  </a:ext>
                </a:extLst>
              </a:tr>
            </a:tbl>
          </a:graphicData>
        </a:graphic>
      </p:graphicFrame>
      <p:graphicFrame>
        <p:nvGraphicFramePr>
          <p:cNvPr id="9" name="Table 8">
            <a:extLst>
              <a:ext uri="{FF2B5EF4-FFF2-40B4-BE49-F238E27FC236}">
                <a16:creationId xmlns:a16="http://schemas.microsoft.com/office/drawing/2014/main" id="{403CF405-3C5D-4C74-A254-8C077675DCBB}"/>
              </a:ext>
            </a:extLst>
          </p:cNvPr>
          <p:cNvGraphicFramePr>
            <a:graphicFrameLocks noGrp="1"/>
          </p:cNvGraphicFramePr>
          <p:nvPr>
            <p:extLst>
              <p:ext uri="{D42A27DB-BD31-4B8C-83A1-F6EECF244321}">
                <p14:modId xmlns:p14="http://schemas.microsoft.com/office/powerpoint/2010/main" val="3923243687"/>
              </p:ext>
            </p:extLst>
          </p:nvPr>
        </p:nvGraphicFramePr>
        <p:xfrm>
          <a:off x="919956" y="4787900"/>
          <a:ext cx="7378700" cy="317500"/>
        </p:xfrm>
        <a:graphic>
          <a:graphicData uri="http://schemas.openxmlformats.org/drawingml/2006/table">
            <a:tbl>
              <a:tblPr>
                <a:tableStyleId>{5C22544A-7EE6-4342-B048-85BDC9FD1C3A}</a:tableStyleId>
              </a:tblPr>
              <a:tblGrid>
                <a:gridCol w="520700">
                  <a:extLst>
                    <a:ext uri="{9D8B030D-6E8A-4147-A177-3AD203B41FA5}">
                      <a16:colId xmlns:a16="http://schemas.microsoft.com/office/drawing/2014/main" val="2955625134"/>
                    </a:ext>
                  </a:extLst>
                </a:gridCol>
                <a:gridCol w="787400">
                  <a:extLst>
                    <a:ext uri="{9D8B030D-6E8A-4147-A177-3AD203B41FA5}">
                      <a16:colId xmlns:a16="http://schemas.microsoft.com/office/drawing/2014/main" val="3743676273"/>
                    </a:ext>
                  </a:extLst>
                </a:gridCol>
                <a:gridCol w="3302000">
                  <a:extLst>
                    <a:ext uri="{9D8B030D-6E8A-4147-A177-3AD203B41FA5}">
                      <a16:colId xmlns:a16="http://schemas.microsoft.com/office/drawing/2014/main" val="970643197"/>
                    </a:ext>
                  </a:extLst>
                </a:gridCol>
                <a:gridCol w="2146300">
                  <a:extLst>
                    <a:ext uri="{9D8B030D-6E8A-4147-A177-3AD203B41FA5}">
                      <a16:colId xmlns:a16="http://schemas.microsoft.com/office/drawing/2014/main" val="1543314992"/>
                    </a:ext>
                  </a:extLst>
                </a:gridCol>
                <a:gridCol w="622300">
                  <a:extLst>
                    <a:ext uri="{9D8B030D-6E8A-4147-A177-3AD203B41FA5}">
                      <a16:colId xmlns:a16="http://schemas.microsoft.com/office/drawing/2014/main" val="2621303476"/>
                    </a:ext>
                  </a:extLst>
                </a:gridCol>
              </a:tblGrid>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dirty="0">
                          <a:effectLst/>
                          <a:highlight>
                            <a:srgbClr val="00FF00"/>
                          </a:highlight>
                        </a:rPr>
                        <a:t>416</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t"/>
                      <a:r>
                        <a:rPr lang="en-US" sz="1000" u="none" strike="noStrike" dirty="0">
                          <a:effectLst/>
                          <a:highlight>
                            <a:srgbClr val="00FF00"/>
                          </a:highlight>
                        </a:rPr>
                        <a:t>CR for spatial reuse</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t"/>
                      <a:r>
                        <a:rPr lang="en-US" sz="1000" u="none" strike="noStrike" dirty="0" err="1">
                          <a:effectLst/>
                          <a:highlight>
                            <a:srgbClr val="00FF00"/>
                          </a:highlight>
                        </a:rPr>
                        <a:t>laurent</a:t>
                      </a:r>
                      <a:r>
                        <a:rPr lang="en-US" sz="1000" u="none" strike="noStrike" dirty="0">
                          <a:effectLst/>
                          <a:highlight>
                            <a:srgbClr val="00FF00"/>
                          </a:highlight>
                        </a:rPr>
                        <a:t> </a:t>
                      </a:r>
                      <a:r>
                        <a:rPr lang="en-US" sz="1000" u="none" strike="noStrike" dirty="0" err="1">
                          <a:effectLst/>
                          <a:highlight>
                            <a:srgbClr val="00FF00"/>
                          </a:highlight>
                        </a:rPr>
                        <a:t>cariou</a:t>
                      </a:r>
                      <a:r>
                        <a:rPr lang="en-US" sz="1000" u="none" strike="noStrike" dirty="0">
                          <a:effectLst/>
                          <a:highlight>
                            <a:srgbClr val="00FF00"/>
                          </a:highlight>
                        </a:rPr>
                        <a:t> (Intel)</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b"/>
                      <a:r>
                        <a:rPr lang="en-US" sz="1000" u="none" strike="noStrike">
                          <a:effectLst/>
                        </a:rPr>
                        <a:t>SR</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872147147"/>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613</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dirty="0">
                          <a:effectLst/>
                        </a:rPr>
                        <a:t>SRP-comments</a:t>
                      </a:r>
                      <a:endParaRPr lang="en-US"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dirty="0">
                          <a:effectLst/>
                        </a:rPr>
                        <a:t>Matthew Fischer (Broadcom Inc)</a:t>
                      </a:r>
                      <a:endParaRPr lang="en-US" sz="1000" b="0" i="0" u="none" strike="noStrike" dirty="0">
                        <a:effectLst/>
                        <a:latin typeface="Arial" panose="020B0604020202020204" pitchFamily="34" charset="0"/>
                      </a:endParaRPr>
                    </a:p>
                  </a:txBody>
                  <a:tcPr marL="6350" marR="6350" marT="6350" marB="0"/>
                </a:tc>
                <a:tc>
                  <a:txBody>
                    <a:bodyPr/>
                    <a:lstStyle/>
                    <a:p>
                      <a:pPr algn="l" fontAlgn="b"/>
                      <a:r>
                        <a:rPr lang="en-US" sz="1000" u="none" strike="noStrike" dirty="0">
                          <a:effectLst/>
                        </a:rPr>
                        <a:t>SR</a:t>
                      </a:r>
                      <a:endParaRPr lang="en-US" sz="1000" b="0" i="0" u="none" strike="noStrike" dirty="0">
                        <a:effectLst/>
                        <a:latin typeface="Arial" panose="020B0604020202020204" pitchFamily="34" charset="0"/>
                      </a:endParaRPr>
                    </a:p>
                  </a:txBody>
                  <a:tcPr marL="6350" marR="6350" marT="6350" marB="0" anchor="b"/>
                </a:tc>
                <a:extLst>
                  <a:ext uri="{0D108BD9-81ED-4DB2-BD59-A6C34878D82A}">
                    <a16:rowId xmlns:a16="http://schemas.microsoft.com/office/drawing/2014/main" val="2264446270"/>
                  </a:ext>
                </a:extLst>
              </a:tr>
            </a:tbl>
          </a:graphicData>
        </a:graphic>
      </p:graphicFrame>
      <p:sp>
        <p:nvSpPr>
          <p:cNvPr id="2" name="TextBox 1">
            <a:extLst>
              <a:ext uri="{FF2B5EF4-FFF2-40B4-BE49-F238E27FC236}">
                <a16:creationId xmlns:a16="http://schemas.microsoft.com/office/drawing/2014/main" id="{11EE854B-B7EB-4644-A7FF-DE2A2EFBAD3B}"/>
              </a:ext>
            </a:extLst>
          </p:cNvPr>
          <p:cNvSpPr txBox="1"/>
          <p:nvPr/>
        </p:nvSpPr>
        <p:spPr>
          <a:xfrm>
            <a:off x="2057400" y="5562600"/>
            <a:ext cx="1544012" cy="461665"/>
          </a:xfrm>
          <a:prstGeom prst="rect">
            <a:avLst/>
          </a:prstGeom>
          <a:noFill/>
        </p:spPr>
        <p:txBody>
          <a:bodyPr wrap="none" rtlCol="0">
            <a:spAutoFit/>
          </a:bodyPr>
          <a:lstStyle/>
          <a:p>
            <a:r>
              <a:rPr lang="en-US" dirty="0">
                <a:solidFill>
                  <a:schemeClr val="tx1"/>
                </a:solidFill>
              </a:rPr>
              <a:t>1609 Ming</a:t>
            </a:r>
          </a:p>
        </p:txBody>
      </p:sp>
    </p:spTree>
    <p:extLst>
      <p:ext uri="{BB962C8B-B14F-4D97-AF65-F5344CB8AC3E}">
        <p14:creationId xmlns:p14="http://schemas.microsoft.com/office/powerpoint/2010/main" val="15188104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Teleconferences (I)</a:t>
            </a:r>
          </a:p>
        </p:txBody>
      </p:sp>
      <p:sp>
        <p:nvSpPr>
          <p:cNvPr id="6" name="Date Placeholder 5"/>
          <p:cNvSpPr>
            <a:spLocks noGrp="1"/>
          </p:cNvSpPr>
          <p:nvPr>
            <p:ph type="dt" idx="10"/>
          </p:nvPr>
        </p:nvSpPr>
        <p:spPr/>
        <p:txBody>
          <a:bodyPr/>
          <a:lstStyle/>
          <a:p>
            <a:r>
              <a:rPr lang="en-US"/>
              <a:t>September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959832674"/>
              </p:ext>
            </p:extLst>
          </p:nvPr>
        </p:nvGraphicFramePr>
        <p:xfrm>
          <a:off x="571500" y="1742547"/>
          <a:ext cx="11048999" cy="4302760"/>
        </p:xfrm>
        <a:graphic>
          <a:graphicData uri="http://schemas.openxmlformats.org/drawingml/2006/table">
            <a:tbl>
              <a:tblPr firstRow="1" bandRow="1">
                <a:tableStyleId>{5C22544A-7EE6-4342-B048-85BDC9FD1C3A}</a:tableStyleId>
              </a:tblPr>
              <a:tblGrid>
                <a:gridCol w="1714500">
                  <a:extLst>
                    <a:ext uri="{9D8B030D-6E8A-4147-A177-3AD203B41FA5}">
                      <a16:colId xmlns:a16="http://schemas.microsoft.com/office/drawing/2014/main" val="20000"/>
                    </a:ext>
                  </a:extLst>
                </a:gridCol>
                <a:gridCol w="7924800">
                  <a:extLst>
                    <a:ext uri="{9D8B030D-6E8A-4147-A177-3AD203B41FA5}">
                      <a16:colId xmlns:a16="http://schemas.microsoft.com/office/drawing/2014/main" val="20001"/>
                    </a:ext>
                  </a:extLst>
                </a:gridCol>
                <a:gridCol w="1409699">
                  <a:extLst>
                    <a:ext uri="{9D8B030D-6E8A-4147-A177-3AD203B41FA5}">
                      <a16:colId xmlns:a16="http://schemas.microsoft.com/office/drawing/2014/main" val="20002"/>
                    </a:ext>
                  </a:extLst>
                </a:gridCol>
              </a:tblGrid>
              <a:tr h="370840">
                <a:tc>
                  <a:txBody>
                    <a:bodyPr/>
                    <a:lstStyle/>
                    <a:p>
                      <a:pPr algn="ctr"/>
                      <a:r>
                        <a:rPr lang="en-US" dirty="0"/>
                        <a:t>DCN</a:t>
                      </a:r>
                    </a:p>
                  </a:txBody>
                  <a:tcPr/>
                </a:tc>
                <a:tc>
                  <a:txBody>
                    <a:bodyPr/>
                    <a:lstStyle/>
                    <a:p>
                      <a:pPr algn="ctr"/>
                      <a:r>
                        <a:rPr lang="en-US" dirty="0"/>
                        <a:t>Ready for Motion</a:t>
                      </a:r>
                    </a:p>
                  </a:txBody>
                  <a:tcPr/>
                </a:tc>
                <a:tc>
                  <a:txBody>
                    <a:bodyPr/>
                    <a:lstStyle/>
                    <a:p>
                      <a:pPr algn="ctr"/>
                      <a:r>
                        <a:rPr lang="en-US" dirty="0"/>
                        <a:t>Deferred</a:t>
                      </a:r>
                    </a:p>
                  </a:txBody>
                  <a:tcPr/>
                </a:tc>
                <a:extLst>
                  <a:ext uri="{0D108BD9-81ED-4DB2-BD59-A6C34878D82A}">
                    <a16:rowId xmlns:a16="http://schemas.microsoft.com/office/drawing/2014/main" val="10000"/>
                  </a:ext>
                </a:extLst>
              </a:tr>
              <a:tr h="406293">
                <a:tc>
                  <a:txBody>
                    <a:bodyPr/>
                    <a:lstStyle/>
                    <a:p>
                      <a:r>
                        <a:rPr lang="en-US" sz="1100" dirty="0"/>
                        <a:t>11-19/1155 (Osama)</a:t>
                      </a:r>
                    </a:p>
                  </a:txBody>
                  <a:tcPr/>
                </a:tc>
                <a:tc>
                  <a:txBody>
                    <a:bodyPr/>
                    <a:lstStyle/>
                    <a:p>
                      <a:r>
                        <a:rPr lang="en-US" sz="1100" dirty="0"/>
                        <a:t>20602, 21027, 21037, 20735, 21012</a:t>
                      </a:r>
                    </a:p>
                  </a:txBody>
                  <a:tcPr/>
                </a:tc>
                <a:tc>
                  <a:txBody>
                    <a:bodyPr/>
                    <a:lstStyle/>
                    <a:p>
                      <a:r>
                        <a:rPr lang="en-US" sz="1100" dirty="0"/>
                        <a:t>20762, 20756, 20766</a:t>
                      </a:r>
                    </a:p>
                    <a:p>
                      <a:r>
                        <a:rPr lang="en-US" sz="1100" dirty="0"/>
                        <a:t>20724</a:t>
                      </a:r>
                      <a:r>
                        <a:rPr lang="en-US" sz="1100" baseline="0" dirty="0"/>
                        <a:t> and 20751 are transferred to Youhan</a:t>
                      </a:r>
                      <a:endParaRPr lang="en-US" sz="1100" dirty="0"/>
                    </a:p>
                  </a:txBody>
                  <a:tcPr/>
                </a:tc>
                <a:extLst>
                  <a:ext uri="{0D108BD9-81ED-4DB2-BD59-A6C34878D82A}">
                    <a16:rowId xmlns:a16="http://schemas.microsoft.com/office/drawing/2014/main" val="10001"/>
                  </a:ext>
                </a:extLst>
              </a:tr>
              <a:tr h="370840">
                <a:tc>
                  <a:txBody>
                    <a:bodyPr/>
                    <a:lstStyle/>
                    <a:p>
                      <a:r>
                        <a:rPr lang="en-US" sz="1100" dirty="0"/>
                        <a:t>11-19/1035 (Liwen)</a:t>
                      </a:r>
                    </a:p>
                  </a:txBody>
                  <a:tcPr/>
                </a:tc>
                <a:tc>
                  <a:txBody>
                    <a:bodyPr/>
                    <a:lstStyle/>
                    <a:p>
                      <a:r>
                        <a:rPr lang="en-GB" sz="1100" kern="1200" dirty="0">
                          <a:solidFill>
                            <a:schemeClr val="dk1"/>
                          </a:solidFill>
                          <a:effectLst/>
                          <a:latin typeface="+mn-lt"/>
                          <a:ea typeface="+mn-ea"/>
                          <a:cs typeface="+mn-cs"/>
                        </a:rPr>
                        <a:t>20428, </a:t>
                      </a:r>
                      <a:r>
                        <a:rPr lang="en-GB" sz="1100" strike="sngStrike" kern="1200" dirty="0">
                          <a:solidFill>
                            <a:schemeClr val="dk1"/>
                          </a:solidFill>
                          <a:effectLst/>
                          <a:latin typeface="+mn-lt"/>
                          <a:ea typeface="+mn-ea"/>
                          <a:cs typeface="+mn-cs"/>
                        </a:rPr>
                        <a:t>20825,</a:t>
                      </a:r>
                      <a:r>
                        <a:rPr lang="en-GB" sz="1100" kern="1200" dirty="0">
                          <a:solidFill>
                            <a:schemeClr val="dk1"/>
                          </a:solidFill>
                          <a:effectLst/>
                          <a:latin typeface="+mn-lt"/>
                          <a:ea typeface="+mn-ea"/>
                          <a:cs typeface="+mn-cs"/>
                        </a:rPr>
                        <a:t> 21067, 21607,</a:t>
                      </a:r>
                      <a:r>
                        <a:rPr lang="en-GB" sz="1100" kern="1200" baseline="0" dirty="0">
                          <a:solidFill>
                            <a:schemeClr val="dk1"/>
                          </a:solidFill>
                          <a:effectLst/>
                          <a:latin typeface="+mn-lt"/>
                          <a:ea typeface="+mn-ea"/>
                          <a:cs typeface="+mn-cs"/>
                        </a:rPr>
                        <a:t> </a:t>
                      </a:r>
                      <a:r>
                        <a:rPr lang="en-GB" sz="1100" kern="1200" dirty="0">
                          <a:solidFill>
                            <a:schemeClr val="dk1"/>
                          </a:solidFill>
                          <a:effectLst/>
                          <a:latin typeface="+mn-lt"/>
                          <a:ea typeface="+mn-ea"/>
                          <a:cs typeface="+mn-cs"/>
                        </a:rPr>
                        <a:t>20776 and 20394</a:t>
                      </a:r>
                      <a:endParaRPr lang="en-US" sz="1100" dirty="0"/>
                    </a:p>
                  </a:txBody>
                  <a:tcPr/>
                </a:tc>
                <a:tc>
                  <a:txBody>
                    <a:bodyPr/>
                    <a:lstStyle/>
                    <a:p>
                      <a:endParaRPr lang="en-US" sz="1100" dirty="0"/>
                    </a:p>
                  </a:txBody>
                  <a:tcPr/>
                </a:tc>
                <a:extLst>
                  <a:ext uri="{0D108BD9-81ED-4DB2-BD59-A6C34878D82A}">
                    <a16:rowId xmlns:a16="http://schemas.microsoft.com/office/drawing/2014/main" val="10002"/>
                  </a:ext>
                </a:extLst>
              </a:tr>
              <a:tr h="370840">
                <a:tc>
                  <a:txBody>
                    <a:bodyPr/>
                    <a:lstStyle/>
                    <a:p>
                      <a:r>
                        <a:rPr lang="en-US" sz="1100" dirty="0"/>
                        <a:t>11-19/1377 (Po-Kai)</a:t>
                      </a:r>
                    </a:p>
                  </a:txBody>
                  <a:tcPr/>
                </a:tc>
                <a:tc>
                  <a:txBody>
                    <a:bodyPr/>
                    <a:lstStyle/>
                    <a:p>
                      <a:r>
                        <a:rPr lang="en-GB" sz="1100" kern="1200" dirty="0">
                          <a:solidFill>
                            <a:schemeClr val="dk1"/>
                          </a:solidFill>
                          <a:effectLst/>
                          <a:latin typeface="+mn-lt"/>
                          <a:ea typeface="+mn-ea"/>
                          <a:cs typeface="+mn-cs"/>
                        </a:rPr>
                        <a:t>20087, 20088, 20166, and 21001</a:t>
                      </a:r>
                      <a:endParaRPr lang="en-US" sz="1100" dirty="0"/>
                    </a:p>
                  </a:txBody>
                  <a:tcPr/>
                </a:tc>
                <a:tc>
                  <a:txBody>
                    <a:bodyPr/>
                    <a:lstStyle/>
                    <a:p>
                      <a:endParaRPr lang="en-US" sz="1100" dirty="0"/>
                    </a:p>
                  </a:txBody>
                  <a:tcPr/>
                </a:tc>
                <a:extLst>
                  <a:ext uri="{0D108BD9-81ED-4DB2-BD59-A6C34878D82A}">
                    <a16:rowId xmlns:a16="http://schemas.microsoft.com/office/drawing/2014/main" val="10003"/>
                  </a:ext>
                </a:extLst>
              </a:tr>
              <a:tr h="370840">
                <a:tc>
                  <a:txBody>
                    <a:bodyPr/>
                    <a:lstStyle/>
                    <a:p>
                      <a:r>
                        <a:rPr lang="en-US" sz="1100" dirty="0"/>
                        <a:t>11-19/0619 (</a:t>
                      </a:r>
                      <a:r>
                        <a:rPr lang="en-US" sz="1100" dirty="0" err="1"/>
                        <a:t>Sirini</a:t>
                      </a:r>
                      <a:r>
                        <a:rPr lang="en-US" sz="1100" dirty="0"/>
                        <a:t>)</a:t>
                      </a:r>
                    </a:p>
                  </a:txBody>
                  <a:tcPr/>
                </a:tc>
                <a:tc>
                  <a:txBody>
                    <a:bodyPr/>
                    <a:lstStyle/>
                    <a:p>
                      <a:r>
                        <a:rPr lang="en-US" sz="1100" dirty="0"/>
                        <a:t>20015, 20854, 20110, 20274, 20426, 20430, 20658,</a:t>
                      </a:r>
                      <a:r>
                        <a:rPr lang="en-US" sz="1100" baseline="0" dirty="0"/>
                        <a:t> 20109, 20610, 20812, 20815, 20909, 20981, 21466, </a:t>
                      </a:r>
                      <a:r>
                        <a:rPr lang="en-US" sz="1100" baseline="0" dirty="0">
                          <a:solidFill>
                            <a:srgbClr val="FF0000"/>
                          </a:solidFill>
                        </a:rPr>
                        <a:t>20957,</a:t>
                      </a:r>
                      <a:r>
                        <a:rPr lang="en-US" sz="1100" baseline="0" dirty="0"/>
                        <a:t> 20920</a:t>
                      </a:r>
                      <a:endParaRPr lang="en-US" sz="1100" dirty="0"/>
                    </a:p>
                  </a:txBody>
                  <a:tcPr/>
                </a:tc>
                <a:tc>
                  <a:txBody>
                    <a:bodyPr/>
                    <a:lstStyle/>
                    <a:p>
                      <a:r>
                        <a:rPr lang="en-US" sz="1100" dirty="0"/>
                        <a:t>20957, 20426</a:t>
                      </a:r>
                    </a:p>
                  </a:txBody>
                  <a:tcPr/>
                </a:tc>
                <a:extLst>
                  <a:ext uri="{0D108BD9-81ED-4DB2-BD59-A6C34878D82A}">
                    <a16:rowId xmlns:a16="http://schemas.microsoft.com/office/drawing/2014/main" val="10004"/>
                  </a:ext>
                </a:extLst>
              </a:tr>
              <a:tr h="370840">
                <a:tc>
                  <a:txBody>
                    <a:bodyPr/>
                    <a:lstStyle/>
                    <a:p>
                      <a:r>
                        <a:rPr lang="en-US" sz="1100" dirty="0"/>
                        <a:t>11-19/1259 (Osama)</a:t>
                      </a:r>
                    </a:p>
                  </a:txBody>
                  <a:tcPr/>
                </a:tc>
                <a:tc>
                  <a:txBody>
                    <a:bodyPr/>
                    <a:lstStyle/>
                    <a:p>
                      <a:r>
                        <a:rPr lang="en-US" sz="1100" dirty="0"/>
                        <a:t>20092, 20681, 20682, 20906, 21339, 21340, 21341, and 21338</a:t>
                      </a:r>
                    </a:p>
                  </a:txBody>
                  <a:tcPr/>
                </a:tc>
                <a:tc>
                  <a:txBody>
                    <a:bodyPr/>
                    <a:lstStyle/>
                    <a:p>
                      <a:endParaRPr lang="en-US" sz="1100" dirty="0"/>
                    </a:p>
                  </a:txBody>
                  <a:tcPr/>
                </a:tc>
                <a:extLst>
                  <a:ext uri="{0D108BD9-81ED-4DB2-BD59-A6C34878D82A}">
                    <a16:rowId xmlns:a16="http://schemas.microsoft.com/office/drawing/2014/main" val="10005"/>
                  </a:ext>
                </a:extLst>
              </a:tr>
              <a:tr h="370840">
                <a:tc>
                  <a:txBody>
                    <a:bodyPr/>
                    <a:lstStyle/>
                    <a:p>
                      <a:r>
                        <a:rPr lang="en-US" sz="1100" dirty="0"/>
                        <a:t>11-19/1236 (Edward)</a:t>
                      </a:r>
                    </a:p>
                  </a:txBody>
                  <a:tcPr/>
                </a:tc>
                <a:tc>
                  <a:txBody>
                    <a:bodyPr/>
                    <a:lstStyle/>
                    <a:p>
                      <a:r>
                        <a:rPr lang="en-US" sz="1100" dirty="0"/>
                        <a:t>20550, 20667, 21306, 20551, 20503 </a:t>
                      </a:r>
                    </a:p>
                  </a:txBody>
                  <a:tcPr/>
                </a:tc>
                <a:tc>
                  <a:txBody>
                    <a:bodyPr/>
                    <a:lstStyle/>
                    <a:p>
                      <a:r>
                        <a:rPr lang="en-US" sz="1100" dirty="0"/>
                        <a:t>20978, 20649, 20502</a:t>
                      </a:r>
                    </a:p>
                  </a:txBody>
                  <a:tcPr/>
                </a:tc>
                <a:extLst>
                  <a:ext uri="{0D108BD9-81ED-4DB2-BD59-A6C34878D82A}">
                    <a16:rowId xmlns:a16="http://schemas.microsoft.com/office/drawing/2014/main" val="10006"/>
                  </a:ext>
                </a:extLst>
              </a:tr>
              <a:tr h="370840">
                <a:tc>
                  <a:txBody>
                    <a:bodyPr/>
                    <a:lstStyle/>
                    <a:p>
                      <a:r>
                        <a:rPr lang="en-US" sz="1100" dirty="0"/>
                        <a:t>11-19/1243 (Edward)</a:t>
                      </a:r>
                    </a:p>
                  </a:txBody>
                  <a:tcPr/>
                </a:tc>
                <a:tc>
                  <a:txBody>
                    <a:bodyPr/>
                    <a:lstStyle/>
                    <a:p>
                      <a:r>
                        <a:rPr lang="en-US" sz="1100" dirty="0"/>
                        <a:t>20100</a:t>
                      </a:r>
                    </a:p>
                  </a:txBody>
                  <a:tcPr/>
                </a:tc>
                <a:tc>
                  <a:txBody>
                    <a:bodyPr/>
                    <a:lstStyle/>
                    <a:p>
                      <a:r>
                        <a:rPr lang="en-US" sz="1100" dirty="0"/>
                        <a:t>21538, 20114</a:t>
                      </a:r>
                    </a:p>
                  </a:txBody>
                  <a:tcPr/>
                </a:tc>
                <a:extLst>
                  <a:ext uri="{0D108BD9-81ED-4DB2-BD59-A6C34878D82A}">
                    <a16:rowId xmlns:a16="http://schemas.microsoft.com/office/drawing/2014/main" val="10007"/>
                  </a:ext>
                </a:extLst>
              </a:tr>
              <a:tr h="370840">
                <a:tc>
                  <a:txBody>
                    <a:bodyPr/>
                    <a:lstStyle/>
                    <a:p>
                      <a:r>
                        <a:rPr lang="en-US" sz="1100" dirty="0"/>
                        <a:t>11-19/1023 (Liwen)</a:t>
                      </a:r>
                    </a:p>
                  </a:txBody>
                  <a:tcPr/>
                </a:tc>
                <a:tc>
                  <a:txBody>
                    <a:bodyPr/>
                    <a:lstStyle/>
                    <a:p>
                      <a:r>
                        <a:rPr lang="en-US" sz="1100" dirty="0"/>
                        <a:t>21203</a:t>
                      </a:r>
                    </a:p>
                  </a:txBody>
                  <a:tcPr/>
                </a:tc>
                <a:tc>
                  <a:txBody>
                    <a:bodyPr/>
                    <a:lstStyle/>
                    <a:p>
                      <a:endParaRPr lang="en-US" sz="1100" dirty="0"/>
                    </a:p>
                  </a:txBody>
                  <a:tcPr/>
                </a:tc>
                <a:extLst>
                  <a:ext uri="{0D108BD9-81ED-4DB2-BD59-A6C34878D82A}">
                    <a16:rowId xmlns:a16="http://schemas.microsoft.com/office/drawing/2014/main" val="10008"/>
                  </a:ext>
                </a:extLst>
              </a:tr>
              <a:tr h="370840">
                <a:tc>
                  <a:txBody>
                    <a:bodyPr/>
                    <a:lstStyle/>
                    <a:p>
                      <a:r>
                        <a:rPr lang="en-US" sz="1100" dirty="0"/>
                        <a:t>11-19/1417 (Liwen)</a:t>
                      </a:r>
                    </a:p>
                  </a:txBody>
                  <a:tcPr/>
                </a:tc>
                <a:tc>
                  <a:txBody>
                    <a:bodyPr/>
                    <a:lstStyle/>
                    <a:p>
                      <a:r>
                        <a:rPr lang="en-US" sz="1100" dirty="0"/>
                        <a:t>20391, 20418, 21200, 21336, and 21337 </a:t>
                      </a:r>
                    </a:p>
                  </a:txBody>
                  <a:tcPr/>
                </a:tc>
                <a:tc>
                  <a:txBody>
                    <a:bodyPr/>
                    <a:lstStyle/>
                    <a:p>
                      <a:endParaRPr lang="en-US" sz="1100" dirty="0"/>
                    </a:p>
                  </a:txBody>
                  <a:tcPr/>
                </a:tc>
                <a:extLst>
                  <a:ext uri="{0D108BD9-81ED-4DB2-BD59-A6C34878D82A}">
                    <a16:rowId xmlns:a16="http://schemas.microsoft.com/office/drawing/2014/main" val="10009"/>
                  </a:ext>
                </a:extLst>
              </a:tr>
              <a:tr h="370840">
                <a:tc>
                  <a:txBody>
                    <a:bodyPr/>
                    <a:lstStyle/>
                    <a:p>
                      <a:r>
                        <a:rPr lang="en-US" sz="1100" dirty="0"/>
                        <a:t>11-19/0748 (Liwen)</a:t>
                      </a:r>
                    </a:p>
                  </a:txBody>
                  <a:tcPr/>
                </a:tc>
                <a:tc>
                  <a:txBody>
                    <a:bodyPr/>
                    <a:lstStyle/>
                    <a:p>
                      <a:r>
                        <a:rPr lang="en-US" sz="1100" dirty="0"/>
                        <a:t>21289 and 21080 </a:t>
                      </a:r>
                    </a:p>
                  </a:txBody>
                  <a:tcPr/>
                </a:tc>
                <a:tc>
                  <a:txBody>
                    <a:bodyPr/>
                    <a:lstStyle/>
                    <a:p>
                      <a:endParaRPr lang="en-US" sz="1100" dirty="0"/>
                    </a:p>
                  </a:txBody>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4197910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Teleconferences (II)</a:t>
            </a:r>
          </a:p>
        </p:txBody>
      </p:sp>
      <p:sp>
        <p:nvSpPr>
          <p:cNvPr id="3" name="Date Placeholder 2"/>
          <p:cNvSpPr>
            <a:spLocks noGrp="1"/>
          </p:cNvSpPr>
          <p:nvPr>
            <p:ph type="dt" idx="10"/>
          </p:nvPr>
        </p:nvSpPr>
        <p:spPr/>
        <p:txBody>
          <a:bodyPr/>
          <a:lstStyle/>
          <a:p>
            <a:r>
              <a:rPr lang="en-US"/>
              <a:t>September 2019</a:t>
            </a:r>
            <a:endParaRPr lang="en-GB"/>
          </a:p>
        </p:txBody>
      </p:sp>
      <p:sp>
        <p:nvSpPr>
          <p:cNvPr id="4" name="Footer Placeholder 3"/>
          <p:cNvSpPr>
            <a:spLocks noGrp="1"/>
          </p:cNvSpPr>
          <p:nvPr>
            <p:ph type="ftr" idx="11"/>
          </p:nvPr>
        </p:nvSpPr>
        <p:spPr/>
        <p:txBody>
          <a:bodyPr/>
          <a:lstStyle/>
          <a:p>
            <a:r>
              <a:rPr lang="en-GB"/>
              <a:t>Osama Aboul-Magd, Huawei Technologies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19</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2436374853"/>
              </p:ext>
            </p:extLst>
          </p:nvPr>
        </p:nvGraphicFramePr>
        <p:xfrm>
          <a:off x="621242" y="1600200"/>
          <a:ext cx="11048999" cy="4008120"/>
        </p:xfrm>
        <a:graphic>
          <a:graphicData uri="http://schemas.openxmlformats.org/drawingml/2006/table">
            <a:tbl>
              <a:tblPr firstRow="1" bandRow="1">
                <a:tableStyleId>{5C22544A-7EE6-4342-B048-85BDC9FD1C3A}</a:tableStyleId>
              </a:tblPr>
              <a:tblGrid>
                <a:gridCol w="1740958">
                  <a:extLst>
                    <a:ext uri="{9D8B030D-6E8A-4147-A177-3AD203B41FA5}">
                      <a16:colId xmlns:a16="http://schemas.microsoft.com/office/drawing/2014/main" val="20000"/>
                    </a:ext>
                  </a:extLst>
                </a:gridCol>
                <a:gridCol w="6858000">
                  <a:extLst>
                    <a:ext uri="{9D8B030D-6E8A-4147-A177-3AD203B41FA5}">
                      <a16:colId xmlns:a16="http://schemas.microsoft.com/office/drawing/2014/main" val="20001"/>
                    </a:ext>
                  </a:extLst>
                </a:gridCol>
                <a:gridCol w="2450041">
                  <a:extLst>
                    <a:ext uri="{9D8B030D-6E8A-4147-A177-3AD203B41FA5}">
                      <a16:colId xmlns:a16="http://schemas.microsoft.com/office/drawing/2014/main" val="20002"/>
                    </a:ext>
                  </a:extLst>
                </a:gridCol>
              </a:tblGrid>
              <a:tr h="370840">
                <a:tc>
                  <a:txBody>
                    <a:bodyPr/>
                    <a:lstStyle/>
                    <a:p>
                      <a:pPr algn="ctr"/>
                      <a:r>
                        <a:rPr lang="en-US" dirty="0"/>
                        <a:t>DCN</a:t>
                      </a:r>
                    </a:p>
                  </a:txBody>
                  <a:tcPr/>
                </a:tc>
                <a:tc>
                  <a:txBody>
                    <a:bodyPr/>
                    <a:lstStyle/>
                    <a:p>
                      <a:pPr algn="ctr"/>
                      <a:r>
                        <a:rPr lang="en-US" dirty="0"/>
                        <a:t>Ready for Motion</a:t>
                      </a:r>
                    </a:p>
                  </a:txBody>
                  <a:tcPr/>
                </a:tc>
                <a:tc>
                  <a:txBody>
                    <a:bodyPr/>
                    <a:lstStyle/>
                    <a:p>
                      <a:pPr algn="ctr"/>
                      <a:r>
                        <a:rPr lang="en-US" dirty="0"/>
                        <a:t>Deferred</a:t>
                      </a:r>
                    </a:p>
                  </a:txBody>
                  <a:tcPr/>
                </a:tc>
                <a:extLst>
                  <a:ext uri="{0D108BD9-81ED-4DB2-BD59-A6C34878D82A}">
                    <a16:rowId xmlns:a16="http://schemas.microsoft.com/office/drawing/2014/main" val="10000"/>
                  </a:ext>
                </a:extLst>
              </a:tr>
              <a:tr h="370840">
                <a:tc>
                  <a:txBody>
                    <a:bodyPr/>
                    <a:lstStyle/>
                    <a:p>
                      <a:r>
                        <a:rPr lang="en-US" sz="1100" dirty="0"/>
                        <a:t>11-19/1387 (Liwen)</a:t>
                      </a:r>
                    </a:p>
                  </a:txBody>
                  <a:tcPr/>
                </a:tc>
                <a:tc>
                  <a:txBody>
                    <a:bodyPr/>
                    <a:lstStyle/>
                    <a:p>
                      <a:r>
                        <a:rPr lang="en-US" sz="1100" dirty="0"/>
                        <a:t>20299, 20770, 20755, 20767, and 20956</a:t>
                      </a:r>
                    </a:p>
                    <a:p>
                      <a:r>
                        <a:rPr lang="en-US" sz="1100" dirty="0"/>
                        <a:t>(29/08) 21291, 21486,</a:t>
                      </a:r>
                      <a:r>
                        <a:rPr lang="en-US" sz="1100" baseline="0" dirty="0"/>
                        <a:t> 20135</a:t>
                      </a:r>
                      <a:endParaRPr lang="en-US" sz="1100" dirty="0"/>
                    </a:p>
                    <a:p>
                      <a:r>
                        <a:rPr lang="en-US" sz="1100" dirty="0"/>
                        <a:t>20799</a:t>
                      </a:r>
                      <a:r>
                        <a:rPr lang="en-US" sz="1100" baseline="0" dirty="0"/>
                        <a:t> was ready for motion in July. Motion passed with an error for CID number.</a:t>
                      </a:r>
                      <a:endParaRPr lang="en-US" sz="1100" dirty="0"/>
                    </a:p>
                  </a:txBody>
                  <a:tcPr/>
                </a:tc>
                <a:tc>
                  <a:txBody>
                    <a:bodyPr/>
                    <a:lstStyle/>
                    <a:p>
                      <a:endParaRPr lang="en-US" sz="1100" dirty="0">
                        <a:solidFill>
                          <a:srgbClr val="FF0000"/>
                        </a:solidFill>
                      </a:endParaRPr>
                    </a:p>
                    <a:p>
                      <a:r>
                        <a:rPr lang="en-US" sz="1100" dirty="0"/>
                        <a:t>20187 and 21598 are transferred to Zhou</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21290,, 20768,</a:t>
                      </a:r>
                      <a:endParaRPr lang="en-US" sz="1100" dirty="0">
                        <a:solidFill>
                          <a:srgbClr val="FF0000"/>
                        </a:solidFill>
                      </a:endParaRPr>
                    </a:p>
                    <a:p>
                      <a:endParaRPr lang="en-US" sz="1100" dirty="0"/>
                    </a:p>
                  </a:txBody>
                  <a:tcPr/>
                </a:tc>
                <a:extLst>
                  <a:ext uri="{0D108BD9-81ED-4DB2-BD59-A6C34878D82A}">
                    <a16:rowId xmlns:a16="http://schemas.microsoft.com/office/drawing/2014/main" val="10001"/>
                  </a:ext>
                </a:extLst>
              </a:tr>
              <a:tr h="370840">
                <a:tc>
                  <a:txBody>
                    <a:bodyPr/>
                    <a:lstStyle/>
                    <a:p>
                      <a:r>
                        <a:rPr lang="en-US" sz="1100" dirty="0"/>
                        <a:t>11-19/1263 (Po-Kai)</a:t>
                      </a:r>
                    </a:p>
                  </a:txBody>
                  <a:tcPr/>
                </a:tc>
                <a:tc>
                  <a:txBody>
                    <a:bodyPr/>
                    <a:lstStyle/>
                    <a:p>
                      <a:r>
                        <a:rPr lang="en-US" sz="1100" dirty="0"/>
                        <a:t>Not a CR submission.</a:t>
                      </a:r>
                      <a:r>
                        <a:rPr lang="en-US" sz="1100" baseline="0" dirty="0"/>
                        <a:t> Motion to approve the text changes will be considered in September.</a:t>
                      </a:r>
                      <a:endParaRPr lang="en-US" sz="1100" dirty="0"/>
                    </a:p>
                  </a:txBody>
                  <a:tcPr/>
                </a:tc>
                <a:tc>
                  <a:txBody>
                    <a:bodyPr/>
                    <a:lstStyle/>
                    <a:p>
                      <a:endParaRPr lang="en-US" sz="1100" dirty="0"/>
                    </a:p>
                  </a:txBody>
                  <a:tcPr/>
                </a:tc>
                <a:extLst>
                  <a:ext uri="{0D108BD9-81ED-4DB2-BD59-A6C34878D82A}">
                    <a16:rowId xmlns:a16="http://schemas.microsoft.com/office/drawing/2014/main" val="10002"/>
                  </a:ext>
                </a:extLst>
              </a:tr>
              <a:tr h="370840">
                <a:tc>
                  <a:txBody>
                    <a:bodyPr/>
                    <a:lstStyle/>
                    <a:p>
                      <a:r>
                        <a:rPr lang="en-US" sz="1100" dirty="0"/>
                        <a:t>11-19/1386 (Brian)</a:t>
                      </a:r>
                    </a:p>
                  </a:txBody>
                  <a:tcPr/>
                </a:tc>
                <a:tc>
                  <a:txBody>
                    <a:bodyPr/>
                    <a:lstStyle/>
                    <a:p>
                      <a:r>
                        <a:rPr lang="en-GB" sz="1100" kern="1200" dirty="0">
                          <a:solidFill>
                            <a:schemeClr val="dk1"/>
                          </a:solidFill>
                          <a:effectLst/>
                          <a:latin typeface="+mn-lt"/>
                          <a:ea typeface="+mn-ea"/>
                          <a:cs typeface="+mn-cs"/>
                        </a:rPr>
                        <a:t>20426 (Check with Ron and Youhan if they have any comments)</a:t>
                      </a:r>
                      <a:r>
                        <a:rPr lang="en-GB" sz="1100" kern="1200" baseline="0" dirty="0">
                          <a:solidFill>
                            <a:schemeClr val="dk1"/>
                          </a:solidFill>
                          <a:effectLst/>
                          <a:latin typeface="+mn-lt"/>
                          <a:ea typeface="+mn-ea"/>
                          <a:cs typeface="+mn-cs"/>
                        </a:rPr>
                        <a:t> – Brian uploaded a new revision</a:t>
                      </a:r>
                      <a:endParaRPr lang="en-US" sz="1100" dirty="0"/>
                    </a:p>
                  </a:txBody>
                  <a:tcPr/>
                </a:tc>
                <a:tc>
                  <a:txBody>
                    <a:bodyPr/>
                    <a:lstStyle/>
                    <a:p>
                      <a:endParaRPr lang="en-US" sz="1100" dirty="0"/>
                    </a:p>
                  </a:txBody>
                  <a:tcPr/>
                </a:tc>
                <a:extLst>
                  <a:ext uri="{0D108BD9-81ED-4DB2-BD59-A6C34878D82A}">
                    <a16:rowId xmlns:a16="http://schemas.microsoft.com/office/drawing/2014/main" val="10003"/>
                  </a:ext>
                </a:extLst>
              </a:tr>
              <a:tr h="370840">
                <a:tc>
                  <a:txBody>
                    <a:bodyPr/>
                    <a:lstStyle/>
                    <a:p>
                      <a:r>
                        <a:rPr lang="en-US" sz="1100" dirty="0"/>
                        <a:t>11-19/967 (Alfred)</a:t>
                      </a:r>
                    </a:p>
                  </a:txBody>
                  <a:tcPr/>
                </a:tc>
                <a:tc>
                  <a:txBody>
                    <a:bodyPr/>
                    <a:lstStyle/>
                    <a:p>
                      <a:r>
                        <a:rPr lang="en-US" sz="1100" dirty="0"/>
                        <a:t>20206, 20207, 20208, 20212</a:t>
                      </a:r>
                    </a:p>
                  </a:txBody>
                  <a:tcPr/>
                </a:tc>
                <a:tc>
                  <a:txBody>
                    <a:bodyPr/>
                    <a:lstStyle/>
                    <a:p>
                      <a:endParaRPr lang="en-US" sz="1100" dirty="0"/>
                    </a:p>
                  </a:txBody>
                  <a:tcPr/>
                </a:tc>
                <a:extLst>
                  <a:ext uri="{0D108BD9-81ED-4DB2-BD59-A6C34878D82A}">
                    <a16:rowId xmlns:a16="http://schemas.microsoft.com/office/drawing/2014/main" val="10004"/>
                  </a:ext>
                </a:extLst>
              </a:tr>
              <a:tr h="370840">
                <a:tc>
                  <a:txBody>
                    <a:bodyPr/>
                    <a:lstStyle/>
                    <a:p>
                      <a:r>
                        <a:rPr lang="en-US" sz="1100" dirty="0"/>
                        <a:t>11-19/1388 (Alfred)</a:t>
                      </a:r>
                    </a:p>
                  </a:txBody>
                  <a:tcPr/>
                </a:tc>
                <a:tc>
                  <a:txBody>
                    <a:bodyPr/>
                    <a:lstStyle/>
                    <a:p>
                      <a:endParaRPr lang="en-US" sz="1100" dirty="0"/>
                    </a:p>
                  </a:txBody>
                  <a:tcPr/>
                </a:tc>
                <a:tc>
                  <a:txBody>
                    <a:bodyPr/>
                    <a:lstStyle/>
                    <a:p>
                      <a:r>
                        <a:rPr lang="en-US" sz="1100" dirty="0"/>
                        <a:t>Two CIDs (20210, 21581) will be discussed during F2F</a:t>
                      </a:r>
                    </a:p>
                  </a:txBody>
                  <a:tcPr/>
                </a:tc>
                <a:extLst>
                  <a:ext uri="{0D108BD9-81ED-4DB2-BD59-A6C34878D82A}">
                    <a16:rowId xmlns:a16="http://schemas.microsoft.com/office/drawing/2014/main" val="10005"/>
                  </a:ext>
                </a:extLst>
              </a:tr>
              <a:tr h="370840">
                <a:tc>
                  <a:txBody>
                    <a:bodyPr/>
                    <a:lstStyle/>
                    <a:p>
                      <a:r>
                        <a:rPr lang="en-US" sz="1100" dirty="0"/>
                        <a:t>11-19/1458 (</a:t>
                      </a:r>
                      <a:r>
                        <a:rPr lang="en-US" sz="1100" dirty="0" err="1"/>
                        <a:t>Yongang</a:t>
                      </a:r>
                      <a:r>
                        <a:rPr lang="en-US" sz="1100" dirty="0"/>
                        <a:t>)</a:t>
                      </a:r>
                    </a:p>
                  </a:txBody>
                  <a:tcPr/>
                </a:tc>
                <a:tc>
                  <a:txBody>
                    <a:bodyPr/>
                    <a:lstStyle/>
                    <a:p>
                      <a:r>
                        <a:rPr lang="en-GB" sz="1100" kern="1200" dirty="0">
                          <a:solidFill>
                            <a:schemeClr val="dk1"/>
                          </a:solidFill>
                          <a:effectLst/>
                          <a:latin typeface="+mn-lt"/>
                          <a:ea typeface="+mn-ea"/>
                          <a:cs typeface="+mn-cs"/>
                        </a:rPr>
                        <a:t>20738, 20744, 20745, 21457, 21566 </a:t>
                      </a:r>
                      <a:endParaRPr lang="en-US" sz="1100" dirty="0"/>
                    </a:p>
                  </a:txBody>
                  <a:tcPr/>
                </a:tc>
                <a:tc>
                  <a:txBody>
                    <a:bodyPr/>
                    <a:lstStyle/>
                    <a:p>
                      <a:endParaRPr lang="en-US" sz="1100" dirty="0"/>
                    </a:p>
                  </a:txBody>
                  <a:tcPr/>
                </a:tc>
                <a:extLst>
                  <a:ext uri="{0D108BD9-81ED-4DB2-BD59-A6C34878D82A}">
                    <a16:rowId xmlns:a16="http://schemas.microsoft.com/office/drawing/2014/main" val="10006"/>
                  </a:ext>
                </a:extLst>
              </a:tr>
              <a:tr h="370840">
                <a:tc>
                  <a:txBody>
                    <a:bodyPr/>
                    <a:lstStyle/>
                    <a:p>
                      <a:r>
                        <a:rPr lang="en-US" sz="1100" dirty="0"/>
                        <a:t>11-19/1122 (Po-Kai)</a:t>
                      </a:r>
                    </a:p>
                  </a:txBody>
                  <a:tcPr/>
                </a:tc>
                <a:tc>
                  <a:txBody>
                    <a:bodyPr/>
                    <a:lstStyle/>
                    <a:p>
                      <a:r>
                        <a:rPr lang="en-US" sz="1100" dirty="0"/>
                        <a:t>Not a CR submission</a:t>
                      </a:r>
                    </a:p>
                  </a:txBody>
                  <a:tcPr/>
                </a:tc>
                <a:tc>
                  <a:txBody>
                    <a:bodyPr/>
                    <a:lstStyle/>
                    <a:p>
                      <a:r>
                        <a:rPr lang="en-US" sz="1100" dirty="0"/>
                        <a:t>Need time to check out the changes. Expect motion at the F2F</a:t>
                      </a:r>
                    </a:p>
                  </a:txBody>
                  <a:tcPr/>
                </a:tc>
                <a:extLst>
                  <a:ext uri="{0D108BD9-81ED-4DB2-BD59-A6C34878D82A}">
                    <a16:rowId xmlns:a16="http://schemas.microsoft.com/office/drawing/2014/main" val="10007"/>
                  </a:ext>
                </a:extLst>
              </a:tr>
              <a:tr h="370840">
                <a:tc>
                  <a:txBody>
                    <a:bodyPr/>
                    <a:lstStyle/>
                    <a:p>
                      <a:r>
                        <a:rPr lang="en-US" sz="1100" dirty="0"/>
                        <a:t>11-19/1237</a:t>
                      </a:r>
                      <a:r>
                        <a:rPr lang="en-US" sz="1100" baseline="0" dirty="0"/>
                        <a:t> (</a:t>
                      </a:r>
                      <a:r>
                        <a:rPr lang="en-US" sz="1100" baseline="0" dirty="0" err="1"/>
                        <a:t>Guoqing</a:t>
                      </a:r>
                      <a:r>
                        <a:rPr lang="en-US" sz="1100" baseline="0" dirty="0"/>
                        <a:t>)</a:t>
                      </a:r>
                      <a:endParaRPr lang="en-US" sz="1100" dirty="0"/>
                    </a:p>
                  </a:txBody>
                  <a:tcPr/>
                </a:tc>
                <a:tc>
                  <a:txBody>
                    <a:bodyPr/>
                    <a:lstStyle/>
                    <a:p>
                      <a:r>
                        <a:rPr lang="en-US" sz="1100"/>
                        <a:t>20440, 20498, 20987, 20988, 21028,</a:t>
                      </a:r>
                      <a:r>
                        <a:rPr lang="en-US" sz="1100" baseline="0"/>
                        <a:t> 20437</a:t>
                      </a:r>
                      <a:endParaRPr lang="en-US" sz="1100" dirty="0"/>
                    </a:p>
                  </a:txBody>
                  <a:tcPr/>
                </a:tc>
                <a:tc>
                  <a:txBody>
                    <a:bodyPr/>
                    <a:lstStyle/>
                    <a:p>
                      <a:endParaRPr lang="en-US" sz="1100" dirty="0"/>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895963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September 15-20, 2019</a:t>
            </a:r>
          </a:p>
          <a:p>
            <a:pPr algn="ctr">
              <a:lnSpc>
                <a:spcPct val="90000"/>
              </a:lnSpc>
              <a:buFontTx/>
              <a:buNone/>
            </a:pPr>
            <a:r>
              <a:rPr lang="en-US" sz="4000" dirty="0">
                <a:latin typeface="Arial" panose="020B0604020202020204" pitchFamily="34" charset="0"/>
              </a:rPr>
              <a:t>Hanoi, Vietnam</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(July 2019 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July 2019 Plenary meeting to today:  </a:t>
            </a:r>
          </a:p>
          <a:p>
            <a:pPr lvl="1">
              <a:buFont typeface="Arial" panose="020B0604020202020204" pitchFamily="34" charset="0"/>
              <a:buChar char="•"/>
            </a:pPr>
            <a:r>
              <a:rPr lang="en-US" altLang="en-US" sz="1600" dirty="0">
                <a:hlinkClick r:id="rId2"/>
              </a:rPr>
              <a:t>https://mentor.ieee.org/802.11/dcn/19/11-19-1264-00-00ax-tgax-july-2019-vienna-meeting-minutes.docx</a:t>
            </a:r>
            <a:r>
              <a:rPr lang="en-US" altLang="en-US" sz="1600" dirty="0"/>
              <a:t> </a:t>
            </a:r>
          </a:p>
          <a:p>
            <a:pPr lvl="1">
              <a:buFont typeface="Arial" panose="020B0604020202020204" pitchFamily="34" charset="0"/>
              <a:buChar char="•"/>
            </a:pPr>
            <a:r>
              <a:rPr lang="en-US" altLang="en-US" sz="1600" dirty="0">
                <a:hlinkClick r:id="rId3"/>
              </a:rPr>
              <a:t>https://mentor.ieee.org/802.11/dcn/19/11-19-1312-00-00ax-july-16-tgax-mac-ad-hoc-meeting-minutes.docx</a:t>
            </a:r>
            <a:r>
              <a:rPr lang="en-US" altLang="en-US" sz="1600" dirty="0"/>
              <a:t> </a:t>
            </a:r>
          </a:p>
          <a:p>
            <a:pPr lvl="1">
              <a:buFont typeface="Arial" panose="020B0604020202020204" pitchFamily="34" charset="0"/>
              <a:buChar char="•"/>
            </a:pPr>
            <a:r>
              <a:rPr lang="en-US" altLang="en-US" sz="1600" dirty="0">
                <a:hlinkClick r:id="rId4"/>
              </a:rPr>
              <a:t>https://mentor.ieee.org/802.11/dcn/19/11-19-1434-02-00ax-tgax-teleconference-minutes-from-aug-to-sep-2019.docx</a:t>
            </a:r>
            <a:r>
              <a:rPr lang="en-US" altLang="en-US" sz="1600" dirty="0"/>
              <a:t> </a:t>
            </a:r>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Alfred Asterjadhi	Second: Bo Sun</a:t>
            </a:r>
          </a:p>
          <a:p>
            <a:pPr>
              <a:buFont typeface="Arial" panose="020B0604020202020204" pitchFamily="34" charset="0"/>
              <a:buChar char="•"/>
            </a:pPr>
            <a:r>
              <a:rPr lang="en-US" altLang="en-US" sz="2000" dirty="0"/>
              <a:t>Approved with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4012419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 Report </a:t>
            </a:r>
          </a:p>
        </p:txBody>
      </p:sp>
      <p:sp>
        <p:nvSpPr>
          <p:cNvPr id="3" name="Content Placeholder 2"/>
          <p:cNvSpPr>
            <a:spLocks noGrp="1"/>
          </p:cNvSpPr>
          <p:nvPr>
            <p:ph idx="1"/>
          </p:nvPr>
        </p:nvSpPr>
        <p:spPr/>
        <p:txBody>
          <a:bodyPr/>
          <a:lstStyle/>
          <a:p>
            <a:r>
              <a:rPr lang="en-US" dirty="0"/>
              <a:t>Robert Stacey</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4685485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20D24-6A0E-4D39-A13A-88AF43E28791}"/>
              </a:ext>
            </a:extLst>
          </p:cNvPr>
          <p:cNvSpPr>
            <a:spLocks noGrp="1"/>
          </p:cNvSpPr>
          <p:nvPr>
            <p:ph type="title"/>
          </p:nvPr>
        </p:nvSpPr>
        <p:spPr/>
        <p:txBody>
          <a:bodyPr/>
          <a:lstStyle/>
          <a:p>
            <a:r>
              <a:rPr lang="en-US" dirty="0"/>
              <a:t>11-19/1243 (Edward Au)</a:t>
            </a:r>
          </a:p>
        </p:txBody>
      </p:sp>
      <p:sp>
        <p:nvSpPr>
          <p:cNvPr id="3" name="Content Placeholder 2">
            <a:extLst>
              <a:ext uri="{FF2B5EF4-FFF2-40B4-BE49-F238E27FC236}">
                <a16:creationId xmlns:a16="http://schemas.microsoft.com/office/drawing/2014/main" id="{966443F7-252E-4C8F-9989-88F195A322BE}"/>
              </a:ext>
            </a:extLst>
          </p:cNvPr>
          <p:cNvSpPr>
            <a:spLocks noGrp="1"/>
          </p:cNvSpPr>
          <p:nvPr>
            <p:ph idx="1"/>
          </p:nvPr>
        </p:nvSpPr>
        <p:spPr/>
        <p:txBody>
          <a:bodyPr/>
          <a:lstStyle/>
          <a:p>
            <a:r>
              <a:rPr lang="en-US" dirty="0"/>
              <a:t>Do you accept resolutions to CIDs </a:t>
            </a:r>
            <a:r>
              <a:rPr lang="en-GB" dirty="0"/>
              <a:t>21538, and 20114 in doc 11-19/1243r2?</a:t>
            </a:r>
          </a:p>
          <a:p>
            <a:endParaRPr lang="en-GB" dirty="0"/>
          </a:p>
          <a:p>
            <a:r>
              <a:rPr lang="en-GB" dirty="0"/>
              <a:t>SP is deferred</a:t>
            </a:r>
          </a:p>
          <a:p>
            <a:endParaRPr lang="en-GB" dirty="0"/>
          </a:p>
          <a:p>
            <a:endParaRPr lang="en-US" dirty="0"/>
          </a:p>
        </p:txBody>
      </p:sp>
      <p:sp>
        <p:nvSpPr>
          <p:cNvPr id="4" name="Slide Number Placeholder 3">
            <a:extLst>
              <a:ext uri="{FF2B5EF4-FFF2-40B4-BE49-F238E27FC236}">
                <a16:creationId xmlns:a16="http://schemas.microsoft.com/office/drawing/2014/main" id="{7D20278A-89FF-4C3B-89F4-AA63E64738B1}"/>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3548C96D-DC96-4462-8A90-7530FD8AD05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28A48F3-DC67-4F17-AF86-AFD774304161}"/>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9241843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53B59-2C36-42DC-8453-234CB616A700}"/>
              </a:ext>
            </a:extLst>
          </p:cNvPr>
          <p:cNvSpPr>
            <a:spLocks noGrp="1"/>
          </p:cNvSpPr>
          <p:nvPr>
            <p:ph type="title"/>
          </p:nvPr>
        </p:nvSpPr>
        <p:spPr/>
        <p:txBody>
          <a:bodyPr/>
          <a:lstStyle/>
          <a:p>
            <a:r>
              <a:rPr lang="en-US" dirty="0"/>
              <a:t>11-19/1155 (Osama </a:t>
            </a:r>
            <a:r>
              <a:rPr lang="en-US" dirty="0" err="1"/>
              <a:t>Aboul-Magd</a:t>
            </a:r>
            <a:r>
              <a:rPr lang="en-US" dirty="0"/>
              <a:t>)</a:t>
            </a:r>
          </a:p>
        </p:txBody>
      </p:sp>
      <p:sp>
        <p:nvSpPr>
          <p:cNvPr id="3" name="Content Placeholder 2">
            <a:extLst>
              <a:ext uri="{FF2B5EF4-FFF2-40B4-BE49-F238E27FC236}">
                <a16:creationId xmlns:a16="http://schemas.microsoft.com/office/drawing/2014/main" id="{40E778B7-6B75-4E6C-A6B8-A3C1EA0C2C23}"/>
              </a:ext>
            </a:extLst>
          </p:cNvPr>
          <p:cNvSpPr>
            <a:spLocks noGrp="1"/>
          </p:cNvSpPr>
          <p:nvPr>
            <p:ph idx="1"/>
          </p:nvPr>
        </p:nvSpPr>
        <p:spPr/>
        <p:txBody>
          <a:bodyPr/>
          <a:lstStyle/>
          <a:p>
            <a:r>
              <a:rPr lang="en-US" dirty="0"/>
              <a:t>Do you accept resolutions to CIDs 20756, 20762, and 20766 in doc 11-19/1155r4?</a:t>
            </a:r>
          </a:p>
          <a:p>
            <a:endParaRPr lang="en-US" dirty="0"/>
          </a:p>
          <a:p>
            <a:r>
              <a:rPr lang="en-US" dirty="0">
                <a:highlight>
                  <a:srgbClr val="00FF00"/>
                </a:highlight>
              </a:rPr>
              <a:t>Y/N/A: 27/1/1 </a:t>
            </a:r>
          </a:p>
        </p:txBody>
      </p:sp>
      <p:sp>
        <p:nvSpPr>
          <p:cNvPr id="4" name="Slide Number Placeholder 3">
            <a:extLst>
              <a:ext uri="{FF2B5EF4-FFF2-40B4-BE49-F238E27FC236}">
                <a16:creationId xmlns:a16="http://schemas.microsoft.com/office/drawing/2014/main" id="{B038982E-5801-4232-BD60-84A2158C92F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AE7CF6FB-0702-46D8-900F-F245D26E473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3E0218A-C735-44EF-B9D1-1F7004E6FDA7}"/>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7028736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DC3C5-FA8A-4BF6-9E4D-B7D7F294EF7D}"/>
              </a:ext>
            </a:extLst>
          </p:cNvPr>
          <p:cNvSpPr>
            <a:spLocks noGrp="1"/>
          </p:cNvSpPr>
          <p:nvPr>
            <p:ph type="title"/>
          </p:nvPr>
        </p:nvSpPr>
        <p:spPr/>
        <p:txBody>
          <a:bodyPr/>
          <a:lstStyle/>
          <a:p>
            <a:r>
              <a:rPr lang="en-US" dirty="0"/>
              <a:t>11-19/1209 (</a:t>
            </a:r>
            <a:r>
              <a:rPr lang="en-US" dirty="0" err="1"/>
              <a:t>Huizhao</a:t>
            </a:r>
            <a:r>
              <a:rPr lang="en-US" dirty="0"/>
              <a:t> Wang)</a:t>
            </a:r>
          </a:p>
        </p:txBody>
      </p:sp>
      <p:sp>
        <p:nvSpPr>
          <p:cNvPr id="3" name="Content Placeholder 2">
            <a:extLst>
              <a:ext uri="{FF2B5EF4-FFF2-40B4-BE49-F238E27FC236}">
                <a16:creationId xmlns:a16="http://schemas.microsoft.com/office/drawing/2014/main" id="{602C8BF2-4F6E-4411-B104-DD1DC56B2CB8}"/>
              </a:ext>
            </a:extLst>
          </p:cNvPr>
          <p:cNvSpPr>
            <a:spLocks noGrp="1"/>
          </p:cNvSpPr>
          <p:nvPr>
            <p:ph idx="1"/>
          </p:nvPr>
        </p:nvSpPr>
        <p:spPr/>
        <p:txBody>
          <a:bodyPr/>
          <a:lstStyle/>
          <a:p>
            <a:r>
              <a:rPr lang="en-US" dirty="0"/>
              <a:t>Do you accept resolutions to CIDs </a:t>
            </a:r>
            <a:r>
              <a:rPr lang="en-GB" dirty="0"/>
              <a:t>20303, 20633, 20634, </a:t>
            </a:r>
            <a:r>
              <a:rPr lang="en-GB" dirty="0">
                <a:solidFill>
                  <a:srgbClr val="FF0000"/>
                </a:solidFill>
              </a:rPr>
              <a:t>20657</a:t>
            </a:r>
            <a:r>
              <a:rPr lang="en-GB" dirty="0"/>
              <a:t> in doc 11-19/1209r2?</a:t>
            </a:r>
          </a:p>
          <a:p>
            <a:endParaRPr lang="en-GB" dirty="0"/>
          </a:p>
          <a:p>
            <a:r>
              <a:rPr lang="en-GB" dirty="0"/>
              <a:t>Resolutions to CIDs written in black were approved with unanimous consent</a:t>
            </a:r>
          </a:p>
          <a:p>
            <a:endParaRPr lang="en-GB" dirty="0"/>
          </a:p>
          <a:p>
            <a:r>
              <a:rPr lang="en-GB" dirty="0"/>
              <a:t>Resolution to CID 20657 was discussed on PM2 (Monday) </a:t>
            </a:r>
            <a:r>
              <a:rPr lang="en-GB" dirty="0">
                <a:sym typeface="Wingdings" panose="05000000000000000000" pitchFamily="2" charset="2"/>
              </a:rPr>
              <a:t> CID is transferred to Yongho</a:t>
            </a:r>
            <a:endParaRPr lang="en-GB" dirty="0"/>
          </a:p>
          <a:p>
            <a:endParaRPr lang="en-GB" dirty="0"/>
          </a:p>
          <a:p>
            <a:endParaRPr lang="en-US" dirty="0"/>
          </a:p>
        </p:txBody>
      </p:sp>
      <p:sp>
        <p:nvSpPr>
          <p:cNvPr id="4" name="Slide Number Placeholder 3">
            <a:extLst>
              <a:ext uri="{FF2B5EF4-FFF2-40B4-BE49-F238E27FC236}">
                <a16:creationId xmlns:a16="http://schemas.microsoft.com/office/drawing/2014/main" id="{BACA6624-3D41-4704-844D-07D6CD813FC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82F65BF-2946-4826-BA94-E14D985D4A7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6E9CCB-0BC0-4481-BA34-AD399654AC3A}"/>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340209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7BA18-DBD0-4ECB-9DEA-6DFBB38461EF}"/>
              </a:ext>
            </a:extLst>
          </p:cNvPr>
          <p:cNvSpPr>
            <a:spLocks noGrp="1"/>
          </p:cNvSpPr>
          <p:nvPr>
            <p:ph type="title"/>
          </p:nvPr>
        </p:nvSpPr>
        <p:spPr/>
        <p:txBody>
          <a:bodyPr/>
          <a:lstStyle/>
          <a:p>
            <a:r>
              <a:rPr lang="en-US" dirty="0"/>
              <a:t>11-19/1590 (</a:t>
            </a:r>
            <a:r>
              <a:rPr lang="en-US" dirty="0" err="1"/>
              <a:t>Huizhao</a:t>
            </a:r>
            <a:r>
              <a:rPr lang="en-US" dirty="0"/>
              <a:t> Wang)</a:t>
            </a:r>
          </a:p>
        </p:txBody>
      </p:sp>
      <p:sp>
        <p:nvSpPr>
          <p:cNvPr id="3" name="Content Placeholder 2">
            <a:extLst>
              <a:ext uri="{FF2B5EF4-FFF2-40B4-BE49-F238E27FC236}">
                <a16:creationId xmlns:a16="http://schemas.microsoft.com/office/drawing/2014/main" id="{FE70DBE5-3D1E-4559-AB57-F7AF68EB3D9B}"/>
              </a:ext>
            </a:extLst>
          </p:cNvPr>
          <p:cNvSpPr>
            <a:spLocks noGrp="1"/>
          </p:cNvSpPr>
          <p:nvPr>
            <p:ph idx="1"/>
          </p:nvPr>
        </p:nvSpPr>
        <p:spPr/>
        <p:txBody>
          <a:bodyPr/>
          <a:lstStyle/>
          <a:p>
            <a:r>
              <a:rPr lang="en-US" dirty="0"/>
              <a:t>Do you accept the text changes in doc 11-19/1590r0?</a:t>
            </a:r>
          </a:p>
          <a:p>
            <a:endParaRPr lang="en-US" dirty="0"/>
          </a:p>
          <a:p>
            <a:r>
              <a:rPr lang="en-US" dirty="0"/>
              <a:t>For further </a:t>
            </a:r>
            <a:r>
              <a:rPr lang="en-US"/>
              <a:t>doscussion</a:t>
            </a:r>
            <a:endParaRPr lang="en-US" dirty="0"/>
          </a:p>
        </p:txBody>
      </p:sp>
      <p:sp>
        <p:nvSpPr>
          <p:cNvPr id="4" name="Slide Number Placeholder 3">
            <a:extLst>
              <a:ext uri="{FF2B5EF4-FFF2-40B4-BE49-F238E27FC236}">
                <a16:creationId xmlns:a16="http://schemas.microsoft.com/office/drawing/2014/main" id="{C865B299-DCA9-4CD5-881D-F882B8576794}"/>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73FCB756-3430-4629-AF0D-F002B26FD1B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5C58F59-AA8E-4C0D-98D0-E1282C20C049}"/>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1236842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67907" y="606425"/>
            <a:ext cx="9484784" cy="1065213"/>
          </a:xfrm>
        </p:spPr>
        <p:txBody>
          <a:bodyPr/>
          <a:lstStyle/>
          <a:p>
            <a:r>
              <a:rPr lang="en-US" altLang="en-US" dirty="0"/>
              <a:t>Agenda for Monday September 16, 16:00 – 18:00</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a:xfrm>
            <a:off x="1143000" y="1828801"/>
            <a:ext cx="10134599" cy="4113213"/>
          </a:xfrm>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PHY </a:t>
            </a:r>
            <a:r>
              <a:rPr lang="en-US" altLang="en-US" dirty="0">
                <a:sym typeface="Wingdings" panose="05000000000000000000" pitchFamily="2" charset="2"/>
              </a:rPr>
              <a:t> Grand Ballroom I and II</a:t>
            </a:r>
          </a:p>
          <a:p>
            <a:pPr lvl="1">
              <a:lnSpc>
                <a:spcPct val="80000"/>
              </a:lnSpc>
              <a:buFont typeface="Arial" panose="020B0604020202020204" pitchFamily="34" charset="0"/>
              <a:buChar char="•"/>
            </a:pPr>
            <a:r>
              <a:rPr lang="en-US" altLang="en-US" dirty="0">
                <a:sym typeface="Wingdings" panose="05000000000000000000" pitchFamily="2" charset="2"/>
              </a:rPr>
              <a:t>MAC  Grand Ballroom III</a:t>
            </a:r>
            <a:endParaRPr lang="en-US" altLang="en-US" dirty="0"/>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9866925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9D493-F770-4166-B04E-92406223B84F}"/>
              </a:ext>
            </a:extLst>
          </p:cNvPr>
          <p:cNvSpPr>
            <a:spLocks noGrp="1"/>
          </p:cNvSpPr>
          <p:nvPr>
            <p:ph type="title"/>
          </p:nvPr>
        </p:nvSpPr>
        <p:spPr/>
        <p:txBody>
          <a:bodyPr/>
          <a:lstStyle/>
          <a:p>
            <a:r>
              <a:rPr lang="en-US" dirty="0"/>
              <a:t>802.11ax MAC Ad-hoc</a:t>
            </a:r>
          </a:p>
        </p:txBody>
      </p:sp>
      <p:sp>
        <p:nvSpPr>
          <p:cNvPr id="3" name="Content Placeholder 2">
            <a:extLst>
              <a:ext uri="{FF2B5EF4-FFF2-40B4-BE49-F238E27FC236}">
                <a16:creationId xmlns:a16="http://schemas.microsoft.com/office/drawing/2014/main" id="{CCD9A6B5-F222-45A2-A6B0-396B5D064625}"/>
              </a:ext>
            </a:extLst>
          </p:cNvPr>
          <p:cNvSpPr>
            <a:spLocks noGrp="1"/>
          </p:cNvSpPr>
          <p:nvPr>
            <p:ph idx="1"/>
          </p:nvPr>
        </p:nvSpPr>
        <p:spPr/>
        <p:txBody>
          <a:bodyPr/>
          <a:lstStyle/>
          <a:p>
            <a:pPr>
              <a:buFont typeface="Arial" panose="020B0604020202020204" pitchFamily="34" charset="0"/>
              <a:buChar char="•"/>
            </a:pPr>
            <a:r>
              <a:rPr lang="en-US" dirty="0"/>
              <a:t>Calling the meeting to order</a:t>
            </a:r>
          </a:p>
          <a:p>
            <a:pPr>
              <a:buFont typeface="Arial" panose="020B0604020202020204" pitchFamily="34" charset="0"/>
              <a:buChar char="•"/>
            </a:pPr>
            <a:r>
              <a:rPr lang="en-US" dirty="0"/>
              <a:t>IPR Policy and procedure</a:t>
            </a:r>
          </a:p>
          <a:p>
            <a:pPr>
              <a:buFont typeface="Arial" panose="020B0604020202020204" pitchFamily="34" charset="0"/>
              <a:buChar char="•"/>
            </a:pPr>
            <a:r>
              <a:rPr lang="en-US" dirty="0"/>
              <a:t>Comment resolution</a:t>
            </a:r>
          </a:p>
        </p:txBody>
      </p:sp>
      <p:sp>
        <p:nvSpPr>
          <p:cNvPr id="4" name="Slide Number Placeholder 3">
            <a:extLst>
              <a:ext uri="{FF2B5EF4-FFF2-40B4-BE49-F238E27FC236}">
                <a16:creationId xmlns:a16="http://schemas.microsoft.com/office/drawing/2014/main" id="{283FCC63-A474-4874-BEF2-FB63BE2D432F}"/>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AF43AFD9-FFB3-4576-A9CA-CB6246C41F9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B82622B-9DFD-4446-ACD5-EFAAE38381D4}"/>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1171983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01A87-A475-452C-BD6A-5884B0F0EC4C}"/>
              </a:ext>
            </a:extLst>
          </p:cNvPr>
          <p:cNvSpPr>
            <a:spLocks noGrp="1"/>
          </p:cNvSpPr>
          <p:nvPr>
            <p:ph type="title"/>
          </p:nvPr>
        </p:nvSpPr>
        <p:spPr/>
        <p:txBody>
          <a:bodyPr/>
          <a:lstStyle/>
          <a:p>
            <a:r>
              <a:rPr lang="en-US" dirty="0"/>
              <a:t>11-19/1520 (Abhishek Patil)</a:t>
            </a:r>
          </a:p>
        </p:txBody>
      </p:sp>
      <p:sp>
        <p:nvSpPr>
          <p:cNvPr id="3" name="Content Placeholder 2">
            <a:extLst>
              <a:ext uri="{FF2B5EF4-FFF2-40B4-BE49-F238E27FC236}">
                <a16:creationId xmlns:a16="http://schemas.microsoft.com/office/drawing/2014/main" id="{FE963BD5-7613-4D8C-B51B-1B9CBBEBFAEC}"/>
              </a:ext>
            </a:extLst>
          </p:cNvPr>
          <p:cNvSpPr>
            <a:spLocks noGrp="1"/>
          </p:cNvSpPr>
          <p:nvPr>
            <p:ph idx="1"/>
          </p:nvPr>
        </p:nvSpPr>
        <p:spPr/>
        <p:txBody>
          <a:bodyPr/>
          <a:lstStyle/>
          <a:p>
            <a:r>
              <a:rPr lang="en-US" dirty="0"/>
              <a:t>Do you accept resolutions to CID 20021 in doc 11-19/1520r2?</a:t>
            </a:r>
          </a:p>
          <a:p>
            <a:endParaRPr lang="en-US" dirty="0"/>
          </a:p>
          <a:p>
            <a:r>
              <a:rPr lang="en-US" dirty="0"/>
              <a:t>SP is deferred</a:t>
            </a:r>
          </a:p>
          <a:p>
            <a:endParaRPr lang="en-US" dirty="0"/>
          </a:p>
          <a:p>
            <a:r>
              <a:rPr lang="en-US" dirty="0"/>
              <a:t>Approved with unanimous consent. (Monday PM3)</a:t>
            </a:r>
          </a:p>
          <a:p>
            <a:endParaRPr lang="en-US" dirty="0"/>
          </a:p>
          <a:p>
            <a:endParaRPr lang="en-US" dirty="0"/>
          </a:p>
        </p:txBody>
      </p:sp>
      <p:sp>
        <p:nvSpPr>
          <p:cNvPr id="4" name="Slide Number Placeholder 3">
            <a:extLst>
              <a:ext uri="{FF2B5EF4-FFF2-40B4-BE49-F238E27FC236}">
                <a16:creationId xmlns:a16="http://schemas.microsoft.com/office/drawing/2014/main" id="{7E00966B-44AB-4A4E-B2C0-8651DCBB4D41}"/>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85006F44-A354-4022-8E21-E554D4894E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F5513EC-5637-47A9-AE07-65E540E8D77A}"/>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2885092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3635A-232D-47CB-AEB2-3B6D5FD3090E}"/>
              </a:ext>
            </a:extLst>
          </p:cNvPr>
          <p:cNvSpPr>
            <a:spLocks noGrp="1"/>
          </p:cNvSpPr>
          <p:nvPr>
            <p:ph type="title"/>
          </p:nvPr>
        </p:nvSpPr>
        <p:spPr/>
        <p:txBody>
          <a:bodyPr/>
          <a:lstStyle/>
          <a:p>
            <a:r>
              <a:rPr lang="en-US" dirty="0"/>
              <a:t>11-19/1150 (Abhishek Patil)</a:t>
            </a:r>
          </a:p>
        </p:txBody>
      </p:sp>
      <p:sp>
        <p:nvSpPr>
          <p:cNvPr id="3" name="Content Placeholder 2">
            <a:extLst>
              <a:ext uri="{FF2B5EF4-FFF2-40B4-BE49-F238E27FC236}">
                <a16:creationId xmlns:a16="http://schemas.microsoft.com/office/drawing/2014/main" id="{63965168-A17F-4E1A-B015-6A20C9551960}"/>
              </a:ext>
            </a:extLst>
          </p:cNvPr>
          <p:cNvSpPr>
            <a:spLocks noGrp="1"/>
          </p:cNvSpPr>
          <p:nvPr>
            <p:ph idx="1"/>
          </p:nvPr>
        </p:nvSpPr>
        <p:spPr/>
        <p:txBody>
          <a:bodyPr/>
          <a:lstStyle/>
          <a:p>
            <a:r>
              <a:rPr lang="en-US" dirty="0"/>
              <a:t>Do you accept resolutions to CIDs 20445, 21288, 21287, 21286, 20382 in doc 11-19/1150r2?</a:t>
            </a:r>
          </a:p>
          <a:p>
            <a:endParaRPr lang="en-US" dirty="0"/>
          </a:p>
          <a:p>
            <a:r>
              <a:rPr lang="en-US" dirty="0"/>
              <a:t>Need to check with </a:t>
            </a:r>
            <a:r>
              <a:rPr lang="en-US" dirty="0" err="1"/>
              <a:t>TGm</a:t>
            </a:r>
            <a:r>
              <a:rPr lang="en-US" dirty="0"/>
              <a:t> Editor on the case for the letter “L” in “Co-located”</a:t>
            </a:r>
          </a:p>
          <a:p>
            <a:endParaRPr lang="en-US" dirty="0"/>
          </a:p>
          <a:p>
            <a:r>
              <a:rPr lang="en-US" dirty="0"/>
              <a:t>Approved with unanimous consent. </a:t>
            </a:r>
          </a:p>
          <a:p>
            <a:endParaRPr lang="en-US" dirty="0"/>
          </a:p>
          <a:p>
            <a:endParaRPr lang="en-US" dirty="0"/>
          </a:p>
        </p:txBody>
      </p:sp>
      <p:sp>
        <p:nvSpPr>
          <p:cNvPr id="4" name="Slide Number Placeholder 3">
            <a:extLst>
              <a:ext uri="{FF2B5EF4-FFF2-40B4-BE49-F238E27FC236}">
                <a16:creationId xmlns:a16="http://schemas.microsoft.com/office/drawing/2014/main" id="{688CA2D8-40D7-44C7-AD47-B9D89928747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DC7FE5B6-5C1E-4CC2-8142-E403E888B31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AAD5A4-9665-4A6F-96BF-C2ABED5EF749}"/>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724788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B33E81-542E-4278-8617-2F0852794EBA}"/>
              </a:ext>
            </a:extLst>
          </p:cNvPr>
          <p:cNvSpPr>
            <a:spLocks noGrp="1"/>
          </p:cNvSpPr>
          <p:nvPr>
            <p:ph type="title"/>
          </p:nvPr>
        </p:nvSpPr>
        <p:spPr/>
        <p:txBody>
          <a:bodyPr/>
          <a:lstStyle/>
          <a:p>
            <a:r>
              <a:rPr lang="en-US" dirty="0"/>
              <a:t>11-19/1496 (Alfred Asterjadhi)</a:t>
            </a:r>
          </a:p>
        </p:txBody>
      </p:sp>
      <p:sp>
        <p:nvSpPr>
          <p:cNvPr id="3" name="Content Placeholder 2">
            <a:extLst>
              <a:ext uri="{FF2B5EF4-FFF2-40B4-BE49-F238E27FC236}">
                <a16:creationId xmlns:a16="http://schemas.microsoft.com/office/drawing/2014/main" id="{3DE635DA-F77F-4D92-A225-EDEBE94D7961}"/>
              </a:ext>
            </a:extLst>
          </p:cNvPr>
          <p:cNvSpPr>
            <a:spLocks noGrp="1"/>
          </p:cNvSpPr>
          <p:nvPr>
            <p:ph idx="1"/>
          </p:nvPr>
        </p:nvSpPr>
        <p:spPr/>
        <p:txBody>
          <a:bodyPr/>
          <a:lstStyle/>
          <a:p>
            <a:r>
              <a:rPr lang="en-US" dirty="0"/>
              <a:t>Do you accept resolutions to CIDs </a:t>
            </a:r>
            <a:r>
              <a:rPr lang="en-GB" dirty="0"/>
              <a:t>20600, 20911</a:t>
            </a:r>
            <a:r>
              <a:rPr lang="en-US" dirty="0"/>
              <a:t> in doc 11-19/1496r0?</a:t>
            </a:r>
          </a:p>
          <a:p>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0024921B-AD75-4DD3-A8CD-304A6D873508}"/>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6AFC68E2-861E-4040-8370-DA31D9C7FD6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539CEF-EF3E-4E44-8D94-874C47938703}"/>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2780085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54D1A-5073-48F7-B849-C5103DCEA84E}"/>
              </a:ext>
            </a:extLst>
          </p:cNvPr>
          <p:cNvSpPr>
            <a:spLocks noGrp="1"/>
          </p:cNvSpPr>
          <p:nvPr>
            <p:ph type="title"/>
          </p:nvPr>
        </p:nvSpPr>
        <p:spPr/>
        <p:txBody>
          <a:bodyPr/>
          <a:lstStyle/>
          <a:p>
            <a:r>
              <a:rPr lang="en-US" dirty="0"/>
              <a:t>11-19/1388 (Alfred Asterjadhi)</a:t>
            </a:r>
          </a:p>
        </p:txBody>
      </p:sp>
      <p:sp>
        <p:nvSpPr>
          <p:cNvPr id="3" name="Content Placeholder 2">
            <a:extLst>
              <a:ext uri="{FF2B5EF4-FFF2-40B4-BE49-F238E27FC236}">
                <a16:creationId xmlns:a16="http://schemas.microsoft.com/office/drawing/2014/main" id="{1A676428-58D7-4777-A09B-76123104ED36}"/>
              </a:ext>
            </a:extLst>
          </p:cNvPr>
          <p:cNvSpPr>
            <a:spLocks noGrp="1"/>
          </p:cNvSpPr>
          <p:nvPr>
            <p:ph idx="1"/>
          </p:nvPr>
        </p:nvSpPr>
        <p:spPr/>
        <p:txBody>
          <a:bodyPr/>
          <a:lstStyle/>
          <a:p>
            <a:r>
              <a:rPr lang="en-US" dirty="0"/>
              <a:t>Do you accept resolutions to CIDs </a:t>
            </a:r>
            <a:r>
              <a:rPr lang="en-GB" dirty="0"/>
              <a:t>20210, 21581</a:t>
            </a:r>
            <a:r>
              <a:rPr lang="en-US" dirty="0"/>
              <a:t> in doc 11-19/1388r4?</a:t>
            </a:r>
          </a:p>
          <a:p>
            <a:endParaRPr lang="en-US" dirty="0"/>
          </a:p>
          <a:p>
            <a:endParaRPr lang="en-US" dirty="0"/>
          </a:p>
        </p:txBody>
      </p:sp>
      <p:sp>
        <p:nvSpPr>
          <p:cNvPr id="4" name="Slide Number Placeholder 3">
            <a:extLst>
              <a:ext uri="{FF2B5EF4-FFF2-40B4-BE49-F238E27FC236}">
                <a16:creationId xmlns:a16="http://schemas.microsoft.com/office/drawing/2014/main" id="{0AE37325-E4C2-41B7-9B3F-340A9319F43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2BE7814-E5F4-4799-990F-94CEE4DBBEE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B0F5D23-E863-44AA-B327-25972015B8BA}"/>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5260739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September 16, 19:30 – 21:30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5759589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FE3C3-781E-4235-B31D-720F9C8802FE}"/>
              </a:ext>
            </a:extLst>
          </p:cNvPr>
          <p:cNvSpPr>
            <a:spLocks noGrp="1"/>
          </p:cNvSpPr>
          <p:nvPr>
            <p:ph type="title"/>
          </p:nvPr>
        </p:nvSpPr>
        <p:spPr/>
        <p:txBody>
          <a:bodyPr/>
          <a:lstStyle/>
          <a:p>
            <a:r>
              <a:rPr lang="en-US" dirty="0"/>
              <a:t>11-19/0552 (Abhishek Patil)</a:t>
            </a:r>
          </a:p>
        </p:txBody>
      </p:sp>
      <p:sp>
        <p:nvSpPr>
          <p:cNvPr id="3" name="Content Placeholder 2">
            <a:extLst>
              <a:ext uri="{FF2B5EF4-FFF2-40B4-BE49-F238E27FC236}">
                <a16:creationId xmlns:a16="http://schemas.microsoft.com/office/drawing/2014/main" id="{C52C2C6A-E2B0-4B44-8B1B-EDC9A0AA6D91}"/>
              </a:ext>
            </a:extLst>
          </p:cNvPr>
          <p:cNvSpPr>
            <a:spLocks noGrp="1"/>
          </p:cNvSpPr>
          <p:nvPr>
            <p:ph idx="1"/>
          </p:nvPr>
        </p:nvSpPr>
        <p:spPr/>
        <p:txBody>
          <a:bodyPr/>
          <a:lstStyle/>
          <a:p>
            <a:r>
              <a:rPr lang="en-US" dirty="0"/>
              <a:t>Do you accept resolution to CID 20073 in doc 11-19/0552r1?</a:t>
            </a:r>
          </a:p>
          <a:p>
            <a:endParaRPr lang="en-US" dirty="0"/>
          </a:p>
          <a:p>
            <a:r>
              <a:rPr lang="en-US" dirty="0">
                <a:highlight>
                  <a:srgbClr val="00FF00"/>
                </a:highlight>
              </a:rPr>
              <a:t>Y/N/A: 5/0/8</a:t>
            </a:r>
          </a:p>
        </p:txBody>
      </p:sp>
      <p:sp>
        <p:nvSpPr>
          <p:cNvPr id="4" name="Slide Number Placeholder 3">
            <a:extLst>
              <a:ext uri="{FF2B5EF4-FFF2-40B4-BE49-F238E27FC236}">
                <a16:creationId xmlns:a16="http://schemas.microsoft.com/office/drawing/2014/main" id="{C09F6D6B-A8D6-4CFB-995C-FF1C08092300}"/>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A67DDAE7-C5D8-4192-AF37-64DF2484107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FA6C4DC-5239-4060-8AF7-8555D4F1E928}"/>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9350880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175E7-6849-4102-8D0D-68450E3BE065}"/>
              </a:ext>
            </a:extLst>
          </p:cNvPr>
          <p:cNvSpPr>
            <a:spLocks noGrp="1"/>
          </p:cNvSpPr>
          <p:nvPr>
            <p:ph type="title"/>
          </p:nvPr>
        </p:nvSpPr>
        <p:spPr/>
        <p:txBody>
          <a:bodyPr/>
          <a:lstStyle/>
          <a:p>
            <a:r>
              <a:rPr lang="en-US" dirty="0"/>
              <a:t>11-19/0770 (Yongho Seok)</a:t>
            </a:r>
          </a:p>
        </p:txBody>
      </p:sp>
      <p:sp>
        <p:nvSpPr>
          <p:cNvPr id="3" name="Content Placeholder 2">
            <a:extLst>
              <a:ext uri="{FF2B5EF4-FFF2-40B4-BE49-F238E27FC236}">
                <a16:creationId xmlns:a16="http://schemas.microsoft.com/office/drawing/2014/main" id="{1225B07C-88C7-44E6-8A3C-5CB4FF587D7E}"/>
              </a:ext>
            </a:extLst>
          </p:cNvPr>
          <p:cNvSpPr>
            <a:spLocks noGrp="1"/>
          </p:cNvSpPr>
          <p:nvPr>
            <p:ph idx="1"/>
          </p:nvPr>
        </p:nvSpPr>
        <p:spPr/>
        <p:txBody>
          <a:bodyPr/>
          <a:lstStyle/>
          <a:p>
            <a:r>
              <a:rPr lang="en-US" dirty="0"/>
              <a:t>Do you accept resolutions to CIDs 20743, </a:t>
            </a:r>
            <a:r>
              <a:rPr lang="en-GB" dirty="0"/>
              <a:t>21513, 20237, 20606, 20713, 20913, </a:t>
            </a:r>
            <a:r>
              <a:rPr lang="en-GB" dirty="0">
                <a:solidFill>
                  <a:srgbClr val="FF0000"/>
                </a:solidFill>
              </a:rPr>
              <a:t>20690</a:t>
            </a:r>
            <a:r>
              <a:rPr lang="en-GB" dirty="0"/>
              <a:t>, 21138, 21361, 21362 in doc 11-19/0770r5?</a:t>
            </a:r>
          </a:p>
          <a:p>
            <a:endParaRPr lang="en-GB" dirty="0"/>
          </a:p>
          <a:p>
            <a:r>
              <a:rPr lang="en-GB" dirty="0">
                <a:highlight>
                  <a:srgbClr val="00FF00"/>
                </a:highlight>
              </a:rPr>
              <a:t>Y/N/A: 6/0/3</a:t>
            </a:r>
          </a:p>
          <a:p>
            <a:endParaRPr lang="en-GB" dirty="0"/>
          </a:p>
          <a:p>
            <a:endParaRPr lang="en-US" dirty="0"/>
          </a:p>
        </p:txBody>
      </p:sp>
      <p:sp>
        <p:nvSpPr>
          <p:cNvPr id="4" name="Slide Number Placeholder 3">
            <a:extLst>
              <a:ext uri="{FF2B5EF4-FFF2-40B4-BE49-F238E27FC236}">
                <a16:creationId xmlns:a16="http://schemas.microsoft.com/office/drawing/2014/main" id="{E8E46BCA-9F24-426B-9300-6CAADA84FC3C}"/>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7AFD3B-51B7-49C1-BCBC-12C82C18ACF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C94F12E-531D-45A3-A0FB-713CAFD9A592}"/>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2203922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685801"/>
            <a:ext cx="9753600" cy="1065213"/>
          </a:xfrm>
        </p:spPr>
        <p:txBody>
          <a:bodyPr/>
          <a:lstStyle/>
          <a:p>
            <a:r>
              <a:rPr lang="en-US" altLang="en-US" dirty="0"/>
              <a:t>Agenda for Tuesday September 17, 10:30 – 12:30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MU </a:t>
            </a:r>
            <a:r>
              <a:rPr lang="en-US" altLang="en-US" dirty="0">
                <a:sym typeface="Wingdings" panose="05000000000000000000" pitchFamily="2" charset="2"/>
              </a:rPr>
              <a:t> Grand Ballroom I and II</a:t>
            </a:r>
          </a:p>
          <a:p>
            <a:pPr lvl="1">
              <a:lnSpc>
                <a:spcPct val="80000"/>
              </a:lnSpc>
              <a:buFont typeface="Arial" panose="020B0604020202020204" pitchFamily="34" charset="0"/>
              <a:buChar char="•"/>
            </a:pPr>
            <a:r>
              <a:rPr lang="en-US" altLang="en-US" dirty="0">
                <a:sym typeface="Wingdings" panose="05000000000000000000" pitchFamily="2" charset="2"/>
              </a:rPr>
              <a:t>MAC  Grand Ballroom III</a:t>
            </a: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0163780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9905999" cy="1065213"/>
          </a:xfrm>
        </p:spPr>
        <p:txBody>
          <a:bodyPr/>
          <a:lstStyle/>
          <a:p>
            <a:r>
              <a:rPr lang="en-US" altLang="en-US" dirty="0"/>
              <a:t>Agenda for Tuesday September 17, 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PHY </a:t>
            </a:r>
            <a:r>
              <a:rPr lang="en-US" altLang="en-US" dirty="0">
                <a:sym typeface="Wingdings" panose="05000000000000000000" pitchFamily="2" charset="2"/>
              </a:rPr>
              <a:t> Grand Ballroom I and II</a:t>
            </a:r>
          </a:p>
          <a:p>
            <a:pPr lvl="1">
              <a:lnSpc>
                <a:spcPct val="80000"/>
              </a:lnSpc>
              <a:buFont typeface="Arial" panose="020B0604020202020204" pitchFamily="34" charset="0"/>
              <a:buChar char="•"/>
            </a:pPr>
            <a:r>
              <a:rPr lang="en-US" altLang="en-US" dirty="0">
                <a:sym typeface="Wingdings" panose="05000000000000000000" pitchFamily="2" charset="2"/>
              </a:rPr>
              <a:t>MAC  Grand Ballroom III</a:t>
            </a:r>
            <a:endParaRPr lang="en-US" alt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0523095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Wednesday September 18, 08:00 – 10:00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Review Progress from Ad hoc groups</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8338942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85801"/>
            <a:ext cx="9677400" cy="1065213"/>
          </a:xfrm>
        </p:spPr>
        <p:txBody>
          <a:bodyPr/>
          <a:lstStyle/>
          <a:p>
            <a:r>
              <a:rPr lang="en-US" altLang="en-US" dirty="0"/>
              <a:t>Agenda for Wednesday September 18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Review Progress from Ad hoc groups</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710696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85801"/>
            <a:ext cx="9601200" cy="1065213"/>
          </a:xfrm>
        </p:spPr>
        <p:txBody>
          <a:bodyPr/>
          <a:lstStyle/>
          <a:p>
            <a:r>
              <a:rPr lang="en-US" altLang="en-US" dirty="0"/>
              <a:t>Agenda for Thursday September 19, 08:00 – 10:00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0945056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51380037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85801"/>
            <a:ext cx="9525000" cy="1065213"/>
          </a:xfrm>
        </p:spPr>
        <p:txBody>
          <a:bodyPr/>
          <a:lstStyle/>
          <a:p>
            <a:r>
              <a:rPr lang="en-US" altLang="en-US" dirty="0"/>
              <a:t>Agenda for Thursday September 19, 13:30 – 15:30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TG Motions</a:t>
            </a:r>
          </a:p>
          <a:p>
            <a:pPr>
              <a:lnSpc>
                <a:spcPct val="80000"/>
              </a:lnSpc>
              <a:buFont typeface="Arial" panose="020B0604020202020204" pitchFamily="34" charset="0"/>
              <a:buChar char="•"/>
            </a:pPr>
            <a:r>
              <a:rPr lang="en-US" altLang="en-US" dirty="0"/>
              <a:t>Goals for November 2019</a:t>
            </a:r>
          </a:p>
          <a:p>
            <a:pPr>
              <a:lnSpc>
                <a:spcPct val="80000"/>
              </a:lnSpc>
              <a:buFont typeface="Arial" panose="020B0604020202020204" pitchFamily="34" charset="0"/>
              <a:buChar char="•"/>
            </a:pPr>
            <a:r>
              <a:rPr lang="en-US" altLang="en-US" dirty="0"/>
              <a:t>Ad hoc meeting, if necessary</a:t>
            </a:r>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4347983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WG Ballot Motion</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66108960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 Meeting</a:t>
            </a:r>
          </a:p>
        </p:txBody>
      </p:sp>
      <p:sp>
        <p:nvSpPr>
          <p:cNvPr id="3" name="Content Placeholder 2"/>
          <p:cNvSpPr>
            <a:spLocks noGrp="1"/>
          </p:cNvSpPr>
          <p:nvPr>
            <p:ph idx="1"/>
          </p:nvPr>
        </p:nvSpPr>
        <p:spPr/>
        <p:txBody>
          <a:bodyPr/>
          <a:lstStyle/>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4401512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Teleconference Times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32889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411782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September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54871982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782</TotalTime>
  <Words>2484</Words>
  <Application>Microsoft Office PowerPoint</Application>
  <PresentationFormat>Widescreen</PresentationFormat>
  <Paragraphs>549</Paragraphs>
  <Slides>43</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43</vt:i4>
      </vt:variant>
    </vt:vector>
  </HeadingPairs>
  <TitlesOfParts>
    <vt:vector size="52" baseType="lpstr">
      <vt:lpstr>Arial</vt:lpstr>
      <vt:lpstr>Arial Black</vt:lpstr>
      <vt:lpstr>Calibri</vt:lpstr>
      <vt:lpstr>Monotype Sorts</vt:lpstr>
      <vt:lpstr>Symbol</vt:lpstr>
      <vt:lpstr>Times New Roman</vt:lpstr>
      <vt:lpstr>Office Theme</vt:lpstr>
      <vt:lpstr>Document</vt:lpstr>
      <vt:lpstr>Microsoft Excel 97-2003 Worksheet</vt:lpstr>
      <vt:lpstr>TGax September 2019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September 16, 10:30 – 12:30 </vt:lpstr>
      <vt:lpstr>Submissions</vt:lpstr>
      <vt:lpstr>MU Submissions from July</vt:lpstr>
      <vt:lpstr>Summary from Teleconferences (I)</vt:lpstr>
      <vt:lpstr>Summary from Teleconferences (II)</vt:lpstr>
      <vt:lpstr>Approval of  TG Minutes (July 2019 Meeting and Telecon Minutes) </vt:lpstr>
      <vt:lpstr>Editor Report </vt:lpstr>
      <vt:lpstr>11-19/1243 (Edward Au)</vt:lpstr>
      <vt:lpstr>11-19/1155 (Osama Aboul-Magd)</vt:lpstr>
      <vt:lpstr>11-19/1209 (Huizhao Wang)</vt:lpstr>
      <vt:lpstr>11-19/1590 (Huizhao Wang)</vt:lpstr>
      <vt:lpstr>Agenda for Monday September 16, 16:00 – 18:00 </vt:lpstr>
      <vt:lpstr>802.11ax MAC Ad-hoc</vt:lpstr>
      <vt:lpstr>11-19/1520 (Abhishek Patil)</vt:lpstr>
      <vt:lpstr>11-19/1150 (Abhishek Patil)</vt:lpstr>
      <vt:lpstr>11-19/1496 (Alfred Asterjadhi)</vt:lpstr>
      <vt:lpstr>11-19/1388 (Alfred Asterjadhi)</vt:lpstr>
      <vt:lpstr>Agenda for Monday September 16, 19:30 – 21:30 </vt:lpstr>
      <vt:lpstr>11-19/0552 (Abhishek Patil)</vt:lpstr>
      <vt:lpstr>11-19/0770 (Yongho Seok)</vt:lpstr>
      <vt:lpstr>Agenda for Tuesday September 17, 10:30 – 12:30 </vt:lpstr>
      <vt:lpstr>Agenda for Tuesday September 17, 16:00 – 18:00 </vt:lpstr>
      <vt:lpstr>Agenda for Wednesday September 18, 08:00 – 10:00 </vt:lpstr>
      <vt:lpstr>Agenda for Wednesday September 18 13:30 – 15:30 </vt:lpstr>
      <vt:lpstr>Agenda for Thursday September 19, 08:00 – 10:00</vt:lpstr>
      <vt:lpstr>Agenda for Thursday September 19, 13:30 – 15:30</vt:lpstr>
      <vt:lpstr>WG Ballot Motion</vt:lpstr>
      <vt:lpstr>Ad Hoc Meeting</vt:lpstr>
      <vt:lpstr>Teleconference Times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69</cp:revision>
  <cp:lastPrinted>1601-01-01T00:00:00Z</cp:lastPrinted>
  <dcterms:created xsi:type="dcterms:W3CDTF">2019-08-14T12:42:27Z</dcterms:created>
  <dcterms:modified xsi:type="dcterms:W3CDTF">2019-09-16T20:41:04Z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1567517428</vt:lpwstr>
  </property>
</Properties>
</file>