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97" r:id="rId18"/>
    <p:sldId id="295" r:id="rId19"/>
    <p:sldId id="296"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8" autoAdjust="0"/>
    <p:restoredTop sz="94660"/>
  </p:normalViewPr>
  <p:slideViewPr>
    <p:cSldViewPr>
      <p:cViewPr>
        <p:scale>
          <a:sx n="67" d="100"/>
          <a:sy n="67" d="100"/>
        </p:scale>
        <p:origin x="644"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802.11-19/1409r1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1312-00-00ax-july-16-tgax-mac-ad-hoc-meeting-minutes.docx" TargetMode="External"/><Relationship Id="rId2" Type="http://schemas.openxmlformats.org/officeDocument/2006/relationships/hyperlink" Target="https://mentor.ieee.org/802.11/dcn/19/11-19-1264-00-00ax-tgax-july-2019-vienn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434-01-00ax-tgax-teleconference-minutes-from-aug-to-sep-2019.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September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September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2019-08-07</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18"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685800" y="1447800"/>
            <a:ext cx="10703984" cy="4800600"/>
          </a:xfrm>
        </p:spPr>
        <p:txBody>
          <a:bodyPr/>
          <a:lstStyle/>
          <a:p>
            <a:pPr>
              <a:buClrTx/>
            </a:pPr>
            <a:r>
              <a:rPr lang="en-GB" altLang="en-US" sz="1800" dirty="0">
                <a:ea typeface="MS Gothic" panose="020B0609070205080204" pitchFamily="49" charset="-128"/>
              </a:rPr>
              <a:t>All participation in IEEE 802 Working Group meetings is on an individual basis</a:t>
            </a:r>
          </a:p>
          <a:p>
            <a:pPr>
              <a:buClrTx/>
            </a:pPr>
            <a:r>
              <a:rPr lang="en-GB" altLang="en-US" sz="1600" i="1" dirty="0">
                <a:ea typeface="MS Gothic" panose="020B0609070205080204" pitchFamily="49" charset="-128"/>
              </a:rPr>
              <a:t>•     </a:t>
            </a:r>
            <a:r>
              <a:rPr lang="en-GB" altLang="en-US" sz="1600" dirty="0">
                <a:ea typeface="MS Gothic" panose="020B0609070205080204" pitchFamily="49" charset="-128"/>
              </a:rPr>
              <a:t>Participants in the IEEE standards development individual process shall act based on their qualifications and experience. (</a:t>
            </a:r>
            <a:r>
              <a:rPr lang="en-GB" altLang="en-US" sz="1600" u="sng" dirty="0">
                <a:solidFill>
                  <a:srgbClr val="CCCCFF"/>
                </a:solidFill>
                <a:ea typeface="MS Gothic" panose="020B0609070205080204" pitchFamily="49" charset="-128"/>
                <a:hlinkClick r:id="rId2"/>
              </a:rPr>
              <a:t>https://standards.ieee.org/develop/policies/bylaws/sb_bylaws.pdf</a:t>
            </a:r>
            <a:r>
              <a:rPr lang="en-GB" altLang="en-US" sz="1600" dirty="0">
                <a:ea typeface="MS Gothic" panose="020B0609070205080204" pitchFamily="49" charset="-128"/>
              </a:rPr>
              <a:t>section 5.2.1)</a:t>
            </a:r>
          </a:p>
          <a:p>
            <a:pPr>
              <a:buClrTx/>
            </a:pPr>
            <a:r>
              <a:rPr lang="en-GB" altLang="en-US" sz="16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600" dirty="0" err="1">
                <a:ea typeface="MS Gothic" panose="020B0609070205080204" pitchFamily="49" charset="-128"/>
              </a:rPr>
              <a:t>subclause</a:t>
            </a:r>
            <a:r>
              <a:rPr lang="en-GB" altLang="en-US" sz="16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6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6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dirty="0">
                <a:solidFill>
                  <a:srgbClr val="CCCCFF"/>
                </a:solidFill>
                <a:ea typeface="MS Gothic" panose="020B0609070205080204" pitchFamily="49" charset="-128"/>
                <a:hlinkClick r:id="rId3"/>
              </a:rPr>
              <a:t>https://standards.ieee.org/develop/policies/bylaws/sb_bylaws.pdf </a:t>
            </a:r>
            <a:r>
              <a:rPr lang="en-GB" altLang="en-US" sz="1600" dirty="0">
                <a:ea typeface="MS Gothic" panose="020B0609070205080204" pitchFamily="49" charset="-128"/>
              </a:rPr>
              <a:t> section 5.2.1.3 and the IEEE 802 LMSC Working Group Policies and Procedures, </a:t>
            </a:r>
            <a:r>
              <a:rPr lang="en-GB" altLang="en-US" sz="1600" dirty="0" err="1">
                <a:ea typeface="MS Gothic" panose="020B0609070205080204" pitchFamily="49" charset="-128"/>
              </a:rPr>
              <a:t>subclause</a:t>
            </a:r>
            <a:r>
              <a:rPr lang="en-GB" altLang="en-US" sz="1600" dirty="0">
                <a:ea typeface="MS Gothic" panose="020B0609070205080204" pitchFamily="49" charset="-128"/>
              </a:rPr>
              <a:t> 3.4.1 “Chair”, list item x.</a:t>
            </a:r>
          </a:p>
          <a:p>
            <a:pPr>
              <a:buClrTx/>
            </a:pPr>
            <a:r>
              <a:rPr lang="en-GB" altLang="en-US" sz="18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600" dirty="0">
                <a:ea typeface="MS Gothic" panose="020B0609070205080204" pitchFamily="49" charset="-128"/>
              </a:rPr>
              <a:t>(Latest revision of IEEE 802 LMSC Working Group Policies and Procedures: </a:t>
            </a:r>
            <a:r>
              <a:rPr lang="en-GB" altLang="en-US" sz="1600" dirty="0">
                <a:ea typeface="MS Gothic" panose="020B0609070205080204" pitchFamily="49" charset="-128"/>
                <a:hlinkClick r:id="rId4"/>
              </a:rPr>
              <a:t>http://www.ieee802.org/devdocs.shtml</a:t>
            </a:r>
            <a:r>
              <a:rPr lang="en-GB" altLang="en-US" sz="1600" dirty="0">
                <a:ea typeface="MS Gothic" panose="020B0609070205080204" pitchFamily="49" charset="-128"/>
              </a:rPr>
              <a:t> and Participation slide: </a:t>
            </a:r>
            <a:r>
              <a:rPr lang="en-GB" altLang="en-US" sz="1600" dirty="0">
                <a:ea typeface="MS Gothic" panose="020B0609070205080204" pitchFamily="49" charset="-128"/>
                <a:hlinkClick r:id="rId5"/>
              </a:rPr>
              <a:t>https://mentor.ieee.org/802-ec/dcn/16/ec-16-0180-03-00EC-ieee-802-participation-slide.ppt</a:t>
            </a:r>
            <a:r>
              <a:rPr lang="en-GB" altLang="en-US" sz="1600" dirty="0">
                <a:ea typeface="MS Gothic" panose="020B0609070205080204" pitchFamily="49" charset="-128"/>
              </a:rPr>
              <a:t> )</a:t>
            </a:r>
            <a:br>
              <a:rPr lang="en-GB" altLang="en-US" sz="1600" dirty="0">
                <a:ea typeface="MS Gothic" panose="020B0609070205080204" pitchFamily="49" charset="-128"/>
              </a:rPr>
            </a:br>
            <a:endParaRPr lang="en-GB" altLang="en-US" sz="1600" dirty="0">
              <a:ea typeface="MS Gothic" panose="020B0609070205080204" pitchFamily="49" charset="-128"/>
            </a:endParaRP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59092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July 2019.</a:t>
            </a:r>
          </a:p>
          <a:p>
            <a:pPr>
              <a:buFont typeface="Arial" panose="020B0604020202020204" pitchFamily="34" charset="0"/>
              <a:buChar char="•"/>
            </a:pPr>
            <a:r>
              <a:rPr lang="en-US" dirty="0"/>
              <a:t>Approve a new revision of the TG Coexistence Assurance document.</a:t>
            </a:r>
          </a:p>
          <a:p>
            <a:pPr lvl="1">
              <a:buFont typeface="Arial" panose="020B0604020202020204" pitchFamily="34" charset="0"/>
              <a:buChar char="•"/>
            </a:pPr>
            <a:r>
              <a:rPr lang="en-US" dirty="0">
                <a:hlinkClick r:id="rId2"/>
              </a:rPr>
              <a:t>https://mentor.ieee.org/802.11/dcn/16/11-16-1348-06-00ax-coexistence-assurance.docx</a:t>
            </a:r>
            <a:r>
              <a:rPr lang="en-US" dirty="0"/>
              <a:t> </a:t>
            </a:r>
          </a:p>
          <a:p>
            <a:pPr>
              <a:buFont typeface="Arial" panose="020B0604020202020204" pitchFamily="34" charset="0"/>
              <a:buChar char="•"/>
            </a:pPr>
            <a:r>
              <a:rPr lang="en-US" dirty="0"/>
              <a:t>Complete the resolution of comments received on draft D4.0.</a:t>
            </a:r>
          </a:p>
          <a:p>
            <a:pPr>
              <a:buFont typeface="Arial" panose="020B0604020202020204" pitchFamily="34" charset="0"/>
              <a:buChar char="•"/>
            </a:pPr>
            <a:r>
              <a:rPr lang="en-US" dirty="0"/>
              <a:t>Motion to start a 15-day WG recirculation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September 16, 10:30 – 12:30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dirty="0"/>
              <a:t>Monday September 16, 16:00 – 18:00 </a:t>
            </a:r>
          </a:p>
          <a:p>
            <a:pPr lvl="1">
              <a:lnSpc>
                <a:spcPct val="80000"/>
              </a:lnSpc>
            </a:pPr>
            <a:r>
              <a:rPr lang="en-US" altLang="en-US" sz="1200" dirty="0" err="1"/>
              <a:t>Adhoc</a:t>
            </a:r>
            <a:r>
              <a:rPr lang="en-US" altLang="en-US" sz="1200" dirty="0"/>
              <a:t> group meetings</a:t>
            </a:r>
          </a:p>
          <a:p>
            <a:pPr lvl="0">
              <a:lnSpc>
                <a:spcPct val="80000"/>
              </a:lnSpc>
            </a:pPr>
            <a:r>
              <a:rPr lang="en-CA" altLang="en-US" sz="1400" dirty="0"/>
              <a:t>Monday</a:t>
            </a:r>
            <a:r>
              <a:rPr lang="en-US" altLang="en-US" sz="1400" dirty="0"/>
              <a:t> September 16, 19:30 – 21:30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September 17, 10:30 – 12:30</a:t>
            </a:r>
          </a:p>
          <a:p>
            <a:pPr lvl="1">
              <a:lnSpc>
                <a:spcPct val="80000"/>
              </a:lnSpc>
            </a:pPr>
            <a:r>
              <a:rPr lang="en-US" altLang="en-US" sz="1200" dirty="0"/>
              <a:t>Ad hoc group meetings</a:t>
            </a:r>
          </a:p>
          <a:p>
            <a:pPr lvl="0">
              <a:lnSpc>
                <a:spcPct val="80000"/>
              </a:lnSpc>
            </a:pPr>
            <a:r>
              <a:rPr lang="en-CA" altLang="en-US" sz="1400" dirty="0"/>
              <a:t>Tuesday</a:t>
            </a:r>
            <a:r>
              <a:rPr lang="en-US" altLang="en-US" sz="1400" dirty="0"/>
              <a:t> September 17, 16:00 – 18:00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September 18,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September 18,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September 19,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September 19,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737131682"/>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5"/>
                    </a:ext>
                  </a:extLst>
                </a:gridCol>
                <a:gridCol w="1417320">
                  <a:extLst>
                    <a:ext uri="{9D8B030D-6E8A-4147-A177-3AD203B41FA5}">
                      <a16:colId xmlns:a16="http://schemas.microsoft.com/office/drawing/2014/main" val="20006"/>
                    </a:ext>
                  </a:extLst>
                </a:gridCol>
              </a:tblGrid>
              <a:tr h="4190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a:txBody>
                    <a:bodyPr/>
                    <a:lstStyle/>
                    <a:p>
                      <a:pPr algn="ct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Ad hoc</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gridSpan="2">
                  <a:txBody>
                    <a:bodyPr/>
                    <a:lstStyle/>
                    <a:p>
                      <a:pPr algn="ctr"/>
                      <a:endParaRPr lang="en-US" b="1" dirty="0"/>
                    </a:p>
                  </a:txBody>
                  <a:tcPr/>
                </a:tc>
                <a:tc hMerge="1">
                  <a:txBody>
                    <a:bodyPr/>
                    <a:lstStyle/>
                    <a:p>
                      <a:endParaRPr lang="en-US" dirty="0"/>
                    </a:p>
                  </a:txBody>
                  <a:tcPr/>
                </a:tc>
                <a:tc gridSpan="2">
                  <a:txBody>
                    <a:bodyPr/>
                    <a:lstStyle/>
                    <a:p>
                      <a:endParaRPr lang="en-US" dirty="0"/>
                    </a:p>
                  </a:txBody>
                  <a:tcPr/>
                </a:tc>
                <a:tc hMerge="1">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Ad hoc</a:t>
                      </a:r>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3200401" y="5334001"/>
            <a:ext cx="4042325" cy="461665"/>
          </a:xfrm>
          <a:prstGeom prst="rect">
            <a:avLst/>
          </a:prstGeom>
          <a:noFill/>
        </p:spPr>
        <p:txBody>
          <a:bodyPr wrap="none" rtlCol="0">
            <a:spAutoFit/>
          </a:bodyPr>
          <a:lstStyle/>
          <a:p>
            <a:r>
              <a:rPr lang="en-US" dirty="0" err="1">
                <a:solidFill>
                  <a:schemeClr val="tx1"/>
                </a:solidFill>
              </a:rPr>
              <a:t>Adhoc</a:t>
            </a:r>
            <a:r>
              <a:rPr lang="en-US" dirty="0">
                <a:solidFill>
                  <a:schemeClr val="tx1"/>
                </a:solidFill>
              </a:rPr>
              <a:t> groups schedule is TBD</a:t>
            </a:r>
          </a:p>
        </p:txBody>
      </p:sp>
    </p:spTree>
    <p:extLst>
      <p:ext uri="{BB962C8B-B14F-4D97-AF65-F5344CB8AC3E}">
        <p14:creationId xmlns:p14="http://schemas.microsoft.com/office/powerpoint/2010/main" val="491740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September 16, 10:30 – 12:30</a:t>
            </a:r>
            <a:r>
              <a:rPr lang="en-US" altLang="en-US" dirty="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Summary from July 2019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Editor Report – </a:t>
            </a:r>
          </a:p>
          <a:p>
            <a:pPr lvl="0">
              <a:lnSpc>
                <a:spcPct val="80000"/>
              </a:lnSpc>
              <a:buFont typeface="Arial" panose="020B0604020202020204" pitchFamily="34" charset="0"/>
              <a:buChar char="•"/>
            </a:pPr>
            <a:r>
              <a:rPr lang="en-US" altLang="en-US" dirty="0"/>
              <a:t>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730175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a:xfrm>
            <a:off x="914401" y="1981201"/>
            <a:ext cx="10361084" cy="533399"/>
          </a:xfrm>
        </p:spPr>
        <p:txBody>
          <a:bodyPr/>
          <a:lstStyle/>
          <a:p>
            <a:r>
              <a:rPr lang="en-US" dirty="0"/>
              <a:t>See the embedded spreadsheet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graphicFrame>
        <p:nvGraphicFramePr>
          <p:cNvPr id="7" name="Object 6">
            <a:extLst>
              <a:ext uri="{FF2B5EF4-FFF2-40B4-BE49-F238E27FC236}">
                <a16:creationId xmlns:a16="http://schemas.microsoft.com/office/drawing/2014/main" id="{0094ADC7-8379-4976-BC6C-27736355B641}"/>
              </a:ext>
            </a:extLst>
          </p:cNvPr>
          <p:cNvGraphicFramePr>
            <a:graphicFrameLocks noChangeAspect="1"/>
          </p:cNvGraphicFramePr>
          <p:nvPr>
            <p:extLst>
              <p:ext uri="{D42A27DB-BD31-4B8C-83A1-F6EECF244321}">
                <p14:modId xmlns:p14="http://schemas.microsoft.com/office/powerpoint/2010/main" val="2537069885"/>
              </p:ext>
            </p:extLst>
          </p:nvPr>
        </p:nvGraphicFramePr>
        <p:xfrm>
          <a:off x="5638799" y="3024188"/>
          <a:ext cx="3223799" cy="2843212"/>
        </p:xfrm>
        <a:graphic>
          <a:graphicData uri="http://schemas.openxmlformats.org/presentationml/2006/ole">
            <mc:AlternateContent xmlns:mc="http://schemas.openxmlformats.org/markup-compatibility/2006">
              <mc:Choice xmlns:v="urn:schemas-microsoft-com:vml" Requires="v">
                <p:oleObj spid="_x0000_s5126" name="Worksheet" showAsIcon="1" r:id="rId3" imgW="914400" imgH="806400" progId="Excel.Sheet.8">
                  <p:embed/>
                </p:oleObj>
              </mc:Choice>
              <mc:Fallback>
                <p:oleObj name="Worksheet" showAsIcon="1" r:id="rId3" imgW="914400" imgH="806400" progId="Excel.Sheet.8">
                  <p:embed/>
                  <p:pic>
                    <p:nvPicPr>
                      <p:cNvPr id="0" name=""/>
                      <p:cNvPicPr/>
                      <p:nvPr/>
                    </p:nvPicPr>
                    <p:blipFill>
                      <a:blip r:embed="rId4"/>
                      <a:stretch>
                        <a:fillRect/>
                      </a:stretch>
                    </p:blipFill>
                    <p:spPr>
                      <a:xfrm>
                        <a:off x="5638799" y="3024188"/>
                        <a:ext cx="3223799" cy="2843212"/>
                      </a:xfrm>
                      <a:prstGeom prst="rect">
                        <a:avLst/>
                      </a:prstGeom>
                    </p:spPr>
                  </p:pic>
                </p:oleObj>
              </mc:Fallback>
            </mc:AlternateContent>
          </a:graphicData>
        </a:graphic>
      </p:graphicFrame>
    </p:spTree>
    <p:extLst>
      <p:ext uri="{BB962C8B-B14F-4D97-AF65-F5344CB8AC3E}">
        <p14:creationId xmlns:p14="http://schemas.microsoft.com/office/powerpoint/2010/main" val="366453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666BDDC-A77B-4FA3-97BC-3A6F4335C41B}"/>
              </a:ext>
            </a:extLst>
          </p:cNvPr>
          <p:cNvSpPr>
            <a:spLocks noGrp="1"/>
          </p:cNvSpPr>
          <p:nvPr>
            <p:ph type="title"/>
          </p:nvPr>
        </p:nvSpPr>
        <p:spPr/>
        <p:txBody>
          <a:bodyPr/>
          <a:lstStyle/>
          <a:p>
            <a:r>
              <a:rPr lang="en-US" dirty="0"/>
              <a:t>MU Submissions from July</a:t>
            </a:r>
          </a:p>
        </p:txBody>
      </p:sp>
      <p:sp>
        <p:nvSpPr>
          <p:cNvPr id="6" name="Date Placeholder 5">
            <a:extLst>
              <a:ext uri="{FF2B5EF4-FFF2-40B4-BE49-F238E27FC236}">
                <a16:creationId xmlns:a16="http://schemas.microsoft.com/office/drawing/2014/main" id="{B57C91DB-B7F6-416F-ACA2-B401D1367C5D}"/>
              </a:ext>
            </a:extLst>
          </p:cNvPr>
          <p:cNvSpPr>
            <a:spLocks noGrp="1"/>
          </p:cNvSpPr>
          <p:nvPr>
            <p:ph type="dt" idx="10"/>
          </p:nvPr>
        </p:nvSpPr>
        <p:spPr/>
        <p:txBody>
          <a:bodyPr/>
          <a:lstStyle/>
          <a:p>
            <a:r>
              <a:rPr lang="en-US"/>
              <a:t>September 2019</a:t>
            </a:r>
            <a:endParaRPr lang="en-GB" dirty="0"/>
          </a:p>
        </p:txBody>
      </p:sp>
      <p:sp>
        <p:nvSpPr>
          <p:cNvPr id="5" name="Footer Placeholder 4">
            <a:extLst>
              <a:ext uri="{FF2B5EF4-FFF2-40B4-BE49-F238E27FC236}">
                <a16:creationId xmlns:a16="http://schemas.microsoft.com/office/drawing/2014/main" id="{27E5A9FC-D2BE-4E23-9D72-C709BBD9182E}"/>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A2DBA44-ED8F-4272-AB17-D139A91AE43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graphicFrame>
        <p:nvGraphicFramePr>
          <p:cNvPr id="8" name="Table 7">
            <a:extLst>
              <a:ext uri="{FF2B5EF4-FFF2-40B4-BE49-F238E27FC236}">
                <a16:creationId xmlns:a16="http://schemas.microsoft.com/office/drawing/2014/main" id="{8F6882FD-2028-459C-A3FE-CF416D418FA3}"/>
              </a:ext>
            </a:extLst>
          </p:cNvPr>
          <p:cNvGraphicFramePr>
            <a:graphicFrameLocks noGrp="1"/>
          </p:cNvGraphicFramePr>
          <p:nvPr>
            <p:extLst>
              <p:ext uri="{D42A27DB-BD31-4B8C-83A1-F6EECF244321}">
                <p14:modId xmlns:p14="http://schemas.microsoft.com/office/powerpoint/2010/main" val="3817037745"/>
              </p:ext>
            </p:extLst>
          </p:nvPr>
        </p:nvGraphicFramePr>
        <p:xfrm>
          <a:off x="1752600" y="2191543"/>
          <a:ext cx="7378700" cy="2245543"/>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870034391"/>
                    </a:ext>
                  </a:extLst>
                </a:gridCol>
                <a:gridCol w="787400">
                  <a:extLst>
                    <a:ext uri="{9D8B030D-6E8A-4147-A177-3AD203B41FA5}">
                      <a16:colId xmlns:a16="http://schemas.microsoft.com/office/drawing/2014/main" val="437847125"/>
                    </a:ext>
                  </a:extLst>
                </a:gridCol>
                <a:gridCol w="3302000">
                  <a:extLst>
                    <a:ext uri="{9D8B030D-6E8A-4147-A177-3AD203B41FA5}">
                      <a16:colId xmlns:a16="http://schemas.microsoft.com/office/drawing/2014/main" val="653353807"/>
                    </a:ext>
                  </a:extLst>
                </a:gridCol>
                <a:gridCol w="2146300">
                  <a:extLst>
                    <a:ext uri="{9D8B030D-6E8A-4147-A177-3AD203B41FA5}">
                      <a16:colId xmlns:a16="http://schemas.microsoft.com/office/drawing/2014/main" val="3112415260"/>
                    </a:ext>
                  </a:extLst>
                </a:gridCol>
                <a:gridCol w="622300">
                  <a:extLst>
                    <a:ext uri="{9D8B030D-6E8A-4147-A177-3AD203B41FA5}">
                      <a16:colId xmlns:a16="http://schemas.microsoft.com/office/drawing/2014/main" val="3647188876"/>
                    </a:ext>
                  </a:extLst>
                </a:gridCol>
              </a:tblGrid>
              <a:tr h="176682">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092511639"/>
                  </a:ext>
                </a:extLst>
              </a:tr>
              <a:tr h="169886">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FF0000"/>
                          </a:highlight>
                        </a:rPr>
                        <a:t>99</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FF0000"/>
                          </a:highlight>
                        </a:rPr>
                        <a:t>CR-Sounding-CIDs</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dirty="0" err="1">
                          <a:effectLst/>
                          <a:highlight>
                            <a:srgbClr val="FF0000"/>
                          </a:highlight>
                        </a:rPr>
                        <a:t>Huizhao</a:t>
                      </a:r>
                      <a:r>
                        <a:rPr lang="en-US" sz="1000" u="none" strike="noStrike" dirty="0">
                          <a:effectLst/>
                          <a:highlight>
                            <a:srgbClr val="FF0000"/>
                          </a:highlight>
                        </a:rPr>
                        <a:t> Wang (</a:t>
                      </a:r>
                      <a:r>
                        <a:rPr lang="en-US" sz="1000" u="none" strike="noStrike" dirty="0" err="1">
                          <a:effectLst/>
                          <a:highlight>
                            <a:srgbClr val="FF0000"/>
                          </a:highlight>
                        </a:rPr>
                        <a:t>Quantenna</a:t>
                      </a:r>
                      <a:r>
                        <a:rPr lang="en-US" sz="1000" u="none" strike="noStrike" dirty="0">
                          <a:effectLst/>
                          <a:highlight>
                            <a:srgbClr val="FF0000"/>
                          </a:highlight>
                        </a:rPr>
                        <a:t>)</a:t>
                      </a:r>
                      <a:endParaRPr lang="en-US" sz="1000" b="0" i="0" u="none" strike="noStrike" dirty="0">
                        <a:effectLst/>
                        <a:highlight>
                          <a:srgbClr val="FF0000"/>
                        </a:highligh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881973778"/>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FF0000"/>
                          </a:highlight>
                        </a:rPr>
                        <a:t>765</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FF0000"/>
                          </a:highlight>
                        </a:rPr>
                        <a:t>CR MU EDCA Timer</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FF0000"/>
                          </a:highlight>
                        </a:rPr>
                        <a:t>Zhou Lan (Broadcom Inc.)</a:t>
                      </a:r>
                      <a:endParaRPr lang="en-US" sz="1000" b="0" i="0" u="none" strike="noStrike" dirty="0">
                        <a:effectLst/>
                        <a:highlight>
                          <a:srgbClr val="FF00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826282577"/>
                  </a:ext>
                </a:extLst>
              </a:tr>
              <a:tr h="318537">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908</a:t>
                      </a:r>
                      <a:endParaRPr lang="en-US" sz="1000" b="0" i="0" u="none" strike="noStrike">
                        <a:effectLst/>
                        <a:latin typeface="Arial" panose="020B0604020202020204" pitchFamily="34" charset="0"/>
                      </a:endParaRPr>
                    </a:p>
                  </a:txBody>
                  <a:tcPr marL="6350" marR="6350" marT="6350" marB="0"/>
                </a:tc>
                <a:tc>
                  <a:txBody>
                    <a:bodyPr/>
                    <a:lstStyle/>
                    <a:p>
                      <a:pPr algn="l" fontAlgn="t"/>
                      <a:r>
                        <a:rPr lang="nn-NO" sz="1000" u="none" strike="noStrike" dirty="0">
                          <a:effectLst/>
                        </a:rPr>
                        <a:t>MU EDCA parameters update frame</a:t>
                      </a:r>
                      <a:endParaRPr lang="nn-NO"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Thomas </a:t>
                      </a:r>
                      <a:r>
                        <a:rPr lang="en-US" sz="1000" u="none" strike="noStrike" dirty="0" err="1">
                          <a:effectLst/>
                        </a:rPr>
                        <a:t>Derham</a:t>
                      </a:r>
                      <a:r>
                        <a:rPr lang="en-US" sz="1000" u="none" strike="noStrike" dirty="0">
                          <a:effectLst/>
                        </a:rPr>
                        <a:t> (Broadcom)</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497215390"/>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LB238-CR-UORA-Misc</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259347487"/>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1130</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CIDs 20529 and 20630</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err="1">
                          <a:effectLst/>
                          <a:highlight>
                            <a:srgbClr val="00FF00"/>
                          </a:highlight>
                        </a:rPr>
                        <a:t>Yunbo</a:t>
                      </a:r>
                      <a:r>
                        <a:rPr lang="en-US" sz="1000" u="none" strike="noStrike" dirty="0">
                          <a:effectLst/>
                          <a:highlight>
                            <a:srgbClr val="00FF00"/>
                          </a:highlight>
                        </a:rPr>
                        <a:t> Li (Huawei)</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629862520"/>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1183</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on Trigger Frame Format</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Qualcomm</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7271533"/>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1186</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CR on MU Operation</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Qualcomm</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103989621"/>
                  </a:ext>
                </a:extLst>
              </a:tr>
              <a:tr h="169886">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1204</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CID20624</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Laurent </a:t>
                      </a:r>
                      <a:r>
                        <a:rPr lang="en-US" sz="1000" u="none" strike="noStrike" dirty="0" err="1">
                          <a:effectLst/>
                          <a:highlight>
                            <a:srgbClr val="00FF00"/>
                          </a:highlight>
                        </a:rPr>
                        <a:t>Cariou</a:t>
                      </a:r>
                      <a:r>
                        <a:rPr lang="en-US" sz="1000" u="none" strike="noStrike" dirty="0">
                          <a:effectLst/>
                          <a:highlight>
                            <a:srgbClr val="00FF00"/>
                          </a:highlight>
                        </a:rPr>
                        <a:t> (Intel)</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8308998"/>
                  </a:ext>
                </a:extLst>
              </a:tr>
              <a:tr h="169886">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00FF00"/>
                          </a:highlight>
                        </a:rPr>
                        <a:t>1217</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Resolution for CID 21110</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Abhishek Patil (Qualcomm)</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9141600"/>
                  </a:ext>
                </a:extLst>
              </a:tr>
              <a:tr h="2213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highlight>
                            <a:srgbClr val="00FF00"/>
                          </a:highlight>
                        </a:rPr>
                        <a:t>1218</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Resolution for CIDs on UORA - part 2</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dirty="0">
                          <a:effectLst/>
                          <a:highlight>
                            <a:srgbClr val="00FF00"/>
                          </a:highlight>
                        </a:rPr>
                        <a:t>Abhishek Patil (Qualcomm)</a:t>
                      </a:r>
                      <a:endParaRPr lang="en-US" sz="1000" b="0" i="0" u="none" strike="noStrike" dirty="0">
                        <a:effectLst/>
                        <a:highlight>
                          <a:srgbClr val="00FF00"/>
                        </a:highligh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47609190"/>
                  </a:ext>
                </a:extLst>
              </a:tr>
              <a:tr h="169886">
                <a:tc>
                  <a:txBody>
                    <a:bodyPr/>
                    <a:lstStyle/>
                    <a:p>
                      <a:pPr algn="r" fontAlgn="t"/>
                      <a:r>
                        <a:rPr lang="en-US" sz="1000" u="none" strike="noStrike" dirty="0">
                          <a:effectLst/>
                        </a:rPr>
                        <a:t>2019</a:t>
                      </a:r>
                      <a:endParaRPr lang="en-US" sz="1000" b="0" i="0" u="none" strike="noStrike" dirty="0">
                        <a:effectLst/>
                        <a:latin typeface="Arial" panose="020B0604020202020204" pitchFamily="34" charset="0"/>
                      </a:endParaRPr>
                    </a:p>
                  </a:txBody>
                  <a:tcPr marL="6350" marR="6350" marT="6350" marB="0"/>
                </a:tc>
                <a:tc>
                  <a:txBody>
                    <a:bodyPr/>
                    <a:lstStyle/>
                    <a:p>
                      <a:pPr algn="r" fontAlgn="t"/>
                      <a:r>
                        <a:rPr lang="en-US" sz="1000" u="none" strike="noStrike" dirty="0">
                          <a:effectLst/>
                        </a:rPr>
                        <a:t>1263</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RA Setting for Response to Trigger frame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Po-Kai Huang (Intel)</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MU</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1721609850"/>
                  </a:ext>
                </a:extLst>
              </a:tr>
            </a:tbl>
          </a:graphicData>
        </a:graphic>
      </p:graphicFrame>
      <p:graphicFrame>
        <p:nvGraphicFramePr>
          <p:cNvPr id="9" name="Table 8">
            <a:extLst>
              <a:ext uri="{FF2B5EF4-FFF2-40B4-BE49-F238E27FC236}">
                <a16:creationId xmlns:a16="http://schemas.microsoft.com/office/drawing/2014/main" id="{403CF405-3C5D-4C74-A254-8C077675DCBB}"/>
              </a:ext>
            </a:extLst>
          </p:cNvPr>
          <p:cNvGraphicFramePr>
            <a:graphicFrameLocks noGrp="1"/>
          </p:cNvGraphicFramePr>
          <p:nvPr>
            <p:extLst>
              <p:ext uri="{D42A27DB-BD31-4B8C-83A1-F6EECF244321}">
                <p14:modId xmlns:p14="http://schemas.microsoft.com/office/powerpoint/2010/main" val="3923243687"/>
              </p:ext>
            </p:extLst>
          </p:nvPr>
        </p:nvGraphicFramePr>
        <p:xfrm>
          <a:off x="919956" y="4787900"/>
          <a:ext cx="7378700" cy="31750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2955625134"/>
                    </a:ext>
                  </a:extLst>
                </a:gridCol>
                <a:gridCol w="787400">
                  <a:extLst>
                    <a:ext uri="{9D8B030D-6E8A-4147-A177-3AD203B41FA5}">
                      <a16:colId xmlns:a16="http://schemas.microsoft.com/office/drawing/2014/main" val="3743676273"/>
                    </a:ext>
                  </a:extLst>
                </a:gridCol>
                <a:gridCol w="3302000">
                  <a:extLst>
                    <a:ext uri="{9D8B030D-6E8A-4147-A177-3AD203B41FA5}">
                      <a16:colId xmlns:a16="http://schemas.microsoft.com/office/drawing/2014/main" val="970643197"/>
                    </a:ext>
                  </a:extLst>
                </a:gridCol>
                <a:gridCol w="2146300">
                  <a:extLst>
                    <a:ext uri="{9D8B030D-6E8A-4147-A177-3AD203B41FA5}">
                      <a16:colId xmlns:a16="http://schemas.microsoft.com/office/drawing/2014/main" val="1543314992"/>
                    </a:ext>
                  </a:extLst>
                </a:gridCol>
                <a:gridCol w="622300">
                  <a:extLst>
                    <a:ext uri="{9D8B030D-6E8A-4147-A177-3AD203B41FA5}">
                      <a16:colId xmlns:a16="http://schemas.microsoft.com/office/drawing/2014/main" val="2621303476"/>
                    </a:ext>
                  </a:extLst>
                </a:gridCol>
              </a:tblGrid>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highlight>
                            <a:srgbClr val="00FF00"/>
                          </a:highlight>
                        </a:rPr>
                        <a:t>416</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a:effectLst/>
                          <a:highlight>
                            <a:srgbClr val="00FF00"/>
                          </a:highlight>
                        </a:rPr>
                        <a:t>CR for spatial reuse</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t"/>
                      <a:r>
                        <a:rPr lang="en-US" sz="1000" u="none" strike="noStrike" dirty="0" err="1">
                          <a:effectLst/>
                          <a:highlight>
                            <a:srgbClr val="00FF00"/>
                          </a:highlight>
                        </a:rPr>
                        <a:t>laurent</a:t>
                      </a:r>
                      <a:r>
                        <a:rPr lang="en-US" sz="1000" u="none" strike="noStrike" dirty="0">
                          <a:effectLst/>
                          <a:highlight>
                            <a:srgbClr val="00FF00"/>
                          </a:highlight>
                        </a:rPr>
                        <a:t> </a:t>
                      </a:r>
                      <a:r>
                        <a:rPr lang="en-US" sz="1000" u="none" strike="noStrike" dirty="0" err="1">
                          <a:effectLst/>
                          <a:highlight>
                            <a:srgbClr val="00FF00"/>
                          </a:highlight>
                        </a:rPr>
                        <a:t>cariou</a:t>
                      </a:r>
                      <a:r>
                        <a:rPr lang="en-US" sz="1000" u="none" strike="noStrike" dirty="0">
                          <a:effectLst/>
                          <a:highlight>
                            <a:srgbClr val="00FF00"/>
                          </a:highlight>
                        </a:rPr>
                        <a:t> (Intel)</a:t>
                      </a:r>
                      <a:endParaRPr lang="en-US" sz="1000" b="0" i="0" u="none" strike="noStrike" dirty="0">
                        <a:effectLst/>
                        <a:highlight>
                          <a:srgbClr val="00FF00"/>
                        </a:highlight>
                        <a:latin typeface="Arial" panose="020B0604020202020204" pitchFamily="34" charset="0"/>
                      </a:endParaRPr>
                    </a:p>
                  </a:txBody>
                  <a:tcPr marL="6350" marR="6350" marT="6350" marB="0"/>
                </a:tc>
                <a:tc>
                  <a:txBody>
                    <a:bodyPr/>
                    <a:lstStyle/>
                    <a:p>
                      <a:pPr algn="l" fontAlgn="b"/>
                      <a:r>
                        <a:rPr lang="en-US" sz="1000" u="none" strike="noStrike">
                          <a:effectLst/>
                        </a:rPr>
                        <a:t>SR</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7214714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613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SRP-comments</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dirty="0">
                          <a:effectLst/>
                        </a:rPr>
                        <a:t>Matthew Fischer (Broadcom Inc)</a:t>
                      </a:r>
                      <a:endParaRPr lang="en-US" sz="1000" b="0" i="0" u="none" strike="noStrike" dirty="0">
                        <a:effectLst/>
                        <a:latin typeface="Arial" panose="020B0604020202020204" pitchFamily="34" charset="0"/>
                      </a:endParaRPr>
                    </a:p>
                  </a:txBody>
                  <a:tcPr marL="6350" marR="6350" marT="6350" marB="0"/>
                </a:tc>
                <a:tc>
                  <a:txBody>
                    <a:bodyPr/>
                    <a:lstStyle/>
                    <a:p>
                      <a:pPr algn="l" fontAlgn="b"/>
                      <a:r>
                        <a:rPr lang="en-US" sz="1000" u="none" strike="noStrike" dirty="0">
                          <a:effectLst/>
                        </a:rPr>
                        <a:t>SR</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264446270"/>
                  </a:ext>
                </a:extLst>
              </a:tr>
            </a:tbl>
          </a:graphicData>
        </a:graphic>
      </p:graphicFrame>
    </p:spTree>
    <p:extLst>
      <p:ext uri="{BB962C8B-B14F-4D97-AF65-F5344CB8AC3E}">
        <p14:creationId xmlns:p14="http://schemas.microsoft.com/office/powerpoint/2010/main" val="1518810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Teleconferences (I)</a:t>
            </a:r>
          </a:p>
        </p:txBody>
      </p:sp>
      <p:sp>
        <p:nvSpPr>
          <p:cNvPr id="6" name="Date Placeholder 5"/>
          <p:cNvSpPr>
            <a:spLocks noGrp="1"/>
          </p:cNvSpPr>
          <p:nvPr>
            <p:ph type="dt" idx="10"/>
          </p:nvPr>
        </p:nvSpPr>
        <p:spPr/>
        <p:txBody>
          <a:bodyPr/>
          <a:lstStyle/>
          <a:p>
            <a:r>
              <a:rPr lang="en-US"/>
              <a:t>September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73363538"/>
              </p:ext>
            </p:extLst>
          </p:nvPr>
        </p:nvGraphicFramePr>
        <p:xfrm>
          <a:off x="571500" y="1742547"/>
          <a:ext cx="11048999" cy="4302760"/>
        </p:xfrm>
        <a:graphic>
          <a:graphicData uri="http://schemas.openxmlformats.org/drawingml/2006/table">
            <a:tbl>
              <a:tblPr firstRow="1" bandRow="1">
                <a:tableStyleId>{5C22544A-7EE6-4342-B048-85BDC9FD1C3A}</a:tableStyleId>
              </a:tblPr>
              <a:tblGrid>
                <a:gridCol w="1714500">
                  <a:extLst>
                    <a:ext uri="{9D8B030D-6E8A-4147-A177-3AD203B41FA5}">
                      <a16:colId xmlns:a16="http://schemas.microsoft.com/office/drawing/2014/main" val="20000"/>
                    </a:ext>
                  </a:extLst>
                </a:gridCol>
                <a:gridCol w="7924800">
                  <a:extLst>
                    <a:ext uri="{9D8B030D-6E8A-4147-A177-3AD203B41FA5}">
                      <a16:colId xmlns:a16="http://schemas.microsoft.com/office/drawing/2014/main" val="20001"/>
                    </a:ext>
                  </a:extLst>
                </a:gridCol>
                <a:gridCol w="1409699">
                  <a:extLst>
                    <a:ext uri="{9D8B030D-6E8A-4147-A177-3AD203B41FA5}">
                      <a16:colId xmlns:a16="http://schemas.microsoft.com/office/drawing/2014/main" val="20002"/>
                    </a:ext>
                  </a:extLst>
                </a:gridCol>
              </a:tblGrid>
              <a:tr h="370840">
                <a:tc>
                  <a:txBody>
                    <a:bodyPr/>
                    <a:lstStyle/>
                    <a:p>
                      <a:pPr algn="ctr"/>
                      <a:r>
                        <a:rPr lang="en-US" dirty="0"/>
                        <a:t>DCN</a:t>
                      </a:r>
                    </a:p>
                  </a:txBody>
                  <a:tcPr/>
                </a:tc>
                <a:tc>
                  <a:txBody>
                    <a:bodyPr/>
                    <a:lstStyle/>
                    <a:p>
                      <a:pPr algn="ctr"/>
                      <a:r>
                        <a:rPr lang="en-US" dirty="0"/>
                        <a:t>Ready for Motion</a:t>
                      </a:r>
                    </a:p>
                  </a:txBody>
                  <a:tcPr/>
                </a:tc>
                <a:tc>
                  <a:txBody>
                    <a:bodyPr/>
                    <a:lstStyle/>
                    <a:p>
                      <a:pPr algn="ctr"/>
                      <a:r>
                        <a:rPr lang="en-US" dirty="0"/>
                        <a:t>Deferred</a:t>
                      </a:r>
                    </a:p>
                  </a:txBody>
                  <a:tcPr/>
                </a:tc>
                <a:extLst>
                  <a:ext uri="{0D108BD9-81ED-4DB2-BD59-A6C34878D82A}">
                    <a16:rowId xmlns:a16="http://schemas.microsoft.com/office/drawing/2014/main" val="10000"/>
                  </a:ext>
                </a:extLst>
              </a:tr>
              <a:tr h="370840">
                <a:tc>
                  <a:txBody>
                    <a:bodyPr/>
                    <a:lstStyle/>
                    <a:p>
                      <a:r>
                        <a:rPr lang="en-US" sz="1100" dirty="0"/>
                        <a:t>11-19/1155 (Osama)</a:t>
                      </a:r>
                    </a:p>
                  </a:txBody>
                  <a:tcPr/>
                </a:tc>
                <a:tc>
                  <a:txBody>
                    <a:bodyPr/>
                    <a:lstStyle/>
                    <a:p>
                      <a:r>
                        <a:rPr lang="en-US" sz="1100" dirty="0"/>
                        <a:t>20602, 21027, 21037, 20735, 21012</a:t>
                      </a:r>
                    </a:p>
                  </a:txBody>
                  <a:tcPr/>
                </a:tc>
                <a:tc>
                  <a:txBody>
                    <a:bodyPr/>
                    <a:lstStyle/>
                    <a:p>
                      <a:r>
                        <a:rPr lang="en-US" sz="1100" dirty="0"/>
                        <a:t>20762, 20756</a:t>
                      </a:r>
                    </a:p>
                    <a:p>
                      <a:r>
                        <a:rPr lang="en-US" sz="1100" dirty="0"/>
                        <a:t>20724</a:t>
                      </a:r>
                      <a:r>
                        <a:rPr lang="en-US" sz="1100" baseline="0" dirty="0"/>
                        <a:t> and 20751 are transferred to Youhan</a:t>
                      </a:r>
                      <a:endParaRPr lang="en-US" sz="1100" dirty="0"/>
                    </a:p>
                  </a:txBody>
                  <a:tcPr/>
                </a:tc>
                <a:extLst>
                  <a:ext uri="{0D108BD9-81ED-4DB2-BD59-A6C34878D82A}">
                    <a16:rowId xmlns:a16="http://schemas.microsoft.com/office/drawing/2014/main" val="10001"/>
                  </a:ext>
                </a:extLst>
              </a:tr>
              <a:tr h="370840">
                <a:tc>
                  <a:txBody>
                    <a:bodyPr/>
                    <a:lstStyle/>
                    <a:p>
                      <a:r>
                        <a:rPr lang="en-US" sz="1100" dirty="0"/>
                        <a:t>11-19/1035 (Liwen)</a:t>
                      </a:r>
                    </a:p>
                  </a:txBody>
                  <a:tcPr/>
                </a:tc>
                <a:tc>
                  <a:txBody>
                    <a:bodyPr/>
                    <a:lstStyle/>
                    <a:p>
                      <a:r>
                        <a:rPr lang="en-GB" sz="1100" kern="1200" dirty="0">
                          <a:solidFill>
                            <a:schemeClr val="dk1"/>
                          </a:solidFill>
                          <a:effectLst/>
                          <a:latin typeface="+mn-lt"/>
                          <a:ea typeface="+mn-ea"/>
                          <a:cs typeface="+mn-cs"/>
                        </a:rPr>
                        <a:t>20428, 20825, 21067, 21607,</a:t>
                      </a:r>
                      <a:r>
                        <a:rPr lang="en-GB" sz="1100" kern="1200" baseline="0" dirty="0">
                          <a:solidFill>
                            <a:schemeClr val="dk1"/>
                          </a:solidFill>
                          <a:effectLst/>
                          <a:latin typeface="+mn-lt"/>
                          <a:ea typeface="+mn-ea"/>
                          <a:cs typeface="+mn-cs"/>
                        </a:rPr>
                        <a:t> </a:t>
                      </a:r>
                      <a:r>
                        <a:rPr lang="en-GB" sz="1100" kern="1200" dirty="0">
                          <a:solidFill>
                            <a:schemeClr val="dk1"/>
                          </a:solidFill>
                          <a:effectLst/>
                          <a:latin typeface="+mn-lt"/>
                          <a:ea typeface="+mn-ea"/>
                          <a:cs typeface="+mn-cs"/>
                        </a:rPr>
                        <a:t>20776 and 20394</a:t>
                      </a:r>
                      <a:endParaRPr lang="en-US" sz="1100" dirty="0"/>
                    </a:p>
                  </a:txBody>
                  <a:tcPr/>
                </a:tc>
                <a:tc>
                  <a:txBody>
                    <a:bodyPr/>
                    <a:lstStyle/>
                    <a:p>
                      <a:endParaRPr lang="en-US" sz="1100" dirty="0"/>
                    </a:p>
                  </a:txBody>
                  <a:tcPr/>
                </a:tc>
                <a:extLst>
                  <a:ext uri="{0D108BD9-81ED-4DB2-BD59-A6C34878D82A}">
                    <a16:rowId xmlns:a16="http://schemas.microsoft.com/office/drawing/2014/main" val="10002"/>
                  </a:ext>
                </a:extLst>
              </a:tr>
              <a:tr h="370840">
                <a:tc>
                  <a:txBody>
                    <a:bodyPr/>
                    <a:lstStyle/>
                    <a:p>
                      <a:r>
                        <a:rPr lang="en-US" sz="1100" dirty="0"/>
                        <a:t>11-19/1377 (Po-Kai)</a:t>
                      </a:r>
                    </a:p>
                  </a:txBody>
                  <a:tcPr/>
                </a:tc>
                <a:tc>
                  <a:txBody>
                    <a:bodyPr/>
                    <a:lstStyle/>
                    <a:p>
                      <a:r>
                        <a:rPr lang="en-GB" sz="1100" kern="1200" dirty="0">
                          <a:solidFill>
                            <a:schemeClr val="dk1"/>
                          </a:solidFill>
                          <a:effectLst/>
                          <a:latin typeface="+mn-lt"/>
                          <a:ea typeface="+mn-ea"/>
                          <a:cs typeface="+mn-cs"/>
                        </a:rPr>
                        <a:t>20087, 20088, 20166, and 21001</a:t>
                      </a:r>
                      <a:endParaRPr lang="en-US" sz="1100" dirty="0"/>
                    </a:p>
                  </a:txBody>
                  <a:tcPr/>
                </a:tc>
                <a:tc>
                  <a:txBody>
                    <a:bodyPr/>
                    <a:lstStyle/>
                    <a:p>
                      <a:endParaRPr lang="en-US" sz="1100" dirty="0"/>
                    </a:p>
                  </a:txBody>
                  <a:tcPr/>
                </a:tc>
                <a:extLst>
                  <a:ext uri="{0D108BD9-81ED-4DB2-BD59-A6C34878D82A}">
                    <a16:rowId xmlns:a16="http://schemas.microsoft.com/office/drawing/2014/main" val="10003"/>
                  </a:ext>
                </a:extLst>
              </a:tr>
              <a:tr h="370840">
                <a:tc>
                  <a:txBody>
                    <a:bodyPr/>
                    <a:lstStyle/>
                    <a:p>
                      <a:r>
                        <a:rPr lang="en-US" sz="1100" dirty="0"/>
                        <a:t>11-19/0619 (</a:t>
                      </a:r>
                      <a:r>
                        <a:rPr lang="en-US" sz="1100" dirty="0" err="1"/>
                        <a:t>Sirini</a:t>
                      </a:r>
                      <a:r>
                        <a:rPr lang="en-US" sz="1100" dirty="0"/>
                        <a:t>)</a:t>
                      </a:r>
                    </a:p>
                  </a:txBody>
                  <a:tcPr/>
                </a:tc>
                <a:tc>
                  <a:txBody>
                    <a:bodyPr/>
                    <a:lstStyle/>
                    <a:p>
                      <a:r>
                        <a:rPr lang="en-US" sz="1100" dirty="0"/>
                        <a:t>20015, 20854, 20110, 20274, 20426, 20430, 20658,</a:t>
                      </a:r>
                      <a:r>
                        <a:rPr lang="en-US" sz="1100" baseline="0" dirty="0"/>
                        <a:t> 20109, 20610, 20812, 20815, 20909, 20981, 21466, </a:t>
                      </a:r>
                      <a:r>
                        <a:rPr lang="en-US" sz="1100" baseline="0" dirty="0">
                          <a:solidFill>
                            <a:srgbClr val="FF0000"/>
                          </a:solidFill>
                        </a:rPr>
                        <a:t>20957,</a:t>
                      </a:r>
                      <a:r>
                        <a:rPr lang="en-US" sz="1100" baseline="0" dirty="0"/>
                        <a:t> 20920</a:t>
                      </a:r>
                      <a:endParaRPr lang="en-US" sz="1100" dirty="0"/>
                    </a:p>
                  </a:txBody>
                  <a:tcPr/>
                </a:tc>
                <a:tc>
                  <a:txBody>
                    <a:bodyPr/>
                    <a:lstStyle/>
                    <a:p>
                      <a:r>
                        <a:rPr lang="en-US" sz="1100" dirty="0"/>
                        <a:t>20957, 20426</a:t>
                      </a:r>
                    </a:p>
                  </a:txBody>
                  <a:tcPr/>
                </a:tc>
                <a:extLst>
                  <a:ext uri="{0D108BD9-81ED-4DB2-BD59-A6C34878D82A}">
                    <a16:rowId xmlns:a16="http://schemas.microsoft.com/office/drawing/2014/main" val="10004"/>
                  </a:ext>
                </a:extLst>
              </a:tr>
              <a:tr h="370840">
                <a:tc>
                  <a:txBody>
                    <a:bodyPr/>
                    <a:lstStyle/>
                    <a:p>
                      <a:r>
                        <a:rPr lang="en-US" sz="1100" dirty="0"/>
                        <a:t>11-19/1259 (Osama)</a:t>
                      </a:r>
                    </a:p>
                  </a:txBody>
                  <a:tcPr/>
                </a:tc>
                <a:tc>
                  <a:txBody>
                    <a:bodyPr/>
                    <a:lstStyle/>
                    <a:p>
                      <a:r>
                        <a:rPr lang="en-US" sz="1100" dirty="0"/>
                        <a:t>20092, 20681, 20682, 20906, 21339, 21340, 21341, and 21338</a:t>
                      </a:r>
                    </a:p>
                  </a:txBody>
                  <a:tcPr/>
                </a:tc>
                <a:tc>
                  <a:txBody>
                    <a:bodyPr/>
                    <a:lstStyle/>
                    <a:p>
                      <a:endParaRPr lang="en-US" sz="1100" dirty="0"/>
                    </a:p>
                  </a:txBody>
                  <a:tcPr/>
                </a:tc>
                <a:extLst>
                  <a:ext uri="{0D108BD9-81ED-4DB2-BD59-A6C34878D82A}">
                    <a16:rowId xmlns:a16="http://schemas.microsoft.com/office/drawing/2014/main" val="10005"/>
                  </a:ext>
                </a:extLst>
              </a:tr>
              <a:tr h="370840">
                <a:tc>
                  <a:txBody>
                    <a:bodyPr/>
                    <a:lstStyle/>
                    <a:p>
                      <a:r>
                        <a:rPr lang="en-US" sz="1100" dirty="0"/>
                        <a:t>11-19/1236 (Edward)</a:t>
                      </a:r>
                    </a:p>
                  </a:txBody>
                  <a:tcPr/>
                </a:tc>
                <a:tc>
                  <a:txBody>
                    <a:bodyPr/>
                    <a:lstStyle/>
                    <a:p>
                      <a:r>
                        <a:rPr lang="en-US" sz="1100" dirty="0"/>
                        <a:t>20550, 20667, 21306, 20551, 20503 </a:t>
                      </a:r>
                    </a:p>
                  </a:txBody>
                  <a:tcPr/>
                </a:tc>
                <a:tc>
                  <a:txBody>
                    <a:bodyPr/>
                    <a:lstStyle/>
                    <a:p>
                      <a:r>
                        <a:rPr lang="en-US" sz="1100" dirty="0"/>
                        <a:t>20978, 20649, 20502</a:t>
                      </a:r>
                    </a:p>
                  </a:txBody>
                  <a:tcPr/>
                </a:tc>
                <a:extLst>
                  <a:ext uri="{0D108BD9-81ED-4DB2-BD59-A6C34878D82A}">
                    <a16:rowId xmlns:a16="http://schemas.microsoft.com/office/drawing/2014/main" val="10006"/>
                  </a:ext>
                </a:extLst>
              </a:tr>
              <a:tr h="370840">
                <a:tc>
                  <a:txBody>
                    <a:bodyPr/>
                    <a:lstStyle/>
                    <a:p>
                      <a:r>
                        <a:rPr lang="en-US" sz="1100" dirty="0"/>
                        <a:t>11-19/1243 (Edward)</a:t>
                      </a:r>
                    </a:p>
                  </a:txBody>
                  <a:tcPr/>
                </a:tc>
                <a:tc>
                  <a:txBody>
                    <a:bodyPr/>
                    <a:lstStyle/>
                    <a:p>
                      <a:r>
                        <a:rPr lang="en-US" sz="1100" dirty="0"/>
                        <a:t>20100</a:t>
                      </a:r>
                    </a:p>
                  </a:txBody>
                  <a:tcPr/>
                </a:tc>
                <a:tc>
                  <a:txBody>
                    <a:bodyPr/>
                    <a:lstStyle/>
                    <a:p>
                      <a:r>
                        <a:rPr lang="en-US" sz="1100" dirty="0"/>
                        <a:t>21538, 20114</a:t>
                      </a:r>
                    </a:p>
                  </a:txBody>
                  <a:tcPr/>
                </a:tc>
                <a:extLst>
                  <a:ext uri="{0D108BD9-81ED-4DB2-BD59-A6C34878D82A}">
                    <a16:rowId xmlns:a16="http://schemas.microsoft.com/office/drawing/2014/main" val="10007"/>
                  </a:ext>
                </a:extLst>
              </a:tr>
              <a:tr h="370840">
                <a:tc>
                  <a:txBody>
                    <a:bodyPr/>
                    <a:lstStyle/>
                    <a:p>
                      <a:r>
                        <a:rPr lang="en-US" sz="1100" dirty="0"/>
                        <a:t>11-19/1023 (Liwen)</a:t>
                      </a:r>
                    </a:p>
                  </a:txBody>
                  <a:tcPr/>
                </a:tc>
                <a:tc>
                  <a:txBody>
                    <a:bodyPr/>
                    <a:lstStyle/>
                    <a:p>
                      <a:r>
                        <a:rPr lang="en-US" sz="1100" dirty="0"/>
                        <a:t>21203</a:t>
                      </a:r>
                    </a:p>
                  </a:txBody>
                  <a:tcPr/>
                </a:tc>
                <a:tc>
                  <a:txBody>
                    <a:bodyPr/>
                    <a:lstStyle/>
                    <a:p>
                      <a:endParaRPr lang="en-US" sz="1100" dirty="0"/>
                    </a:p>
                  </a:txBody>
                  <a:tcPr/>
                </a:tc>
                <a:extLst>
                  <a:ext uri="{0D108BD9-81ED-4DB2-BD59-A6C34878D82A}">
                    <a16:rowId xmlns:a16="http://schemas.microsoft.com/office/drawing/2014/main" val="10008"/>
                  </a:ext>
                </a:extLst>
              </a:tr>
              <a:tr h="370840">
                <a:tc>
                  <a:txBody>
                    <a:bodyPr/>
                    <a:lstStyle/>
                    <a:p>
                      <a:r>
                        <a:rPr lang="en-US" sz="1100" dirty="0"/>
                        <a:t>11-19/1417 (Liwen)</a:t>
                      </a:r>
                    </a:p>
                  </a:txBody>
                  <a:tcPr/>
                </a:tc>
                <a:tc>
                  <a:txBody>
                    <a:bodyPr/>
                    <a:lstStyle/>
                    <a:p>
                      <a:r>
                        <a:rPr lang="en-US" sz="1100" dirty="0"/>
                        <a:t>20391, 20418, 21200, 21336, and 21337 </a:t>
                      </a:r>
                    </a:p>
                  </a:txBody>
                  <a:tcPr/>
                </a:tc>
                <a:tc>
                  <a:txBody>
                    <a:bodyPr/>
                    <a:lstStyle/>
                    <a:p>
                      <a:endParaRPr lang="en-US" sz="1100" dirty="0"/>
                    </a:p>
                  </a:txBody>
                  <a:tcPr/>
                </a:tc>
                <a:extLst>
                  <a:ext uri="{0D108BD9-81ED-4DB2-BD59-A6C34878D82A}">
                    <a16:rowId xmlns:a16="http://schemas.microsoft.com/office/drawing/2014/main" val="10009"/>
                  </a:ext>
                </a:extLst>
              </a:tr>
              <a:tr h="370840">
                <a:tc>
                  <a:txBody>
                    <a:bodyPr/>
                    <a:lstStyle/>
                    <a:p>
                      <a:r>
                        <a:rPr lang="en-US" sz="1100" dirty="0"/>
                        <a:t>11-19/0748 (Liwen)</a:t>
                      </a:r>
                    </a:p>
                  </a:txBody>
                  <a:tcPr/>
                </a:tc>
                <a:tc>
                  <a:txBody>
                    <a:bodyPr/>
                    <a:lstStyle/>
                    <a:p>
                      <a:r>
                        <a:rPr lang="en-US" sz="1100" dirty="0"/>
                        <a:t>21289 and 21080 </a:t>
                      </a:r>
                    </a:p>
                  </a:txBody>
                  <a:tcPr/>
                </a:tc>
                <a:tc>
                  <a:txBody>
                    <a:bodyPr/>
                    <a:lstStyle/>
                    <a:p>
                      <a:endParaRPr lang="en-US" sz="1100"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419791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Teleconferences (II)</a:t>
            </a:r>
          </a:p>
        </p:txBody>
      </p:sp>
      <p:sp>
        <p:nvSpPr>
          <p:cNvPr id="3" name="Date Placeholder 2"/>
          <p:cNvSpPr>
            <a:spLocks noGrp="1"/>
          </p:cNvSpPr>
          <p:nvPr>
            <p:ph type="dt" idx="10"/>
          </p:nvPr>
        </p:nvSpPr>
        <p:spPr/>
        <p:txBody>
          <a:bodyPr/>
          <a:lstStyle/>
          <a:p>
            <a:r>
              <a:rPr lang="en-US"/>
              <a:t>September 2019</a:t>
            </a:r>
            <a:endParaRPr lang="en-GB"/>
          </a:p>
        </p:txBody>
      </p:sp>
      <p:sp>
        <p:nvSpPr>
          <p:cNvPr id="4" name="Footer Placeholder 3"/>
          <p:cNvSpPr>
            <a:spLocks noGrp="1"/>
          </p:cNvSpPr>
          <p:nvPr>
            <p:ph type="ftr" idx="11"/>
          </p:nvPr>
        </p:nvSpPr>
        <p:spPr/>
        <p:txBody>
          <a:bodyPr/>
          <a:lstStyle/>
          <a:p>
            <a:r>
              <a:rPr lang="en-GB"/>
              <a:t>Osama Aboul-Magd, Huawei Technologies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45534512"/>
              </p:ext>
            </p:extLst>
          </p:nvPr>
        </p:nvGraphicFramePr>
        <p:xfrm>
          <a:off x="621242" y="1600200"/>
          <a:ext cx="11048999" cy="4175760"/>
        </p:xfrm>
        <a:graphic>
          <a:graphicData uri="http://schemas.openxmlformats.org/drawingml/2006/table">
            <a:tbl>
              <a:tblPr firstRow="1" bandRow="1">
                <a:tableStyleId>{5C22544A-7EE6-4342-B048-85BDC9FD1C3A}</a:tableStyleId>
              </a:tblPr>
              <a:tblGrid>
                <a:gridCol w="1740958">
                  <a:extLst>
                    <a:ext uri="{9D8B030D-6E8A-4147-A177-3AD203B41FA5}">
                      <a16:colId xmlns:a16="http://schemas.microsoft.com/office/drawing/2014/main" val="20000"/>
                    </a:ext>
                  </a:extLst>
                </a:gridCol>
                <a:gridCol w="6858000">
                  <a:extLst>
                    <a:ext uri="{9D8B030D-6E8A-4147-A177-3AD203B41FA5}">
                      <a16:colId xmlns:a16="http://schemas.microsoft.com/office/drawing/2014/main" val="20001"/>
                    </a:ext>
                  </a:extLst>
                </a:gridCol>
                <a:gridCol w="2450041">
                  <a:extLst>
                    <a:ext uri="{9D8B030D-6E8A-4147-A177-3AD203B41FA5}">
                      <a16:colId xmlns:a16="http://schemas.microsoft.com/office/drawing/2014/main" val="20002"/>
                    </a:ext>
                  </a:extLst>
                </a:gridCol>
              </a:tblGrid>
              <a:tr h="370840">
                <a:tc>
                  <a:txBody>
                    <a:bodyPr/>
                    <a:lstStyle/>
                    <a:p>
                      <a:pPr algn="ctr"/>
                      <a:r>
                        <a:rPr lang="en-US" dirty="0"/>
                        <a:t>DCN</a:t>
                      </a:r>
                    </a:p>
                  </a:txBody>
                  <a:tcPr/>
                </a:tc>
                <a:tc>
                  <a:txBody>
                    <a:bodyPr/>
                    <a:lstStyle/>
                    <a:p>
                      <a:pPr algn="ctr"/>
                      <a:r>
                        <a:rPr lang="en-US" dirty="0"/>
                        <a:t>Ready for Motion</a:t>
                      </a:r>
                    </a:p>
                  </a:txBody>
                  <a:tcPr/>
                </a:tc>
                <a:tc>
                  <a:txBody>
                    <a:bodyPr/>
                    <a:lstStyle/>
                    <a:p>
                      <a:pPr algn="ctr"/>
                      <a:r>
                        <a:rPr lang="en-US" dirty="0"/>
                        <a:t>Deferred</a:t>
                      </a:r>
                    </a:p>
                  </a:txBody>
                  <a:tcPr/>
                </a:tc>
                <a:extLst>
                  <a:ext uri="{0D108BD9-81ED-4DB2-BD59-A6C34878D82A}">
                    <a16:rowId xmlns:a16="http://schemas.microsoft.com/office/drawing/2014/main" val="10000"/>
                  </a:ext>
                </a:extLst>
              </a:tr>
              <a:tr h="370840">
                <a:tc>
                  <a:txBody>
                    <a:bodyPr/>
                    <a:lstStyle/>
                    <a:p>
                      <a:r>
                        <a:rPr lang="en-US" sz="1100" dirty="0"/>
                        <a:t>11-19/1387 (Liwen)</a:t>
                      </a:r>
                    </a:p>
                  </a:txBody>
                  <a:tcPr/>
                </a:tc>
                <a:tc>
                  <a:txBody>
                    <a:bodyPr/>
                    <a:lstStyle/>
                    <a:p>
                      <a:r>
                        <a:rPr lang="en-US" sz="1100" dirty="0"/>
                        <a:t>20299, 20770, 20755, 20767, and 20956</a:t>
                      </a:r>
                    </a:p>
                    <a:p>
                      <a:r>
                        <a:rPr lang="en-US" sz="1100" dirty="0"/>
                        <a:t>(29/08) 21291, 21486,</a:t>
                      </a:r>
                      <a:r>
                        <a:rPr lang="en-US" sz="1100" baseline="0" dirty="0"/>
                        <a:t> 20135</a:t>
                      </a:r>
                      <a:endParaRPr lang="en-US" sz="1100" dirty="0"/>
                    </a:p>
                    <a:p>
                      <a:r>
                        <a:rPr lang="en-US" sz="1100" dirty="0"/>
                        <a:t>20799</a:t>
                      </a:r>
                      <a:r>
                        <a:rPr lang="en-US" sz="1100" baseline="0" dirty="0"/>
                        <a:t> was ready for motion in July. Motion passed with an error for CID number.</a:t>
                      </a:r>
                      <a:endParaRPr lang="en-US" sz="1100" dirty="0"/>
                    </a:p>
                  </a:txBody>
                  <a:tcPr/>
                </a:tc>
                <a:tc>
                  <a:txBody>
                    <a:bodyPr/>
                    <a:lstStyle/>
                    <a:p>
                      <a:r>
                        <a:rPr lang="en-US" sz="1100" dirty="0">
                          <a:solidFill>
                            <a:srgbClr val="FF0000"/>
                          </a:solidFill>
                        </a:rPr>
                        <a:t>21486</a:t>
                      </a:r>
                    </a:p>
                    <a:p>
                      <a:r>
                        <a:rPr lang="en-US" sz="1100" dirty="0"/>
                        <a:t>20187 and 21598 are transferred to Zhou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I don’t recall discussion </a:t>
                      </a:r>
                      <a:r>
                        <a:rPr lang="en-US" sz="1100" dirty="0">
                          <a:solidFill>
                            <a:srgbClr val="FF0000"/>
                          </a:solidFill>
                        </a:rPr>
                        <a:t>20799</a:t>
                      </a:r>
                      <a:r>
                        <a:rPr lang="en-US" sz="1100" dirty="0"/>
                        <a:t>,  21290,, 20768, </a:t>
                      </a:r>
                      <a:r>
                        <a:rPr lang="en-US" sz="1100" dirty="0">
                          <a:solidFill>
                            <a:srgbClr val="FF0000"/>
                          </a:solidFill>
                        </a:rPr>
                        <a:t>20135</a:t>
                      </a:r>
                    </a:p>
                    <a:p>
                      <a:endParaRPr lang="en-US" sz="1100" dirty="0"/>
                    </a:p>
                  </a:txBody>
                  <a:tcPr/>
                </a:tc>
                <a:extLst>
                  <a:ext uri="{0D108BD9-81ED-4DB2-BD59-A6C34878D82A}">
                    <a16:rowId xmlns:a16="http://schemas.microsoft.com/office/drawing/2014/main" val="10001"/>
                  </a:ext>
                </a:extLst>
              </a:tr>
              <a:tr h="370840">
                <a:tc>
                  <a:txBody>
                    <a:bodyPr/>
                    <a:lstStyle/>
                    <a:p>
                      <a:r>
                        <a:rPr lang="en-US" sz="1100" dirty="0"/>
                        <a:t>11-19/1263 (Po-Kai)</a:t>
                      </a:r>
                    </a:p>
                  </a:txBody>
                  <a:tcPr/>
                </a:tc>
                <a:tc>
                  <a:txBody>
                    <a:bodyPr/>
                    <a:lstStyle/>
                    <a:p>
                      <a:r>
                        <a:rPr lang="en-US" sz="1100" dirty="0"/>
                        <a:t>Not a CR submission.</a:t>
                      </a:r>
                      <a:r>
                        <a:rPr lang="en-US" sz="1100" baseline="0" dirty="0"/>
                        <a:t> Motion to approve the text changes will be considered in September.</a:t>
                      </a:r>
                      <a:endParaRPr lang="en-US" sz="1100" dirty="0"/>
                    </a:p>
                  </a:txBody>
                  <a:tcPr/>
                </a:tc>
                <a:tc>
                  <a:txBody>
                    <a:bodyPr/>
                    <a:lstStyle/>
                    <a:p>
                      <a:endParaRPr lang="en-US" sz="1100" dirty="0"/>
                    </a:p>
                  </a:txBody>
                  <a:tcPr/>
                </a:tc>
                <a:extLst>
                  <a:ext uri="{0D108BD9-81ED-4DB2-BD59-A6C34878D82A}">
                    <a16:rowId xmlns:a16="http://schemas.microsoft.com/office/drawing/2014/main" val="10002"/>
                  </a:ext>
                </a:extLst>
              </a:tr>
              <a:tr h="370840">
                <a:tc>
                  <a:txBody>
                    <a:bodyPr/>
                    <a:lstStyle/>
                    <a:p>
                      <a:r>
                        <a:rPr lang="en-US" sz="1100" dirty="0"/>
                        <a:t>11-19/1386 (Brian)</a:t>
                      </a:r>
                    </a:p>
                  </a:txBody>
                  <a:tcPr/>
                </a:tc>
                <a:tc>
                  <a:txBody>
                    <a:bodyPr/>
                    <a:lstStyle/>
                    <a:p>
                      <a:r>
                        <a:rPr lang="en-GB" sz="1100" kern="1200" dirty="0">
                          <a:solidFill>
                            <a:schemeClr val="dk1"/>
                          </a:solidFill>
                          <a:effectLst/>
                          <a:latin typeface="+mn-lt"/>
                          <a:ea typeface="+mn-ea"/>
                          <a:cs typeface="+mn-cs"/>
                        </a:rPr>
                        <a:t>20426 (Check with Ron and Youhan if they have any comments)</a:t>
                      </a:r>
                      <a:r>
                        <a:rPr lang="en-GB" sz="1100" kern="1200" baseline="0" dirty="0">
                          <a:solidFill>
                            <a:schemeClr val="dk1"/>
                          </a:solidFill>
                          <a:effectLst/>
                          <a:latin typeface="+mn-lt"/>
                          <a:ea typeface="+mn-ea"/>
                          <a:cs typeface="+mn-cs"/>
                        </a:rPr>
                        <a:t> – Brian uploaded a new revision</a:t>
                      </a:r>
                      <a:endParaRPr lang="en-US" sz="1100" dirty="0"/>
                    </a:p>
                  </a:txBody>
                  <a:tcPr/>
                </a:tc>
                <a:tc>
                  <a:txBody>
                    <a:bodyPr/>
                    <a:lstStyle/>
                    <a:p>
                      <a:endParaRPr lang="en-US" sz="1100" dirty="0"/>
                    </a:p>
                  </a:txBody>
                  <a:tcPr/>
                </a:tc>
                <a:extLst>
                  <a:ext uri="{0D108BD9-81ED-4DB2-BD59-A6C34878D82A}">
                    <a16:rowId xmlns:a16="http://schemas.microsoft.com/office/drawing/2014/main" val="10003"/>
                  </a:ext>
                </a:extLst>
              </a:tr>
              <a:tr h="370840">
                <a:tc>
                  <a:txBody>
                    <a:bodyPr/>
                    <a:lstStyle/>
                    <a:p>
                      <a:r>
                        <a:rPr lang="en-US" sz="1100" dirty="0"/>
                        <a:t>11-19/967 (Alfred)</a:t>
                      </a:r>
                    </a:p>
                  </a:txBody>
                  <a:tcPr/>
                </a:tc>
                <a:tc>
                  <a:txBody>
                    <a:bodyPr/>
                    <a:lstStyle/>
                    <a:p>
                      <a:r>
                        <a:rPr lang="en-US" sz="1100" dirty="0"/>
                        <a:t>20206, 20207, 20208, 20212</a:t>
                      </a:r>
                    </a:p>
                  </a:txBody>
                  <a:tcPr/>
                </a:tc>
                <a:tc>
                  <a:txBody>
                    <a:bodyPr/>
                    <a:lstStyle/>
                    <a:p>
                      <a:endParaRPr lang="en-US" sz="1100" dirty="0"/>
                    </a:p>
                  </a:txBody>
                  <a:tcPr/>
                </a:tc>
                <a:extLst>
                  <a:ext uri="{0D108BD9-81ED-4DB2-BD59-A6C34878D82A}">
                    <a16:rowId xmlns:a16="http://schemas.microsoft.com/office/drawing/2014/main" val="10004"/>
                  </a:ext>
                </a:extLst>
              </a:tr>
              <a:tr h="370840">
                <a:tc>
                  <a:txBody>
                    <a:bodyPr/>
                    <a:lstStyle/>
                    <a:p>
                      <a:r>
                        <a:rPr lang="en-US" sz="1100" dirty="0"/>
                        <a:t>11-19/1388 (Alfred)</a:t>
                      </a:r>
                    </a:p>
                  </a:txBody>
                  <a:tcPr/>
                </a:tc>
                <a:tc>
                  <a:txBody>
                    <a:bodyPr/>
                    <a:lstStyle/>
                    <a:p>
                      <a:endParaRPr lang="en-US" sz="1100" dirty="0"/>
                    </a:p>
                  </a:txBody>
                  <a:tcPr/>
                </a:tc>
                <a:tc>
                  <a:txBody>
                    <a:bodyPr/>
                    <a:lstStyle/>
                    <a:p>
                      <a:r>
                        <a:rPr lang="en-US" sz="1100" dirty="0"/>
                        <a:t>Two CIDs (20210, 21581) will be discussed during F2F</a:t>
                      </a:r>
                    </a:p>
                  </a:txBody>
                  <a:tcPr/>
                </a:tc>
                <a:extLst>
                  <a:ext uri="{0D108BD9-81ED-4DB2-BD59-A6C34878D82A}">
                    <a16:rowId xmlns:a16="http://schemas.microsoft.com/office/drawing/2014/main" val="10005"/>
                  </a:ext>
                </a:extLst>
              </a:tr>
              <a:tr h="370840">
                <a:tc>
                  <a:txBody>
                    <a:bodyPr/>
                    <a:lstStyle/>
                    <a:p>
                      <a:r>
                        <a:rPr lang="en-US" sz="1100" dirty="0"/>
                        <a:t>11-19/1458 (</a:t>
                      </a:r>
                      <a:r>
                        <a:rPr lang="en-US" sz="1100" dirty="0" err="1"/>
                        <a:t>Yongang</a:t>
                      </a:r>
                      <a:r>
                        <a:rPr lang="en-US" sz="1100" dirty="0"/>
                        <a:t>)</a:t>
                      </a:r>
                    </a:p>
                  </a:txBody>
                  <a:tcPr/>
                </a:tc>
                <a:tc>
                  <a:txBody>
                    <a:bodyPr/>
                    <a:lstStyle/>
                    <a:p>
                      <a:r>
                        <a:rPr lang="en-GB" sz="1100" kern="1200" dirty="0">
                          <a:solidFill>
                            <a:schemeClr val="dk1"/>
                          </a:solidFill>
                          <a:effectLst/>
                          <a:latin typeface="+mn-lt"/>
                          <a:ea typeface="+mn-ea"/>
                          <a:cs typeface="+mn-cs"/>
                        </a:rPr>
                        <a:t>20738, 20744, 20745, 21457, 21566 </a:t>
                      </a:r>
                      <a:endParaRPr lang="en-US" sz="1100" dirty="0"/>
                    </a:p>
                  </a:txBody>
                  <a:tcPr/>
                </a:tc>
                <a:tc>
                  <a:txBody>
                    <a:bodyPr/>
                    <a:lstStyle/>
                    <a:p>
                      <a:endParaRPr lang="en-US" sz="1100" dirty="0"/>
                    </a:p>
                  </a:txBody>
                  <a:tcPr/>
                </a:tc>
                <a:extLst>
                  <a:ext uri="{0D108BD9-81ED-4DB2-BD59-A6C34878D82A}">
                    <a16:rowId xmlns:a16="http://schemas.microsoft.com/office/drawing/2014/main" val="10006"/>
                  </a:ext>
                </a:extLst>
              </a:tr>
              <a:tr h="370840">
                <a:tc>
                  <a:txBody>
                    <a:bodyPr/>
                    <a:lstStyle/>
                    <a:p>
                      <a:r>
                        <a:rPr lang="en-US" sz="1100" dirty="0"/>
                        <a:t>11-19/1122 (Po-Kai)</a:t>
                      </a:r>
                    </a:p>
                  </a:txBody>
                  <a:tcPr/>
                </a:tc>
                <a:tc>
                  <a:txBody>
                    <a:bodyPr/>
                    <a:lstStyle/>
                    <a:p>
                      <a:r>
                        <a:rPr lang="en-US" sz="1100" dirty="0"/>
                        <a:t>Not a CR submission</a:t>
                      </a:r>
                    </a:p>
                  </a:txBody>
                  <a:tcPr/>
                </a:tc>
                <a:tc>
                  <a:txBody>
                    <a:bodyPr/>
                    <a:lstStyle/>
                    <a:p>
                      <a:r>
                        <a:rPr lang="en-US" sz="1100" dirty="0"/>
                        <a:t>Need time to check out the changes. Expect motion at the F2F</a:t>
                      </a:r>
                    </a:p>
                  </a:txBody>
                  <a:tcPr/>
                </a:tc>
                <a:extLst>
                  <a:ext uri="{0D108BD9-81ED-4DB2-BD59-A6C34878D82A}">
                    <a16:rowId xmlns:a16="http://schemas.microsoft.com/office/drawing/2014/main" val="10007"/>
                  </a:ext>
                </a:extLst>
              </a:tr>
              <a:tr h="370840">
                <a:tc>
                  <a:txBody>
                    <a:bodyPr/>
                    <a:lstStyle/>
                    <a:p>
                      <a:r>
                        <a:rPr lang="en-US" sz="1100" dirty="0"/>
                        <a:t>11-19/1237</a:t>
                      </a:r>
                      <a:r>
                        <a:rPr lang="en-US" sz="1100" baseline="0" dirty="0"/>
                        <a:t> (</a:t>
                      </a:r>
                      <a:r>
                        <a:rPr lang="en-US" sz="1100" baseline="0" dirty="0" err="1"/>
                        <a:t>Guoqing</a:t>
                      </a:r>
                      <a:r>
                        <a:rPr lang="en-US" sz="1100" baseline="0" dirty="0"/>
                        <a:t>)</a:t>
                      </a:r>
                      <a:endParaRPr lang="en-US" sz="1100" dirty="0"/>
                    </a:p>
                  </a:txBody>
                  <a:tcPr/>
                </a:tc>
                <a:tc>
                  <a:txBody>
                    <a:bodyPr/>
                    <a:lstStyle/>
                    <a:p>
                      <a:r>
                        <a:rPr lang="en-US" sz="1100"/>
                        <a:t>20440, 20498, 20987, 20988, 21028,</a:t>
                      </a:r>
                      <a:r>
                        <a:rPr lang="en-US" sz="1100" baseline="0"/>
                        <a:t> 20437</a:t>
                      </a:r>
                      <a:endParaRPr lang="en-US" sz="1100" dirty="0"/>
                    </a:p>
                  </a:txBody>
                  <a:tcPr/>
                </a:tc>
                <a:tc>
                  <a:txBody>
                    <a:bodyPr/>
                    <a:lstStyle/>
                    <a:p>
                      <a:endParaRPr lang="en-US" sz="1100"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89596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September 15-20, 2019</a:t>
            </a:r>
          </a:p>
          <a:p>
            <a:pPr algn="ctr">
              <a:lnSpc>
                <a:spcPct val="90000"/>
              </a:lnSpc>
              <a:buFontTx/>
              <a:buNone/>
            </a:pPr>
            <a:r>
              <a:rPr lang="en-US" sz="4000" dirty="0">
                <a:latin typeface="Arial" panose="020B0604020202020204" pitchFamily="34" charset="0"/>
              </a:rPr>
              <a:t>Hanoi, Vietnam</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(July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July 2019 Interim meeting to today:  </a:t>
            </a:r>
          </a:p>
          <a:p>
            <a:pPr lvl="1">
              <a:buFont typeface="Arial" panose="020B0604020202020204" pitchFamily="34" charset="0"/>
              <a:buChar char="•"/>
            </a:pPr>
            <a:r>
              <a:rPr lang="en-US" altLang="en-US" sz="1600" dirty="0">
                <a:hlinkClick r:id="rId2"/>
              </a:rPr>
              <a:t>https://mentor.ieee.org/802.11/dcn/19/11-19-1264-00-00ax-tgax-july-2019-vienna-meeting-minutes.docx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https://mentor.ieee.org/802.11/dcn/19/11-19-1312-00-00ax-july-16-tgax-mac-ad-hoc-meeting-minutes.docx</a:t>
            </a:r>
            <a:r>
              <a:rPr lang="en-US" altLang="en-US" sz="1600" dirty="0"/>
              <a:t> </a:t>
            </a:r>
          </a:p>
          <a:p>
            <a:pPr lvl="1">
              <a:buFont typeface="Arial" panose="020B0604020202020204" pitchFamily="34" charset="0"/>
              <a:buChar char="•"/>
            </a:pPr>
            <a:r>
              <a:rPr lang="en-US" altLang="en-US" sz="1600" dirty="0">
                <a:hlinkClick r:id="rId4"/>
              </a:rPr>
              <a:t>https://mentor.ieee.org/802.11/dcn/19/11-19-1434-01-00ax-tgax-teleconference-minutes-from-aug-to-sep-2019.docx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Report </a:t>
            </a:r>
          </a:p>
        </p:txBody>
      </p:sp>
      <p:sp>
        <p:nvSpPr>
          <p:cNvPr id="3" name="Content Placeholder 2"/>
          <p:cNvSpPr>
            <a:spLocks noGrp="1"/>
          </p:cNvSpPr>
          <p:nvPr>
            <p:ph idx="1"/>
          </p:nvPr>
        </p:nvSpPr>
        <p:spPr/>
        <p:txBody>
          <a:bodyPr/>
          <a:lstStyle/>
          <a:p>
            <a:r>
              <a:rPr lang="en-US" dirty="0"/>
              <a:t>Robert Stacey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68548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September 16,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September 16,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575958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September 17,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September 17,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September 18,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September 18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01200" cy="1065213"/>
          </a:xfrm>
        </p:spPr>
        <p:txBody>
          <a:bodyPr/>
          <a:lstStyle/>
          <a:p>
            <a:r>
              <a:rPr lang="en-US" altLang="en-US" dirty="0"/>
              <a:t>Agenda for Thursday September 19,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0945056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September 19,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November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Ballot Motion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6610896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259</TotalTime>
  <Words>2078</Words>
  <Application>Microsoft Office PowerPoint</Application>
  <PresentationFormat>Widescreen</PresentationFormat>
  <Paragraphs>466</Paragraphs>
  <Slides>32</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32</vt:i4>
      </vt:variant>
    </vt:vector>
  </HeadingPairs>
  <TitlesOfParts>
    <vt:vector size="41" baseType="lpstr">
      <vt:lpstr>Arial</vt:lpstr>
      <vt:lpstr>Arial Black</vt:lpstr>
      <vt:lpstr>Calibri</vt:lpstr>
      <vt:lpstr>Monotype Sorts</vt:lpstr>
      <vt:lpstr>Symbol</vt:lpstr>
      <vt:lpstr>Times New Roman</vt:lpstr>
      <vt:lpstr>Office Theme</vt:lpstr>
      <vt:lpstr>Document</vt:lpstr>
      <vt:lpstr>Worksheet</vt:lpstr>
      <vt:lpstr>TGax September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September 16, 10:30 – 12:30 </vt:lpstr>
      <vt:lpstr>Submissions</vt:lpstr>
      <vt:lpstr>MU Submissions from July</vt:lpstr>
      <vt:lpstr>Summary from Teleconferences (I)</vt:lpstr>
      <vt:lpstr>Summary from Teleconferences (II)</vt:lpstr>
      <vt:lpstr>Approval of  TG Minutes (July 2019 Meeting and Telecon Minutes) </vt:lpstr>
      <vt:lpstr>Editor Report </vt:lpstr>
      <vt:lpstr>Agenda for Monday September 16, 16:00 – 18:00 </vt:lpstr>
      <vt:lpstr>Agenda for Monday September 16, 19:30 – 21:30 </vt:lpstr>
      <vt:lpstr>Agenda for Tuesday September 17, 10:30 – 12:30 </vt:lpstr>
      <vt:lpstr>Agenda for Tuesday September 17, 16:00 – 18:00 </vt:lpstr>
      <vt:lpstr>Agenda for Wednesday September 18, 08:00 – 10:00 </vt:lpstr>
      <vt:lpstr>Agenda for Wednesday September 18 13:30 – 15:30 </vt:lpstr>
      <vt:lpstr>Agenda for Thursday September 19, 08:00 – 10:00</vt:lpstr>
      <vt:lpstr>Agenda for Thursday September 19, 13:30 – 15:30</vt:lpstr>
      <vt:lpstr>WG Ballot Motion</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27</cp:revision>
  <cp:lastPrinted>1601-01-01T00:00:00Z</cp:lastPrinted>
  <dcterms:created xsi:type="dcterms:W3CDTF">2019-08-14T12:42:27Z</dcterms:created>
  <dcterms:modified xsi:type="dcterms:W3CDTF">2019-09-15T06:01:37Z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1567517428</vt:lpwstr>
  </property>
</Properties>
</file>