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7" r:id="rId21"/>
    <p:sldId id="278" r:id="rId22"/>
    <p:sldId id="279" r:id="rId23"/>
    <p:sldId id="280"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2" d="100"/>
          <a:sy n="92" d="100"/>
        </p:scale>
        <p:origin x="96" y="2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doc.: IEEE 802.11-07/0547r0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May 2008</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smtClean="0"/>
              <a:t>Bruce Kraemer (Marvell)</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smtClean="0"/>
              <a:t>Page </a:t>
            </a:r>
            <a:fld id="{8E7926E4-64EE-4A3D-AD47-02808FF47410}" type="slidenum">
              <a:rPr lang="en-US" altLang="en-US" sz="1200" smtClean="0"/>
              <a:pPr/>
              <a:t>11</a:t>
            </a:fld>
            <a:endParaRPr lang="en-US" altLang="en-US" sz="120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extLst>
      <p:ext uri="{BB962C8B-B14F-4D97-AF65-F5344CB8AC3E}">
        <p14:creationId xmlns:p14="http://schemas.microsoft.com/office/powerpoint/2010/main" val="2874423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smtClean="0">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smtClean="0">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smtClean="0"/>
              <a:t>Page </a:t>
            </a:r>
            <a:fld id="{A70BF216-4F0E-40E5-A09D-9F1D7CD8F887}" type="slidenum">
              <a:rPr lang="en-US" smtClean="0"/>
              <a:pPr/>
              <a:t>14</a:t>
            </a:fld>
            <a:endParaRPr lang="en-US" smtClean="0"/>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smtClean="0"/>
          </a:p>
        </p:txBody>
      </p:sp>
    </p:spTree>
    <p:extLst>
      <p:ext uri="{BB962C8B-B14F-4D97-AF65-F5344CB8AC3E}">
        <p14:creationId xmlns:p14="http://schemas.microsoft.com/office/powerpoint/2010/main" val="2389935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8090762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smtClean="0"/>
              <a:t>July 2017</a:t>
            </a:r>
            <a:endParaRPr lang="en-US"/>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smtClean="0"/>
              <a:t>Page </a:t>
            </a:r>
            <a:fld id="{7797EB75-BD9E-45DB-A35F-6C321BEA61EF}" type="slidenum">
              <a:rPr lang="en-US" smtClean="0"/>
              <a:pPr>
                <a:defRPr/>
              </a:pPr>
              <a:t>18</a:t>
            </a:fld>
            <a:endParaRPr lang="en-US"/>
          </a:p>
        </p:txBody>
      </p:sp>
    </p:spTree>
    <p:extLst>
      <p:ext uri="{BB962C8B-B14F-4D97-AF65-F5344CB8AC3E}">
        <p14:creationId xmlns:p14="http://schemas.microsoft.com/office/powerpoint/2010/main" val="25886250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412761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5123" name="Rectangle 3"/>
          <p:cNvSpPr>
            <a:spLocks noGrp="1" noChangeArrowheads="1"/>
          </p:cNvSpPr>
          <p:nvPr>
            <p:ph type="dt" sz="quarter" idx="1"/>
          </p:nvPr>
        </p:nvSpPr>
        <p:spPr>
          <a:noFill/>
        </p:spPr>
        <p:txBody>
          <a:bodyPr/>
          <a:lstStyle/>
          <a:p>
            <a:r>
              <a:rPr lang="en-US" smtClean="0">
                <a:ea typeface="MS PGothic" pitchFamily="34" charset="-128"/>
              </a:rPr>
              <a:t>November 2010</a:t>
            </a:r>
          </a:p>
        </p:txBody>
      </p:sp>
      <p:sp>
        <p:nvSpPr>
          <p:cNvPr id="5124" name="Rectangle 6"/>
          <p:cNvSpPr>
            <a:spLocks noGrp="1" noChangeArrowheads="1"/>
          </p:cNvSpPr>
          <p:nvPr>
            <p:ph type="ftr" sz="quarter" idx="4"/>
          </p:nvPr>
        </p:nvSpPr>
        <p:spPr>
          <a:noFill/>
        </p:spPr>
        <p:txBody>
          <a:bodyPr/>
          <a:lstStyle/>
          <a:p>
            <a:pPr lvl="4"/>
            <a:r>
              <a:rPr lang="en-US" smtClean="0">
                <a:ea typeface="MS PGothic" pitchFamily="34" charset="-128"/>
              </a:rPr>
              <a:t>Bruce Kraemer (Marvell)</a:t>
            </a:r>
          </a:p>
        </p:txBody>
      </p:sp>
      <p:sp>
        <p:nvSpPr>
          <p:cNvPr id="5125" name="Rectangle 7"/>
          <p:cNvSpPr>
            <a:spLocks noGrp="1" noChangeArrowheads="1"/>
          </p:cNvSpPr>
          <p:nvPr>
            <p:ph type="sldNum" sz="quarter" idx="5"/>
          </p:nvPr>
        </p:nvSpPr>
        <p:spPr>
          <a:noFill/>
        </p:spPr>
        <p:txBody>
          <a:bodyPr/>
          <a:lstStyle/>
          <a:p>
            <a:r>
              <a:rPr lang="en-US" smtClean="0"/>
              <a:t>Page </a:t>
            </a:r>
            <a:fld id="{A70BF216-4F0E-40E5-A09D-9F1D7CD8F887}" type="slidenum">
              <a:rPr lang="en-US" smtClean="0"/>
              <a:pPr/>
              <a:t>21</a:t>
            </a:fld>
            <a:endParaRPr lang="en-US" smtClean="0"/>
          </a:p>
        </p:txBody>
      </p:sp>
      <p:sp>
        <p:nvSpPr>
          <p:cNvPr id="5126" name="Rectangle 2"/>
          <p:cNvSpPr>
            <a:spLocks noGrp="1" noRot="1" noChangeAspect="1" noChangeArrowheads="1" noTextEdit="1"/>
          </p:cNvSpPr>
          <p:nvPr>
            <p:ph type="sldImg"/>
          </p:nvPr>
        </p:nvSpPr>
        <p:spPr>
          <a:xfrm>
            <a:off x="409575" y="698500"/>
            <a:ext cx="6203950" cy="3490913"/>
          </a:xfrm>
          <a:ln/>
        </p:spPr>
      </p:sp>
      <p:sp>
        <p:nvSpPr>
          <p:cNvPr id="5127" name="Rectangle 3"/>
          <p:cNvSpPr>
            <a:spLocks noGrp="1" noChangeArrowheads="1"/>
          </p:cNvSpPr>
          <p:nvPr>
            <p:ph type="body" idx="1"/>
          </p:nvPr>
        </p:nvSpPr>
        <p:spPr>
          <a:xfrm>
            <a:off x="701675" y="4421188"/>
            <a:ext cx="5619750" cy="4189412"/>
          </a:xfrm>
          <a:noFill/>
          <a:ln/>
        </p:spPr>
        <p:txBody>
          <a:bodyPr/>
          <a:lstStyle/>
          <a:p>
            <a:endParaRPr lang="en-GB" smtClean="0"/>
          </a:p>
        </p:txBody>
      </p:sp>
    </p:spTree>
    <p:extLst>
      <p:ext uri="{BB962C8B-B14F-4D97-AF65-F5344CB8AC3E}">
        <p14:creationId xmlns:p14="http://schemas.microsoft.com/office/powerpoint/2010/main" val="159412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p:nvPr/>
        </p:nvSpPr>
        <p:spPr>
          <a:xfrm>
            <a:off x="5721480" y="98280"/>
            <a:ext cx="640440" cy="2116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gn="r">
              <a:lnSpc>
                <a:spcPct val="100000"/>
              </a:lnSpc>
            </a:pPr>
            <a:r>
              <a:rPr lang="sv-SE" sz="1400" b="1" strike="noStrike" spc="-1">
                <a:solidFill>
                  <a:srgbClr val="000000"/>
                </a:solidFill>
                <a:latin typeface="Times New Roman"/>
                <a:ea typeface="MS PGothic"/>
              </a:rPr>
              <a:t>doc.: IEEE 802.11-12/xxxxr0</a:t>
            </a:r>
            <a:endParaRPr lang="sv-SE" sz="1400" b="0" strike="noStrike" spc="-1">
              <a:latin typeface="DejaVu Sans"/>
            </a:endParaRPr>
          </a:p>
        </p:txBody>
      </p:sp>
      <p:sp>
        <p:nvSpPr>
          <p:cNvPr id="54" name="CustomShape 2"/>
          <p:cNvSpPr/>
          <p:nvPr/>
        </p:nvSpPr>
        <p:spPr>
          <a:xfrm>
            <a:off x="662040" y="98280"/>
            <a:ext cx="827640" cy="21168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sv-SE" sz="1400" b="1" strike="noStrike" spc="-1">
                <a:solidFill>
                  <a:srgbClr val="000000"/>
                </a:solidFill>
                <a:latin typeface="Times New Roman"/>
                <a:ea typeface="MS PGothic"/>
              </a:rPr>
              <a:t>November 2010</a:t>
            </a:r>
            <a:endParaRPr lang="sv-SE" sz="1400" b="0" strike="noStrike" spc="-1">
              <a:latin typeface="DejaVu Sans"/>
            </a:endParaRPr>
          </a:p>
        </p:txBody>
      </p:sp>
      <p:sp>
        <p:nvSpPr>
          <p:cNvPr id="55" name="CustomShape 3"/>
          <p:cNvSpPr/>
          <p:nvPr/>
        </p:nvSpPr>
        <p:spPr>
          <a:xfrm>
            <a:off x="5435640" y="9013680"/>
            <a:ext cx="925920" cy="18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marL="458640" algn="r">
              <a:lnSpc>
                <a:spcPct val="100000"/>
              </a:lnSpc>
            </a:pPr>
            <a:r>
              <a:rPr lang="sv-SE" sz="1200" b="0" strike="noStrike" spc="-1">
                <a:solidFill>
                  <a:srgbClr val="000000"/>
                </a:solidFill>
                <a:latin typeface="Times New Roman"/>
                <a:ea typeface="MS PGothic"/>
              </a:rPr>
              <a:t>Bruce Kraemer (Marvell)</a:t>
            </a:r>
            <a:endParaRPr lang="sv-SE" sz="1200" b="0" strike="noStrike" spc="-1">
              <a:latin typeface="DejaVu Sans"/>
            </a:endParaRPr>
          </a:p>
        </p:txBody>
      </p:sp>
      <p:sp>
        <p:nvSpPr>
          <p:cNvPr id="56" name="CustomShape 4"/>
          <p:cNvSpPr/>
          <p:nvPr/>
        </p:nvSpPr>
        <p:spPr>
          <a:xfrm>
            <a:off x="3270240" y="9013680"/>
            <a:ext cx="511560" cy="181440"/>
          </a:xfrm>
          <a:prstGeom prst="rect">
            <a:avLst/>
          </a:prstGeom>
          <a:noFill/>
          <a:ln w="9360">
            <a:noFill/>
          </a:ln>
        </p:spPr>
        <p:style>
          <a:lnRef idx="0">
            <a:scrgbClr r="0" g="0" b="0"/>
          </a:lnRef>
          <a:fillRef idx="0">
            <a:scrgbClr r="0" g="0" b="0"/>
          </a:fillRef>
          <a:effectRef idx="0">
            <a:scrgbClr r="0" g="0" b="0"/>
          </a:effectRef>
          <a:fontRef idx="minor"/>
        </p:style>
        <p:txBody>
          <a:bodyPr lIns="0" tIns="0" rIns="0" bIns="0">
            <a:noAutofit/>
          </a:bodyPr>
          <a:lstStyle/>
          <a:p>
            <a:pPr algn="r">
              <a:lnSpc>
                <a:spcPct val="100000"/>
              </a:lnSpc>
            </a:pPr>
            <a:r>
              <a:rPr lang="sv-SE" sz="1200" b="0" strike="noStrike" spc="-1">
                <a:solidFill>
                  <a:srgbClr val="000000"/>
                </a:solidFill>
                <a:latin typeface="DejaVu Serif"/>
              </a:rPr>
              <a:t>Page </a:t>
            </a:r>
            <a:fld id="{688439BE-8755-4F66-BB1E-D582B57E37EC}" type="slidenum">
              <a:rPr lang="sv-SE" sz="1200" b="0" strike="noStrike" spc="-1">
                <a:solidFill>
                  <a:srgbClr val="000000"/>
                </a:solidFill>
                <a:latin typeface="DejaVu Serif"/>
              </a:rPr>
              <a:t>23</a:t>
            </a:fld>
            <a:endParaRPr lang="sv-SE" sz="1200" b="0" strike="noStrike" spc="-1">
              <a:latin typeface="DejaVu Sans"/>
            </a:endParaRPr>
          </a:p>
        </p:txBody>
      </p:sp>
      <p:sp>
        <p:nvSpPr>
          <p:cNvPr id="57" name="PlaceHolder 5"/>
          <p:cNvSpPr>
            <a:spLocks noGrp="1" noRot="1" noChangeAspect="1"/>
          </p:cNvSpPr>
          <p:nvPr>
            <p:ph type="sldImg"/>
          </p:nvPr>
        </p:nvSpPr>
        <p:spPr>
          <a:xfrm>
            <a:off x="409575" y="698500"/>
            <a:ext cx="6202363" cy="3489325"/>
          </a:xfrm>
          <a:prstGeom prst="rect">
            <a:avLst/>
          </a:prstGeom>
        </p:spPr>
      </p:sp>
      <p:sp>
        <p:nvSpPr>
          <p:cNvPr id="58" name="PlaceHolder 6"/>
          <p:cNvSpPr>
            <a:spLocks noGrp="1"/>
          </p:cNvSpPr>
          <p:nvPr>
            <p:ph type="body"/>
          </p:nvPr>
        </p:nvSpPr>
        <p:spPr>
          <a:xfrm>
            <a:off x="701640" y="4421160"/>
            <a:ext cx="5618520" cy="4188240"/>
          </a:xfrm>
          <a:prstGeom prst="rect">
            <a:avLst/>
          </a:prstGeom>
        </p:spPr>
        <p:txBody>
          <a:bodyPr lIns="94320" tIns="46440" rIns="94320" bIns="46440">
            <a:noAutofit/>
          </a:bodyPr>
          <a:lstStyle/>
          <a:p>
            <a:endParaRPr lang="sv-SE" sz="2000" b="0" strike="noStrike" spc="-1">
              <a:latin typeface="DejaVu Sans"/>
            </a:endParaRPr>
          </a:p>
        </p:txBody>
      </p:sp>
    </p:spTree>
    <p:extLst>
      <p:ext uri="{BB962C8B-B14F-4D97-AF65-F5344CB8AC3E}">
        <p14:creationId xmlns:p14="http://schemas.microsoft.com/office/powerpoint/2010/main" val="4080833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May 2017</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Robert Stacey, Intel</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3</a:t>
            </a:fld>
            <a:endParaRPr lang="en-US"/>
          </a:p>
        </p:txBody>
      </p:sp>
      <p:sp>
        <p:nvSpPr>
          <p:cNvPr id="49158" name="Rectangle 2"/>
          <p:cNvSpPr>
            <a:spLocks noGrp="1" noRot="1" noChangeAspect="1" noChangeArrowheads="1" noTextEdit="1"/>
          </p:cNvSpPr>
          <p:nvPr>
            <p:ph type="sldImg"/>
          </p:nvPr>
        </p:nvSpPr>
        <p:spPr>
          <a:xfrm>
            <a:off x="384175" y="701675"/>
            <a:ext cx="6165850" cy="3468688"/>
          </a:xfrm>
          <a:ln/>
        </p:spPr>
      </p:sp>
      <p:sp>
        <p:nvSpPr>
          <p:cNvPr id="49159"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802.11-16/0222r2</a:t>
            </a:r>
            <a:endParaRPr lang="en-US"/>
          </a:p>
        </p:txBody>
      </p:sp>
      <p:sp>
        <p:nvSpPr>
          <p:cNvPr id="5" name="Date Placeholder 4"/>
          <p:cNvSpPr>
            <a:spLocks noGrp="1"/>
          </p:cNvSpPr>
          <p:nvPr>
            <p:ph type="dt" sz="quarter" idx="1"/>
          </p:nvPr>
        </p:nvSpPr>
        <p:spPr>
          <a:xfrm>
            <a:off x="883896" y="20213"/>
            <a:ext cx="732573" cy="215444"/>
          </a:xfrm>
        </p:spPr>
        <p:txBody>
          <a:bodyPr/>
          <a:lstStyle/>
          <a:p>
            <a:pPr>
              <a:defRPr/>
            </a:pPr>
            <a:r>
              <a:rPr lang="en-US" smtClean="0"/>
              <a:t>March 2016</a:t>
            </a:r>
            <a:endParaRPr lang="en-US" dirty="0"/>
          </a:p>
        </p:txBody>
      </p:sp>
      <p:sp>
        <p:nvSpPr>
          <p:cNvPr id="6" name="Footer Placeholder 5"/>
          <p:cNvSpPr>
            <a:spLocks noGrp="1"/>
          </p:cNvSpPr>
          <p:nvPr>
            <p:ph type="ftr" sz="quarter" idx="4"/>
          </p:nvPr>
        </p:nvSpPr>
        <p:spPr/>
        <p:txBody>
          <a:bodyPr/>
          <a:lstStyle/>
          <a:p>
            <a:pPr lvl="4">
              <a:defRPr/>
            </a:pPr>
            <a:r>
              <a:rPr lang="en-US" smtClean="0"/>
              <a:t>Dorothy Stanley (HPE)</a:t>
            </a:r>
            <a:endParaRPr lang="en-US"/>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2848630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doc.: IEEE 802.11-07/0547r0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May 2008</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smtClean="0"/>
              <a:t>Bruce Kraemer (Marvell)</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smtClean="0"/>
              <a:t>Page </a:t>
            </a:r>
            <a:fld id="{7180E2EA-F70D-496C-816A-DD9D268CFDC2}" type="slidenum">
              <a:rPr lang="en-US" altLang="en-US" sz="1200" smtClean="0"/>
              <a:pPr/>
              <a:t>7</a:t>
            </a:fld>
            <a:endParaRPr lang="en-US" altLang="en-US" sz="1200" smtClean="0"/>
          </a:p>
        </p:txBody>
      </p:sp>
      <p:sp>
        <p:nvSpPr>
          <p:cNvPr id="16390" name="Rectangle 2"/>
          <p:cNvSpPr>
            <a:spLocks noGrp="1" noRot="1" noChangeAspect="1" noChangeArrowheads="1" noTextEdit="1"/>
          </p:cNvSpPr>
          <p:nvPr>
            <p:ph type="sldImg"/>
          </p:nvPr>
        </p:nvSpPr>
        <p:spPr>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extLst>
      <p:ext uri="{BB962C8B-B14F-4D97-AF65-F5344CB8AC3E}">
        <p14:creationId xmlns:p14="http://schemas.microsoft.com/office/powerpoint/2010/main" val="2022502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doc.: IEEE 802.11-07/0547r0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smtClean="0"/>
              <a:t>May 2008</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smtClean="0"/>
              <a:t>Bruce Kraemer (Marvell)</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smtClean="0"/>
              <a:t>Page </a:t>
            </a:r>
            <a:fld id="{3678E723-2EF9-461B-A20E-B0DAEE0855FD}" type="slidenum">
              <a:rPr lang="en-US" altLang="en-US" sz="1200" smtClean="0"/>
              <a:pPr/>
              <a:t>8</a:t>
            </a:fld>
            <a:endParaRPr lang="en-US" altLang="en-US" sz="1200" smtClean="0"/>
          </a:p>
        </p:txBody>
      </p:sp>
      <p:sp>
        <p:nvSpPr>
          <p:cNvPr id="18438" name="Rectangle 2"/>
          <p:cNvSpPr>
            <a:spLocks noGrp="1" noRot="1" noChangeAspect="1" noChangeArrowheads="1" noTextEdit="1"/>
          </p:cNvSpPr>
          <p:nvPr>
            <p:ph type="sldImg"/>
          </p:nvPr>
        </p:nvSpPr>
        <p:spPr>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smtClean="0"/>
          </a:p>
        </p:txBody>
      </p:sp>
    </p:spTree>
    <p:extLst>
      <p:ext uri="{BB962C8B-B14F-4D97-AF65-F5344CB8AC3E}">
        <p14:creationId xmlns:p14="http://schemas.microsoft.com/office/powerpoint/2010/main" val="366305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610306" y="9004702"/>
            <a:ext cx="8495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64002" indent="-293847" eaLnBrk="0" hangingPunct="0">
              <a:spcBef>
                <a:spcPct val="30000"/>
              </a:spcBef>
              <a:defRPr sz="1200">
                <a:solidFill>
                  <a:schemeClr val="tx1"/>
                </a:solidFill>
                <a:latin typeface="Arial" charset="0"/>
              </a:defRPr>
            </a:lvl2pPr>
            <a:lvl3pPr marL="1175388" indent="-235077" eaLnBrk="0" hangingPunct="0">
              <a:spcBef>
                <a:spcPct val="30000"/>
              </a:spcBef>
              <a:defRPr sz="1200">
                <a:solidFill>
                  <a:schemeClr val="tx1"/>
                </a:solidFill>
                <a:latin typeface="Arial" charset="0"/>
              </a:defRPr>
            </a:lvl3pPr>
            <a:lvl4pPr marL="1645543" indent="-235077" eaLnBrk="0" hangingPunct="0">
              <a:spcBef>
                <a:spcPct val="30000"/>
              </a:spcBef>
              <a:defRPr sz="1200">
                <a:solidFill>
                  <a:schemeClr val="tx1"/>
                </a:solidFill>
                <a:latin typeface="Arial" charset="0"/>
              </a:defRPr>
            </a:lvl4pPr>
            <a:lvl5pPr marL="2115697" indent="-235077" eaLnBrk="0" hangingPunct="0">
              <a:spcBef>
                <a:spcPct val="30000"/>
              </a:spcBef>
              <a:defRPr sz="1200">
                <a:solidFill>
                  <a:schemeClr val="tx1"/>
                </a:solidFill>
                <a:latin typeface="Arial" charset="0"/>
              </a:defRPr>
            </a:lvl5pPr>
            <a:lvl6pPr marL="2585852" indent="-235077" eaLnBrk="0" fontAlgn="base" hangingPunct="0">
              <a:spcBef>
                <a:spcPct val="30000"/>
              </a:spcBef>
              <a:spcAft>
                <a:spcPct val="0"/>
              </a:spcAft>
              <a:defRPr sz="1200">
                <a:solidFill>
                  <a:schemeClr val="tx1"/>
                </a:solidFill>
                <a:latin typeface="Arial" charset="0"/>
              </a:defRPr>
            </a:lvl6pPr>
            <a:lvl7pPr marL="3056006" indent="-235077" eaLnBrk="0" fontAlgn="base" hangingPunct="0">
              <a:spcBef>
                <a:spcPct val="30000"/>
              </a:spcBef>
              <a:spcAft>
                <a:spcPct val="0"/>
              </a:spcAft>
              <a:defRPr sz="1200">
                <a:solidFill>
                  <a:schemeClr val="tx1"/>
                </a:solidFill>
                <a:latin typeface="Arial" charset="0"/>
              </a:defRPr>
            </a:lvl7pPr>
            <a:lvl8pPr marL="3526163" indent="-235077" eaLnBrk="0" fontAlgn="base" hangingPunct="0">
              <a:spcBef>
                <a:spcPct val="30000"/>
              </a:spcBef>
              <a:spcAft>
                <a:spcPct val="0"/>
              </a:spcAft>
              <a:defRPr sz="1200">
                <a:solidFill>
                  <a:schemeClr val="tx1"/>
                </a:solidFill>
                <a:latin typeface="Arial" charset="0"/>
              </a:defRPr>
            </a:lvl8pPr>
            <a:lvl9pPr marL="3996318" indent="-235077"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58E5FBE-BBC7-44CE-8408-CC71A805B1F6}" type="slidenum">
              <a:rPr lang="en-US" altLang="en-US"/>
              <a:pPr eaLnBrk="1" hangingPunct="1">
                <a:spcBef>
                  <a:spcPct val="0"/>
                </a:spcBef>
              </a:pPr>
              <a:t>9</a:t>
            </a:fld>
            <a:endParaRPr lang="en-US" altLang="en-US" dirty="0"/>
          </a:p>
        </p:txBody>
      </p:sp>
      <p:sp>
        <p:nvSpPr>
          <p:cNvPr id="4099" name="Rectangle 3"/>
          <p:cNvSpPr txBox="1">
            <a:spLocks noGrp="1" noChangeArrowheads="1"/>
          </p:cNvSpPr>
          <p:nvPr/>
        </p:nvSpPr>
        <p:spPr bwMode="auto">
          <a:xfrm>
            <a:off x="646115" y="96051"/>
            <a:ext cx="75341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spcBef>
                <a:spcPct val="0"/>
              </a:spcBef>
            </a:pPr>
            <a:r>
              <a:rPr lang="en-US" altLang="en-US" sz="1400" b="1" dirty="0">
                <a:latin typeface="Times New Roman" pitchFamily="18" charset="0"/>
              </a:rPr>
              <a:t>May 2008</a:t>
            </a:r>
          </a:p>
        </p:txBody>
      </p:sp>
      <p:sp>
        <p:nvSpPr>
          <p:cNvPr id="4100" name="Rectangle 6"/>
          <p:cNvSpPr txBox="1">
            <a:spLocks noGrp="1" noChangeArrowheads="1"/>
          </p:cNvSpPr>
          <p:nvPr/>
        </p:nvSpPr>
        <p:spPr bwMode="auto">
          <a:xfrm>
            <a:off x="5758224" y="9001047"/>
            <a:ext cx="45525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450850" defTabSz="923925" eaLnBrk="0" hangingPunct="0">
              <a:spcBef>
                <a:spcPct val="30000"/>
              </a:spcBef>
              <a:defRPr sz="1200">
                <a:solidFill>
                  <a:schemeClr val="tx1"/>
                </a:solidFill>
                <a:latin typeface="Arial" charset="0"/>
              </a:defRPr>
            </a:lvl5pPr>
            <a:lvl6pPr marL="908050" defTabSz="923925" eaLnBrk="0" fontAlgn="base" hangingPunct="0">
              <a:spcBef>
                <a:spcPct val="30000"/>
              </a:spcBef>
              <a:spcAft>
                <a:spcPct val="0"/>
              </a:spcAft>
              <a:defRPr sz="1200">
                <a:solidFill>
                  <a:schemeClr val="tx1"/>
                </a:solidFill>
                <a:latin typeface="Arial" charset="0"/>
              </a:defRPr>
            </a:lvl6pPr>
            <a:lvl7pPr marL="1365250" defTabSz="923925" eaLnBrk="0" fontAlgn="base" hangingPunct="0">
              <a:spcBef>
                <a:spcPct val="30000"/>
              </a:spcBef>
              <a:spcAft>
                <a:spcPct val="0"/>
              </a:spcAft>
              <a:defRPr sz="1200">
                <a:solidFill>
                  <a:schemeClr val="tx1"/>
                </a:solidFill>
                <a:latin typeface="Arial" charset="0"/>
              </a:defRPr>
            </a:lvl7pPr>
            <a:lvl8pPr marL="1822450" defTabSz="923925" eaLnBrk="0" fontAlgn="base" hangingPunct="0">
              <a:spcBef>
                <a:spcPct val="30000"/>
              </a:spcBef>
              <a:spcAft>
                <a:spcPct val="0"/>
              </a:spcAft>
              <a:defRPr sz="1200">
                <a:solidFill>
                  <a:schemeClr val="tx1"/>
                </a:solidFill>
                <a:latin typeface="Arial" charset="0"/>
              </a:defRPr>
            </a:lvl8pPr>
            <a:lvl9pPr marL="2279650" defTabSz="923925" eaLnBrk="0" fontAlgn="base" hangingPunct="0">
              <a:spcBef>
                <a:spcPct val="30000"/>
              </a:spcBef>
              <a:spcAft>
                <a:spcPct val="0"/>
              </a:spcAft>
              <a:defRPr sz="1200">
                <a:solidFill>
                  <a:schemeClr val="tx1"/>
                </a:solidFill>
                <a:latin typeface="Arial" charset="0"/>
              </a:defRPr>
            </a:lvl9pPr>
          </a:lstStyle>
          <a:p>
            <a:pPr lvl="4" algn="r">
              <a:spcBef>
                <a:spcPct val="0"/>
              </a:spcBef>
            </a:pPr>
            <a:endParaRPr lang="en-US" altLang="en-US" dirty="0">
              <a:latin typeface="Times New Roman" pitchFamily="18" charset="0"/>
            </a:endParaRPr>
          </a:p>
        </p:txBody>
      </p:sp>
      <p:sp>
        <p:nvSpPr>
          <p:cNvPr id="4101" name="Rectangle 7"/>
          <p:cNvSpPr txBox="1">
            <a:spLocks noGrp="1" noChangeArrowheads="1"/>
          </p:cNvSpPr>
          <p:nvPr/>
        </p:nvSpPr>
        <p:spPr bwMode="auto">
          <a:xfrm>
            <a:off x="3278938" y="9001046"/>
            <a:ext cx="41517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23925" eaLnBrk="0" hangingPunct="0">
              <a:spcBef>
                <a:spcPct val="30000"/>
              </a:spcBef>
              <a:defRPr sz="1200">
                <a:solidFill>
                  <a:schemeClr val="tx1"/>
                </a:solidFill>
                <a:latin typeface="Arial" charset="0"/>
              </a:defRPr>
            </a:lvl1pPr>
            <a:lvl2pPr marL="742950" indent="-285750" defTabSz="923925" eaLnBrk="0" hangingPunct="0">
              <a:spcBef>
                <a:spcPct val="30000"/>
              </a:spcBef>
              <a:defRPr sz="1200">
                <a:solidFill>
                  <a:schemeClr val="tx1"/>
                </a:solidFill>
                <a:latin typeface="Arial" charset="0"/>
              </a:defRPr>
            </a:lvl2pPr>
            <a:lvl3pPr marL="1143000" indent="-228600" defTabSz="923925" eaLnBrk="0" hangingPunct="0">
              <a:spcBef>
                <a:spcPct val="30000"/>
              </a:spcBef>
              <a:defRPr sz="1200">
                <a:solidFill>
                  <a:schemeClr val="tx1"/>
                </a:solidFill>
                <a:latin typeface="Arial" charset="0"/>
              </a:defRPr>
            </a:lvl3pPr>
            <a:lvl4pPr marL="1600200" indent="-228600" defTabSz="923925" eaLnBrk="0" hangingPunct="0">
              <a:spcBef>
                <a:spcPct val="30000"/>
              </a:spcBef>
              <a:defRPr sz="1200">
                <a:solidFill>
                  <a:schemeClr val="tx1"/>
                </a:solidFill>
                <a:latin typeface="Arial" charset="0"/>
              </a:defRPr>
            </a:lvl4pPr>
            <a:lvl5pPr marL="2057400" indent="-228600" defTabSz="923925" eaLnBrk="0" hangingPunct="0">
              <a:spcBef>
                <a:spcPct val="30000"/>
              </a:spcBef>
              <a:defRPr sz="1200">
                <a:solidFill>
                  <a:schemeClr val="tx1"/>
                </a:solidFill>
                <a:latin typeface="Arial" charset="0"/>
              </a:defRPr>
            </a:lvl5pPr>
            <a:lvl6pPr marL="2514600" indent="-228600" defTabSz="923925" eaLnBrk="0" fontAlgn="base" hangingPunct="0">
              <a:spcBef>
                <a:spcPct val="30000"/>
              </a:spcBef>
              <a:spcAft>
                <a:spcPct val="0"/>
              </a:spcAft>
              <a:defRPr sz="1200">
                <a:solidFill>
                  <a:schemeClr val="tx1"/>
                </a:solidFill>
                <a:latin typeface="Arial" charset="0"/>
              </a:defRPr>
            </a:lvl6pPr>
            <a:lvl7pPr marL="2971800" indent="-228600" defTabSz="923925" eaLnBrk="0" fontAlgn="base" hangingPunct="0">
              <a:spcBef>
                <a:spcPct val="30000"/>
              </a:spcBef>
              <a:spcAft>
                <a:spcPct val="0"/>
              </a:spcAft>
              <a:defRPr sz="1200">
                <a:solidFill>
                  <a:schemeClr val="tx1"/>
                </a:solidFill>
                <a:latin typeface="Arial" charset="0"/>
              </a:defRPr>
            </a:lvl7pPr>
            <a:lvl8pPr marL="3429000" indent="-228600" defTabSz="923925" eaLnBrk="0" fontAlgn="base" hangingPunct="0">
              <a:spcBef>
                <a:spcPct val="30000"/>
              </a:spcBef>
              <a:spcAft>
                <a:spcPct val="0"/>
              </a:spcAft>
              <a:defRPr sz="1200">
                <a:solidFill>
                  <a:schemeClr val="tx1"/>
                </a:solidFill>
                <a:latin typeface="Arial" charset="0"/>
              </a:defRPr>
            </a:lvl8pPr>
            <a:lvl9pPr marL="3886200" indent="-228600" defTabSz="923925" eaLnBrk="0" fontAlgn="base" hangingPunct="0">
              <a:spcBef>
                <a:spcPct val="30000"/>
              </a:spcBef>
              <a:spcAft>
                <a:spcPct val="0"/>
              </a:spcAft>
              <a:defRPr sz="1200">
                <a:solidFill>
                  <a:schemeClr val="tx1"/>
                </a:solidFill>
                <a:latin typeface="Arial" charset="0"/>
              </a:defRPr>
            </a:lvl9pPr>
          </a:lstStyle>
          <a:p>
            <a:pPr algn="r">
              <a:spcBef>
                <a:spcPct val="0"/>
              </a:spcBef>
            </a:pPr>
            <a:r>
              <a:rPr lang="en-US" altLang="en-US" dirty="0">
                <a:latin typeface="Times New Roman" pitchFamily="18" charset="0"/>
              </a:rPr>
              <a:t>Page </a:t>
            </a:r>
            <a:fld id="{2F53F78C-9B1F-406E-86A6-69E9EEE61BF5}" type="slidenum">
              <a:rPr lang="en-US" altLang="en-US">
                <a:latin typeface="Times New Roman" pitchFamily="18" charset="0"/>
              </a:rPr>
              <a:pPr algn="r">
                <a:spcBef>
                  <a:spcPct val="0"/>
                </a:spcBef>
              </a:pPr>
              <a:t>9</a:t>
            </a:fld>
            <a:endParaRPr lang="en-US" altLang="en-US" dirty="0">
              <a:latin typeface="Times New Roman" pitchFamily="18" charset="0"/>
            </a:endParaRPr>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54" tIns="46868" rIns="95354" bIns="46868"/>
          <a:lstStyle/>
          <a:p>
            <a:pPr defTabSz="959900" eaLnBrk="1" hangingPunct="1"/>
            <a:endParaRPr lang="en-GB" altLang="en-US" dirty="0"/>
          </a:p>
        </p:txBody>
      </p:sp>
    </p:spTree>
    <p:extLst>
      <p:ext uri="{BB962C8B-B14F-4D97-AF65-F5344CB8AC3E}">
        <p14:creationId xmlns:p14="http://schemas.microsoft.com/office/powerpoint/2010/main" val="588207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doc.: IEEE 802.11-08/1455r0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smtClean="0"/>
              <a:t>Jan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smtClean="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mtClean="0"/>
              <a:t>Page </a:t>
            </a:r>
            <a:fld id="{16BC124F-FAF5-4EF5-BB11-8438307FEB50}" type="slidenum">
              <a:rPr lang="en-US" altLang="en-US" smtClean="0"/>
              <a:pPr>
                <a:spcBef>
                  <a:spcPct val="0"/>
                </a:spcBef>
              </a:pPr>
              <a:t>10</a:t>
            </a:fld>
            <a:endParaRPr lang="en-US" altLang="en-US" smtClean="0"/>
          </a:p>
        </p:txBody>
      </p:sp>
      <p:sp>
        <p:nvSpPr>
          <p:cNvPr id="16390" name="Rectangle 2"/>
          <p:cNvSpPr>
            <a:spLocks noGrp="1" noRot="1" noChangeAspect="1" noChangeArrowheads="1" noTextEdit="1"/>
          </p:cNvSpPr>
          <p:nvPr>
            <p:ph type="sldImg"/>
          </p:nvPr>
        </p:nvSpPr>
        <p:spPr>
          <a:xfrm>
            <a:off x="382588" y="700088"/>
            <a:ext cx="6172200" cy="3471862"/>
          </a:xfrm>
          <a:ln/>
        </p:spPr>
      </p:sp>
      <p:sp>
        <p:nvSpPr>
          <p:cNvPr id="1639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60616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2019</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2019</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2019</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2019</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doc.: IEEE 802.11-19/1408r0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348-06-00ax-coexistence-assurance.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hyperlink" Target="https://mentor.ieee.org/802.11/dcn/19/11-19-0983-00-00ax-tgax-july-2019-meeting-agenda.ppt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265-01-00bd-tgbd-july-2019-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hyperlink" Target="https://mentor.ieee.org/802.11/dcn/19/11-19-1267-00-00bd-tgbd-aug-2019-telecon-minute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1415-00-AANI-aani-sc-agenda-september-2019.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WG11 Opening Report Snapshot Slides September 2019</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 2019-09-15</a:t>
            </a:r>
            <a:endParaRPr lang="en-GB" sz="2000" b="0" dirty="0"/>
          </a:p>
        </p:txBody>
      </p:sp>
      <p:sp>
        <p:nvSpPr>
          <p:cNvPr id="2" name="Date Placeholder 1"/>
          <p:cNvSpPr>
            <a:spLocks noGrp="1"/>
          </p:cNvSpPr>
          <p:nvPr>
            <p:ph type="dt" idx="10"/>
          </p:nvPr>
        </p:nvSpPr>
        <p:spPr/>
        <p:txBody>
          <a:bodyPr/>
          <a:lstStyle/>
          <a:p>
            <a:r>
              <a:rPr lang="en-US" smtClean="0"/>
              <a:t>September 2019</a:t>
            </a:r>
            <a:endParaRPr lang="en-GB"/>
          </a:p>
        </p:txBody>
      </p:sp>
      <p:sp>
        <p:nvSpPr>
          <p:cNvPr id="3" name="Footer Placeholder 2"/>
          <p:cNvSpPr>
            <a:spLocks noGrp="1"/>
          </p:cNvSpPr>
          <p:nvPr>
            <p:ph type="ftr" idx="11"/>
          </p:nvPr>
        </p:nvSpPr>
        <p:spPr/>
        <p:txBody>
          <a:bodyPr/>
          <a:lstStyle/>
          <a:p>
            <a:r>
              <a:rPr lang="en-GB" smtClean="0"/>
              <a:t>Robert Stacey, Intel</a:t>
            </a:r>
            <a:endParaRPr lang="en-GB"/>
          </a:p>
        </p:txBody>
      </p:sp>
      <p:sp>
        <p:nvSpPr>
          <p:cNvPr id="4" name="Slide Number Placeholder 3"/>
          <p:cNvSpPr>
            <a:spLocks noGrp="1"/>
          </p:cNvSpPr>
          <p:nvPr>
            <p:ph type="sldNum" idx="12"/>
          </p:nvPr>
        </p:nvSpPr>
        <p:spPr/>
        <p:txBody>
          <a:bodyPr/>
          <a:lstStyle/>
          <a:p>
            <a:r>
              <a:rPr lang="en-GB" smtClean="0"/>
              <a:t>Slide </a:t>
            </a:r>
            <a:fld id="{DE40C9FC-4879-4F20-9ECA-A574A90476B7}" type="slidenum">
              <a:rPr lang="en-GB" smtClean="0"/>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248" name="Document" r:id="rId5" imgW="10466184" imgH="2539535" progId="Word.Document.8">
                  <p:embed/>
                </p:oleObj>
              </mc:Choice>
              <mc:Fallback>
                <p:oleObj name="Document" r:id="rId5" imgW="10466184" imgH="2539535" progId="Word.Document.8">
                  <p:embed/>
                  <p:pic>
                    <p:nvPicPr>
                      <p:cNvPr id="0" name="Picture 3"/>
                      <p:cNvPicPr>
                        <a:picLocks noChangeAspect="1" noChangeArrowheads="1"/>
                      </p:cNvPicPr>
                      <p:nvPr/>
                    </p:nvPicPr>
                    <p:blipFill>
                      <a:blip r:embed="rId6"/>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09800" y="533400"/>
            <a:ext cx="7772400" cy="609600"/>
          </a:xfrm>
        </p:spPr>
        <p:txBody>
          <a:bodyPr/>
          <a:lstStyle/>
          <a:p>
            <a:pPr eaLnBrk="1" hangingPunct="1"/>
            <a:r>
              <a:rPr lang="en-US" altLang="en-US" smtClean="0"/>
              <a:t>802.11 WNG – September 2019</a:t>
            </a:r>
          </a:p>
        </p:txBody>
      </p:sp>
      <p:sp>
        <p:nvSpPr>
          <p:cNvPr id="15363" name="Rectangle 3">
            <a:extLst>
              <a:ext uri="{FF2B5EF4-FFF2-40B4-BE49-F238E27FC236}">
                <a16:creationId xmlns="" xmlns:a16="http://schemas.microsoft.com/office/drawing/2014/main" id="{7056D5F8-4388-4426-867B-2A6DDB482376}"/>
              </a:ext>
            </a:extLst>
          </p:cNvPr>
          <p:cNvSpPr>
            <a:spLocks noGrp="1" noChangeArrowheads="1"/>
          </p:cNvSpPr>
          <p:nvPr>
            <p:ph idx="1"/>
          </p:nvPr>
        </p:nvSpPr>
        <p:spPr>
          <a:xfrm>
            <a:off x="2057400" y="1706564"/>
            <a:ext cx="8382000" cy="4160837"/>
          </a:xfrm>
        </p:spPr>
        <p:txBody>
          <a:bodyPr/>
          <a:lstStyle/>
          <a:p>
            <a:pPr>
              <a:spcBef>
                <a:spcPts val="0"/>
              </a:spcBef>
              <a:defRPr/>
            </a:pPr>
            <a:r>
              <a:rPr lang="en-US" altLang="en-US" dirty="0"/>
              <a:t>Announcements</a:t>
            </a:r>
          </a:p>
          <a:p>
            <a:pPr>
              <a:spcBef>
                <a:spcPts val="0"/>
              </a:spcBef>
              <a:defRPr/>
            </a:pPr>
            <a:r>
              <a:rPr lang="en-US" altLang="en-US" dirty="0"/>
              <a:t>Presentations</a:t>
            </a:r>
          </a:p>
          <a:p>
            <a:pPr marL="857250" lvl="1" indent="-457200">
              <a:spcBef>
                <a:spcPct val="0"/>
              </a:spcBef>
              <a:defRPr/>
            </a:pPr>
            <a:r>
              <a:rPr lang="en-US" dirty="0"/>
              <a:t>“Wi-Fi Sensing: Cooperation and Standard Support” – Claudio Da Silva (Intel)</a:t>
            </a:r>
          </a:p>
          <a:p>
            <a:pPr marL="857250" lvl="1" indent="-457200">
              <a:spcBef>
                <a:spcPct val="0"/>
              </a:spcBef>
              <a:defRPr/>
            </a:pPr>
            <a:r>
              <a:rPr lang="en-US" dirty="0"/>
              <a:t> “Wi-Fi Sensing: follow up” – Tony Xiao Han (Huawei)</a:t>
            </a:r>
          </a:p>
          <a:p>
            <a:pPr marL="857250" lvl="1" indent="-457200">
              <a:spcBef>
                <a:spcPct val="0"/>
              </a:spcBef>
              <a:defRPr/>
            </a:pPr>
            <a:r>
              <a:rPr lang="en-US" dirty="0"/>
              <a:t>“Wi-Fi Sensing in 60GHz band” – </a:t>
            </a:r>
            <a:r>
              <a:rPr lang="en-US" dirty="0" err="1"/>
              <a:t>Alecs</a:t>
            </a:r>
            <a:r>
              <a:rPr lang="en-US" dirty="0"/>
              <a:t> Eitan (Qualcomm)</a:t>
            </a:r>
          </a:p>
          <a:p>
            <a:pPr marL="857250" lvl="1" indent="-457200">
              <a:spcBef>
                <a:spcPct val="0"/>
              </a:spcBef>
              <a:defRPr/>
            </a:pPr>
            <a:r>
              <a:rPr lang="en-US" dirty="0"/>
              <a:t>"Wi-Fi sensing: Some important use cases, possible realizations, and the need of standardization“ – Oscar Au (Origin Wireless)</a:t>
            </a:r>
          </a:p>
          <a:p>
            <a:pPr marL="857250" lvl="1" indent="-457200">
              <a:spcBef>
                <a:spcPct val="0"/>
              </a:spcBef>
              <a:defRPr/>
            </a:pPr>
            <a:r>
              <a:rPr lang="en-US" altLang="en-US" dirty="0"/>
              <a:t>“Wi-Fi Sensing Application: Multipath Enhanced Device Free Localization” – Paul </a:t>
            </a:r>
            <a:r>
              <a:rPr lang="en-US" altLang="en-US" dirty="0" err="1"/>
              <a:t>Unterhuber</a:t>
            </a:r>
            <a:r>
              <a:rPr lang="en-US" altLang="en-US" dirty="0"/>
              <a:t> (German Aerospace Center – DLR)</a:t>
            </a:r>
            <a:endParaRPr lang="en-US" dirty="0"/>
          </a:p>
          <a:p>
            <a:pPr marL="457200" indent="-457200">
              <a:spcBef>
                <a:spcPct val="0"/>
              </a:spcBef>
              <a:defRPr/>
            </a:pPr>
            <a:r>
              <a:rPr lang="en-US" altLang="en-US" dirty="0"/>
              <a:t>Plans for November 2019</a:t>
            </a:r>
          </a:p>
          <a:p>
            <a:pPr lvl="1">
              <a:spcBef>
                <a:spcPts val="0"/>
              </a:spcBef>
              <a:defRPr/>
            </a:pPr>
            <a:r>
              <a:rPr lang="en-US" altLang="en-US" dirty="0"/>
              <a:t>Chair will make a call for presentations in advance</a:t>
            </a:r>
          </a:p>
          <a:p>
            <a:pPr>
              <a:spcBef>
                <a:spcPts val="0"/>
              </a:spcBef>
              <a:defRPr/>
            </a:pPr>
            <a:r>
              <a:rPr lang="en-US" altLang="en-US" dirty="0"/>
              <a:t>Adjourn</a:t>
            </a:r>
          </a:p>
          <a:p>
            <a:pPr marL="0" indent="0" algn="ctr">
              <a:spcBef>
                <a:spcPts val="0"/>
              </a:spcBef>
              <a:defRPr/>
            </a:pPr>
            <a:r>
              <a:rPr lang="en-US" altLang="en-US" dirty="0"/>
              <a:t>Current agenda is document 11-19/1414r2</a:t>
            </a:r>
          </a:p>
        </p:txBody>
      </p:sp>
      <p:sp>
        <p:nvSpPr>
          <p:cNvPr id="15367" name="Rectangle 1"/>
          <p:cNvSpPr>
            <a:spLocks noChangeArrowheads="1"/>
          </p:cNvSpPr>
          <p:nvPr/>
        </p:nvSpPr>
        <p:spPr bwMode="auto">
          <a:xfrm>
            <a:off x="1524000" y="1216026"/>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a:t>Tuesday 17 September AM1 (08:00-10:00) &amp; PM3 (19:30-21:30)</a:t>
            </a:r>
            <a:endParaRPr lang="en-US" altLang="en-US" sz="2000"/>
          </a:p>
        </p:txBody>
      </p:sp>
      <p:sp>
        <p:nvSpPr>
          <p:cNvPr id="2" name="Footer Placeholder 1"/>
          <p:cNvSpPr>
            <a:spLocks noGrp="1"/>
          </p:cNvSpPr>
          <p:nvPr>
            <p:ph type="ftr" idx="14"/>
          </p:nvPr>
        </p:nvSpPr>
        <p:spPr/>
        <p:txBody>
          <a:bodyPr/>
          <a:lstStyle/>
          <a:p>
            <a:r>
              <a:rPr lang="en-GB" smtClean="0"/>
              <a:t>Jim Lansford,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smtClean="0"/>
              <a:t>IEEE 802 JTC1 SC will meet only once in Hanoi in Sept 2019</a:t>
            </a:r>
          </a:p>
        </p:txBody>
      </p:sp>
      <p:sp>
        <p:nvSpPr>
          <p:cNvPr id="3078" name="Content Placeholder 2"/>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smtClean="0"/>
              <a:t>Agenda items (11-19-1354) addressed this week</a:t>
            </a:r>
            <a:br>
              <a:rPr lang="en-AU" altLang="en-US" dirty="0" smtClean="0"/>
            </a:br>
            <a:r>
              <a:rPr lang="en-AU" altLang="en-US" dirty="0" smtClean="0"/>
              <a:t>(Tue PM1) will include “the usual”:</a:t>
            </a:r>
          </a:p>
          <a:p>
            <a:pPr>
              <a:defRPr/>
            </a:pPr>
            <a:r>
              <a:rPr lang="en-AU" dirty="0" smtClean="0"/>
              <a:t>Review extended goals</a:t>
            </a:r>
          </a:p>
          <a:p>
            <a:pPr>
              <a:defRPr/>
            </a:pPr>
            <a:r>
              <a:rPr lang="en-AU" dirty="0" smtClean="0"/>
              <a:t>Review status of SC6 interactions</a:t>
            </a:r>
          </a:p>
          <a:p>
            <a:pPr lvl="1">
              <a:defRPr/>
            </a:pPr>
            <a:r>
              <a:rPr lang="en-AU" dirty="0" smtClean="0"/>
              <a:t>Review liaisons of drafts to SC6 </a:t>
            </a:r>
          </a:p>
          <a:p>
            <a:pPr lvl="1">
              <a:defRPr/>
            </a:pPr>
            <a:r>
              <a:rPr lang="en-AU" dirty="0" smtClean="0"/>
              <a:t>Review notifications of projects to SC6</a:t>
            </a:r>
          </a:p>
          <a:p>
            <a:pPr lvl="1">
              <a:defRPr/>
            </a:pPr>
            <a:r>
              <a:rPr lang="en-AU" dirty="0"/>
              <a:t>Review status of </a:t>
            </a:r>
            <a:r>
              <a:rPr lang="en-AU" dirty="0" smtClean="0"/>
              <a:t>60 day/FDIS ballots</a:t>
            </a:r>
          </a:p>
          <a:p>
            <a:pPr>
              <a:defRPr/>
            </a:pPr>
            <a:r>
              <a:rPr lang="en-AU" dirty="0" smtClean="0"/>
              <a:t>Review SC6 activities</a:t>
            </a:r>
          </a:p>
          <a:p>
            <a:pPr lvl="1">
              <a:defRPr/>
            </a:pPr>
            <a:r>
              <a:rPr lang="en-AU" dirty="0" smtClean="0"/>
              <a:t>None</a:t>
            </a:r>
          </a:p>
          <a:p>
            <a:pPr marL="0" indent="0">
              <a:defRPr/>
            </a:pPr>
            <a:r>
              <a:rPr lang="en-AU" dirty="0" smtClean="0"/>
              <a:t>The meeting will be relatively light</a:t>
            </a:r>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11</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algn="l"/>
            <a:r>
              <a:rPr lang="en-AU" altLang="en-US" smtClean="0"/>
              <a:t>IEEE 802 has 94 standards in or through the PSDO pipeline</a:t>
            </a:r>
          </a:p>
        </p:txBody>
      </p:sp>
      <p:sp>
        <p:nvSpPr>
          <p:cNvPr id="2" name="Rectangle 1"/>
          <p:cNvSpPr/>
          <p:nvPr/>
        </p:nvSpPr>
        <p:spPr bwMode="auto">
          <a:xfrm>
            <a:off x="7848600" y="3032126"/>
            <a:ext cx="2514600" cy="1006475"/>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a:defRPr/>
            </a:pPr>
            <a:r>
              <a:rPr lang="en-AU" sz="1600" b="1" dirty="0">
                <a:solidFill>
                  <a:schemeClr val="tx1"/>
                </a:solidFill>
                <a:latin typeface="Arial" panose="020B0604020202020204" pitchFamily="34" charset="0"/>
                <a:cs typeface="Arial" panose="020B0604020202020204" pitchFamily="34" charset="0"/>
              </a:rPr>
              <a:t>FDIS ballots</a:t>
            </a:r>
            <a:endParaRPr lang="en-AU" sz="1600" dirty="0">
              <a:solidFill>
                <a:schemeClr val="tx1"/>
              </a:solidFill>
              <a:latin typeface="Arial" panose="020B0604020202020204" pitchFamily="34" charset="0"/>
              <a:cs typeface="Arial" panose="020B0604020202020204" pitchFamily="34" charset="0"/>
            </a:endParaRPr>
          </a:p>
          <a:p>
            <a:pPr marL="182563" indent="-182563">
              <a:spcBef>
                <a:spcPts val="300"/>
              </a:spcBef>
              <a:buFont typeface="Arial" panose="020B0604020202020204" pitchFamily="34" charset="0"/>
              <a:buChar char="•"/>
              <a:defRPr/>
            </a:pPr>
            <a:r>
              <a:rPr lang="en-AU" sz="1600" dirty="0">
                <a:solidFill>
                  <a:schemeClr val="tx1"/>
                </a:solidFill>
                <a:latin typeface="Arial" panose="020B0604020202020204" pitchFamily="34" charset="0"/>
                <a:cs typeface="Arial" panose="020B0604020202020204" pitchFamily="34" charset="0"/>
              </a:rPr>
              <a:t>802.11ak/</a:t>
            </a:r>
            <a:r>
              <a:rPr lang="en-AU" sz="1600" dirty="0" err="1">
                <a:solidFill>
                  <a:schemeClr val="tx1"/>
                </a:solidFill>
                <a:latin typeface="Arial" panose="020B0604020202020204" pitchFamily="34" charset="0"/>
                <a:cs typeface="Arial" panose="020B0604020202020204" pitchFamily="34" charset="0"/>
              </a:rPr>
              <a:t>aq</a:t>
            </a:r>
            <a:r>
              <a:rPr lang="en-AU" sz="1600" dirty="0">
                <a:solidFill>
                  <a:schemeClr val="tx1"/>
                </a:solidFill>
                <a:latin typeface="Arial" panose="020B0604020202020204" pitchFamily="34" charset="0"/>
                <a:cs typeface="Arial" panose="020B0604020202020204" pitchFamily="34" charset="0"/>
              </a:rPr>
              <a:t>/AJ waiting for FDIS ballot start</a:t>
            </a:r>
          </a:p>
        </p:txBody>
      </p:sp>
      <p:cxnSp>
        <p:nvCxnSpPr>
          <p:cNvPr id="17413" name="Straight Arrow Connector 3"/>
          <p:cNvCxnSpPr>
            <a:cxnSpLocks noChangeShapeType="1"/>
          </p:cNvCxnSpPr>
          <p:nvPr/>
        </p:nvCxnSpPr>
        <p:spPr bwMode="auto">
          <a:xfrm>
            <a:off x="7620000" y="3641725"/>
            <a:ext cx="2286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graphicFrame>
        <p:nvGraphicFramePr>
          <p:cNvPr id="8" name="Content Placeholder 5"/>
          <p:cNvGraphicFramePr>
            <a:graphicFrameLocks noGrp="1"/>
          </p:cNvGraphicFramePr>
          <p:nvPr>
            <p:ph idx="1"/>
          </p:nvPr>
        </p:nvGraphicFramePr>
        <p:xfrm>
          <a:off x="1828800" y="2362201"/>
          <a:ext cx="5791200" cy="3336921"/>
        </p:xfrm>
        <a:graphic>
          <a:graphicData uri="http://schemas.openxmlformats.org/drawingml/2006/table">
            <a:tbl>
              <a:tblPr firstRow="1" bandRow="1">
                <a:tableStyleId>{21E4AEA4-8DFA-4A89-87EB-49C32662AFE0}</a:tableStyleId>
              </a:tblPr>
              <a:tblGrid>
                <a:gridCol w="1930400">
                  <a:extLst>
                    <a:ext uri="{9D8B030D-6E8A-4147-A177-3AD203B41FA5}">
                      <a16:colId xmlns="" xmlns:a16="http://schemas.microsoft.com/office/drawing/2014/main" val="4026387333"/>
                    </a:ext>
                  </a:extLst>
                </a:gridCol>
                <a:gridCol w="1930400">
                  <a:extLst>
                    <a:ext uri="{9D8B030D-6E8A-4147-A177-3AD203B41FA5}">
                      <a16:colId xmlns="" xmlns:a16="http://schemas.microsoft.com/office/drawing/2014/main" val="1749157900"/>
                    </a:ext>
                  </a:extLst>
                </a:gridCol>
                <a:gridCol w="1930400">
                  <a:extLst>
                    <a:ext uri="{9D8B030D-6E8A-4147-A177-3AD203B41FA5}">
                      <a16:colId xmlns="" xmlns:a16="http://schemas.microsoft.com/office/drawing/2014/main" val="3686578755"/>
                    </a:ext>
                  </a:extLst>
                </a:gridCol>
              </a:tblGrid>
              <a:tr h="370769">
                <a:tc>
                  <a:txBody>
                    <a:bodyPr/>
                    <a:lstStyle/>
                    <a:p>
                      <a:pPr algn="ctr"/>
                      <a:r>
                        <a:rPr lang="en-AU" sz="1800" dirty="0" smtClean="0">
                          <a:latin typeface="Arial" panose="020B0604020202020204" pitchFamily="34" charset="0"/>
                          <a:cs typeface="Arial" panose="020B0604020202020204" pitchFamily="34" charset="0"/>
                        </a:rPr>
                        <a:t>WG</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Completed</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In-process</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218623818"/>
                  </a:ext>
                </a:extLst>
              </a:tr>
              <a:tr h="370769">
                <a:tc>
                  <a:txBody>
                    <a:bodyPr/>
                    <a:lstStyle/>
                    <a:p>
                      <a:pPr algn="ctr"/>
                      <a:r>
                        <a:rPr lang="en-AU" sz="1800" b="1" dirty="0" smtClean="0">
                          <a:latin typeface="Arial" panose="020B0604020202020204" pitchFamily="34" charset="0"/>
                          <a:cs typeface="Arial" panose="020B0604020202020204" pitchFamily="34" charset="0"/>
                        </a:rPr>
                        <a:t>802.1</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28</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13</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541870238"/>
                  </a:ext>
                </a:extLst>
              </a:tr>
              <a:tr h="370769">
                <a:tc>
                  <a:txBody>
                    <a:bodyPr/>
                    <a:lstStyle/>
                    <a:p>
                      <a:pPr algn="ctr"/>
                      <a:r>
                        <a:rPr lang="en-AU" sz="1800" b="1" dirty="0" smtClean="0">
                          <a:latin typeface="Arial" panose="020B0604020202020204" pitchFamily="34" charset="0"/>
                          <a:cs typeface="Arial" panose="020B0604020202020204" pitchFamily="34" charset="0"/>
                        </a:rPr>
                        <a:t>802.3</a:t>
                      </a:r>
                    </a:p>
                  </a:txBody>
                  <a:tcPr marT="45711" marB="45711"/>
                </a:tc>
                <a:tc>
                  <a:txBody>
                    <a:bodyPr/>
                    <a:lstStyle/>
                    <a:p>
                      <a:pPr algn="ctr"/>
                      <a:r>
                        <a:rPr lang="en-AU" sz="1800" dirty="0" smtClean="0">
                          <a:latin typeface="Arial" panose="020B0604020202020204" pitchFamily="34" charset="0"/>
                          <a:cs typeface="Arial" panose="020B0604020202020204" pitchFamily="34" charset="0"/>
                        </a:rPr>
                        <a:t>15</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9</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616437558"/>
                  </a:ext>
                </a:extLst>
              </a:tr>
              <a:tr h="370769">
                <a:tc>
                  <a:txBody>
                    <a:bodyPr/>
                    <a:lstStyle/>
                    <a:p>
                      <a:pPr algn="ctr"/>
                      <a:r>
                        <a:rPr lang="en-AU" sz="1800" b="1" dirty="0" smtClean="0">
                          <a:latin typeface="Arial" panose="020B0604020202020204" pitchFamily="34" charset="0"/>
                          <a:cs typeface="Arial" panose="020B0604020202020204" pitchFamily="34" charset="0"/>
                        </a:rPr>
                        <a:t>802.11</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9</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11</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3943146548"/>
                  </a:ext>
                </a:extLst>
              </a:tr>
              <a:tr h="370769">
                <a:tc>
                  <a:txBody>
                    <a:bodyPr/>
                    <a:lstStyle/>
                    <a:p>
                      <a:pPr algn="ctr"/>
                      <a:r>
                        <a:rPr lang="en-AU" sz="1800" b="1" dirty="0" smtClean="0">
                          <a:latin typeface="Arial" panose="020B0604020202020204" pitchFamily="34" charset="0"/>
                          <a:cs typeface="Arial" panose="020B0604020202020204" pitchFamily="34" charset="0"/>
                        </a:rPr>
                        <a:t>802.15</a:t>
                      </a:r>
                    </a:p>
                  </a:txBody>
                  <a:tcPr marT="45711" marB="45711"/>
                </a:tc>
                <a:tc>
                  <a:txBody>
                    <a:bodyPr/>
                    <a:lstStyle/>
                    <a:p>
                      <a:pPr algn="ctr"/>
                      <a:r>
                        <a:rPr lang="en-AU" sz="1800" dirty="0" smtClean="0">
                          <a:latin typeface="Arial" panose="020B0604020202020204" pitchFamily="34" charset="0"/>
                          <a:cs typeface="Arial" panose="020B0604020202020204" pitchFamily="34" charset="0"/>
                        </a:rPr>
                        <a:t>2</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1</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2187709932"/>
                  </a:ext>
                </a:extLst>
              </a:tr>
              <a:tr h="370769">
                <a:tc>
                  <a:txBody>
                    <a:bodyPr/>
                    <a:lstStyle/>
                    <a:p>
                      <a:pPr algn="ctr"/>
                      <a:r>
                        <a:rPr lang="en-AU" sz="1800" b="1" dirty="0" smtClean="0">
                          <a:latin typeface="Arial" panose="020B0604020202020204" pitchFamily="34" charset="0"/>
                          <a:cs typeface="Arial" panose="020B0604020202020204" pitchFamily="34" charset="0"/>
                        </a:rPr>
                        <a:t>802.16</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1930315798"/>
                  </a:ext>
                </a:extLst>
              </a:tr>
              <a:tr h="370769">
                <a:tc>
                  <a:txBody>
                    <a:bodyPr/>
                    <a:lstStyle/>
                    <a:p>
                      <a:pPr algn="ctr"/>
                      <a:r>
                        <a:rPr lang="en-AU" sz="1800" b="1" dirty="0" smtClean="0">
                          <a:latin typeface="Arial" panose="020B0604020202020204" pitchFamily="34" charset="0"/>
                          <a:cs typeface="Arial" panose="020B0604020202020204" pitchFamily="34" charset="0"/>
                        </a:rPr>
                        <a:t>802.21</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3</a:t>
                      </a:r>
                      <a:endParaRPr lang="en-AU" sz="1800"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tc>
                <a:extLst>
                  <a:ext uri="{0D108BD9-81ED-4DB2-BD59-A6C34878D82A}">
                    <a16:rowId xmlns="" xmlns:a16="http://schemas.microsoft.com/office/drawing/2014/main" val="3179030079"/>
                  </a:ext>
                </a:extLst>
              </a:tr>
              <a:tr h="370769">
                <a:tc>
                  <a:txBody>
                    <a:bodyPr/>
                    <a:lstStyle/>
                    <a:p>
                      <a:pPr algn="ctr"/>
                      <a:r>
                        <a:rPr lang="en-AU" sz="1800" b="1" dirty="0" smtClean="0">
                          <a:latin typeface="Arial" panose="020B0604020202020204" pitchFamily="34" charset="0"/>
                          <a:cs typeface="Arial" panose="020B0604020202020204" pitchFamily="34" charset="0"/>
                        </a:rPr>
                        <a:t>802.22</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dirty="0" smtClean="0">
                          <a:latin typeface="Arial" panose="020B0604020202020204" pitchFamily="34" charset="0"/>
                          <a:cs typeface="Arial" panose="020B0604020202020204" pitchFamily="34" charset="0"/>
                        </a:rPr>
                        <a:t>3</a:t>
                      </a:r>
                      <a:endParaRPr lang="en-AU" sz="1800" dirty="0">
                        <a:latin typeface="Arial" panose="020B0604020202020204" pitchFamily="34" charset="0"/>
                        <a:cs typeface="Arial" panose="020B0604020202020204" pitchFamily="34" charset="0"/>
                      </a:endParaRPr>
                    </a:p>
                  </a:txBody>
                  <a:tcPr marT="45711" marB="45711">
                    <a:lnB w="12700" cap="flat" cmpd="sng" algn="ctr">
                      <a:solidFill>
                        <a:schemeClr val="tx1"/>
                      </a:solidFill>
                      <a:prstDash val="solid"/>
                      <a:round/>
                      <a:headEnd type="none" w="med" len="med"/>
                      <a:tailEnd type="none" w="med" len="med"/>
                    </a:lnB>
                  </a:tcPr>
                </a:tc>
                <a:tc>
                  <a:txBody>
                    <a:bodyPr/>
                    <a:lstStyle/>
                    <a:p>
                      <a:pPr algn="ctr"/>
                      <a:r>
                        <a:rPr lang="en-AU" sz="1800" dirty="0" smtClean="0">
                          <a:latin typeface="Arial" panose="020B0604020202020204" pitchFamily="34" charset="0"/>
                          <a:cs typeface="Arial" panose="020B0604020202020204" pitchFamily="34" charset="0"/>
                        </a:rPr>
                        <a:t>0</a:t>
                      </a:r>
                      <a:endParaRPr lang="en-AU" sz="1800" dirty="0">
                        <a:latin typeface="Arial" panose="020B0604020202020204" pitchFamily="34" charset="0"/>
                        <a:cs typeface="Arial" panose="020B0604020202020204" pitchFamily="34" charset="0"/>
                      </a:endParaRPr>
                    </a:p>
                  </a:txBody>
                  <a:tcPr marT="45711" marB="45711">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56360250"/>
                  </a:ext>
                </a:extLst>
              </a:tr>
              <a:tr h="370769">
                <a:tc>
                  <a:txBody>
                    <a:bodyPr/>
                    <a:lstStyle/>
                    <a:p>
                      <a:pPr algn="ctr"/>
                      <a:r>
                        <a:rPr lang="en-AU" sz="1800" b="1" dirty="0" smtClean="0">
                          <a:latin typeface="Arial" panose="020B0604020202020204" pitchFamily="34" charset="0"/>
                          <a:cs typeface="Arial" panose="020B0604020202020204" pitchFamily="34" charset="0"/>
                        </a:rPr>
                        <a:t>All</a:t>
                      </a:r>
                      <a:endParaRPr lang="en-AU" sz="1800" b="1" dirty="0">
                        <a:latin typeface="Arial" panose="020B0604020202020204" pitchFamily="34" charset="0"/>
                        <a:cs typeface="Arial" panose="020B0604020202020204" pitchFamily="34" charset="0"/>
                      </a:endParaRPr>
                    </a:p>
                  </a:txBody>
                  <a:tcPr marT="45711" marB="45711"/>
                </a:tc>
                <a:tc>
                  <a:txBody>
                    <a:bodyPr/>
                    <a:lstStyle/>
                    <a:p>
                      <a:pPr algn="ctr"/>
                      <a:r>
                        <a:rPr lang="en-AU" sz="1800" b="1" dirty="0" smtClean="0">
                          <a:latin typeface="Arial" panose="020B0604020202020204" pitchFamily="34" charset="0"/>
                          <a:cs typeface="Arial" panose="020B0604020202020204" pitchFamily="34" charset="0"/>
                        </a:rPr>
                        <a:t>60</a:t>
                      </a:r>
                      <a:endParaRPr lang="en-AU" sz="1800" b="1" dirty="0">
                        <a:latin typeface="Arial" panose="020B0604020202020204" pitchFamily="34" charset="0"/>
                        <a:cs typeface="Arial" panose="020B0604020202020204" pitchFamily="34" charset="0"/>
                      </a:endParaRPr>
                    </a:p>
                  </a:txBody>
                  <a:tcPr marT="45711" marB="45711">
                    <a:lnT w="12700" cap="flat" cmpd="sng" algn="ctr">
                      <a:solidFill>
                        <a:schemeClr val="tx1"/>
                      </a:solidFill>
                      <a:prstDash val="solid"/>
                      <a:round/>
                      <a:headEnd type="none" w="med" len="med"/>
                      <a:tailEnd type="none" w="med" len="med"/>
                    </a:lnT>
                  </a:tcPr>
                </a:tc>
                <a:tc>
                  <a:txBody>
                    <a:bodyPr/>
                    <a:lstStyle/>
                    <a:p>
                      <a:pPr algn="ctr"/>
                      <a:r>
                        <a:rPr lang="en-AU" sz="1800" b="1" dirty="0" smtClean="0">
                          <a:latin typeface="Arial" panose="020B0604020202020204" pitchFamily="34" charset="0"/>
                          <a:cs typeface="Arial" panose="020B0604020202020204" pitchFamily="34" charset="0"/>
                        </a:rPr>
                        <a:t>34</a:t>
                      </a:r>
                      <a:endParaRPr lang="en-AU" sz="1800" b="1" dirty="0">
                        <a:latin typeface="Arial" panose="020B0604020202020204" pitchFamily="34" charset="0"/>
                        <a:cs typeface="Arial" panose="020B0604020202020204" pitchFamily="34" charset="0"/>
                      </a:endParaRPr>
                    </a:p>
                  </a:txBody>
                  <a:tcPr marT="45711" marB="45711">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3024263602"/>
                  </a:ext>
                </a:extLst>
              </a:tr>
            </a:tbl>
          </a:graphicData>
        </a:graphic>
      </p:graphicFrame>
      <p:sp>
        <p:nvSpPr>
          <p:cNvPr id="3" name="Footer Placeholder 2"/>
          <p:cNvSpPr>
            <a:spLocks noGrp="1"/>
          </p:cNvSpPr>
          <p:nvPr>
            <p:ph type="ftr" idx="14"/>
          </p:nvPr>
        </p:nvSpPr>
        <p:spPr/>
        <p:txBody>
          <a:bodyPr/>
          <a:lstStyle/>
          <a:p>
            <a:r>
              <a:rPr lang="en-GB" smtClean="0"/>
              <a:t>Andrew Myles, Cisco</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Date Placeholder 4"/>
          <p:cNvSpPr>
            <a:spLocks noGrp="1"/>
          </p:cNvSpPr>
          <p:nvPr>
            <p:ph type="dt" idx="15"/>
          </p:nvPr>
        </p:nvSpPr>
        <p:spPr/>
        <p:txBody>
          <a:bodyPr/>
          <a:lstStyle/>
          <a:p>
            <a:r>
              <a:rPr lang="en-US" smtClean="0"/>
              <a:t>September 2019</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TGmd</a:t>
            </a:r>
            <a:r>
              <a:rPr lang="en-US" dirty="0" smtClean="0"/>
              <a:t> – Revision Project – September 2019</a:t>
            </a:r>
            <a:endParaRPr lang="en-GB" dirty="0"/>
          </a:p>
        </p:txBody>
      </p:sp>
      <p:sp>
        <p:nvSpPr>
          <p:cNvPr id="9218" name="Rectangle 2"/>
          <p:cNvSpPr>
            <a:spLocks noGrp="1" noChangeArrowheads="1"/>
          </p:cNvSpPr>
          <p:nvPr>
            <p:ph idx="1"/>
          </p:nvPr>
        </p:nvSpPr>
        <p:spPr>
          <a:ln/>
        </p:spPr>
        <p:txBody>
          <a:bodyPr/>
          <a:lstStyle/>
          <a:p>
            <a:pPr>
              <a:lnSpc>
                <a:spcPct val="90000"/>
              </a:lnSpc>
            </a:pPr>
            <a:r>
              <a:rPr lang="en-US" altLang="zh-CN" dirty="0"/>
              <a:t>Overall Status: LB236 on P802.11REVmd D2.0 passed with 92% approval, 723 comments</a:t>
            </a:r>
          </a:p>
          <a:p>
            <a:pPr lvl="1">
              <a:lnSpc>
                <a:spcPct val="90000"/>
              </a:lnSpc>
            </a:pPr>
            <a:r>
              <a:rPr lang="en-US" altLang="zh-CN" dirty="0"/>
              <a:t>D2.0 incorporates all approved amendments</a:t>
            </a:r>
          </a:p>
          <a:p>
            <a:pPr lvl="1">
              <a:lnSpc>
                <a:spcPct val="90000"/>
              </a:lnSpc>
            </a:pPr>
            <a:r>
              <a:rPr lang="en-US" altLang="zh-CN" dirty="0"/>
              <a:t>Approximately 60 comments remain to be resolved</a:t>
            </a:r>
          </a:p>
          <a:p>
            <a:pPr>
              <a:lnSpc>
                <a:spcPct val="90000"/>
              </a:lnSpc>
            </a:pPr>
            <a:r>
              <a:rPr lang="en-US" altLang="zh-CN" dirty="0"/>
              <a:t>Since July 2019 meeting</a:t>
            </a:r>
          </a:p>
          <a:p>
            <a:pPr lvl="1">
              <a:lnSpc>
                <a:spcPct val="90000"/>
              </a:lnSpc>
            </a:pPr>
            <a:r>
              <a:rPr lang="en-US" altLang="zh-CN" dirty="0"/>
              <a:t>Seven teleconferences and an Ad-hoc meeting were held to continue comment resolution</a:t>
            </a:r>
          </a:p>
          <a:p>
            <a:pPr>
              <a:lnSpc>
                <a:spcPct val="90000"/>
              </a:lnSpc>
            </a:pPr>
            <a:r>
              <a:rPr lang="en-US" altLang="zh-CN" dirty="0"/>
              <a:t>September 2019 meeting goals (6 timeslots):</a:t>
            </a:r>
          </a:p>
          <a:p>
            <a:pPr lvl="1">
              <a:lnSpc>
                <a:spcPct val="90000"/>
              </a:lnSpc>
            </a:pPr>
            <a:r>
              <a:rPr lang="en-US" dirty="0">
                <a:cs typeface="Arial" panose="020B0604020202020204" pitchFamily="34" charset="0"/>
                <a:sym typeface="Wingdings" panose="05000000000000000000" pitchFamily="2" charset="2"/>
              </a:rPr>
              <a:t>Complete LB236 comment resolution</a:t>
            </a:r>
          </a:p>
          <a:p>
            <a:pPr lvl="1">
              <a:lnSpc>
                <a:spcPct val="90000"/>
              </a:lnSpc>
            </a:pPr>
            <a:r>
              <a:rPr lang="en-US" altLang="zh-CN" dirty="0">
                <a:cs typeface="Arial" panose="020B0604020202020204" pitchFamily="34" charset="0"/>
                <a:sym typeface="Wingdings" panose="05000000000000000000" pitchFamily="2" charset="2"/>
              </a:rPr>
              <a:t>Plans for September - November 2019: comment resolution on recirculation LB comments</a:t>
            </a:r>
          </a:p>
          <a:p>
            <a:pPr lvl="1">
              <a:lnSpc>
                <a:spcPct val="90000"/>
              </a:lnSpc>
            </a:pPr>
            <a:r>
              <a:rPr lang="en-US" altLang="zh-CN" dirty="0">
                <a:cs typeface="Arial" panose="020B0604020202020204" pitchFamily="34" charset="0"/>
                <a:sym typeface="Wingdings" panose="05000000000000000000" pitchFamily="2" charset="2"/>
              </a:rPr>
              <a:t>Agenda: 11-19-1374</a:t>
            </a:r>
            <a:endParaRPr lang="en-US" altLang="en-US" sz="1600" dirty="0">
              <a:solidFill>
                <a:srgbClr val="006600"/>
              </a:solidFill>
            </a:endParaRPr>
          </a:p>
        </p:txBody>
      </p:sp>
      <p:sp>
        <p:nvSpPr>
          <p:cNvPr id="3" name="Footer Placeholder 2"/>
          <p:cNvSpPr>
            <a:spLocks noGrp="1"/>
          </p:cNvSpPr>
          <p:nvPr>
            <p:ph type="ftr" idx="14"/>
          </p:nvPr>
        </p:nvSpPr>
        <p:spPr/>
        <p:txBody>
          <a:bodyPr/>
          <a:lstStyle/>
          <a:p>
            <a:r>
              <a:rPr lang="en-GB" smtClean="0"/>
              <a:t>Dorothy Stanley, HPE</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smtClean="0"/>
              <a:t>IEEE 802.11ax – September 2019</a:t>
            </a:r>
          </a:p>
        </p:txBody>
      </p:sp>
      <p:sp>
        <p:nvSpPr>
          <p:cNvPr id="3078" name="Content Placeholder 2"/>
          <p:cNvSpPr>
            <a:spLocks noGrp="1"/>
          </p:cNvSpPr>
          <p:nvPr>
            <p:ph idx="4294967295"/>
          </p:nvPr>
        </p:nvSpPr>
        <p:spPr>
          <a:xfrm>
            <a:off x="1219200" y="1524000"/>
            <a:ext cx="9220200" cy="4572000"/>
          </a:xfrm>
        </p:spPr>
        <p:txBody>
          <a:bodyPr vert="horz" wrap="square" lIns="91440" tIns="45720" rIns="91440" bIns="45720" numCol="1" anchor="t" anchorCtr="0" compatLnSpc="1">
            <a:prstTxWarp prst="textNoShape">
              <a:avLst/>
            </a:prstTxWarp>
          </a:bodyPr>
          <a:lstStyle/>
          <a:p>
            <a:pPr>
              <a:buFont typeface="Arial" panose="020B0604020202020204" pitchFamily="34" charset="0"/>
              <a:buChar char="•"/>
            </a:pPr>
            <a:r>
              <a:rPr lang="en-CA" sz="2000" dirty="0"/>
              <a:t>Complete the resolution of all comments submitted on LB 238 (draft D4.0) and start a new 15-day WG LB.</a:t>
            </a:r>
          </a:p>
          <a:p>
            <a:pPr lvl="1">
              <a:buFont typeface="Arial" panose="020B0604020202020204" pitchFamily="34" charset="0"/>
              <a:buChar char="•"/>
            </a:pPr>
            <a:r>
              <a:rPr lang="en-CA" sz="1600" dirty="0"/>
              <a:t>238 CIDs were waiting for resolutions after the July meeting.</a:t>
            </a:r>
          </a:p>
          <a:p>
            <a:pPr lvl="1">
              <a:buFont typeface="Arial" panose="020B0604020202020204" pitchFamily="34" charset="0"/>
              <a:buChar char="•"/>
            </a:pPr>
            <a:r>
              <a:rPr lang="en-CA" sz="1600" dirty="0"/>
              <a:t>Completed the resolution of a number of CIDs during the TG teleconferences between July and September.</a:t>
            </a:r>
          </a:p>
          <a:p>
            <a:pPr>
              <a:buFont typeface="Arial" panose="020B0604020202020204" pitchFamily="34" charset="0"/>
              <a:buChar char="•"/>
            </a:pPr>
            <a:r>
              <a:rPr lang="en-CA" sz="2000" dirty="0"/>
              <a:t>Approve the new revision of the TG Coexistence Assurance document.</a:t>
            </a:r>
          </a:p>
          <a:p>
            <a:pPr lvl="1">
              <a:buFont typeface="Arial" panose="020B0604020202020204" pitchFamily="34" charset="0"/>
              <a:buChar char="•"/>
            </a:pPr>
            <a:r>
              <a:rPr lang="en-CA" sz="1800" dirty="0">
                <a:hlinkClick r:id="rId3"/>
              </a:rPr>
              <a:t>https://mentor.ieee.org/802.11/dcn/16/11-16-1348-06-00ax-coexistence-assurance.docx</a:t>
            </a:r>
            <a:r>
              <a:rPr lang="en-CA" sz="1800" dirty="0"/>
              <a:t> </a:t>
            </a:r>
          </a:p>
          <a:p>
            <a:pPr>
              <a:buFont typeface="Arial" panose="020B0604020202020204" pitchFamily="34" charset="0"/>
              <a:buChar char="•"/>
            </a:pPr>
            <a:r>
              <a:rPr lang="en-US" sz="2000" dirty="0"/>
              <a:t>Agenda for this meeting is available  in document 11-19/1409.</a:t>
            </a:r>
          </a:p>
          <a:p>
            <a:pPr lvl="1">
              <a:buFont typeface="Arial" panose="020B0604020202020204" pitchFamily="34" charset="0"/>
              <a:buChar char="•"/>
            </a:pPr>
            <a:r>
              <a:rPr lang="en-US" sz="1600" dirty="0">
                <a:hlinkClick r:id="rId4"/>
              </a:rPr>
              <a:t>https://mentor.ieee.org/802.11/dcn/19/11-19-0983-00-00ax-tgax-july-2019-meeting-agenda.pptx</a:t>
            </a:r>
            <a:r>
              <a:rPr lang="en-US" sz="1600" dirty="0"/>
              <a:t> </a:t>
            </a:r>
          </a:p>
        </p:txBody>
      </p:sp>
      <p:sp>
        <p:nvSpPr>
          <p:cNvPr id="2" name="Footer Placeholder 1"/>
          <p:cNvSpPr>
            <a:spLocks noGrp="1"/>
          </p:cNvSpPr>
          <p:nvPr>
            <p:ph type="ftr" idx="11"/>
          </p:nvPr>
        </p:nvSpPr>
        <p:spPr/>
        <p:txBody>
          <a:bodyPr/>
          <a:lstStyle/>
          <a:p>
            <a:r>
              <a:rPr lang="en-GB" smtClean="0"/>
              <a:t>Osama AboulMagd, Huawei</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14</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extLst>
      <p:ext uri="{BB962C8B-B14F-4D97-AF65-F5344CB8AC3E}">
        <p14:creationId xmlns:p14="http://schemas.microsoft.com/office/powerpoint/2010/main" val="34834570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TGay</a:t>
            </a:r>
            <a:r>
              <a:rPr lang="en-US" dirty="0" smtClean="0"/>
              <a:t> – September 2019</a:t>
            </a:r>
            <a:endParaRPr lang="en-GB" dirty="0"/>
          </a:p>
        </p:txBody>
      </p:sp>
      <p:sp>
        <p:nvSpPr>
          <p:cNvPr id="9218" name="Rectangle 2"/>
          <p:cNvSpPr>
            <a:spLocks noGrp="1" noChangeArrowheads="1"/>
          </p:cNvSpPr>
          <p:nvPr>
            <p:ph idx="1"/>
          </p:nvPr>
        </p:nvSpPr>
        <p:spPr>
          <a:ln/>
        </p:spPr>
        <p:txBody>
          <a:bodyPr/>
          <a:lstStyle/>
          <a:p>
            <a:pPr marL="0" indent="0"/>
            <a:r>
              <a:rPr lang="en-US" altLang="zh-CN" dirty="0"/>
              <a:t>Overall Status: </a:t>
            </a:r>
            <a:r>
              <a:rPr lang="en-US" altLang="zh-CN" dirty="0" smtClean="0"/>
              <a:t>LB242 </a:t>
            </a:r>
            <a:r>
              <a:rPr lang="en-US" altLang="zh-CN" dirty="0"/>
              <a:t>on </a:t>
            </a:r>
            <a:r>
              <a:rPr lang="en-US" altLang="zh-CN" dirty="0" smtClean="0"/>
              <a:t>P802.11ay D4.0 </a:t>
            </a:r>
            <a:r>
              <a:rPr lang="en-US" altLang="zh-CN" dirty="0"/>
              <a:t>passed with </a:t>
            </a:r>
            <a:r>
              <a:rPr lang="en-US" altLang="zh-CN" dirty="0" smtClean="0"/>
              <a:t>98% </a:t>
            </a:r>
            <a:r>
              <a:rPr lang="en-US" altLang="zh-CN" dirty="0"/>
              <a:t>approval, </a:t>
            </a:r>
            <a:r>
              <a:rPr lang="en-US" altLang="zh-CN" dirty="0" smtClean="0"/>
              <a:t>with 64 </a:t>
            </a:r>
            <a:r>
              <a:rPr lang="en-US" altLang="zh-CN" dirty="0"/>
              <a:t>comments</a:t>
            </a:r>
          </a:p>
          <a:p>
            <a:pPr lvl="1"/>
            <a:r>
              <a:rPr lang="en-US" altLang="zh-CN" dirty="0" smtClean="0"/>
              <a:t>5 </a:t>
            </a:r>
            <a:r>
              <a:rPr lang="en-US" altLang="zh-CN" dirty="0"/>
              <a:t>comments remain to be </a:t>
            </a:r>
            <a:r>
              <a:rPr lang="en-US" altLang="zh-CN" dirty="0" smtClean="0"/>
              <a:t>resolved after the end of the July plenary</a:t>
            </a:r>
            <a:endParaRPr lang="en-US" altLang="zh-CN" dirty="0"/>
          </a:p>
          <a:p>
            <a:pPr>
              <a:spcBef>
                <a:spcPts val="1200"/>
              </a:spcBef>
            </a:pPr>
            <a:r>
              <a:rPr lang="en-US" altLang="zh-CN" dirty="0"/>
              <a:t>Since July 2019 </a:t>
            </a:r>
            <a:r>
              <a:rPr lang="en-US" altLang="zh-CN" dirty="0" smtClean="0"/>
              <a:t>plenary</a:t>
            </a:r>
            <a:endParaRPr lang="en-US" altLang="zh-CN" dirty="0"/>
          </a:p>
          <a:p>
            <a:pPr lvl="1"/>
            <a:r>
              <a:rPr lang="en-US" altLang="zh-CN" dirty="0" smtClean="0"/>
              <a:t>3 </a:t>
            </a:r>
            <a:r>
              <a:rPr lang="en-US" altLang="zh-CN" dirty="0"/>
              <a:t>teleconferences </a:t>
            </a:r>
            <a:r>
              <a:rPr lang="en-US" altLang="zh-CN" dirty="0" smtClean="0"/>
              <a:t>were </a:t>
            </a:r>
            <a:r>
              <a:rPr lang="en-US" altLang="zh-CN" dirty="0"/>
              <a:t>held to continue comment resolution</a:t>
            </a:r>
          </a:p>
          <a:p>
            <a:pPr>
              <a:spcBef>
                <a:spcPts val="1200"/>
              </a:spcBef>
            </a:pPr>
            <a:r>
              <a:rPr lang="en-US" altLang="zh-CN" dirty="0"/>
              <a:t>September 2019 </a:t>
            </a:r>
            <a:r>
              <a:rPr lang="en-US" altLang="zh-CN" dirty="0" smtClean="0"/>
              <a:t>interim meeting </a:t>
            </a:r>
            <a:r>
              <a:rPr lang="en-US" altLang="zh-CN" dirty="0"/>
              <a:t>goals </a:t>
            </a:r>
            <a:r>
              <a:rPr lang="en-US" altLang="zh-CN" dirty="0" smtClean="0"/>
              <a:t>(2 </a:t>
            </a:r>
            <a:r>
              <a:rPr lang="en-US" altLang="zh-CN" dirty="0"/>
              <a:t>timeslots):</a:t>
            </a:r>
          </a:p>
          <a:p>
            <a:pPr lvl="1"/>
            <a:r>
              <a:rPr lang="en-US" dirty="0">
                <a:cs typeface="Arial" panose="020B0604020202020204" pitchFamily="34" charset="0"/>
                <a:sym typeface="Wingdings" panose="05000000000000000000" pitchFamily="2" charset="2"/>
              </a:rPr>
              <a:t>Complete </a:t>
            </a:r>
            <a:r>
              <a:rPr lang="en-US" dirty="0" smtClean="0">
                <a:cs typeface="Arial" panose="020B0604020202020204" pitchFamily="34" charset="0"/>
                <a:sym typeface="Wingdings" panose="05000000000000000000" pitchFamily="2" charset="2"/>
              </a:rPr>
              <a:t>LB242 </a:t>
            </a:r>
            <a:r>
              <a:rPr lang="en-US" dirty="0">
                <a:cs typeface="Arial" panose="020B0604020202020204" pitchFamily="34" charset="0"/>
                <a:sym typeface="Wingdings" panose="05000000000000000000" pitchFamily="2" charset="2"/>
              </a:rPr>
              <a:t>comment </a:t>
            </a:r>
            <a:r>
              <a:rPr lang="en-US" dirty="0" smtClean="0">
                <a:cs typeface="Arial" panose="020B0604020202020204" pitchFamily="34" charset="0"/>
                <a:sym typeface="Wingdings" panose="05000000000000000000" pitchFamily="2" charset="2"/>
              </a:rPr>
              <a:t>resolution:  1 CID to be resolved, 1 CID to be revised</a:t>
            </a:r>
          </a:p>
          <a:p>
            <a:pPr lvl="1"/>
            <a:r>
              <a:rPr lang="en-US" dirty="0" smtClean="0">
                <a:cs typeface="Arial" panose="020B0604020202020204" pitchFamily="34" charset="0"/>
                <a:sym typeface="Wingdings" panose="05000000000000000000" pitchFamily="2" charset="2"/>
              </a:rPr>
              <a:t>Consider draft readiness for the third working group recirculation letter ballot </a:t>
            </a:r>
            <a:endParaRPr lang="en-US" dirty="0">
              <a:cs typeface="Arial" panose="020B0604020202020204" pitchFamily="34" charset="0"/>
              <a:sym typeface="Wingdings" panose="05000000000000000000" pitchFamily="2" charset="2"/>
            </a:endParaRPr>
          </a:p>
          <a:p>
            <a:pPr lvl="1"/>
            <a:r>
              <a:rPr lang="en-US" altLang="zh-CN" dirty="0" smtClean="0">
                <a:cs typeface="Arial" panose="020B0604020202020204" pitchFamily="34" charset="0"/>
                <a:sym typeface="Wingdings" panose="05000000000000000000" pitchFamily="2" charset="2"/>
              </a:rPr>
              <a:t>Agenda</a:t>
            </a:r>
            <a:r>
              <a:rPr lang="en-US" altLang="zh-CN" dirty="0">
                <a:cs typeface="Arial" panose="020B0604020202020204" pitchFamily="34" charset="0"/>
                <a:sym typeface="Wingdings" panose="05000000000000000000" pitchFamily="2" charset="2"/>
              </a:rPr>
              <a:t>: </a:t>
            </a:r>
            <a:r>
              <a:rPr lang="en-US" altLang="zh-CN" dirty="0" smtClean="0">
                <a:cs typeface="Arial" panose="020B0604020202020204" pitchFamily="34" charset="0"/>
                <a:sym typeface="Wingdings" panose="05000000000000000000" pitchFamily="2" charset="2"/>
              </a:rPr>
              <a:t>11-19-1384</a:t>
            </a:r>
            <a:endParaRPr lang="en-US" altLang="en-US" sz="1600" dirty="0">
              <a:solidFill>
                <a:srgbClr val="006600"/>
              </a:solidFill>
            </a:endParaRPr>
          </a:p>
        </p:txBody>
      </p:sp>
      <p:sp>
        <p:nvSpPr>
          <p:cNvPr id="3" name="Footer Placeholder 2"/>
          <p:cNvSpPr>
            <a:spLocks noGrp="1"/>
          </p:cNvSpPr>
          <p:nvPr>
            <p:ph type="ftr" idx="14"/>
          </p:nvPr>
        </p:nvSpPr>
        <p:spPr/>
        <p:txBody>
          <a:bodyPr/>
          <a:lstStyle/>
          <a:p>
            <a:r>
              <a:rPr lang="en-GB" smtClean="0"/>
              <a:t>Edward Au, Huawei</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NGP </a:t>
            </a:r>
            <a:r>
              <a:rPr lang="en-US" dirty="0"/>
              <a:t>TG AZ </a:t>
            </a:r>
            <a:r>
              <a:rPr lang="en-US"/>
              <a:t>– </a:t>
            </a:r>
            <a:r>
              <a:rPr lang="en-US" smtClean="0"/>
              <a:t>Sep. 2019</a:t>
            </a:r>
            <a:r>
              <a:rPr lang="en-US" dirty="0"/>
              <a:t/>
            </a:r>
            <a:br>
              <a:rPr lang="en-US" dirty="0"/>
            </a:br>
            <a:r>
              <a:rPr lang="en-GB" dirty="0" err="1"/>
              <a:t>TGaz</a:t>
            </a:r>
            <a:r>
              <a:rPr lang="en-GB" dirty="0"/>
              <a:t> Next Generation </a:t>
            </a:r>
            <a:r>
              <a:rPr lang="en-GB" dirty="0" smtClean="0"/>
              <a:t>Positioning</a:t>
            </a:r>
            <a:endParaRPr lang="en-GB" dirty="0"/>
          </a:p>
        </p:txBody>
      </p:sp>
      <p:sp>
        <p:nvSpPr>
          <p:cNvPr id="4098" name="Rectangle 2"/>
          <p:cNvSpPr>
            <a:spLocks noGrp="1" noChangeArrowheads="1"/>
          </p:cNvSpPr>
          <p:nvPr>
            <p:ph idx="1"/>
          </p:nvPr>
        </p:nvSpPr>
        <p:spPr>
          <a:xfrm>
            <a:off x="914401" y="1751015"/>
            <a:ext cx="10361084"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Current status: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smtClean="0"/>
              <a:t>In comment resolution coming from successful </a:t>
            </a:r>
            <a:r>
              <a:rPr lang="en-US" dirty="0" smtClean="0"/>
              <a:t>Initial WG Ballot.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TG had a 3 day ad-hoc hosted </a:t>
            </a:r>
            <a:r>
              <a:rPr lang="en-US" smtClean="0"/>
              <a:t>by Broadcom and had 6 </a:t>
            </a:r>
            <a:r>
              <a:rPr lang="en-US" dirty="0" err="1" smtClean="0"/>
              <a:t>telecons</a:t>
            </a:r>
            <a:r>
              <a:rPr lang="en-US" dirty="0" smtClean="0"/>
              <a:t> since </a:t>
            </a:r>
            <a:r>
              <a:rPr lang="en-US" smtClean="0"/>
              <a:t>the July meeting</a:t>
            </a:r>
            <a:r>
              <a:rPr lang="en-US" dirty="0" smtClean="0"/>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Roughly ~120 technical </a:t>
            </a:r>
            <a:r>
              <a:rPr lang="en-US" dirty="0" smtClean="0"/>
              <a:t>comment resolutions were generated and reviewed – expected to be considered for adoption </a:t>
            </a:r>
            <a:r>
              <a:rPr lang="en-US" smtClean="0"/>
              <a:t>this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Published two new drafts: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mtClean="0"/>
              <a:t>D1.4 available on mentor incorporating comment resolutions from the Vienna meeting.</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dirty="0" smtClean="0"/>
          </a:p>
          <a:p>
            <a:pPr>
              <a:buFont typeface="Arial" panose="020B0604020202020204" pitchFamily="34" charset="0"/>
              <a:buChar char="•"/>
            </a:pPr>
            <a:r>
              <a:rPr lang="en-US" dirty="0" smtClean="0"/>
              <a:t>Upcoming milestones/approved plan:</a:t>
            </a:r>
          </a:p>
          <a:p>
            <a:pPr lvl="1">
              <a:buFont typeface="Arial" panose="020B0604020202020204" pitchFamily="34" charset="0"/>
              <a:buChar char="•"/>
            </a:pPr>
            <a:r>
              <a:rPr lang="en-US" b="0" dirty="0" smtClean="0"/>
              <a:t>Continue with comment resolution.</a:t>
            </a:r>
          </a:p>
          <a:p>
            <a:pPr lvl="1">
              <a:buFont typeface="Arial" panose="020B0604020202020204" pitchFamily="34" charset="0"/>
              <a:buChar char="•"/>
            </a:pPr>
            <a:r>
              <a:rPr lang="en-US" smtClean="0"/>
              <a:t>Projected to go to a recirculation </a:t>
            </a:r>
            <a:r>
              <a:rPr lang="en-US" dirty="0" smtClean="0"/>
              <a:t>ballot coming from Sep</a:t>
            </a:r>
            <a:r>
              <a:rPr lang="en-US" smtClean="0"/>
              <a:t>. meeting (50% probability) </a:t>
            </a:r>
            <a:endParaRPr lang="en-US" b="0" dirty="0"/>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2" name="Footer Placeholder 1"/>
          <p:cNvSpPr>
            <a:spLocks noGrp="1"/>
          </p:cNvSpPr>
          <p:nvPr>
            <p:ph type="ftr" idx="14"/>
          </p:nvPr>
        </p:nvSpPr>
        <p:spPr/>
        <p:txBody>
          <a:bodyPr/>
          <a:lstStyle/>
          <a:p>
            <a:r>
              <a:rPr lang="en-GB" smtClean="0"/>
              <a:t>Jonathan Segev,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NGP TG </a:t>
            </a:r>
            <a:r>
              <a:rPr lang="en-US"/>
              <a:t>AZ </a:t>
            </a:r>
            <a:r>
              <a:rPr lang="en-US" smtClean="0"/>
              <a:t>– Sep. 2019</a:t>
            </a:r>
            <a:r>
              <a:rPr lang="en-US" dirty="0"/>
              <a:t/>
            </a:r>
            <a:br>
              <a:rPr lang="en-US" dirty="0"/>
            </a:br>
            <a:r>
              <a:rPr lang="en-GB" dirty="0" err="1"/>
              <a:t>TGaz</a:t>
            </a:r>
            <a:r>
              <a:rPr lang="en-GB" dirty="0"/>
              <a:t> Next Generation Positioning</a:t>
            </a:r>
            <a:endParaRPr lang="en-US" dirty="0"/>
          </a:p>
        </p:txBody>
      </p:sp>
      <p:sp>
        <p:nvSpPr>
          <p:cNvPr id="3" name="Content Placeholder 2"/>
          <p:cNvSpPr>
            <a:spLocks noGrp="1"/>
          </p:cNvSpPr>
          <p:nvPr>
            <p:ph idx="1"/>
          </p:nvPr>
        </p:nvSpPr>
        <p:spPr/>
        <p:txBody>
          <a:bodyPr/>
          <a:lstStyle/>
          <a:p>
            <a:pPr>
              <a:buFont typeface="Times New Roman" pitchFamily="16" charset="0"/>
              <a:buChar char="•"/>
            </a:pPr>
            <a:r>
              <a:rPr lang="en-US" dirty="0"/>
              <a:t>Agenda: </a:t>
            </a:r>
          </a:p>
          <a:p>
            <a:pPr lvl="1">
              <a:buFont typeface="Times New Roman" pitchFamily="16" charset="0"/>
              <a:buChar char="•"/>
            </a:pPr>
            <a:r>
              <a:rPr lang="en-US" smtClean="0"/>
              <a:t>Expected to meet for 8 meeting slots this week.</a:t>
            </a:r>
          </a:p>
          <a:p>
            <a:pPr lvl="1">
              <a:buFont typeface="Times New Roman" pitchFamily="16" charset="0"/>
              <a:buChar char="•"/>
            </a:pPr>
            <a:r>
              <a:rPr lang="en-US" smtClean="0"/>
              <a:t>Refer </a:t>
            </a:r>
            <a:r>
              <a:rPr lang="en-US" dirty="0"/>
              <a:t>to </a:t>
            </a:r>
            <a:r>
              <a:rPr lang="en-US"/>
              <a:t>submission </a:t>
            </a:r>
            <a:r>
              <a:rPr lang="en-US" smtClean="0"/>
              <a:t>11-19/1360.</a:t>
            </a:r>
            <a:endParaRPr lang="en-US" dirty="0"/>
          </a:p>
          <a:p>
            <a:endParaRPr lang="en-US" dirty="0"/>
          </a:p>
        </p:txBody>
      </p:sp>
      <p:pic>
        <p:nvPicPr>
          <p:cNvPr id="7" name="Picture 6"/>
          <p:cNvPicPr>
            <a:picLocks noChangeAspect="1"/>
          </p:cNvPicPr>
          <p:nvPr/>
        </p:nvPicPr>
        <p:blipFill>
          <a:blip r:embed="rId3"/>
          <a:stretch>
            <a:fillRect/>
          </a:stretch>
        </p:blipFill>
        <p:spPr>
          <a:xfrm>
            <a:off x="5459505" y="3413449"/>
            <a:ext cx="5944115" cy="2871465"/>
          </a:xfrm>
          <a:prstGeom prst="rect">
            <a:avLst/>
          </a:prstGeom>
        </p:spPr>
      </p:pic>
      <p:sp>
        <p:nvSpPr>
          <p:cNvPr id="8" name="Footer Placeholder 7"/>
          <p:cNvSpPr>
            <a:spLocks noGrp="1"/>
          </p:cNvSpPr>
          <p:nvPr>
            <p:ph type="ftr" idx="14"/>
          </p:nvPr>
        </p:nvSpPr>
        <p:spPr/>
        <p:txBody>
          <a:bodyPr/>
          <a:lstStyle/>
          <a:p>
            <a:r>
              <a:rPr lang="en-GB" smtClean="0"/>
              <a:t>Jonathan Segev, Intel</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10" name="Date Placeholder 9"/>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9276778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smtClean="0"/>
              <a:t>TGba</a:t>
            </a:r>
            <a:r>
              <a:rPr lang="en-US" dirty="0"/>
              <a:t> </a:t>
            </a:r>
            <a:r>
              <a:rPr lang="en-US" dirty="0" smtClean="0"/>
              <a:t>(Wake-up Radio)</a:t>
            </a:r>
            <a:br>
              <a:rPr lang="en-US" dirty="0" smtClean="0"/>
            </a:br>
            <a:endParaRPr lang="en-US" sz="2400" dirty="0"/>
          </a:p>
        </p:txBody>
      </p:sp>
      <p:sp>
        <p:nvSpPr>
          <p:cNvPr id="15363" name="Content Placeholder 2"/>
          <p:cNvSpPr>
            <a:spLocks noGrp="1"/>
          </p:cNvSpPr>
          <p:nvPr>
            <p:ph idx="1"/>
          </p:nvPr>
        </p:nvSpPr>
        <p:spPr>
          <a:xfrm>
            <a:off x="1905000" y="1828800"/>
            <a:ext cx="9753600" cy="4646615"/>
          </a:xfrm>
        </p:spPr>
        <p:txBody>
          <a:bodyPr/>
          <a:lstStyle/>
          <a:p>
            <a:pPr marL="0" indent="0"/>
            <a:r>
              <a:rPr lang="en-US" altLang="en-US" dirty="0"/>
              <a:t>From the last F2F meeting</a:t>
            </a:r>
          </a:p>
          <a:p>
            <a:pPr marL="0" indent="0"/>
            <a:r>
              <a:rPr lang="en-US" altLang="en-US" sz="2000" b="0" dirty="0" smtClean="0"/>
              <a:t>	</a:t>
            </a:r>
            <a:r>
              <a:rPr lang="en-US" altLang="en-US" sz="2000" b="0" dirty="0" smtClean="0">
                <a:ea typeface="MS PGothic" charset="-128"/>
              </a:rPr>
              <a:t>Continued comment resolution on D3.0 (LB241)</a:t>
            </a:r>
          </a:p>
          <a:p>
            <a:pPr marL="0" indent="0"/>
            <a:r>
              <a:rPr lang="en-US" altLang="en-US" sz="2000" b="0" dirty="0">
                <a:ea typeface="MS PGothic" charset="-128"/>
              </a:rPr>
              <a:t>	</a:t>
            </a:r>
            <a:r>
              <a:rPr lang="en-US" altLang="en-US" sz="2000" b="0" dirty="0" smtClean="0">
                <a:ea typeface="MS PGothic" charset="-128"/>
              </a:rPr>
              <a:t>Remaining CIDs after the conference calls: 28</a:t>
            </a:r>
            <a:r>
              <a:rPr lang="en-US" altLang="en-US" sz="1600" b="0" dirty="0" smtClean="0">
                <a:ea typeface="MS PGothic" charset="-128"/>
              </a:rPr>
              <a:t>			</a:t>
            </a:r>
          </a:p>
          <a:p>
            <a:pPr marL="0" indent="0"/>
            <a:r>
              <a:rPr lang="en-US" altLang="en-US" dirty="0" smtClean="0"/>
              <a:t>Plan </a:t>
            </a:r>
            <a:r>
              <a:rPr lang="en-US" altLang="en-US" dirty="0"/>
              <a:t>for this meeting</a:t>
            </a:r>
          </a:p>
          <a:p>
            <a:pPr marL="457200" lvl="1" indent="0"/>
            <a:r>
              <a:rPr lang="en-US" altLang="en-US" dirty="0"/>
              <a:t>Complete comment resolution on </a:t>
            </a:r>
            <a:r>
              <a:rPr lang="en-US" altLang="en-US" dirty="0" err="1"/>
              <a:t>TGba</a:t>
            </a:r>
            <a:r>
              <a:rPr lang="en-US" altLang="en-US" dirty="0"/>
              <a:t> D3.0 (LB241</a:t>
            </a:r>
            <a:r>
              <a:rPr lang="en-US" altLang="en-US" dirty="0" smtClean="0"/>
              <a:t>) and generate </a:t>
            </a:r>
            <a:r>
              <a:rPr lang="en-US" altLang="en-US" dirty="0" err="1" smtClean="0"/>
              <a:t>TGba</a:t>
            </a:r>
            <a:r>
              <a:rPr lang="en-US" altLang="en-US" dirty="0" smtClean="0"/>
              <a:t> D4.0</a:t>
            </a:r>
            <a:endParaRPr lang="en-US" altLang="en-US" dirty="0"/>
          </a:p>
          <a:p>
            <a:pPr marL="457200" lvl="1" indent="0"/>
            <a:r>
              <a:rPr lang="en-US" altLang="en-US" dirty="0"/>
              <a:t>Approve WG recirculation letter </a:t>
            </a:r>
            <a:r>
              <a:rPr lang="en-US" altLang="en-US" dirty="0" smtClean="0"/>
              <a:t>ballot</a:t>
            </a:r>
            <a:endParaRPr lang="en-US" altLang="en-US" dirty="0"/>
          </a:p>
          <a:p>
            <a:pPr marL="457200" lvl="1" indent="0"/>
            <a:r>
              <a:rPr lang="en-US" altLang="en-US" dirty="0"/>
              <a:t>Review TG timeline</a:t>
            </a:r>
          </a:p>
          <a:p>
            <a:pPr marL="0" indent="0"/>
            <a:r>
              <a:rPr lang="en-US" altLang="en-US" dirty="0" smtClean="0"/>
              <a:t>Agenda </a:t>
            </a:r>
            <a:r>
              <a:rPr lang="en-US" altLang="en-US" dirty="0"/>
              <a:t>can be found in doc: IEEE </a:t>
            </a:r>
            <a:r>
              <a:rPr lang="en-US" altLang="en-US" dirty="0" smtClean="0"/>
              <a:t>802.11-19/1418</a:t>
            </a:r>
            <a:endParaRPr lang="en-US" sz="2800" dirty="0" smtClean="0"/>
          </a:p>
        </p:txBody>
      </p:sp>
      <p:sp>
        <p:nvSpPr>
          <p:cNvPr id="5" name="Footer Placeholder 4"/>
          <p:cNvSpPr>
            <a:spLocks noGrp="1"/>
          </p:cNvSpPr>
          <p:nvPr>
            <p:ph type="ftr" idx="14"/>
          </p:nvPr>
        </p:nvSpPr>
        <p:spPr/>
        <p:txBody>
          <a:bodyPr/>
          <a:lstStyle/>
          <a:p>
            <a:r>
              <a:rPr lang="en-GB" smtClean="0"/>
              <a:t>Minyoung Park, Intel</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3167206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a:t>
            </a:r>
            <a:r>
              <a:rPr lang="en-GB" dirty="0" err="1"/>
              <a:t>TGbb</a:t>
            </a:r>
            <a:endParaRPr lang="en-GB" dirty="0"/>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err="1"/>
              <a:t>TGbb</a:t>
            </a:r>
            <a:r>
              <a:rPr lang="en-GB" dirty="0"/>
              <a:t> will discuss:</a:t>
            </a:r>
          </a:p>
          <a:p>
            <a:pPr marL="800100" lvl="1" indent="-342900" algn="just">
              <a:buFont typeface="Arial" panose="020B0604020202020204" pitchFamily="34" charset="0"/>
              <a:buChar char="•"/>
            </a:pPr>
            <a:r>
              <a:rPr lang="en-GB" altLang="en-US" dirty="0"/>
              <a:t>Draft D0.1 Table of Content</a:t>
            </a:r>
          </a:p>
          <a:p>
            <a:pPr marL="800100" lvl="1" indent="-342900" algn="just">
              <a:buFont typeface="Arial" panose="020B0604020202020204" pitchFamily="34" charset="0"/>
              <a:buChar char="•"/>
            </a:pPr>
            <a:r>
              <a:rPr lang="en-GB" altLang="en-US" dirty="0"/>
              <a:t>Evaluation Framework document</a:t>
            </a:r>
          </a:p>
          <a:p>
            <a:pPr marL="800100" lvl="1" indent="-342900" algn="just">
              <a:buFont typeface="Arial" panose="020B0604020202020204" pitchFamily="34" charset="0"/>
              <a:buChar char="•"/>
            </a:pPr>
            <a:r>
              <a:rPr lang="en-GB" altLang="en-US" dirty="0"/>
              <a:t>Hear PHY proposals</a:t>
            </a:r>
          </a:p>
          <a:p>
            <a:pPr marL="800100" lvl="1" indent="-342900" algn="just">
              <a:buFont typeface="Arial" panose="020B0604020202020204" pitchFamily="34" charset="0"/>
              <a:buChar char="•"/>
            </a:pPr>
            <a:r>
              <a:rPr lang="en-GB" altLang="en-US" dirty="0"/>
              <a:t>Hear MAC proposals</a:t>
            </a:r>
          </a:p>
          <a:p>
            <a:pPr marL="800100" lvl="1" indent="-342900" algn="just">
              <a:buFont typeface="Arial" panose="020B0604020202020204" pitchFamily="34" charset="0"/>
              <a:buChar char="•"/>
            </a:pPr>
            <a:r>
              <a:rPr lang="en-GB" altLang="en-US"/>
              <a:t>Conference </a:t>
            </a:r>
            <a:r>
              <a:rPr lang="en-GB" altLang="en-US" dirty="0"/>
              <a:t>call schedule</a:t>
            </a:r>
          </a:p>
          <a:p>
            <a:pPr marL="800100" lvl="1" indent="-342900" algn="just">
              <a:buFont typeface="Arial" panose="020B0604020202020204" pitchFamily="34" charset="0"/>
              <a:buChar char="•"/>
            </a:pPr>
            <a:r>
              <a:rPr lang="en-GB" altLang="en-US" dirty="0"/>
              <a:t>Timeline</a:t>
            </a:r>
          </a:p>
          <a:p>
            <a:pPr marL="400050" algn="just">
              <a:buFont typeface="Arial" panose="020B0604020202020204" pitchFamily="34" charset="0"/>
              <a:buChar char="•"/>
            </a:pPr>
            <a:r>
              <a:rPr lang="en-GB" altLang="en-US" dirty="0"/>
              <a:t>Six (6) meeting slots for the Sept. 2019 session</a:t>
            </a:r>
          </a:p>
          <a:p>
            <a:pPr marL="800100" lvl="1" algn="just">
              <a:buFont typeface="Arial" panose="020B0604020202020204" pitchFamily="34" charset="0"/>
              <a:buChar char="•"/>
            </a:pPr>
            <a:r>
              <a:rPr lang="en-GB" altLang="en-US" b="1" dirty="0"/>
              <a:t>Mon</a:t>
            </a:r>
            <a:r>
              <a:rPr lang="en-GB" altLang="en-US" dirty="0"/>
              <a:t> – AM2, PM1 ; </a:t>
            </a:r>
            <a:r>
              <a:rPr lang="en-GB" altLang="en-US" b="1" dirty="0"/>
              <a:t>Tue</a:t>
            </a:r>
            <a:r>
              <a:rPr lang="en-GB" altLang="en-US" dirty="0"/>
              <a:t> – PM1, PM2 ; </a:t>
            </a:r>
            <a:r>
              <a:rPr lang="en-GB" altLang="en-US" b="1" dirty="0"/>
              <a:t>Wed</a:t>
            </a:r>
            <a:r>
              <a:rPr lang="en-GB" altLang="en-US" dirty="0"/>
              <a:t> – AM1 ; </a:t>
            </a:r>
            <a:r>
              <a:rPr lang="en-GB" altLang="en-US" b="1" dirty="0" err="1"/>
              <a:t>Thur</a:t>
            </a:r>
            <a:r>
              <a:rPr lang="en-GB" altLang="en-US" dirty="0"/>
              <a:t> – AM2</a:t>
            </a:r>
          </a:p>
          <a:p>
            <a:pPr marL="400050" algn="just">
              <a:buFont typeface="Arial" panose="020B0604020202020204" pitchFamily="34" charset="0"/>
              <a:buChar char="•"/>
            </a:pPr>
            <a:r>
              <a:rPr lang="en-GB" altLang="en-US" dirty="0"/>
              <a:t>Proposed Agenda in doc. 11-19/1413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2" name="Footer Placeholder 1"/>
          <p:cNvSpPr>
            <a:spLocks noGrp="1"/>
          </p:cNvSpPr>
          <p:nvPr>
            <p:ph type="ftr" idx="14"/>
          </p:nvPr>
        </p:nvSpPr>
        <p:spPr/>
        <p:txBody>
          <a:bodyPr/>
          <a:lstStyle/>
          <a:p>
            <a:r>
              <a:rPr lang="en-GB" smtClean="0"/>
              <a:t>Nikola Serafimovski, pureLiFi</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645943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smtClean="0"/>
              <a:t>Editors Meeting
ANA
AANI SC
ARC SC (Acrhitecture)
Coex SC
PAR Review SC
WNG SC (Wireless Next Generation)
JTC1
TGmd (Maintenance)
TGax (High Efficiency WLAN)
TGay (Next Generation 60 GHz)
TGaz (Next Generation Positioning)
TGba (Wake-Up Radio)
TGbb (Light Communication)
TGbc (Broadcast Serverices)
TGbd (Next Gen V2X)
TGbe (Extremely High THroughput)
RCM TIG (Random and Changing MAC addresses)</a:t>
            </a:r>
            <a:endParaRPr lang="en-US" altLang="en-US"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smtClean="0"/>
              <a:t>Robert Stacey, Intel</a:t>
            </a:r>
            <a:endParaRPr lang="en-GB" dirty="0"/>
          </a:p>
        </p:txBody>
      </p:sp>
      <p:sp>
        <p:nvSpPr>
          <p:cNvPr id="2" name="Date Placeholder 1"/>
          <p:cNvSpPr>
            <a:spLocks noGrp="1"/>
          </p:cNvSpPr>
          <p:nvPr>
            <p:ph type="dt" idx="15"/>
          </p:nvPr>
        </p:nvSpPr>
        <p:spPr/>
        <p:txBody>
          <a:bodyPr/>
          <a:lstStyle/>
          <a:p>
            <a:r>
              <a:rPr lang="en-US" smtClean="0"/>
              <a:t>September 2019</a:t>
            </a:r>
            <a:endParaRPr lang="en-GB"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smtClean="0"/>
              <a:t>This presentation contains the IEEE 802.11 WG snapshot slides for the September 2019 session:</a:t>
            </a:r>
            <a:endParaRPr lang="en-US" altLang="en-US" kern="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IEEE 802.11 </a:t>
            </a:r>
            <a:r>
              <a:rPr lang="en-US" dirty="0" err="1"/>
              <a:t>TGbc</a:t>
            </a:r>
            <a:r>
              <a:rPr lang="en-US" dirty="0"/>
              <a:t/>
            </a:r>
            <a:br>
              <a:rPr lang="en-US" dirty="0"/>
            </a:br>
            <a:r>
              <a:rPr lang="en-US" b="0" dirty="0"/>
              <a:t>Broadcast Services</a:t>
            </a:r>
            <a:r>
              <a:rPr lang="en-US" dirty="0"/>
              <a:t/>
            </a:r>
            <a:br>
              <a:rPr lang="en-US" dirty="0"/>
            </a:br>
            <a:r>
              <a:rPr lang="en-US" dirty="0"/>
              <a:t>Chair: Marc Emmelmann</a:t>
            </a:r>
          </a:p>
        </p:txBody>
      </p:sp>
      <p:sp>
        <p:nvSpPr>
          <p:cNvPr id="3" name="Inhaltsplatzhalter 2"/>
          <p:cNvSpPr>
            <a:spLocks noGrp="1"/>
          </p:cNvSpPr>
          <p:nvPr>
            <p:ph idx="1"/>
          </p:nvPr>
        </p:nvSpPr>
        <p:spPr/>
        <p:txBody>
          <a:bodyPr/>
          <a:lstStyle/>
          <a:p>
            <a:pPr>
              <a:buFont typeface="Arial"/>
              <a:buChar char="•"/>
            </a:pPr>
            <a:r>
              <a:rPr lang="en-US" dirty="0"/>
              <a:t>Progress since July 2019:</a:t>
            </a:r>
          </a:p>
          <a:p>
            <a:pPr lvl="1">
              <a:buFont typeface="Arial"/>
              <a:buChar char="•"/>
            </a:pPr>
            <a:r>
              <a:rPr lang="en-US" dirty="0"/>
              <a:t>1 telephone conference</a:t>
            </a:r>
          </a:p>
          <a:p>
            <a:pPr lvl="1">
              <a:buFont typeface="Arial"/>
              <a:buChar char="•"/>
            </a:pPr>
            <a:r>
              <a:rPr lang="de-DE" dirty="0"/>
              <a:t>Submission on SFD </a:t>
            </a:r>
            <a:r>
              <a:rPr lang="de-DE" dirty="0" err="1"/>
              <a:t>text</a:t>
            </a:r>
            <a:endParaRPr lang="en-GB" dirty="0"/>
          </a:p>
          <a:p>
            <a:pPr lvl="1">
              <a:buFont typeface="Arial"/>
              <a:buChar char="•"/>
            </a:pPr>
            <a:r>
              <a:rPr lang="de-DE" dirty="0" err="1"/>
              <a:t>Discussion</a:t>
            </a:r>
            <a:r>
              <a:rPr lang="de-DE" dirty="0"/>
              <a:t> on Call </a:t>
            </a:r>
            <a:r>
              <a:rPr lang="de-DE" dirty="0" err="1"/>
              <a:t>for</a:t>
            </a:r>
            <a:r>
              <a:rPr lang="de-DE" dirty="0"/>
              <a:t> </a:t>
            </a:r>
            <a:r>
              <a:rPr lang="de-DE" dirty="0" err="1"/>
              <a:t>Submissions</a:t>
            </a:r>
            <a:endParaRPr lang="en-US" dirty="0"/>
          </a:p>
          <a:p>
            <a:pPr>
              <a:buFont typeface="Arial"/>
              <a:buChar char="•"/>
            </a:pPr>
            <a:r>
              <a:rPr lang="en-US" dirty="0"/>
              <a:t>July Goals:</a:t>
            </a:r>
          </a:p>
          <a:p>
            <a:pPr lvl="1">
              <a:buFont typeface="Arial" panose="020B0604020202020204" pitchFamily="34" charset="0"/>
              <a:buChar char="•"/>
            </a:pPr>
            <a:r>
              <a:rPr lang="en-US" dirty="0"/>
              <a:t>Discuss and approve SFD text and Draft Submissions	</a:t>
            </a:r>
          </a:p>
          <a:p>
            <a:pPr>
              <a:buFont typeface="Arial"/>
              <a:buChar char="•"/>
            </a:pPr>
            <a:r>
              <a:rPr lang="en-US" dirty="0"/>
              <a:t>3 Meeting slots</a:t>
            </a:r>
            <a:r>
              <a:rPr lang="en-US"/>
              <a:t>:  Mon PM2; Tue AM2; Thu AM1</a:t>
            </a:r>
            <a:endParaRPr lang="en-US" dirty="0"/>
          </a:p>
          <a:p>
            <a:pPr>
              <a:buFont typeface="Arial"/>
              <a:buChar char="•"/>
            </a:pPr>
            <a:r>
              <a:rPr lang="en-US" dirty="0"/>
              <a:t>Agenda: 11-19/1426</a:t>
            </a:r>
          </a:p>
          <a:p>
            <a:pPr>
              <a:buFont typeface="Arial"/>
              <a:buChar char="•"/>
            </a:pPr>
            <a:r>
              <a:rPr lang="en-US" dirty="0"/>
              <a:t>Meeting / Chairs slides: 11-19/1427</a:t>
            </a:r>
          </a:p>
          <a:p>
            <a:pPr lvl="1">
              <a:buFont typeface="Arial"/>
              <a:buChar char="•"/>
            </a:pPr>
            <a:endParaRPr lang="en-US" dirty="0"/>
          </a:p>
        </p:txBody>
      </p:sp>
      <p:sp>
        <p:nvSpPr>
          <p:cNvPr id="7" name="Footer Placeholder 6"/>
          <p:cNvSpPr>
            <a:spLocks noGrp="1"/>
          </p:cNvSpPr>
          <p:nvPr>
            <p:ph type="ftr" idx="14"/>
          </p:nvPr>
        </p:nvSpPr>
        <p:spPr/>
        <p:txBody>
          <a:bodyPr/>
          <a:lstStyle/>
          <a:p>
            <a:r>
              <a:rPr lang="en-GB" smtClean="0"/>
              <a:t>Marc Emmelmann, Koden-TI</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itle 1"/>
          <p:cNvSpPr>
            <a:spLocks noGrp="1"/>
          </p:cNvSpPr>
          <p:nvPr>
            <p:ph type="title" idx="4294967295"/>
          </p:nvPr>
        </p:nvSpPr>
        <p:spPr>
          <a:xfrm>
            <a:off x="2209800" y="457200"/>
            <a:ext cx="7772400" cy="1066800"/>
          </a:xfrm>
        </p:spPr>
        <p:txBody>
          <a:bodyPr vert="horz" wrap="square" lIns="91440" tIns="45720" rIns="91440" bIns="45720" numCol="1" anchor="ctr" anchorCtr="0" compatLnSpc="1">
            <a:prstTxWarp prst="textNoShape">
              <a:avLst/>
            </a:prstTxWarp>
          </a:bodyPr>
          <a:lstStyle/>
          <a:p>
            <a:r>
              <a:rPr lang="en-US" dirty="0" smtClean="0"/>
              <a:t>Snapshot of IEEE 802.11 </a:t>
            </a:r>
            <a:r>
              <a:rPr lang="en-US" dirty="0" err="1" smtClean="0"/>
              <a:t>TGbd</a:t>
            </a:r>
            <a:r>
              <a:rPr lang="en-US" dirty="0" smtClean="0"/>
              <a:t> Sep 2019</a:t>
            </a:r>
          </a:p>
        </p:txBody>
      </p:sp>
      <p:sp>
        <p:nvSpPr>
          <p:cNvPr id="3078" name="Content Placeholder 2"/>
          <p:cNvSpPr>
            <a:spLocks noGrp="1"/>
          </p:cNvSpPr>
          <p:nvPr>
            <p:ph idx="4294967295"/>
          </p:nvPr>
        </p:nvSpPr>
        <p:spPr>
          <a:xfrm>
            <a:off x="1905000" y="1905000"/>
            <a:ext cx="8534400" cy="4114800"/>
          </a:xfrm>
        </p:spPr>
        <p:txBody>
          <a:bodyPr vert="horz" wrap="square" lIns="91440" tIns="45720" rIns="91440" bIns="45720" numCol="1" anchor="t" anchorCtr="0" compatLnSpc="1">
            <a:prstTxWarp prst="textNoShape">
              <a:avLst/>
            </a:prstTxWarp>
            <a:normAutofit fontScale="70000" lnSpcReduction="20000"/>
          </a:bodyPr>
          <a:lstStyle/>
          <a:p>
            <a:pPr algn="just"/>
            <a:r>
              <a:rPr lang="en-GB" altLang="en-US" dirty="0" smtClean="0"/>
              <a:t>Since the Jul 2019 meeting</a:t>
            </a:r>
          </a:p>
          <a:p>
            <a:pPr lvl="1" algn="just"/>
            <a:r>
              <a:rPr lang="en-GB" altLang="en-US" dirty="0" smtClean="0"/>
              <a:t>Meeting minutes was available</a:t>
            </a:r>
          </a:p>
          <a:p>
            <a:pPr lvl="2" algn="just"/>
            <a:r>
              <a:rPr lang="en-GB" altLang="en-US" sz="1900" dirty="0">
                <a:hlinkClick r:id="rId3"/>
              </a:rPr>
              <a:t>Jul meeting minutes</a:t>
            </a:r>
            <a:endParaRPr lang="en-GB" altLang="en-US" sz="1900" dirty="0"/>
          </a:p>
          <a:p>
            <a:pPr lvl="1" algn="just"/>
            <a:r>
              <a:rPr lang="en-GB" altLang="en-US" dirty="0" smtClean="0"/>
              <a:t>1 </a:t>
            </a:r>
            <a:r>
              <a:rPr lang="en-GB" altLang="en-US" dirty="0"/>
              <a:t>teleconferences were held</a:t>
            </a:r>
          </a:p>
          <a:p>
            <a:pPr lvl="2" algn="just"/>
            <a:r>
              <a:rPr lang="en-GB" altLang="en-US" sz="1900" dirty="0"/>
              <a:t>One presentation regarding 20 MHz channel access was presented and</a:t>
            </a:r>
          </a:p>
          <a:p>
            <a:pPr lvl="2" algn="just"/>
            <a:r>
              <a:rPr lang="en-GB" altLang="en-US" sz="1900" dirty="0"/>
              <a:t>Timeline updated was discussed.</a:t>
            </a:r>
            <a:endParaRPr lang="en-GB" altLang="en-US" sz="1900" dirty="0">
              <a:hlinkClick r:id=""/>
            </a:endParaRPr>
          </a:p>
          <a:p>
            <a:pPr lvl="2" algn="just"/>
            <a:r>
              <a:rPr lang="en-GB" altLang="en-US" sz="1900" dirty="0">
                <a:hlinkClick r:id=""/>
              </a:rPr>
              <a:t>teleconference </a:t>
            </a:r>
            <a:r>
              <a:rPr lang="en-GB" altLang="en-US" sz="1900" dirty="0">
                <a:hlinkClick r:id="rId4"/>
              </a:rPr>
              <a:t>minutes</a:t>
            </a:r>
            <a:endParaRPr lang="en-GB" altLang="en-US" sz="1900" dirty="0"/>
          </a:p>
          <a:p>
            <a:pPr lvl="2" algn="just"/>
            <a:endParaRPr lang="en-GB" altLang="en-US" sz="1700" dirty="0"/>
          </a:p>
          <a:p>
            <a:pPr algn="just"/>
            <a:r>
              <a:rPr lang="en-GB" altLang="en-US" dirty="0" smtClean="0"/>
              <a:t>Goal of 2019 Sep meeting</a:t>
            </a:r>
          </a:p>
          <a:p>
            <a:pPr lvl="1" algn="just"/>
            <a:r>
              <a:rPr lang="en-US" altLang="en-US" dirty="0"/>
              <a:t>5</a:t>
            </a:r>
            <a:r>
              <a:rPr lang="en-US" altLang="en-US" dirty="0" smtClean="0"/>
              <a:t> sessions scheduled for </a:t>
            </a:r>
            <a:r>
              <a:rPr lang="en-US" altLang="en-US" dirty="0" err="1" smtClean="0"/>
              <a:t>TGbd</a:t>
            </a:r>
            <a:r>
              <a:rPr lang="en-US" altLang="en-US" dirty="0" smtClean="0"/>
              <a:t> during Jul meeting including two </a:t>
            </a:r>
            <a:r>
              <a:rPr lang="en-US" altLang="en-US" dirty="0" err="1" smtClean="0"/>
              <a:t>adhoc</a:t>
            </a:r>
            <a:r>
              <a:rPr lang="en-US" altLang="en-US" dirty="0" smtClean="0"/>
              <a:t> sessions</a:t>
            </a:r>
          </a:p>
          <a:p>
            <a:pPr lvl="1" algn="just"/>
            <a:r>
              <a:rPr lang="en-US" altLang="en-US" dirty="0" smtClean="0"/>
              <a:t>Approve updated FRD and SFD</a:t>
            </a:r>
          </a:p>
          <a:p>
            <a:pPr lvl="1" algn="just"/>
            <a:r>
              <a:rPr lang="en-US" altLang="en-US" dirty="0" smtClean="0"/>
              <a:t>Complete presentations submitted for the week </a:t>
            </a:r>
          </a:p>
          <a:p>
            <a:pPr lvl="1" algn="just"/>
            <a:r>
              <a:rPr lang="en-US" altLang="en-US" dirty="0" smtClean="0"/>
              <a:t>Run motions for updating FRD and SFD.</a:t>
            </a:r>
          </a:p>
          <a:p>
            <a:pPr lvl="1" algn="just"/>
            <a:r>
              <a:rPr lang="en-US" altLang="en-US" dirty="0" smtClean="0"/>
              <a:t>Approval of spec skeleton</a:t>
            </a:r>
          </a:p>
          <a:p>
            <a:pPr lvl="1" algn="just"/>
            <a:r>
              <a:rPr lang="en-US" altLang="en-US" dirty="0" smtClean="0"/>
              <a:t>Timeline </a:t>
            </a:r>
            <a:r>
              <a:rPr lang="en-US" altLang="en-US" dirty="0" err="1" smtClean="0"/>
              <a:t>udpate</a:t>
            </a:r>
            <a:endParaRPr lang="en-US" altLang="en-US" dirty="0" smtClean="0"/>
          </a:p>
          <a:p>
            <a:pPr lvl="1" algn="just"/>
            <a:r>
              <a:rPr lang="en-US" altLang="en-US" dirty="0" smtClean="0"/>
              <a:t>Agenda for </a:t>
            </a:r>
            <a:r>
              <a:rPr lang="en-US" altLang="en-US" dirty="0" err="1" smtClean="0"/>
              <a:t>TGbd</a:t>
            </a:r>
            <a:r>
              <a:rPr lang="en-US" altLang="en-US" dirty="0" smtClean="0"/>
              <a:t> Sep meeting is available as in the latest revision of 11-19/1412</a:t>
            </a:r>
          </a:p>
        </p:txBody>
      </p:sp>
      <p:sp>
        <p:nvSpPr>
          <p:cNvPr id="2" name="Footer Placeholder 1"/>
          <p:cNvSpPr>
            <a:spLocks noGrp="1"/>
          </p:cNvSpPr>
          <p:nvPr>
            <p:ph type="ftr" idx="11"/>
          </p:nvPr>
        </p:nvSpPr>
        <p:spPr/>
        <p:txBody>
          <a:bodyPr/>
          <a:lstStyle/>
          <a:p>
            <a:r>
              <a:rPr lang="en-GB" smtClean="0"/>
              <a:t>Bo Sun, ZTE Corporation</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21</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5E040B57-1D93-4ECB-AF79-BC87E3270092}"/>
              </a:ext>
            </a:extLst>
          </p:cNvPr>
          <p:cNvSpPr>
            <a:spLocks noGrp="1"/>
          </p:cNvSpPr>
          <p:nvPr>
            <p:ph type="title"/>
          </p:nvPr>
        </p:nvSpPr>
        <p:spPr/>
        <p:txBody>
          <a:bodyPr/>
          <a:lstStyle/>
          <a:p>
            <a:r>
              <a:rPr lang="en-US" dirty="0"/>
              <a:t>IEEE 802.11be – September 2019</a:t>
            </a:r>
          </a:p>
        </p:txBody>
      </p:sp>
      <p:sp>
        <p:nvSpPr>
          <p:cNvPr id="8" name="Content Placeholder 7">
            <a:extLst>
              <a:ext uri="{FF2B5EF4-FFF2-40B4-BE49-F238E27FC236}">
                <a16:creationId xmlns="" xmlns:a16="http://schemas.microsoft.com/office/drawing/2014/main" id="{20D889CA-1380-4761-BDD5-F60F94A58849}"/>
              </a:ext>
            </a:extLst>
          </p:cNvPr>
          <p:cNvSpPr>
            <a:spLocks noGrp="1"/>
          </p:cNvSpPr>
          <p:nvPr>
            <p:ph idx="1"/>
          </p:nvPr>
        </p:nvSpPr>
        <p:spPr>
          <a:xfrm>
            <a:off x="914401" y="1676401"/>
            <a:ext cx="10361084" cy="4799014"/>
          </a:xfrm>
        </p:spPr>
        <p:txBody>
          <a:bodyPr/>
          <a:lstStyle/>
          <a:p>
            <a:pPr>
              <a:buFont typeface="Arial" panose="020B0604020202020204" pitchFamily="34" charset="0"/>
              <a:buChar char="•"/>
            </a:pPr>
            <a:r>
              <a:rPr lang="en-US" sz="1800" dirty="0"/>
              <a:t>From July F2F meeting</a:t>
            </a:r>
          </a:p>
          <a:p>
            <a:pPr marL="800100" lvl="1" indent="-342900">
              <a:buFont typeface="Arial" panose="020B0604020202020204" pitchFamily="34" charset="0"/>
              <a:buChar char="•"/>
            </a:pPr>
            <a:r>
              <a:rPr lang="en-US" sz="1600" dirty="0"/>
              <a:t>Approved the following TGbe documents</a:t>
            </a:r>
          </a:p>
          <a:p>
            <a:pPr marL="1200150" lvl="2" indent="-285750">
              <a:buFont typeface="Arial" panose="020B0604020202020204" pitchFamily="34" charset="0"/>
              <a:buChar char="•"/>
            </a:pPr>
            <a:r>
              <a:rPr lang="en-US" sz="1400" dirty="0"/>
              <a:t>Channel Model, Functional Requirements, and Specification Framework</a:t>
            </a:r>
          </a:p>
          <a:p>
            <a:pPr marL="800100" lvl="1" indent="-342900">
              <a:buFont typeface="Arial" panose="020B0604020202020204" pitchFamily="34" charset="0"/>
              <a:buChar char="•"/>
            </a:pPr>
            <a:r>
              <a:rPr lang="en-US" sz="1600" dirty="0"/>
              <a:t>Discussed 22 technical submissions covering a wide range of topics</a:t>
            </a:r>
          </a:p>
          <a:p>
            <a:pPr marL="1200150" lvl="2" indent="-285750">
              <a:buFont typeface="Arial" panose="020B0604020202020204" pitchFamily="34" charset="0"/>
              <a:buChar char="•"/>
            </a:pPr>
            <a:r>
              <a:rPr lang="en-US" sz="1400" dirty="0"/>
              <a:t>Multi-AP coordination, PHY, multi-link operation, HARQ, and MIMO</a:t>
            </a:r>
          </a:p>
          <a:p>
            <a:pPr marL="800100" lvl="1" indent="-342900">
              <a:buFont typeface="Arial" panose="020B0604020202020204" pitchFamily="34" charset="0"/>
              <a:buChar char="•"/>
            </a:pPr>
            <a:r>
              <a:rPr lang="en-US" sz="1600" dirty="0"/>
              <a:t>Held a joint session with IEEE802.1/TSN covering</a:t>
            </a:r>
          </a:p>
          <a:p>
            <a:pPr marL="1200150" lvl="2" indent="-285750">
              <a:buFont typeface="Arial" panose="020B0604020202020204" pitchFamily="34" charset="0"/>
              <a:buChar char="•"/>
            </a:pPr>
            <a:r>
              <a:rPr lang="en-US" sz="1400" dirty="0"/>
              <a:t>Intro to IEEE802.1 TSN, par of the picture for TSN+Wireless,</a:t>
            </a:r>
          </a:p>
          <a:p>
            <a:pPr marL="1200150" lvl="2" indent="-285750">
              <a:buFont typeface="Arial" panose="020B0604020202020204" pitchFamily="34" charset="0"/>
              <a:buChar char="•"/>
            </a:pPr>
            <a:r>
              <a:rPr lang="en-US" sz="1400" dirty="0"/>
              <a:t>TSN for .11 with potential extensions, and improving WLAN reliability</a:t>
            </a:r>
          </a:p>
          <a:p>
            <a:pPr marL="1657350" lvl="3" indent="-342900">
              <a:buFont typeface="Arial" panose="020B0604020202020204" pitchFamily="34" charset="0"/>
              <a:buChar char="•"/>
            </a:pPr>
            <a:endParaRPr lang="en-US" sz="1200" dirty="0"/>
          </a:p>
          <a:p>
            <a:pPr>
              <a:buFont typeface="Arial" panose="020B0604020202020204" pitchFamily="34" charset="0"/>
              <a:buChar char="•"/>
            </a:pPr>
            <a:r>
              <a:rPr lang="en-US" sz="1800" dirty="0"/>
              <a:t>Goals for September F2F meeting</a:t>
            </a:r>
          </a:p>
          <a:p>
            <a:pPr marL="800100" lvl="1" indent="-342900">
              <a:buFont typeface="Arial" panose="020B0604020202020204" pitchFamily="34" charset="0"/>
              <a:buChar char="•"/>
            </a:pPr>
            <a:r>
              <a:rPr lang="en-US" sz="1600" dirty="0"/>
              <a:t>Discuss creation of ad-hoc groups</a:t>
            </a:r>
          </a:p>
          <a:p>
            <a:pPr marL="1200150" lvl="2" indent="-342900">
              <a:buFont typeface="Arial" panose="020B0604020202020204" pitchFamily="34" charset="0"/>
              <a:buChar char="•"/>
            </a:pPr>
            <a:r>
              <a:rPr lang="en-US" sz="1400" dirty="0"/>
              <a:t>E.g., number of ad-</a:t>
            </a:r>
            <a:r>
              <a:rPr lang="en-US" sz="1400" dirty="0" err="1"/>
              <a:t>hocs</a:t>
            </a:r>
            <a:r>
              <a:rPr lang="en-US" sz="1400" dirty="0"/>
              <a:t>, chairs, etc.</a:t>
            </a:r>
          </a:p>
          <a:p>
            <a:pPr marL="800100" lvl="1" indent="-342900">
              <a:buFont typeface="Arial" panose="020B0604020202020204" pitchFamily="34" charset="0"/>
              <a:buChar char="•"/>
            </a:pPr>
            <a:r>
              <a:rPr lang="en-US" sz="1600" dirty="0"/>
              <a:t>Presentation of technical submissions</a:t>
            </a:r>
          </a:p>
          <a:p>
            <a:pPr marL="1657350" lvl="3" indent="-342900">
              <a:buFont typeface="Arial" panose="020B0604020202020204" pitchFamily="34" charset="0"/>
              <a:buChar char="•"/>
            </a:pPr>
            <a:endParaRPr lang="en-US" sz="1200" dirty="0"/>
          </a:p>
          <a:p>
            <a:pPr>
              <a:buFont typeface="Arial" panose="020B0604020202020204" pitchFamily="34" charset="0"/>
              <a:buChar char="•"/>
            </a:pPr>
            <a:r>
              <a:rPr lang="en-US" sz="1800" dirty="0"/>
              <a:t>Agenda is available </a:t>
            </a:r>
            <a:r>
              <a:rPr lang="en-US" sz="1800"/>
              <a:t>in 11-19/1397</a:t>
            </a:r>
          </a:p>
        </p:txBody>
      </p:sp>
      <p:sp>
        <p:nvSpPr>
          <p:cNvPr id="2" name="Footer Placeholder 1"/>
          <p:cNvSpPr>
            <a:spLocks noGrp="1"/>
          </p:cNvSpPr>
          <p:nvPr>
            <p:ph type="ftr" idx="14"/>
          </p:nvPr>
        </p:nvSpPr>
        <p:spPr/>
        <p:txBody>
          <a:bodyPr/>
          <a:lstStyle/>
          <a:p>
            <a:r>
              <a:rPr lang="en-GB" smtClean="0"/>
              <a:t>Alfred Asterjadhi, Qualcomm</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7274440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4"/>
          <p:cNvSpPr/>
          <p:nvPr/>
        </p:nvSpPr>
        <p:spPr>
          <a:xfrm>
            <a:off x="2209800" y="457200"/>
            <a:ext cx="7771320" cy="106560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sv-SE" sz="3200" b="1" spc="-1">
                <a:solidFill>
                  <a:srgbClr val="000000"/>
                </a:solidFill>
                <a:latin typeface="Times New Roman"/>
                <a:ea typeface="MS PGothic"/>
              </a:rPr>
              <a:t>IEEE 802.11 RCM TIG – September 2019</a:t>
            </a:r>
            <a:endParaRPr lang="sv-SE" sz="3200" spc="-1">
              <a:latin typeface="DejaVu Sans"/>
            </a:endParaRPr>
          </a:p>
        </p:txBody>
      </p:sp>
      <p:sp>
        <p:nvSpPr>
          <p:cNvPr id="52" name="CustomShape 5"/>
          <p:cNvSpPr/>
          <p:nvPr/>
        </p:nvSpPr>
        <p:spPr>
          <a:xfrm>
            <a:off x="1904880" y="1523880"/>
            <a:ext cx="8533440" cy="4570920"/>
          </a:xfrm>
          <a:prstGeom prst="rect">
            <a:avLst/>
          </a:prstGeom>
          <a:noFill/>
          <a:ln w="9360">
            <a:noFill/>
          </a:ln>
        </p:spPr>
        <p:style>
          <a:lnRef idx="0">
            <a:scrgbClr r="0" g="0" b="0"/>
          </a:lnRef>
          <a:fillRef idx="0">
            <a:scrgbClr r="0" g="0" b="0"/>
          </a:fillRef>
          <a:effectRef idx="0">
            <a:scrgbClr r="0" g="0" b="0"/>
          </a:effectRef>
          <a:fontRef idx="minor"/>
        </p:style>
        <p:txBody>
          <a:bodyPr lIns="90000" tIns="45000" rIns="90000" bIns="45000">
            <a:noAutofit/>
          </a:bodyPr>
          <a:lstStyle/>
          <a:p>
            <a:pPr marL="343080" indent="-342000">
              <a:spcBef>
                <a:spcPts val="439"/>
              </a:spcBef>
              <a:buFont typeface="Symbol"/>
              <a:buChar char=""/>
            </a:pPr>
            <a:r>
              <a:rPr lang="sv-SE" sz="2200" b="1" spc="-1">
                <a:solidFill>
                  <a:srgbClr val="000000"/>
                </a:solidFill>
                <a:latin typeface="Times New Roman"/>
                <a:ea typeface="MS PGothic"/>
              </a:rPr>
              <a:t>Working on the draft report:</a:t>
            </a:r>
            <a:endParaRPr lang="sv-SE" sz="2200" spc="-1">
              <a:latin typeface="DejaVu Sans"/>
            </a:endParaRPr>
          </a:p>
          <a:p>
            <a:pPr marL="432000" lvl="1" indent="-215640">
              <a:spcBef>
                <a:spcPts val="439"/>
              </a:spcBef>
              <a:buSzPct val="45000"/>
              <a:buFont typeface="Wingdings" charset="2"/>
              <a:buChar char=""/>
            </a:pPr>
            <a:r>
              <a:rPr lang="sv-SE" sz="1600" b="1" spc="-1">
                <a:solidFill>
                  <a:srgbClr val="000000"/>
                </a:solidFill>
                <a:latin typeface="Times New Roman"/>
                <a:ea typeface="MS PGothic"/>
              </a:rPr>
              <a:t>Skeletal outline posted in doc. 11-19/1442r0.</a:t>
            </a:r>
            <a:endParaRPr lang="sv-SE" sz="1600" spc="-1">
              <a:latin typeface="DejaVu Sans"/>
            </a:endParaRPr>
          </a:p>
          <a:p>
            <a:pPr marL="648000" lvl="2" indent="-216000">
              <a:spcBef>
                <a:spcPts val="439"/>
              </a:spcBef>
              <a:buSzPct val="45000"/>
              <a:buFont typeface="Wingdings" charset="2"/>
              <a:buChar char=""/>
            </a:pPr>
            <a:r>
              <a:rPr lang="sv-SE" sz="1600" b="1" spc="-1">
                <a:solidFill>
                  <a:srgbClr val="000000"/>
                </a:solidFill>
                <a:latin typeface="Times New Roman"/>
                <a:ea typeface="MS PGothic"/>
              </a:rPr>
              <a:t>Discussion on headlines.</a:t>
            </a:r>
            <a:endParaRPr lang="sv-SE" sz="1600" spc="-1">
              <a:latin typeface="DejaVu Sans"/>
            </a:endParaRPr>
          </a:p>
          <a:p>
            <a:pPr marL="648000" lvl="2" indent="-216000">
              <a:spcBef>
                <a:spcPts val="439"/>
              </a:spcBef>
              <a:buSzPct val="45000"/>
              <a:buFont typeface="Wingdings" charset="2"/>
              <a:buChar char=""/>
            </a:pPr>
            <a:r>
              <a:rPr lang="sv-SE" sz="1600" b="1" spc="-1">
                <a:solidFill>
                  <a:srgbClr val="000000"/>
                </a:solidFill>
                <a:latin typeface="Times New Roman"/>
                <a:ea typeface="MS PGothic"/>
              </a:rPr>
              <a:t>Discussion on content.</a:t>
            </a:r>
            <a:endParaRPr lang="sv-SE" sz="1600" spc="-1">
              <a:latin typeface="DejaVu Sans"/>
            </a:endParaRPr>
          </a:p>
          <a:p>
            <a:pPr marL="432000" lvl="1" indent="-215640">
              <a:spcBef>
                <a:spcPts val="439"/>
              </a:spcBef>
              <a:buSzPct val="45000"/>
              <a:buFont typeface="Wingdings" charset="2"/>
              <a:buChar char=""/>
            </a:pPr>
            <a:r>
              <a:rPr lang="sv-SE" sz="1600" b="1" spc="-1">
                <a:solidFill>
                  <a:srgbClr val="000000"/>
                </a:solidFill>
                <a:latin typeface="Times New Roman"/>
                <a:ea typeface="MS PGothic"/>
              </a:rPr>
              <a:t>Goals (in order of importance): </a:t>
            </a:r>
            <a:r>
              <a:rPr lang="sv-SE" sz="1600" b="1" u="heavy" spc="-1">
                <a:solidFill>
                  <a:srgbClr val="000000"/>
                </a:solidFill>
                <a:latin typeface="Times New Roman"/>
                <a:ea typeface="MS PGothic"/>
              </a:rPr>
              <a:t>find use-cases</a:t>
            </a:r>
            <a:r>
              <a:rPr lang="sv-SE" sz="1600" b="1" spc="-1">
                <a:solidFill>
                  <a:srgbClr val="000000"/>
                </a:solidFill>
                <a:latin typeface="Times New Roman"/>
                <a:ea typeface="MS PGothic"/>
              </a:rPr>
              <a:t>, </a:t>
            </a:r>
            <a:r>
              <a:rPr lang="sv-SE" sz="1600" b="1" u="sng" spc="-1">
                <a:solidFill>
                  <a:srgbClr val="000000"/>
                </a:solidFill>
                <a:latin typeface="Times New Roman"/>
                <a:ea typeface="MS PGothic"/>
              </a:rPr>
              <a:t>collect discussions from fact-finding</a:t>
            </a:r>
            <a:r>
              <a:rPr lang="sv-SE" sz="1600" b="1" spc="-1">
                <a:solidFill>
                  <a:srgbClr val="000000"/>
                </a:solidFill>
                <a:latin typeface="Times New Roman"/>
                <a:ea typeface="MS PGothic"/>
              </a:rPr>
              <a:t>, develop recommendations(?).</a:t>
            </a:r>
            <a:endParaRPr lang="sv-SE" sz="1600" spc="-1">
              <a:latin typeface="DejaVu Sans"/>
            </a:endParaRPr>
          </a:p>
          <a:p>
            <a:pPr>
              <a:spcBef>
                <a:spcPts val="439"/>
              </a:spcBef>
            </a:pPr>
            <a:endParaRPr lang="sv-SE" sz="1600" spc="-1">
              <a:latin typeface="DejaVu Sans"/>
            </a:endParaRPr>
          </a:p>
          <a:p>
            <a:pPr>
              <a:spcBef>
                <a:spcPts val="400"/>
              </a:spcBef>
            </a:pPr>
            <a:r>
              <a:rPr lang="sv-SE" sz="2000" b="1" spc="-1">
                <a:solidFill>
                  <a:srgbClr val="000000"/>
                </a:solidFill>
                <a:latin typeface="Times New Roman"/>
                <a:ea typeface="MS PGothic"/>
              </a:rPr>
              <a:t>Agenda/chair deck for this meeting is available in doc. 11-19/</a:t>
            </a:r>
            <a:r>
              <a:rPr lang="sv-SE" sz="1800" b="1" spc="-1">
                <a:solidFill>
                  <a:srgbClr val="000000"/>
                </a:solidFill>
                <a:latin typeface="Times New Roman"/>
                <a:ea typeface="MS Gothic"/>
              </a:rPr>
              <a:t>1420r0</a:t>
            </a:r>
            <a:r>
              <a:rPr lang="sv-SE" sz="2000" b="1" spc="-1">
                <a:solidFill>
                  <a:srgbClr val="000000"/>
                </a:solidFill>
                <a:latin typeface="Times New Roman"/>
                <a:ea typeface="MS PGothic"/>
              </a:rPr>
              <a:t>.</a:t>
            </a:r>
            <a:endParaRPr lang="sv-SE" sz="2000" spc="-1">
              <a:latin typeface="DejaVu Sans"/>
            </a:endParaRPr>
          </a:p>
          <a:p>
            <a:pPr>
              <a:spcBef>
                <a:spcPts val="400"/>
              </a:spcBef>
            </a:pPr>
            <a:endParaRPr lang="sv-SE" sz="2000" spc="-1">
              <a:latin typeface="DejaVu Sans"/>
            </a:endParaRPr>
          </a:p>
          <a:p>
            <a:pPr>
              <a:spcBef>
                <a:spcPts val="499"/>
              </a:spcBef>
            </a:pPr>
            <a:r>
              <a:rPr lang="sv-SE" sz="2000" b="1" spc="-1">
                <a:solidFill>
                  <a:srgbClr val="000000"/>
                </a:solidFill>
                <a:latin typeface="Times New Roman"/>
                <a:ea typeface="MS PGothic"/>
              </a:rPr>
              <a:t>Three sessions scheduled in the week : </a:t>
            </a:r>
            <a:endParaRPr lang="sv-SE" sz="2000" spc="-1">
              <a:latin typeface="DejaVu Sans"/>
            </a:endParaRPr>
          </a:p>
          <a:p>
            <a:pPr marL="343080" indent="-342000">
              <a:spcBef>
                <a:spcPts val="499"/>
              </a:spcBef>
              <a:buFont typeface="Symbol"/>
              <a:buChar char=""/>
            </a:pPr>
            <a:r>
              <a:rPr lang="sv-SE" sz="2000" spc="-1">
                <a:solidFill>
                  <a:srgbClr val="000000"/>
                </a:solidFill>
                <a:latin typeface="Times New Roman"/>
                <a:ea typeface="MS Gothic"/>
              </a:rPr>
              <a:t>Tue 17 Sep PM1 and EVE</a:t>
            </a:r>
            <a:endParaRPr lang="sv-SE" sz="2000" spc="-1">
              <a:latin typeface="DejaVu Sans"/>
            </a:endParaRPr>
          </a:p>
          <a:p>
            <a:pPr marL="343080" indent="-342000">
              <a:spcBef>
                <a:spcPts val="499"/>
              </a:spcBef>
              <a:buFont typeface="Symbol"/>
              <a:buChar char=""/>
            </a:pPr>
            <a:r>
              <a:rPr lang="sv-SE" sz="2000" spc="-1">
                <a:solidFill>
                  <a:srgbClr val="000000"/>
                </a:solidFill>
                <a:latin typeface="Times New Roman"/>
                <a:ea typeface="MS Gothic"/>
              </a:rPr>
              <a:t>Thu 19 Sep AM1</a:t>
            </a:r>
            <a:endParaRPr lang="sv-SE" sz="2000" spc="-1">
              <a:latin typeface="DejaVu Sans"/>
            </a:endParaRPr>
          </a:p>
          <a:p>
            <a:pPr marL="343080" indent="-342000">
              <a:spcBef>
                <a:spcPts val="499"/>
              </a:spcBef>
              <a:buFont typeface="Symbol"/>
              <a:buChar char=""/>
            </a:pPr>
            <a:endParaRPr lang="sv-SE" sz="2000" spc="-1">
              <a:latin typeface="DejaVu Sans"/>
            </a:endParaRPr>
          </a:p>
          <a:p>
            <a:pPr marL="343080" indent="-342000">
              <a:spcBef>
                <a:spcPts val="499"/>
              </a:spcBef>
              <a:buFont typeface="Symbol"/>
              <a:buChar char=""/>
            </a:pPr>
            <a:endParaRPr lang="sv-SE" sz="2000" spc="-1">
              <a:latin typeface="DejaVu Sans"/>
            </a:endParaRPr>
          </a:p>
          <a:p>
            <a:pPr>
              <a:spcBef>
                <a:spcPts val="400"/>
              </a:spcBef>
            </a:pPr>
            <a:endParaRPr lang="sv-SE" sz="2000" spc="-1">
              <a:latin typeface="DejaVu Sans"/>
            </a:endParaRPr>
          </a:p>
          <a:p>
            <a:pPr>
              <a:spcBef>
                <a:spcPts val="400"/>
              </a:spcBef>
            </a:pPr>
            <a:endParaRPr lang="sv-SE" sz="2000" spc="-1">
              <a:latin typeface="DejaVu Sans"/>
            </a:endParaRPr>
          </a:p>
          <a:p>
            <a:pPr>
              <a:spcBef>
                <a:spcPts val="400"/>
              </a:spcBef>
            </a:pPr>
            <a:endParaRPr lang="sv-SE" sz="2000" spc="-1">
              <a:latin typeface="DejaVu Sans"/>
            </a:endParaRPr>
          </a:p>
          <a:p>
            <a:pPr>
              <a:spcBef>
                <a:spcPts val="400"/>
              </a:spcBef>
            </a:pPr>
            <a:endParaRPr lang="sv-SE" sz="2000" spc="-1">
              <a:latin typeface="DejaVu Sans"/>
            </a:endParaRPr>
          </a:p>
        </p:txBody>
      </p:sp>
      <p:sp>
        <p:nvSpPr>
          <p:cNvPr id="2" name="Footer Placeholder 1"/>
          <p:cNvSpPr>
            <a:spLocks noGrp="1"/>
          </p:cNvSpPr>
          <p:nvPr>
            <p:ph type="ftr" idx="11"/>
          </p:nvPr>
        </p:nvSpPr>
        <p:spPr/>
        <p:txBody>
          <a:bodyPr/>
          <a:lstStyle/>
          <a:p>
            <a:r>
              <a:rPr lang="en-GB" smtClean="0"/>
              <a:t>Amelia Andersdotter, Article19</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23</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2209800" y="685800"/>
            <a:ext cx="7772400" cy="685800"/>
          </a:xfrm>
        </p:spPr>
        <p:txBody>
          <a:bodyPr/>
          <a:lstStyle/>
          <a:p>
            <a:r>
              <a:rPr lang="en-US" dirty="0"/>
              <a:t>Editors Meeting: Agenda </a:t>
            </a:r>
            <a:r>
              <a:rPr lang="en-US"/>
              <a:t>for 2019-09-17</a:t>
            </a:r>
            <a:endParaRPr lang="en-US" dirty="0"/>
          </a:p>
        </p:txBody>
      </p:sp>
      <p:sp>
        <p:nvSpPr>
          <p:cNvPr id="17412" name="Rectangle 3"/>
          <p:cNvSpPr>
            <a:spLocks noGrp="1" noChangeArrowheads="1"/>
          </p:cNvSpPr>
          <p:nvPr>
            <p:ph type="body" idx="1"/>
          </p:nvPr>
        </p:nvSpPr>
        <p:spPr>
          <a:xfrm>
            <a:off x="2133600" y="1676400"/>
            <a:ext cx="7772400" cy="4343400"/>
          </a:xfrm>
        </p:spPr>
        <p:txBody>
          <a:bodyPr/>
          <a:lstStyle/>
          <a:p>
            <a:r>
              <a:rPr lang="en-US" dirty="0"/>
              <a:t>Roll Call / Contacts / Reflector</a:t>
            </a:r>
          </a:p>
          <a:p>
            <a:r>
              <a:rPr lang="en-US" dirty="0"/>
              <a:t>Go round table and get brief status report</a:t>
            </a:r>
          </a:p>
          <a:p>
            <a:r>
              <a:rPr lang="en-US" dirty="0"/>
              <a:t>Draft Numbering</a:t>
            </a:r>
          </a:p>
          <a:p>
            <a:r>
              <a:rPr lang="en-US" dirty="0"/>
              <a:t>802.11 Mandatory Draft Review before SB</a:t>
            </a:r>
          </a:p>
          <a:p>
            <a:r>
              <a:rPr lang="en-US" dirty="0" err="1"/>
              <a:t>REVmd</a:t>
            </a:r>
            <a:r>
              <a:rPr lang="en-US" dirty="0"/>
              <a:t> MDR report 19/260</a:t>
            </a:r>
          </a:p>
          <a:p>
            <a:r>
              <a:rPr lang="en-US" dirty="0"/>
              <a:t>TGax MDR report </a:t>
            </a:r>
            <a:r>
              <a:rPr lang="en-US" dirty="0" smtClean="0"/>
              <a:t>19/1015</a:t>
            </a:r>
          </a:p>
          <a:p>
            <a:r>
              <a:rPr lang="en-US" dirty="0" smtClean="0"/>
              <a:t>11ba/11az </a:t>
            </a:r>
            <a:r>
              <a:rPr lang="en-US" smtClean="0"/>
              <a:t>amendment order</a:t>
            </a:r>
            <a:endParaRPr lang="en-US" dirty="0"/>
          </a:p>
          <a:p>
            <a:r>
              <a:rPr lang="en-US" dirty="0"/>
              <a:t>WG Style Guide for 802.11 09/1034r14</a:t>
            </a:r>
          </a:p>
          <a:p>
            <a:r>
              <a:rPr lang="en-US" dirty="0"/>
              <a:t>Review WG Style Guide</a:t>
            </a:r>
          </a:p>
          <a:p>
            <a:pPr>
              <a:buFontTx/>
              <a:buNone/>
            </a:pPr>
            <a:endParaRPr lang="en-US" dirty="0"/>
          </a:p>
        </p:txBody>
      </p:sp>
      <p:sp>
        <p:nvSpPr>
          <p:cNvPr id="2" name="Footer Placeholder 1"/>
          <p:cNvSpPr>
            <a:spLocks noGrp="1"/>
          </p:cNvSpPr>
          <p:nvPr>
            <p:ph type="ftr" idx="14"/>
          </p:nvPr>
        </p:nvSpPr>
        <p:spPr/>
        <p:txBody>
          <a:bodyPr/>
          <a:lstStyle/>
          <a:p>
            <a:r>
              <a:rPr lang="en-GB" smtClean="0"/>
              <a:t>Robert Stacey,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744333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smtClean="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a:t>
            </a:r>
            <a:r>
              <a:rPr lang="en-US" altLang="en-US" dirty="0" smtClean="0"/>
              <a:t>11-11/0270r49 (September 2019)</a:t>
            </a:r>
            <a:endParaRPr lang="en-US" altLang="en-US" dirty="0"/>
          </a:p>
          <a:p>
            <a:pPr eaLnBrk="1" hangingPunct="1"/>
            <a:r>
              <a:rPr lang="en-US" altLang="en-US" dirty="0"/>
              <a:t>Changes since last meeting</a:t>
            </a:r>
            <a:r>
              <a:rPr lang="en-US" altLang="en-US" dirty="0" smtClean="0"/>
              <a:t>:</a:t>
            </a:r>
          </a:p>
          <a:p>
            <a:pPr lvl="1" eaLnBrk="1" hangingPunct="1"/>
            <a:r>
              <a:rPr lang="en-US" altLang="en-US" dirty="0"/>
              <a:t>TGax </a:t>
            </a:r>
            <a:r>
              <a:rPr lang="en-US" altLang="en-US" dirty="0" smtClean="0"/>
              <a:t>renaming </a:t>
            </a:r>
            <a:r>
              <a:rPr lang="en-US" altLang="en-US" dirty="0"/>
              <a:t>following </a:t>
            </a:r>
            <a:r>
              <a:rPr lang="en-US" altLang="en-US" dirty="0" smtClean="0"/>
              <a:t>MDR.</a:t>
            </a:r>
          </a:p>
          <a:p>
            <a:pPr lvl="1" eaLnBrk="1" hangingPunct="1"/>
            <a:r>
              <a:rPr lang="en-US" altLang="en-US" dirty="0" err="1" smtClean="0"/>
              <a:t>TGmd</a:t>
            </a:r>
            <a:r>
              <a:rPr lang="en-US" altLang="en-US" dirty="0" smtClean="0"/>
              <a:t> </a:t>
            </a:r>
            <a:r>
              <a:rPr lang="en-US" altLang="en-US" dirty="0"/>
              <a:t>allocation</a:t>
            </a:r>
            <a:r>
              <a:rPr lang="en-US" altLang="en-US" dirty="0" smtClean="0"/>
              <a:t>.</a:t>
            </a:r>
          </a:p>
          <a:p>
            <a:pPr eaLnBrk="1" hangingPunct="1"/>
            <a:r>
              <a:rPr lang="en-US" altLang="en-US" dirty="0" smtClean="0"/>
              <a:t>Pending changes:</a:t>
            </a:r>
          </a:p>
          <a:p>
            <a:pPr lvl="1" eaLnBrk="1" hangingPunct="1"/>
            <a:r>
              <a:rPr lang="en-US" altLang="en-US" dirty="0" smtClean="0"/>
              <a:t>None</a:t>
            </a:r>
          </a:p>
        </p:txBody>
      </p:sp>
      <p:sp>
        <p:nvSpPr>
          <p:cNvPr id="2" name="Footer Placeholder 1"/>
          <p:cNvSpPr>
            <a:spLocks noGrp="1"/>
          </p:cNvSpPr>
          <p:nvPr>
            <p:ph type="ftr" idx="14"/>
          </p:nvPr>
        </p:nvSpPr>
        <p:spPr/>
        <p:txBody>
          <a:bodyPr/>
          <a:lstStyle/>
          <a:p>
            <a:r>
              <a:rPr lang="en-GB" smtClean="0"/>
              <a:t>Robert Stacey, Intel</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4" name="Date Placeholder 3"/>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3805645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802.11 AANI SC – September 2019</a:t>
            </a:r>
          </a:p>
        </p:txBody>
      </p:sp>
      <p:sp>
        <p:nvSpPr>
          <p:cNvPr id="3" name="Content Placeholder 2"/>
          <p:cNvSpPr>
            <a:spLocks noGrp="1"/>
          </p:cNvSpPr>
          <p:nvPr>
            <p:ph idx="1"/>
          </p:nvPr>
        </p:nvSpPr>
        <p:spPr>
          <a:xfrm>
            <a:off x="1524000" y="1088300"/>
            <a:ext cx="9029702" cy="4661812"/>
          </a:xfrm>
        </p:spPr>
        <p:txBody>
          <a:bodyPr/>
          <a:lstStyle/>
          <a:p>
            <a:pPr marL="400050">
              <a:buFont typeface="Arial" panose="020B0604020202020204" pitchFamily="34" charset="0"/>
              <a:buChar char="•"/>
            </a:pPr>
            <a:r>
              <a:rPr lang="en-US" altLang="en-US" sz="2000" dirty="0"/>
              <a:t>Goals: </a:t>
            </a:r>
          </a:p>
          <a:p>
            <a:pPr marL="971550" lvl="1" indent="-457200">
              <a:buFont typeface="+mj-lt"/>
              <a:buAutoNum type="arabicPeriod"/>
            </a:pPr>
            <a:r>
              <a:rPr lang="en-US" altLang="en-US" dirty="0"/>
              <a:t>Review: the AANI SC Background and Status</a:t>
            </a:r>
          </a:p>
          <a:p>
            <a:pPr marL="971550" lvl="1" indent="-457200">
              <a:buFont typeface="+mj-lt"/>
              <a:buAutoNum type="arabicPeriod"/>
            </a:pPr>
            <a:r>
              <a:rPr lang="en-US" altLang="en-US" dirty="0"/>
              <a:t>Continue Discussion on Proposal for: </a:t>
            </a:r>
            <a:br>
              <a:rPr lang="en-US" altLang="en-US" dirty="0"/>
            </a:br>
            <a:r>
              <a:rPr lang="en-US" sz="1800" dirty="0"/>
              <a:t>Interworking between IEEE 802.11 WLAN/3GPP 5G Core Network Report</a:t>
            </a:r>
            <a:br>
              <a:rPr lang="en-US" sz="1800" dirty="0"/>
            </a:br>
            <a:r>
              <a:rPr lang="en-US" sz="1800" dirty="0"/>
              <a:t>See contribution 11-19/1529 “Objective and scope of technical report on interworking between 5G core network and WLAN”</a:t>
            </a:r>
          </a:p>
          <a:p>
            <a:pPr marL="971550" lvl="1" indent="-457200">
              <a:buFont typeface="+mj-lt"/>
              <a:buAutoNum type="arabicPeriod"/>
            </a:pPr>
            <a:r>
              <a:rPr lang="en-US" altLang="en-US" dirty="0"/>
              <a:t>802.11ax IMT-2020 simulation results:</a:t>
            </a:r>
            <a:br>
              <a:rPr lang="en-US" altLang="en-US" dirty="0"/>
            </a:br>
            <a:r>
              <a:rPr lang="en-US" altLang="en-US" sz="1800" dirty="0"/>
              <a:t>11-19/1522 “</a:t>
            </a:r>
            <a:r>
              <a:rPr lang="en-US" sz="1800" dirty="0"/>
              <a:t>Simulation Evaluation of 802.11ax for IMT-2020 eMBB Dense Urban Scenario”</a:t>
            </a:r>
            <a:endParaRPr lang="en-US" altLang="en-US" sz="1800" dirty="0"/>
          </a:p>
          <a:p>
            <a:pPr marL="971550" lvl="1" indent="-457200">
              <a:buFont typeface="+mj-lt"/>
              <a:buAutoNum type="arabicPeriod"/>
            </a:pPr>
            <a:r>
              <a:rPr lang="en-US" altLang="en-US" dirty="0"/>
              <a:t>Report status of: “Press release” on 802.11ax IMT-2020 performance</a:t>
            </a:r>
          </a:p>
          <a:p>
            <a:pPr marL="971550" lvl="1" indent="-457200">
              <a:buFont typeface="+mj-lt"/>
              <a:buAutoNum type="arabicPeriod"/>
            </a:pPr>
            <a:r>
              <a:rPr lang="en-US" altLang="en-US" dirty="0"/>
              <a:t>Report status of ITU-R, IMT-2020 status</a:t>
            </a:r>
          </a:p>
          <a:p>
            <a:pPr marL="400050">
              <a:buFont typeface="Arial" panose="020B0604020202020204" pitchFamily="34" charset="0"/>
              <a:buChar char="•"/>
            </a:pPr>
            <a:r>
              <a:rPr lang="en-US" altLang="en-US" sz="2000" dirty="0"/>
              <a:t>Agenda: </a:t>
            </a:r>
            <a:r>
              <a:rPr lang="en-US" altLang="en-US" sz="2000" b="0" dirty="0"/>
              <a:t>See </a:t>
            </a:r>
            <a:r>
              <a:rPr lang="en-US" altLang="en-US" sz="2000" b="0" dirty="0">
                <a:hlinkClick r:id="rId2"/>
              </a:rPr>
              <a:t>11-19/1415</a:t>
            </a:r>
            <a:r>
              <a:rPr lang="en-US" altLang="en-US" sz="2000" b="0" dirty="0"/>
              <a:t>  for additional background and details</a:t>
            </a:r>
          </a:p>
          <a:p>
            <a:pPr marL="800100" lvl="1">
              <a:buFont typeface="Arial" panose="020B0604020202020204" pitchFamily="34" charset="0"/>
              <a:buChar char="•"/>
            </a:pPr>
            <a:r>
              <a:rPr lang="en-US" altLang="en-US" dirty="0"/>
              <a:t>AANI SC is scheduled to meet for 2 sessions: </a:t>
            </a:r>
            <a:r>
              <a:rPr lang="en-US" altLang="en-US" b="1" dirty="0"/>
              <a:t>Mon</a:t>
            </a:r>
            <a:r>
              <a:rPr lang="en-US" altLang="en-US" dirty="0"/>
              <a:t>: PM2, </a:t>
            </a:r>
            <a:r>
              <a:rPr lang="en-US" altLang="en-US" b="1" dirty="0"/>
              <a:t>Thu:</a:t>
            </a:r>
            <a:r>
              <a:rPr lang="en-US" altLang="en-US" dirty="0"/>
              <a:t> AM1</a:t>
            </a:r>
          </a:p>
          <a:p>
            <a:pPr marL="114300" indent="0" algn="ctr"/>
            <a:endParaRPr lang="en-US" altLang="en-US" sz="100" i="1" dirty="0"/>
          </a:p>
          <a:p>
            <a:pPr marL="114300" indent="0" algn="ctr"/>
            <a:r>
              <a:rPr lang="en-US" altLang="en-US" sz="1800" i="1" dirty="0"/>
              <a:t>Note: Nendica: </a:t>
            </a:r>
            <a:r>
              <a:rPr lang="en-US" sz="1800" i="1" dirty="0"/>
              <a:t>“IEEE 802 network enhancements for the next decade” Industry Connections Activity</a:t>
            </a:r>
            <a:r>
              <a:rPr lang="en-US" altLang="en-US" sz="1800" i="1" dirty="0"/>
              <a:t> is meeting in Edinburgh this week (two meeting slots), one slot allows for a virtual meeting: Thursday PM2 (16:00-18:00) in Hanoi, Song Lo Room [Studio  5].</a:t>
            </a:r>
          </a:p>
        </p:txBody>
      </p:sp>
      <p:sp>
        <p:nvSpPr>
          <p:cNvPr id="7" name="Footer Placeholder 6"/>
          <p:cNvSpPr>
            <a:spLocks noGrp="1"/>
          </p:cNvSpPr>
          <p:nvPr>
            <p:ph type="ftr" idx="14"/>
          </p:nvPr>
        </p:nvSpPr>
        <p:spPr/>
        <p:txBody>
          <a:bodyPr/>
          <a:lstStyle/>
          <a:p>
            <a:r>
              <a:rPr lang="en-GB" smtClean="0"/>
              <a:t>Joseph Levy, Interdigital</a:t>
            </a:r>
            <a:endParaRPr lang="en-GB" dirty="0"/>
          </a:p>
        </p:txBody>
      </p:sp>
      <p:sp>
        <p:nvSpPr>
          <p:cNvPr id="8" name="Slide Number Placeholder 7"/>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9" name="Date Placeholder 8"/>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590738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ARC – September 2019</a:t>
            </a:r>
            <a:endParaRPr lang="en-GB" dirty="0"/>
          </a:p>
        </p:txBody>
      </p:sp>
      <p:sp>
        <p:nvSpPr>
          <p:cNvPr id="5122" name="Rectangle 2"/>
          <p:cNvSpPr>
            <a:spLocks noGrp="1" noChangeArrowheads="1"/>
          </p:cNvSpPr>
          <p:nvPr>
            <p:ph idx="1"/>
          </p:nvPr>
        </p:nvSpPr>
        <p:spPr>
          <a:xfrm>
            <a:off x="914401" y="1295400"/>
            <a:ext cx="10361084" cy="5229225"/>
          </a:xfrm>
          <a:ln/>
        </p:spPr>
        <p:txBody>
          <a:bodyPr/>
          <a:lstStyle/>
          <a:p>
            <a:pPr marL="342900" lvl="2" indent="-342900">
              <a:spcBef>
                <a:spcPts val="300"/>
              </a:spcBef>
              <a:spcAft>
                <a:spcPts val="0"/>
              </a:spcAft>
              <a:defRPr/>
            </a:pPr>
            <a:r>
              <a:rPr lang="en-US" altLang="en-US" sz="2800" b="1" dirty="0"/>
              <a:t>Meeting slots: Tuesday PM2, Wednesday AM1, Thursday PM2</a:t>
            </a:r>
          </a:p>
          <a:p>
            <a:pPr marL="342900" lvl="2" indent="-342900">
              <a:spcBef>
                <a:spcPts val="300"/>
              </a:spcBef>
              <a:spcAft>
                <a:spcPts val="0"/>
              </a:spcAft>
              <a:defRPr/>
            </a:pPr>
            <a:r>
              <a:rPr lang="en-US" altLang="en-US" sz="2800" b="1" dirty="0"/>
              <a:t>Agenda items:</a:t>
            </a:r>
          </a:p>
          <a:p>
            <a:pPr marL="685800" lvl="3" indent="-342900">
              <a:spcBef>
                <a:spcPts val="300"/>
              </a:spcBef>
              <a:spcAft>
                <a:spcPts val="0"/>
              </a:spcAft>
              <a:buFont typeface="Arial" panose="020B0604020202020204" pitchFamily="34" charset="0"/>
              <a:buChar char="•"/>
              <a:defRPr/>
            </a:pPr>
            <a:r>
              <a:rPr lang="en-US" altLang="en-US" sz="2000" b="1" dirty="0"/>
              <a:t>Update on external coordination/monitoring:</a:t>
            </a:r>
          </a:p>
          <a:p>
            <a:pPr marL="1143000" lvl="4" indent="-342900">
              <a:spcBef>
                <a:spcPts val="300"/>
              </a:spcBef>
              <a:spcAft>
                <a:spcPts val="0"/>
              </a:spcAft>
              <a:buFont typeface="Arial" panose="020B0604020202020204" pitchFamily="34" charset="0"/>
              <a:buChar char="•"/>
              <a:defRPr/>
            </a:pPr>
            <a:r>
              <a:rPr lang="en-US" altLang="en-US" sz="2000" b="1" dirty="0"/>
              <a:t>IEEE 1588, 802.1AS (802.1ASrev) and use of 802.11 FTM</a:t>
            </a:r>
          </a:p>
          <a:p>
            <a:pPr marL="1143000" lvl="4" indent="-342900">
              <a:lnSpc>
                <a:spcPct val="90000"/>
              </a:lnSpc>
              <a:spcBef>
                <a:spcPts val="300"/>
              </a:spcBef>
              <a:spcAft>
                <a:spcPts val="0"/>
              </a:spcAft>
              <a:buFont typeface="Arial" panose="020B0604020202020204" pitchFamily="34" charset="0"/>
              <a:buChar char="•"/>
              <a:defRPr/>
            </a:pPr>
            <a:r>
              <a:rPr lang="en-US" sz="2000" b="1" dirty="0"/>
              <a:t>IETF/802 coordination</a:t>
            </a:r>
          </a:p>
          <a:p>
            <a:pPr marL="685800" lvl="3" indent="-342900">
              <a:spcBef>
                <a:spcPts val="300"/>
              </a:spcBef>
              <a:spcAft>
                <a:spcPts val="0"/>
              </a:spcAft>
              <a:buFont typeface="Arial" panose="020B0604020202020204" pitchFamily="34" charset="0"/>
              <a:buChar char="•"/>
              <a:defRPr/>
            </a:pPr>
            <a:r>
              <a:rPr lang="en-US" sz="2000" b="1" dirty="0"/>
              <a:t>Consider 802.11 in a Deterministic Network</a:t>
            </a:r>
          </a:p>
          <a:p>
            <a:pPr marL="685800" lvl="2" indent="-342900">
              <a:lnSpc>
                <a:spcPct val="90000"/>
              </a:lnSpc>
              <a:buFont typeface="Arial" pitchFamily="34" charset="0"/>
              <a:buChar char="•"/>
              <a:defRPr/>
            </a:pPr>
            <a:r>
              <a:rPr lang="en-US" sz="2000" b="1" dirty="0"/>
              <a:t>“What is an ESS?”: </a:t>
            </a:r>
            <a:r>
              <a:rPr lang="en-US" sz="2000" dirty="0">
                <a:hlinkClick r:id="rId3"/>
              </a:rPr>
              <a:t>11-18/1051r7</a:t>
            </a:r>
            <a:endParaRPr lang="en-US" sz="2000"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a:t>
            </a:r>
            <a:r>
              <a:rPr lang="en-US" sz="2000" dirty="0"/>
              <a:t> </a:t>
            </a:r>
            <a:r>
              <a:rPr lang="en-US" sz="2000" dirty="0">
                <a:solidFill>
                  <a:schemeClr val="accent2">
                    <a:lumMod val="75000"/>
                  </a:schemeClr>
                </a:solidFill>
                <a:hlinkClick r:id="rId4">
                  <a:extLst>
                    <a:ext uri="{A12FA001-AC4F-418D-AE19-62706E023703}">
                      <ahyp:hlinkClr xmlns="" xmlns:ahyp="http://schemas.microsoft.com/office/drawing/2018/hyperlinkcolor" val="tx"/>
                    </a:ext>
                  </a:extLst>
                </a:hlinkClick>
              </a:rPr>
              <a:t>11-19/0106r0</a:t>
            </a:r>
            <a:r>
              <a:rPr lang="en-US" sz="2000" b="1" dirty="0"/>
              <a:t>)</a:t>
            </a:r>
          </a:p>
          <a:p>
            <a:pPr marL="685800" lvl="2" indent="-342900">
              <a:lnSpc>
                <a:spcPct val="90000"/>
              </a:lnSpc>
              <a:spcBef>
                <a:spcPts val="300"/>
              </a:spcBef>
              <a:spcAft>
                <a:spcPts val="0"/>
              </a:spcAft>
              <a:buFont typeface="Arial" pitchFamily="34" charset="0"/>
              <a:buChar char="•"/>
              <a:defRPr/>
            </a:pPr>
            <a:r>
              <a:rPr lang="en-US" sz="2000" b="1" dirty="0"/>
              <a:t>Annex G </a:t>
            </a:r>
            <a:r>
              <a:rPr lang="en-US" sz="2000" dirty="0"/>
              <a:t>(purpose and value?, work to update or work to deprecate?)</a:t>
            </a:r>
            <a:endParaRPr lang="en-US" sz="2000" b="1" dirty="0"/>
          </a:p>
          <a:p>
            <a:pPr marL="685800" lvl="2" indent="-342900">
              <a:lnSpc>
                <a:spcPct val="90000"/>
              </a:lnSpc>
              <a:spcBef>
                <a:spcPts val="300"/>
              </a:spcBef>
              <a:spcAft>
                <a:spcPts val="0"/>
              </a:spcAft>
              <a:buFont typeface="Arial" pitchFamily="34" charset="0"/>
              <a:buChar char="•"/>
              <a:defRPr/>
            </a:pPr>
            <a:r>
              <a:rPr lang="en-US" sz="2000" b="1" dirty="0"/>
              <a:t>MLME-RESET, versus MLME-JOIN and MLME-START (and MLME-SCAN?)</a:t>
            </a:r>
          </a:p>
          <a:p>
            <a:pPr marL="685800" lvl="2" indent="-342900">
              <a:lnSpc>
                <a:spcPct val="90000"/>
              </a:lnSpc>
              <a:spcBef>
                <a:spcPts val="300"/>
              </a:spcBef>
              <a:spcAft>
                <a:spcPts val="0"/>
              </a:spcAft>
              <a:buFont typeface="Arial" pitchFamily="34" charset="0"/>
              <a:buChar char="•"/>
              <a:defRPr/>
            </a:pPr>
            <a:r>
              <a:rPr lang="en-US" sz="2000" b="1" dirty="0"/>
              <a:t>AP/DS/Portal architecture and 802 concepts</a:t>
            </a:r>
          </a:p>
          <a:p>
            <a:pPr marL="685800" lvl="2" indent="-342900">
              <a:lnSpc>
                <a:spcPct val="90000"/>
              </a:lnSpc>
              <a:buFont typeface="Arial" pitchFamily="34" charset="0"/>
              <a:buChar char="•"/>
              <a:defRPr/>
            </a:pPr>
            <a:r>
              <a:rPr lang="en-US" altLang="en-US" sz="2000" b="1" dirty="0"/>
              <a:t>Other TG new architecture concepts:</a:t>
            </a:r>
          </a:p>
          <a:p>
            <a:pPr marL="1143000" lvl="3" indent="-342900">
              <a:lnSpc>
                <a:spcPct val="90000"/>
              </a:lnSpc>
              <a:buFont typeface="Arial" pitchFamily="34" charset="0"/>
              <a:buChar char="•"/>
              <a:defRPr/>
            </a:pPr>
            <a:r>
              <a:rPr lang="en-US" sz="2000" b="1" dirty="0" err="1"/>
              <a:t>TGbe</a:t>
            </a:r>
            <a:r>
              <a:rPr lang="en-US" sz="2000" b="1" dirty="0"/>
              <a:t> (EHT) multi-band/multi-link operation architecture</a:t>
            </a:r>
            <a:endParaRPr lang="en-US" sz="1800" b="1" dirty="0"/>
          </a:p>
          <a:p>
            <a:pPr marL="1143000" lvl="4" indent="-342900">
              <a:lnSpc>
                <a:spcPct val="90000"/>
              </a:lnSpc>
              <a:spcBef>
                <a:spcPts val="300"/>
              </a:spcBef>
              <a:spcAft>
                <a:spcPts val="0"/>
              </a:spcAft>
              <a:buFont typeface="Arial" panose="020B0604020202020204" pitchFamily="34" charset="0"/>
              <a:buChar char="•"/>
              <a:defRPr/>
            </a:pPr>
            <a:r>
              <a:rPr lang="en-US" sz="2000" b="1" dirty="0" err="1"/>
              <a:t>TGbc</a:t>
            </a:r>
            <a:r>
              <a:rPr lang="en-US" sz="2000" b="1" dirty="0"/>
              <a:t> (Broadcast) unassociated broadcast, broadcast reception</a:t>
            </a:r>
          </a:p>
          <a:p>
            <a:pPr marL="1143000" lvl="4" indent="-342900">
              <a:lnSpc>
                <a:spcPct val="90000"/>
              </a:lnSpc>
              <a:spcBef>
                <a:spcPts val="300"/>
              </a:spcBef>
              <a:spcAft>
                <a:spcPts val="0"/>
              </a:spcAft>
              <a:buFont typeface="Arial" panose="020B0604020202020204" pitchFamily="34" charset="0"/>
              <a:buChar char="•"/>
              <a:defRPr/>
            </a:pPr>
            <a:r>
              <a:rPr lang="en-US" sz="2000" b="1" dirty="0"/>
              <a:t>Monitor </a:t>
            </a:r>
            <a:r>
              <a:rPr lang="en-US" sz="2000" b="1" dirty="0" err="1"/>
              <a:t>TGbd’s</a:t>
            </a:r>
            <a:r>
              <a:rPr lang="en-US" sz="2000" b="1" dirty="0"/>
              <a:t> activities in support of IEEE 1609</a:t>
            </a:r>
          </a:p>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2" name="Footer Placeholder 1"/>
          <p:cNvSpPr>
            <a:spLocks noGrp="1"/>
          </p:cNvSpPr>
          <p:nvPr>
            <p:ph type="ftr" idx="14"/>
          </p:nvPr>
        </p:nvSpPr>
        <p:spPr/>
        <p:txBody>
          <a:bodyPr/>
          <a:lstStyle/>
          <a:p>
            <a:r>
              <a:rPr lang="en-GB" smtClean="0"/>
              <a:t>Mark Hamilton, Ruckus/CommScope</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Date Placeholder 6"/>
          <p:cNvSpPr>
            <a:spLocks noGrp="1"/>
          </p:cNvSpPr>
          <p:nvPr>
            <p:ph type="dt" idx="15"/>
          </p:nvPr>
        </p:nvSpPr>
        <p:spPr/>
        <p:txBody>
          <a:bodyPr/>
          <a:lstStyle/>
          <a:p>
            <a:r>
              <a:rPr lang="en-US" smtClean="0"/>
              <a:t>September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p:cNvSpPr>
            <a:spLocks noGrp="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smtClean="0"/>
              <a:t>The IEEE 802.11 Coex SC will formally meet twice in Hanoi in Sept 2019</a:t>
            </a:r>
          </a:p>
        </p:txBody>
      </p:sp>
      <p:sp>
        <p:nvSpPr>
          <p:cNvPr id="3078" name="Content Placeholder 2"/>
          <p:cNvSpPr>
            <a:spLocks noGrp="1"/>
          </p:cNvSpPr>
          <p:nvPr>
            <p:ph idx="4294967295"/>
          </p:nvPr>
        </p:nvSpPr>
        <p:spPr>
          <a:xfrm>
            <a:off x="2209801" y="21336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smtClean="0"/>
              <a:t>The </a:t>
            </a:r>
            <a:r>
              <a:rPr lang="en-AU" altLang="en-US" dirty="0" err="1" smtClean="0"/>
              <a:t>Coex</a:t>
            </a:r>
            <a:r>
              <a:rPr lang="en-AU" altLang="en-US" dirty="0" smtClean="0"/>
              <a:t> SC is working based on agreed goals</a:t>
            </a:r>
          </a:p>
          <a:p>
            <a:pPr>
              <a:defRPr/>
            </a:pPr>
            <a:r>
              <a:rPr lang="en-AU" i="1" dirty="0"/>
              <a:t>Discuss the use of PD, ED or other 802.11 coexistence mechanisms with the goal of promoting “fair” use of unlicensed </a:t>
            </a:r>
            <a:r>
              <a:rPr lang="en-AU" i="1" dirty="0" smtClean="0"/>
              <a:t>spectrum</a:t>
            </a:r>
          </a:p>
          <a:p>
            <a:pPr>
              <a:defRPr/>
            </a:pPr>
            <a:r>
              <a:rPr lang="en-AU" i="1" dirty="0"/>
              <a:t>Promote an environment that allow IEEE 802.11ax “fair access” to global unlicensed spectrum </a:t>
            </a:r>
            <a:endParaRPr lang="en-AU" i="1" dirty="0" smtClean="0"/>
          </a:p>
          <a:p>
            <a:pPr marL="0" indent="0">
              <a:defRPr/>
            </a:pPr>
            <a:r>
              <a:rPr lang="en-AU" altLang="en-US" dirty="0"/>
              <a:t>The </a:t>
            </a:r>
            <a:r>
              <a:rPr lang="en-AU" altLang="en-US" dirty="0" err="1"/>
              <a:t>Coex</a:t>
            </a:r>
            <a:r>
              <a:rPr lang="en-AU" altLang="en-US" dirty="0"/>
              <a:t> SC </a:t>
            </a:r>
            <a:r>
              <a:rPr lang="en-AU" altLang="en-US" dirty="0" smtClean="0"/>
              <a:t>is formally m</a:t>
            </a:r>
            <a:r>
              <a:rPr lang="en-AU" dirty="0" smtClean="0"/>
              <a:t>eeting twice this week</a:t>
            </a:r>
          </a:p>
          <a:p>
            <a:pPr>
              <a:defRPr/>
            </a:pPr>
            <a:r>
              <a:rPr lang="en-AU" altLang="en-US" dirty="0" err="1"/>
              <a:t>Coex</a:t>
            </a:r>
            <a:r>
              <a:rPr lang="en-AU" altLang="en-US" dirty="0"/>
              <a:t> SC meeting on </a:t>
            </a:r>
            <a:r>
              <a:rPr lang="en-AU" dirty="0" smtClean="0"/>
              <a:t>Wed </a:t>
            </a:r>
            <a:r>
              <a:rPr lang="en-AU" dirty="0"/>
              <a:t>PM1</a:t>
            </a:r>
          </a:p>
          <a:p>
            <a:pPr>
              <a:defRPr/>
            </a:pPr>
            <a:r>
              <a:rPr lang="en-AU" altLang="en-US" dirty="0" err="1" smtClean="0"/>
              <a:t>Coex</a:t>
            </a:r>
            <a:r>
              <a:rPr lang="en-AU" altLang="en-US" dirty="0" smtClean="0"/>
              <a:t> </a:t>
            </a:r>
            <a:r>
              <a:rPr lang="en-AU" altLang="en-US" dirty="0"/>
              <a:t>SC </a:t>
            </a:r>
            <a:r>
              <a:rPr lang="en-AU" altLang="en-US" dirty="0" smtClean="0"/>
              <a:t>meeting on </a:t>
            </a:r>
            <a:r>
              <a:rPr lang="en-AU" dirty="0" smtClean="0"/>
              <a:t>Thu PM1</a:t>
            </a:r>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7</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itle 1"/>
          <p:cNvSpPr>
            <a:spLocks noGrp="1"/>
          </p:cNvSpPr>
          <p:nvPr>
            <p:ph type="title" idx="4294967295"/>
          </p:nvPr>
        </p:nvSpPr>
        <p:spPr>
          <a:xfrm>
            <a:off x="2220913" y="609601"/>
            <a:ext cx="7772400" cy="912813"/>
          </a:xfrm>
        </p:spPr>
        <p:txBody>
          <a:bodyPr vert="horz" wrap="square" lIns="91440" tIns="45720" rIns="91440" bIns="45720" numCol="1" anchor="ctr" anchorCtr="0" compatLnSpc="1">
            <a:prstTxWarp prst="textNoShape">
              <a:avLst/>
            </a:prstTxWarp>
          </a:bodyPr>
          <a:lstStyle/>
          <a:p>
            <a:r>
              <a:rPr lang="en-US" altLang="en-US" smtClean="0"/>
              <a:t>The IEEE 802.11 Coex SC will focus on issues highlighted in Coex Workshop</a:t>
            </a:r>
          </a:p>
        </p:txBody>
      </p:sp>
      <p:sp>
        <p:nvSpPr>
          <p:cNvPr id="3078" name="Content Placeholder 2"/>
          <p:cNvSpPr>
            <a:spLocks noGrp="1"/>
          </p:cNvSpPr>
          <p:nvPr>
            <p:ph idx="4294967295"/>
          </p:nvPr>
        </p:nvSpPr>
        <p:spPr>
          <a:xfrm>
            <a:off x="2209801" y="2133600"/>
            <a:ext cx="7783513" cy="3429000"/>
          </a:xfrm>
        </p:spPr>
        <p:txBody>
          <a:bodyPr vert="horz" wrap="square" lIns="91440" tIns="45720" rIns="91440" bIns="45720" numCol="1" anchor="t" anchorCtr="0" compatLnSpc="1">
            <a:prstTxWarp prst="textNoShape">
              <a:avLst/>
            </a:prstTxWarp>
          </a:bodyPr>
          <a:lstStyle/>
          <a:p>
            <a:pPr marL="0" indent="0">
              <a:defRPr/>
            </a:pPr>
            <a:r>
              <a:rPr lang="en-AU" altLang="en-US" dirty="0" smtClean="0"/>
              <a:t>Agenda items (11-19-1446) to be addressed include:</a:t>
            </a:r>
          </a:p>
          <a:p>
            <a:pPr>
              <a:defRPr/>
            </a:pPr>
            <a:r>
              <a:rPr lang="en-AU" dirty="0" smtClean="0"/>
              <a:t>Future of </a:t>
            </a:r>
            <a:r>
              <a:rPr lang="en-AU" dirty="0" err="1" smtClean="0"/>
              <a:t>Coex</a:t>
            </a:r>
            <a:r>
              <a:rPr lang="en-AU" dirty="0" smtClean="0"/>
              <a:t> SC</a:t>
            </a:r>
          </a:p>
          <a:p>
            <a:pPr>
              <a:defRPr/>
            </a:pPr>
            <a:r>
              <a:rPr lang="en-AU" dirty="0" smtClean="0"/>
              <a:t>State of LAA deployment</a:t>
            </a:r>
          </a:p>
          <a:p>
            <a:pPr>
              <a:defRPr/>
            </a:pPr>
            <a:r>
              <a:rPr lang="en-AU" dirty="0" err="1" smtClean="0"/>
              <a:t>Coex</a:t>
            </a:r>
            <a:r>
              <a:rPr lang="en-AU" dirty="0" smtClean="0"/>
              <a:t> Workshop documentation &amp; surveys</a:t>
            </a:r>
          </a:p>
          <a:p>
            <a:pPr>
              <a:defRPr/>
            </a:pPr>
            <a:r>
              <a:rPr lang="en-AU" dirty="0" smtClean="0"/>
              <a:t>Discussion of prioritised issues highlighted in surveys</a:t>
            </a:r>
          </a:p>
          <a:p>
            <a:pPr>
              <a:defRPr/>
            </a:pPr>
            <a:r>
              <a:rPr lang="en-AU" dirty="0" smtClean="0"/>
              <a:t>Review of recent &amp; planned ETSI </a:t>
            </a:r>
            <a:r>
              <a:rPr lang="en-AU" dirty="0"/>
              <a:t>BRAN </a:t>
            </a:r>
            <a:r>
              <a:rPr lang="en-AU" dirty="0" smtClean="0"/>
              <a:t>activities</a:t>
            </a:r>
          </a:p>
          <a:p>
            <a:pPr>
              <a:defRPr/>
            </a:pPr>
            <a:r>
              <a:rPr lang="en-AU" dirty="0" smtClean="0"/>
              <a:t>Review recent 3GPP </a:t>
            </a:r>
            <a:r>
              <a:rPr lang="en-AU" smtClean="0"/>
              <a:t>RAN/RAN1 activities</a:t>
            </a:r>
            <a:endParaRPr lang="en-AU" dirty="0"/>
          </a:p>
          <a:p>
            <a:pPr>
              <a:defRPr/>
            </a:pPr>
            <a:r>
              <a:rPr lang="en-AU" dirty="0"/>
              <a:t>Motions (Thu PM1 only, if required)</a:t>
            </a:r>
          </a:p>
          <a:p>
            <a:pPr lvl="1">
              <a:defRPr/>
            </a:pPr>
            <a:r>
              <a:rPr lang="en-AU" dirty="0"/>
              <a:t>Possible </a:t>
            </a:r>
            <a:r>
              <a:rPr lang="en-AU" dirty="0" smtClean="0"/>
              <a:t>LS’s to 3GPP RAN1, ETSI BRAN and Workshop invitees</a:t>
            </a:r>
            <a:endParaRPr lang="en-AU" dirty="0"/>
          </a:p>
          <a:p>
            <a:pPr>
              <a:defRPr/>
            </a:pPr>
            <a:endParaRPr lang="en-AU" dirty="0" smtClean="0"/>
          </a:p>
        </p:txBody>
      </p:sp>
      <p:sp>
        <p:nvSpPr>
          <p:cNvPr id="2" name="Footer Placeholder 1"/>
          <p:cNvSpPr>
            <a:spLocks noGrp="1"/>
          </p:cNvSpPr>
          <p:nvPr>
            <p:ph type="ftr" idx="11"/>
          </p:nvPr>
        </p:nvSpPr>
        <p:spPr/>
        <p:txBody>
          <a:bodyPr/>
          <a:lstStyle/>
          <a:p>
            <a:r>
              <a:rPr lang="en-GB" smtClean="0"/>
              <a:t>Andrew Myles, Cisco</a:t>
            </a:r>
            <a:endParaRPr lang="en-GB"/>
          </a:p>
        </p:txBody>
      </p:sp>
      <p:sp>
        <p:nvSpPr>
          <p:cNvPr id="3" name="Slide Number Placeholder 2"/>
          <p:cNvSpPr>
            <a:spLocks noGrp="1"/>
          </p:cNvSpPr>
          <p:nvPr>
            <p:ph type="sldNum" idx="12"/>
          </p:nvPr>
        </p:nvSpPr>
        <p:spPr/>
        <p:txBody>
          <a:bodyPr/>
          <a:lstStyle/>
          <a:p>
            <a:r>
              <a:rPr lang="en-GB" smtClean="0"/>
              <a:t>Slide </a:t>
            </a:r>
            <a:fld id="{F5D8E26B-7BCF-4D25-9C89-0168A6618F18}" type="slidenum">
              <a:rPr lang="en-GB" smtClean="0"/>
              <a:pPr/>
              <a:t>8</a:t>
            </a:fld>
            <a:endParaRPr lang="en-GB"/>
          </a:p>
        </p:txBody>
      </p:sp>
      <p:sp>
        <p:nvSpPr>
          <p:cNvPr id="4" name="Date Placeholder 3"/>
          <p:cNvSpPr>
            <a:spLocks noGrp="1"/>
          </p:cNvSpPr>
          <p:nvPr>
            <p:ph type="dt" idx="10"/>
          </p:nvPr>
        </p:nvSpPr>
        <p:spPr/>
        <p:txBody>
          <a:bodyPr/>
          <a:lstStyle/>
          <a:p>
            <a:r>
              <a:rPr lang="en-US" smtClean="0"/>
              <a:t>September 2019</a:t>
            </a:r>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2209801" y="685799"/>
            <a:ext cx="7856537" cy="1443038"/>
          </a:xfrm>
        </p:spPr>
        <p:txBody>
          <a:bodyPr/>
          <a:lstStyle/>
          <a:p>
            <a:r>
              <a:rPr lang="en-US" altLang="en-US" dirty="0"/>
              <a:t>PAR Review SC</a:t>
            </a:r>
            <a:br>
              <a:rPr lang="en-US" altLang="en-US" dirty="0"/>
            </a:br>
            <a:r>
              <a:rPr lang="en-US" altLang="en-US" dirty="0"/>
              <a:t>Chair: Jon Rosdahl</a:t>
            </a:r>
          </a:p>
        </p:txBody>
      </p:sp>
      <p:sp>
        <p:nvSpPr>
          <p:cNvPr id="5" name="TextBox 4"/>
          <p:cNvSpPr txBox="1"/>
          <p:nvPr/>
        </p:nvSpPr>
        <p:spPr>
          <a:xfrm>
            <a:off x="1866106" y="2203683"/>
            <a:ext cx="8534400" cy="3108543"/>
          </a:xfrm>
          <a:prstGeom prst="rect">
            <a:avLst/>
          </a:prstGeom>
          <a:noFill/>
        </p:spPr>
        <p:txBody>
          <a:bodyPr wrap="square" rtlCol="0">
            <a:spAutoFit/>
          </a:bodyPr>
          <a:lstStyle/>
          <a:p>
            <a:pPr marL="285750" indent="-285750" eaLnBrk="1" hangingPunct="1">
              <a:buFont typeface="Arial" panose="020B0604020202020204" pitchFamily="34" charset="0"/>
              <a:buChar char="•"/>
            </a:pPr>
            <a:r>
              <a:rPr lang="en-US" altLang="en-US" b="1" dirty="0">
                <a:solidFill>
                  <a:schemeClr val="tx1"/>
                </a:solidFill>
              </a:rPr>
              <a:t>Not meeting this week</a:t>
            </a:r>
          </a:p>
          <a:p>
            <a:pPr marL="285750" indent="-285750" eaLnBrk="1" hangingPunct="1">
              <a:buFont typeface="Arial" panose="020B0604020202020204" pitchFamily="34" charset="0"/>
              <a:buChar char="•"/>
            </a:pPr>
            <a:endParaRPr lang="en-US" altLang="en-US" b="1" dirty="0">
              <a:solidFill>
                <a:schemeClr val="tx1"/>
              </a:solidFill>
            </a:endParaRPr>
          </a:p>
          <a:p>
            <a:pPr marL="285750" indent="-285750" eaLnBrk="1" hangingPunct="1">
              <a:buFont typeface="Arial" panose="020B0604020202020204" pitchFamily="34" charset="0"/>
              <a:buChar char="•"/>
            </a:pPr>
            <a:r>
              <a:rPr lang="en-US" altLang="en-US" b="1" dirty="0">
                <a:solidFill>
                  <a:schemeClr val="tx1"/>
                </a:solidFill>
              </a:rPr>
              <a:t>Will meet in Nov 2019 to review proposed PAR documents. </a:t>
            </a:r>
          </a:p>
          <a:p>
            <a:pPr marL="285750" indent="-285750" eaLnBrk="1" hangingPunct="1">
              <a:buFont typeface="Arial" panose="020B0604020202020204" pitchFamily="34" charset="0"/>
              <a:buChar char="•"/>
            </a:pPr>
            <a:endParaRPr lang="en-US" altLang="en-US" b="1" dirty="0">
              <a:solidFill>
                <a:schemeClr val="tx1"/>
              </a:solidFill>
            </a:endParaRPr>
          </a:p>
          <a:p>
            <a:pPr marL="285750" indent="-285750" eaLnBrk="1" hangingPunct="1">
              <a:buFont typeface="Arial" panose="020B0604020202020204" pitchFamily="34" charset="0"/>
              <a:buChar char="•"/>
            </a:pPr>
            <a:r>
              <a:rPr lang="en-US" altLang="en-US" b="1" dirty="0">
                <a:solidFill>
                  <a:schemeClr val="tx1"/>
                </a:solidFill>
              </a:rPr>
              <a:t>Upcoming Submission deadlines are</a:t>
            </a:r>
          </a:p>
          <a:p>
            <a:pPr lvl="1">
              <a:buFont typeface="Arial" panose="020B0604020202020204" pitchFamily="34" charset="0"/>
              <a:buChar char="•"/>
            </a:pPr>
            <a:r>
              <a:rPr lang="en-US" sz="2000" dirty="0">
                <a:solidFill>
                  <a:schemeClr val="tx1"/>
                </a:solidFill>
              </a:rPr>
              <a:t>WG PAR submission to 802 EC:  11 Oct 2019</a:t>
            </a:r>
          </a:p>
          <a:p>
            <a:pPr lvl="1">
              <a:buFont typeface="Arial" panose="020B0604020202020204" pitchFamily="34" charset="0"/>
              <a:buChar char="•"/>
            </a:pPr>
            <a:r>
              <a:rPr lang="en-US" sz="2000" dirty="0">
                <a:solidFill>
                  <a:schemeClr val="tx1"/>
                </a:solidFill>
              </a:rPr>
              <a:t>WG PAR Submission to NesCom: 17 Sept 2019 </a:t>
            </a:r>
            <a:r>
              <a:rPr lang="en-US" sz="1600" dirty="0">
                <a:solidFill>
                  <a:schemeClr val="tx1"/>
                </a:solidFill>
              </a:rPr>
              <a:t>(for </a:t>
            </a:r>
            <a:r>
              <a:rPr lang="en-US" sz="1600" dirty="0" err="1">
                <a:solidFill>
                  <a:schemeClr val="tx1"/>
                </a:solidFill>
              </a:rPr>
              <a:t>NesCom</a:t>
            </a:r>
            <a:r>
              <a:rPr lang="en-US" sz="1600" dirty="0">
                <a:solidFill>
                  <a:schemeClr val="tx1"/>
                </a:solidFill>
              </a:rPr>
              <a:t> Nov mtg)</a:t>
            </a:r>
          </a:p>
          <a:p>
            <a:pPr lvl="1">
              <a:buFont typeface="Arial" panose="020B0604020202020204" pitchFamily="34" charset="0"/>
              <a:buChar char="•"/>
            </a:pPr>
            <a:r>
              <a:rPr lang="en-US" altLang="en-US" sz="1600" dirty="0">
                <a:solidFill>
                  <a:schemeClr val="tx1"/>
                </a:solidFill>
              </a:rPr>
              <a:t>WG PAR Submission to </a:t>
            </a:r>
            <a:r>
              <a:rPr lang="en-US" altLang="en-US" sz="1600" dirty="0" err="1">
                <a:solidFill>
                  <a:schemeClr val="tx1"/>
                </a:solidFill>
              </a:rPr>
              <a:t>NesCom</a:t>
            </a:r>
            <a:r>
              <a:rPr lang="en-US" altLang="en-US" sz="1600" dirty="0">
                <a:solidFill>
                  <a:schemeClr val="tx1"/>
                </a:solidFill>
              </a:rPr>
              <a:t> for Continuous Process </a:t>
            </a:r>
            <a:r>
              <a:rPr lang="en-US" altLang="en-US" sz="1600" dirty="0" err="1">
                <a:solidFill>
                  <a:schemeClr val="tx1"/>
                </a:solidFill>
              </a:rPr>
              <a:t>telecon</a:t>
            </a:r>
            <a:r>
              <a:rPr lang="en-US" altLang="en-US" sz="1600" dirty="0">
                <a:solidFill>
                  <a:schemeClr val="tx1"/>
                </a:solidFill>
              </a:rPr>
              <a:t> approximately Nov 5 2019</a:t>
            </a:r>
          </a:p>
          <a:p>
            <a:pPr lvl="1"/>
            <a:endParaRPr lang="en-US" altLang="en-US" sz="2000" dirty="0">
              <a:solidFill>
                <a:schemeClr val="tx1"/>
              </a:solidFill>
            </a:endParaRPr>
          </a:p>
        </p:txBody>
      </p:sp>
      <p:sp>
        <p:nvSpPr>
          <p:cNvPr id="6" name="Footer Placeholder 5"/>
          <p:cNvSpPr>
            <a:spLocks noGrp="1"/>
          </p:cNvSpPr>
          <p:nvPr>
            <p:ph type="ftr" idx="14"/>
          </p:nvPr>
        </p:nvSpPr>
        <p:spPr/>
        <p:txBody>
          <a:bodyPr/>
          <a:lstStyle/>
          <a:p>
            <a:r>
              <a:rPr lang="en-GB" smtClean="0"/>
              <a:t>Jon Rosdahl, Qualcomm</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8" name="Date Placeholder 7"/>
          <p:cNvSpPr>
            <a:spLocks noGrp="1"/>
          </p:cNvSpPr>
          <p:nvPr>
            <p:ph type="dt" idx="15"/>
          </p:nvPr>
        </p:nvSpPr>
        <p:spPr/>
        <p:txBody>
          <a:bodyPr/>
          <a:lstStyle/>
          <a:p>
            <a:r>
              <a:rPr lang="en-US" smtClean="0"/>
              <a:t>September 2019</a:t>
            </a:r>
            <a:endParaRPr lang="en-GB" dirty="0"/>
          </a:p>
        </p:txBody>
      </p:sp>
    </p:spTree>
    <p:extLst>
      <p:ext uri="{BB962C8B-B14F-4D97-AF65-F5344CB8AC3E}">
        <p14:creationId xmlns:p14="http://schemas.microsoft.com/office/powerpoint/2010/main" val="108127157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7595</TotalTime>
  <Words>1836</Words>
  <Application>Microsoft Office PowerPoint</Application>
  <PresentationFormat>Widescreen</PresentationFormat>
  <Paragraphs>393</Paragraphs>
  <Slides>23</Slides>
  <Notes>19</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4" baseType="lpstr">
      <vt:lpstr>Arial Unicode MS</vt:lpstr>
      <vt:lpstr>MS Gothic</vt:lpstr>
      <vt:lpstr>MS PGothic</vt:lpstr>
      <vt:lpstr>Arial</vt:lpstr>
      <vt:lpstr>DejaVu Sans</vt:lpstr>
      <vt:lpstr>DejaVu Serif</vt:lpstr>
      <vt:lpstr>Symbol</vt:lpstr>
      <vt:lpstr>Times New Roman</vt:lpstr>
      <vt:lpstr>Wingdings</vt:lpstr>
      <vt:lpstr>Office Theme</vt:lpstr>
      <vt:lpstr>Document</vt:lpstr>
      <vt:lpstr>WG11 Opening Report Snapshot Slides September 2019</vt:lpstr>
      <vt:lpstr>Abstract</vt:lpstr>
      <vt:lpstr>Editors Meeting: Agenda for 2019-09-17</vt:lpstr>
      <vt:lpstr>ANA Status</vt:lpstr>
      <vt:lpstr>802.11 AANI SC – September 2019</vt:lpstr>
      <vt:lpstr>802.11 ARC – September 2019</vt:lpstr>
      <vt:lpstr>The IEEE 802.11 Coex SC will formally meet twice in Hanoi in Sept 2019</vt:lpstr>
      <vt:lpstr>The IEEE 802.11 Coex SC will focus on issues highlighted in Coex Workshop</vt:lpstr>
      <vt:lpstr>PAR Review SC Chair: Jon Rosdahl</vt:lpstr>
      <vt:lpstr>802.11 WNG – September 2019</vt:lpstr>
      <vt:lpstr>IEEE 802 JTC1 SC will meet only once in Hanoi in Sept 2019</vt:lpstr>
      <vt:lpstr>IEEE 802 has 94 standards in or through the PSDO pipeline</vt:lpstr>
      <vt:lpstr>TGmd – Revision Project – September 2019</vt:lpstr>
      <vt:lpstr>IEEE 802.11ax – September 2019</vt:lpstr>
      <vt:lpstr>TGay – September 2019</vt:lpstr>
      <vt:lpstr>NGP TG AZ – Sep. 2019 TGaz Next Generation Positioning</vt:lpstr>
      <vt:lpstr>NGP TG AZ – Sep. 2019 TGaz Next Generation Positioning</vt:lpstr>
      <vt:lpstr>TGba (Wake-up Radio) </vt:lpstr>
      <vt:lpstr>802.11 TGbb</vt:lpstr>
      <vt:lpstr>IEEE 802.11 TGbc Broadcast Services Chair: Marc Emmelmann</vt:lpstr>
      <vt:lpstr>Snapshot of IEEE 802.11 TGbd Sep 2019</vt:lpstr>
      <vt:lpstr>IEEE 802.11be – September 2019</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185</cp:revision>
  <cp:lastPrinted>1601-01-01T00:00:00Z</cp:lastPrinted>
  <dcterms:created xsi:type="dcterms:W3CDTF">2018-05-02T19:26:26Z</dcterms:created>
  <dcterms:modified xsi:type="dcterms:W3CDTF">2019-09-15T12:54:38Z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2019-03-10 05:43:54Z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