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4"/>
  </p:sldMasterIdLst>
  <p:notesMasterIdLst>
    <p:notesMasterId r:id="rId33"/>
  </p:notesMasterIdLst>
  <p:handoutMasterIdLst>
    <p:handoutMasterId r:id="rId34"/>
  </p:handoutMasterIdLst>
  <p:sldIdLst>
    <p:sldId id="256" r:id="rId5"/>
    <p:sldId id="257" r:id="rId6"/>
    <p:sldId id="289" r:id="rId7"/>
    <p:sldId id="488" r:id="rId8"/>
    <p:sldId id="489" r:id="rId9"/>
    <p:sldId id="300" r:id="rId10"/>
    <p:sldId id="490" r:id="rId11"/>
    <p:sldId id="267" r:id="rId12"/>
    <p:sldId id="268" r:id="rId13"/>
    <p:sldId id="270" r:id="rId14"/>
    <p:sldId id="266" r:id="rId15"/>
    <p:sldId id="269" r:id="rId16"/>
    <p:sldId id="258" r:id="rId17"/>
    <p:sldId id="271" r:id="rId18"/>
    <p:sldId id="265" r:id="rId19"/>
    <p:sldId id="259" r:id="rId20"/>
    <p:sldId id="437" r:id="rId21"/>
    <p:sldId id="273" r:id="rId22"/>
    <p:sldId id="315" r:id="rId23"/>
    <p:sldId id="275" r:id="rId24"/>
    <p:sldId id="290" r:id="rId25"/>
    <p:sldId id="274" r:id="rId26"/>
    <p:sldId id="281" r:id="rId27"/>
    <p:sldId id="280" r:id="rId28"/>
    <p:sldId id="283" r:id="rId29"/>
    <p:sldId id="284" r:id="rId30"/>
    <p:sldId id="291" r:id="rId31"/>
    <p:sldId id="264" r:id="rId3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56"/>
            <p14:sldId id="257"/>
          </p14:sldIdLst>
        </p14:section>
        <p14:section name="Monday" id="{4B7C112C-E236-4D4B-9841-D43330742BB2}">
          <p14:sldIdLst>
            <p14:sldId id="289"/>
            <p14:sldId id="488"/>
            <p14:sldId id="489"/>
            <p14:sldId id="300"/>
            <p14:sldId id="490"/>
            <p14:sldId id="267"/>
            <p14:sldId id="268"/>
            <p14:sldId id="270"/>
            <p14:sldId id="266"/>
            <p14:sldId id="269"/>
            <p14:sldId id="258"/>
            <p14:sldId id="271"/>
            <p14:sldId id="265"/>
            <p14:sldId id="259"/>
            <p14:sldId id="437"/>
            <p14:sldId id="273"/>
            <p14:sldId id="315"/>
            <p14:sldId id="275"/>
            <p14:sldId id="290"/>
            <p14:sldId id="274"/>
          </p14:sldIdLst>
        </p14:section>
        <p14:section name="Wednessday" id="{F21A492A-BA32-4758-8679-031504230AE7}">
          <p14:sldIdLst>
            <p14:sldId id="281"/>
            <p14:sldId id="280"/>
          </p14:sldIdLst>
        </p14:section>
        <p14:section name="Friday" id="{4BE27709-667B-4290-8292-4F4C0A5CE0BA}">
          <p14:sldIdLst>
            <p14:sldId id="283"/>
            <p14:sldId id="284"/>
            <p14:sldId id="291"/>
          </p14:sldIdLst>
        </p14:section>
        <p14:section name="References" id="{03E33B6E-3194-4347-8B33-30FA8EACB3AB}">
          <p14:sldIdLst>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6AD4F-6283-418F-A92D-AA425773C2CF}" v="3" dt="2019-09-20T01:07:35.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81" autoAdjust="0"/>
    <p:restoredTop sz="80603" autoAdjust="0"/>
  </p:normalViewPr>
  <p:slideViewPr>
    <p:cSldViewPr>
      <p:cViewPr varScale="1">
        <p:scale>
          <a:sx n="53" d="100"/>
          <a:sy n="53" d="100"/>
        </p:scale>
        <p:origin x="294" y="7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4383E55A-E808-4FEE-803D-3966C90B568D}"/>
    <pc:docChg chg="undo addSld delSld modSld modSection">
      <pc:chgData name="Jon Rosdahl" userId="2820f357-2dd4-4127-8713-e0bfde0fd756" providerId="ADAL" clId="{4383E55A-E808-4FEE-803D-3966C90B568D}" dt="2019-09-16T02:37:45.577" v="3" actId="2696"/>
      <pc:docMkLst>
        <pc:docMk/>
      </pc:docMkLst>
      <pc:sldChg chg="modSp">
        <pc:chgData name="Jon Rosdahl" userId="2820f357-2dd4-4127-8713-e0bfde0fd756" providerId="ADAL" clId="{4383E55A-E808-4FEE-803D-3966C90B568D}" dt="2019-09-16T02:36:16.283" v="1" actId="20577"/>
        <pc:sldMkLst>
          <pc:docMk/>
          <pc:sldMk cId="0" sldId="256"/>
        </pc:sldMkLst>
        <pc:spChg chg="mod">
          <ac:chgData name="Jon Rosdahl" userId="2820f357-2dd4-4127-8713-e0bfde0fd756" providerId="ADAL" clId="{4383E55A-E808-4FEE-803D-3966C90B568D}" dt="2019-09-16T02:36:16.283" v="1" actId="20577"/>
          <ac:spMkLst>
            <pc:docMk/>
            <pc:sldMk cId="0" sldId="256"/>
            <ac:spMk id="3074" creationId="{00000000-0000-0000-0000-000000000000}"/>
          </ac:spMkLst>
        </pc:spChg>
      </pc:sldChg>
      <pc:sldChg chg="add del">
        <pc:chgData name="Jon Rosdahl" userId="2820f357-2dd4-4127-8713-e0bfde0fd756" providerId="ADAL" clId="{4383E55A-E808-4FEE-803D-3966C90B568D}" dt="2019-09-16T02:37:45.577" v="3" actId="2696"/>
        <pc:sldMkLst>
          <pc:docMk/>
          <pc:sldMk cId="2249011149" sldId="437"/>
        </pc:sldMkLst>
      </pc:sldChg>
    </pc:docChg>
  </pc:docChgLst>
  <pc:docChgLst>
    <pc:chgData name="Jon Rosdahl" userId="2820f357-2dd4-4127-8713-e0bfde0fd756" providerId="ADAL" clId="{3F66AD4F-6283-418F-A92D-AA425773C2CF}"/>
    <pc:docChg chg="undo custSel modSld modMainMaster">
      <pc:chgData name="Jon Rosdahl" userId="2820f357-2dd4-4127-8713-e0bfde0fd756" providerId="ADAL" clId="{3F66AD4F-6283-418F-A92D-AA425773C2CF}" dt="2019-09-20T01:19:04.233" v="122" actId="20577"/>
      <pc:docMkLst>
        <pc:docMk/>
      </pc:docMkLst>
      <pc:sldChg chg="modSp">
        <pc:chgData name="Jon Rosdahl" userId="2820f357-2dd4-4127-8713-e0bfde0fd756" providerId="ADAL" clId="{3F66AD4F-6283-418F-A92D-AA425773C2CF}" dt="2019-09-20T01:19:04.233" v="122" actId="20577"/>
        <pc:sldMkLst>
          <pc:docMk/>
          <pc:sldMk cId="0" sldId="256"/>
        </pc:sldMkLst>
        <pc:spChg chg="mod">
          <ac:chgData name="Jon Rosdahl" userId="2820f357-2dd4-4127-8713-e0bfde0fd756" providerId="ADAL" clId="{3F66AD4F-6283-418F-A92D-AA425773C2CF}" dt="2019-09-20T01:19:04.233" v="122" actId="20577"/>
          <ac:spMkLst>
            <pc:docMk/>
            <pc:sldMk cId="0" sldId="256"/>
            <ac:spMk id="3074" creationId="{00000000-0000-0000-0000-000000000000}"/>
          </ac:spMkLst>
        </pc:spChg>
      </pc:sldChg>
      <pc:sldChg chg="modSp">
        <pc:chgData name="Jon Rosdahl" userId="2820f357-2dd4-4127-8713-e0bfde0fd756" providerId="ADAL" clId="{3F66AD4F-6283-418F-A92D-AA425773C2CF}" dt="2019-09-20T01:08:01.472" v="16" actId="20577"/>
        <pc:sldMkLst>
          <pc:docMk/>
          <pc:sldMk cId="615737267" sldId="280"/>
        </pc:sldMkLst>
        <pc:spChg chg="mod">
          <ac:chgData name="Jon Rosdahl" userId="2820f357-2dd4-4127-8713-e0bfde0fd756" providerId="ADAL" clId="{3F66AD4F-6283-418F-A92D-AA425773C2CF}" dt="2019-09-20T01:08:01.472" v="16" actId="20577"/>
          <ac:spMkLst>
            <pc:docMk/>
            <pc:sldMk cId="615737267" sldId="280"/>
            <ac:spMk id="3" creationId="{00000000-0000-0000-0000-000000000000}"/>
          </ac:spMkLst>
        </pc:spChg>
      </pc:sldChg>
      <pc:sldChg chg="modSp">
        <pc:chgData name="Jon Rosdahl" userId="2820f357-2dd4-4127-8713-e0bfde0fd756" providerId="ADAL" clId="{3F66AD4F-6283-418F-A92D-AA425773C2CF}" dt="2019-09-20T01:10:58.132" v="116" actId="20577"/>
        <pc:sldMkLst>
          <pc:docMk/>
          <pc:sldMk cId="2698022459" sldId="284"/>
        </pc:sldMkLst>
        <pc:spChg chg="mod">
          <ac:chgData name="Jon Rosdahl" userId="2820f357-2dd4-4127-8713-e0bfde0fd756" providerId="ADAL" clId="{3F66AD4F-6283-418F-A92D-AA425773C2CF}" dt="2019-09-20T01:10:58.132" v="116" actId="20577"/>
          <ac:spMkLst>
            <pc:docMk/>
            <pc:sldMk cId="2698022459" sldId="284"/>
            <ac:spMk id="8" creationId="{00000000-0000-0000-0000-000000000000}"/>
          </ac:spMkLst>
        </pc:spChg>
      </pc:sldChg>
      <pc:sldMasterChg chg="modSp">
        <pc:chgData name="Jon Rosdahl" userId="2820f357-2dd4-4127-8713-e0bfde0fd756" providerId="ADAL" clId="{3F66AD4F-6283-418F-A92D-AA425773C2CF}" dt="2019-09-20T01:06:46.563" v="1" actId="6549"/>
        <pc:sldMasterMkLst>
          <pc:docMk/>
          <pc:sldMasterMk cId="2114929073" sldId="2147483837"/>
        </pc:sldMasterMkLst>
        <pc:spChg chg="mod">
          <ac:chgData name="Jon Rosdahl" userId="2820f357-2dd4-4127-8713-e0bfde0fd756" providerId="ADAL" clId="{3F66AD4F-6283-418F-A92D-AA425773C2CF}" dt="2019-09-20T01:06:46.563" v="1" actId="6549"/>
          <ac:spMkLst>
            <pc:docMk/>
            <pc:sldMasterMk cId="2114929073" sldId="2147483837"/>
            <ac:spMk id="11"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802-11-19/1406r2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September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802-11-19/1406r2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September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802-11-19/1406r2</a:t>
            </a:r>
            <a:endParaRPr lang="en-US" dirty="0"/>
          </a:p>
        </p:txBody>
      </p:sp>
      <p:sp>
        <p:nvSpPr>
          <p:cNvPr id="5" name="Rectangle 3"/>
          <p:cNvSpPr>
            <a:spLocks noGrp="1" noChangeArrowheads="1"/>
          </p:cNvSpPr>
          <p:nvPr>
            <p:ph type="dt"/>
          </p:nvPr>
        </p:nvSpPr>
        <p:spPr>
          <a:ln/>
        </p:spPr>
        <p:txBody>
          <a:bodyPr/>
          <a:lstStyle/>
          <a:p>
            <a:r>
              <a:rPr lang="en-US" dirty="0"/>
              <a:t>September 2019</a:t>
            </a:r>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802-11-19/1406r2</a:t>
            </a:r>
            <a:endParaRPr lang="en-US" dirty="0"/>
          </a:p>
        </p:txBody>
      </p:sp>
      <p:sp>
        <p:nvSpPr>
          <p:cNvPr id="5" name="Rectangle 3"/>
          <p:cNvSpPr>
            <a:spLocks noGrp="1" noChangeArrowheads="1"/>
          </p:cNvSpPr>
          <p:nvPr>
            <p:ph type="dt"/>
          </p:nvPr>
        </p:nvSpPr>
        <p:spPr>
          <a:ln/>
        </p:spPr>
        <p:txBody>
          <a:bodyPr/>
          <a:lstStyle/>
          <a:p>
            <a:r>
              <a:rPr lang="en-US" dirty="0"/>
              <a:t>September 2019</a:t>
            </a:r>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802-11-19/1406r2</a:t>
            </a:r>
            <a:endParaRPr lang="en-US" dirty="0"/>
          </a:p>
        </p:txBody>
      </p:sp>
      <p:sp>
        <p:nvSpPr>
          <p:cNvPr id="5" name="Date Placeholder 4"/>
          <p:cNvSpPr>
            <a:spLocks noGrp="1"/>
          </p:cNvSpPr>
          <p:nvPr>
            <p:ph type="dt" idx="11"/>
          </p:nvPr>
        </p:nvSpPr>
        <p:spPr/>
        <p:txBody>
          <a:bodyPr/>
          <a:lstStyle/>
          <a:p>
            <a:r>
              <a:rPr lang="en-US" dirty="0"/>
              <a:t>September 2019</a:t>
            </a:r>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87726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802-11-19/1406r2</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95755" y="95706"/>
            <a:ext cx="2185983" cy="215444"/>
          </a:xfrm>
          <a:noFill/>
        </p:spPr>
        <p:txBody>
          <a:bodyPr/>
          <a:lstStyle/>
          <a:p>
            <a:r>
              <a:rPr lang="en-US"/>
              <a:t>doc.: IEEE 802-11-19/1406r2</a:t>
            </a:r>
          </a:p>
        </p:txBody>
      </p:sp>
      <p:sp>
        <p:nvSpPr>
          <p:cNvPr id="20483" name="Rectangle 3"/>
          <p:cNvSpPr>
            <a:spLocks noGrp="1" noChangeArrowheads="1"/>
          </p:cNvSpPr>
          <p:nvPr>
            <p:ph type="dt" sz="quarter" idx="1"/>
          </p:nvPr>
        </p:nvSpPr>
        <p:spPr>
          <a:xfrm>
            <a:off x="654050" y="95706"/>
            <a:ext cx="743537" cy="215444"/>
          </a:xfrm>
          <a:noFill/>
        </p:spPr>
        <p:txBody>
          <a:bodyPr/>
          <a:lstStyle/>
          <a:p>
            <a:r>
              <a:rPr lang="en-US"/>
              <a:t>September 2019</a:t>
            </a:r>
          </a:p>
        </p:txBody>
      </p:sp>
      <p:sp>
        <p:nvSpPr>
          <p:cNvPr id="20484" name="Rectangle 6"/>
          <p:cNvSpPr>
            <a:spLocks noGrp="1" noChangeArrowheads="1"/>
          </p:cNvSpPr>
          <p:nvPr>
            <p:ph type="ftr" sz="quarter" idx="4"/>
          </p:nvPr>
        </p:nvSpPr>
        <p:spPr>
          <a:xfrm>
            <a:off x="3652813" y="8985250"/>
            <a:ext cx="2628925" cy="184666"/>
          </a:xfrm>
          <a:noFill/>
        </p:spPr>
        <p:txBody>
          <a:bodyPr/>
          <a:lstStyle/>
          <a:p>
            <a:pPr lvl="4"/>
            <a:r>
              <a:rPr lang="en-US"/>
              <a:t>Jon Rosdahl, Qualcomm</a:t>
            </a:r>
          </a:p>
        </p:txBody>
      </p:sp>
      <p:sp>
        <p:nvSpPr>
          <p:cNvPr id="20485" name="Rectangle 7"/>
          <p:cNvSpPr>
            <a:spLocks noGrp="1" noChangeArrowheads="1"/>
          </p:cNvSpPr>
          <p:nvPr>
            <p:ph type="sldNum" sz="quarter" idx="5"/>
          </p:nvPr>
        </p:nvSpPr>
        <p:spPr>
          <a:xfrm>
            <a:off x="3320211" y="8985250"/>
            <a:ext cx="415177" cy="184666"/>
          </a:xfrm>
          <a:noFill/>
        </p:spPr>
        <p:txBody>
          <a:bodyPr/>
          <a:lstStyle/>
          <a:p>
            <a:r>
              <a:rPr lang="en-US"/>
              <a:t>Page </a:t>
            </a:r>
            <a:fld id="{C5F07510-7C93-4BC9-94B9-BB2AFDC6E14F}" type="slidenum">
              <a:rPr lang="en-US"/>
              <a:pPr/>
              <a:t>21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p:spPr>
      </p:sp>
      <p:sp>
        <p:nvSpPr>
          <p:cNvPr id="2048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66849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rtl="0"/>
            <a:r>
              <a:rPr lang="en-US" sz="1100" dirty="0"/>
              <a:t>Also please let your groups know that by July 11th we have to have at least 60% of our blocked booked or </a:t>
            </a:r>
            <a:r>
              <a:rPr lang="en-US" sz="1100"/>
              <a:t>we lose </a:t>
            </a:r>
            <a:r>
              <a:rPr lang="en-US" sz="1100" dirty="0"/>
              <a:t>part of our remaining block.</a:t>
            </a:r>
            <a:endParaRPr lang="en-GB" sz="1100" dirty="0">
              <a:effectLst/>
            </a:endParaRPr>
          </a:p>
        </p:txBody>
      </p:sp>
      <p:sp>
        <p:nvSpPr>
          <p:cNvPr id="4" name="Header Placeholder 3"/>
          <p:cNvSpPr>
            <a:spLocks noGrp="1"/>
          </p:cNvSpPr>
          <p:nvPr>
            <p:ph type="hdr" idx="10"/>
          </p:nvPr>
        </p:nvSpPr>
        <p:spPr/>
        <p:txBody>
          <a:bodyPr/>
          <a:lstStyle/>
          <a:p>
            <a:r>
              <a:rPr lang="en-US"/>
              <a:t>doc.: IEEE 802-11-19/1406r2</a:t>
            </a:r>
            <a:endParaRPr lang="en-US" dirty="0"/>
          </a:p>
        </p:txBody>
      </p:sp>
      <p:sp>
        <p:nvSpPr>
          <p:cNvPr id="5" name="Date Placeholder 4"/>
          <p:cNvSpPr>
            <a:spLocks noGrp="1"/>
          </p:cNvSpPr>
          <p:nvPr>
            <p:ph type="dt" idx="11"/>
          </p:nvPr>
        </p:nvSpPr>
        <p:spPr/>
        <p:txBody>
          <a:bodyPr/>
          <a:lstStyle/>
          <a:p>
            <a:r>
              <a:rPr lang="en-US"/>
              <a:t>September 2019</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156852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802-11-19/1406r2</a:t>
            </a:r>
          </a:p>
        </p:txBody>
      </p:sp>
      <p:sp>
        <p:nvSpPr>
          <p:cNvPr id="5" name="Date Placeholder 4"/>
          <p:cNvSpPr>
            <a:spLocks noGrp="1"/>
          </p:cNvSpPr>
          <p:nvPr>
            <p:ph type="dt" idx="11"/>
          </p:nvPr>
        </p:nvSpPr>
        <p:spPr/>
        <p:txBody>
          <a:bodyPr/>
          <a:lstStyle/>
          <a:p>
            <a:r>
              <a:rPr lang="en-US"/>
              <a:t>September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4248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rtl="0" fontAlgn="base"/>
            <a:endParaRPr lang="en-US" dirty="0">
              <a:effectLst/>
            </a:endParaRPr>
          </a:p>
        </p:txBody>
      </p:sp>
      <p:sp>
        <p:nvSpPr>
          <p:cNvPr id="4" name="Header Placeholder 3"/>
          <p:cNvSpPr>
            <a:spLocks noGrp="1"/>
          </p:cNvSpPr>
          <p:nvPr>
            <p:ph type="hdr" idx="10"/>
          </p:nvPr>
        </p:nvSpPr>
        <p:spPr/>
        <p:txBody>
          <a:bodyPr/>
          <a:lstStyle/>
          <a:p>
            <a:r>
              <a:rPr lang="en-US"/>
              <a:t>doc.: IEEE 802-11-19/1406r2</a:t>
            </a:r>
          </a:p>
        </p:txBody>
      </p:sp>
      <p:sp>
        <p:nvSpPr>
          <p:cNvPr id="5" name="Date Placeholder 4"/>
          <p:cNvSpPr>
            <a:spLocks noGrp="1"/>
          </p:cNvSpPr>
          <p:nvPr>
            <p:ph type="dt" idx="11"/>
          </p:nvPr>
        </p:nvSpPr>
        <p:spPr/>
        <p:txBody>
          <a:bodyPr/>
          <a:lstStyle/>
          <a:p>
            <a:r>
              <a:rPr lang="en-US"/>
              <a:t>September 2019</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43662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802-11-19/1406r2</a:t>
            </a:r>
          </a:p>
        </p:txBody>
      </p:sp>
      <p:sp>
        <p:nvSpPr>
          <p:cNvPr id="5" name="Rectangle 3"/>
          <p:cNvSpPr>
            <a:spLocks noGrp="1" noChangeArrowheads="1"/>
          </p:cNvSpPr>
          <p:nvPr>
            <p:ph type="dt"/>
          </p:nvPr>
        </p:nvSpPr>
        <p:spPr>
          <a:ln/>
        </p:spPr>
        <p:txBody>
          <a:bodyPr/>
          <a:lstStyle/>
          <a:p>
            <a:r>
              <a:rPr lang="en-US"/>
              <a:t>September 2019</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
        <p:nvSpPr>
          <p:cNvPr id="7" name="Rectangle 3">
            <a:extLst>
              <a:ext uri="{FF2B5EF4-FFF2-40B4-BE49-F238E27FC236}">
                <a16:creationId xmlns:a16="http://schemas.microsoft.com/office/drawing/2014/main" id="{FE0A8D26-6E5A-43A1-9799-CE17DCF5A0FE}"/>
              </a:ext>
            </a:extLst>
          </p:cNvPr>
          <p:cNvSpPr txBox="1">
            <a:spLocks noChangeArrowheads="1"/>
          </p:cNvSpPr>
          <p:nvPr userDrawn="1"/>
        </p:nvSpPr>
        <p:spPr bwMode="auto">
          <a:xfrm>
            <a:off x="914400" y="332656"/>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2019</a:t>
            </a:r>
            <a:endParaRPr lang="en-GB" dirty="0"/>
          </a:p>
        </p:txBody>
      </p:sp>
    </p:spTree>
    <p:extLst>
      <p:ext uri="{BB962C8B-B14F-4D97-AF65-F5344CB8AC3E}">
        <p14:creationId xmlns:p14="http://schemas.microsoft.com/office/powerpoint/2010/main" val="404990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September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
        <p:nvSpPr>
          <p:cNvPr id="7" name="Rectangle 3">
            <a:extLst>
              <a:ext uri="{FF2B5EF4-FFF2-40B4-BE49-F238E27FC236}">
                <a16:creationId xmlns:a16="http://schemas.microsoft.com/office/drawing/2014/main" id="{5EC147B2-2E5F-42C4-BC4F-A9500411201C}"/>
              </a:ext>
            </a:extLst>
          </p:cNvPr>
          <p:cNvSpPr txBox="1">
            <a:spLocks noChangeArrowheads="1"/>
          </p:cNvSpPr>
          <p:nvPr userDrawn="1"/>
        </p:nvSpPr>
        <p:spPr bwMode="auto">
          <a:xfrm>
            <a:off x="963302" y="332656"/>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September 2019</a:t>
            </a:r>
            <a:endParaRPr lang="en-GB" dirty="0"/>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
        <p:nvSpPr>
          <p:cNvPr id="8" name="Rectangle 3">
            <a:extLst>
              <a:ext uri="{FF2B5EF4-FFF2-40B4-BE49-F238E27FC236}">
                <a16:creationId xmlns:a16="http://schemas.microsoft.com/office/drawing/2014/main" id="{F9DD2DF1-780F-43D5-9BBB-9F7D9FC2B7CC}"/>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
        <p:nvSpPr>
          <p:cNvPr id="10" name="Rectangle 3">
            <a:extLst>
              <a:ext uri="{FF2B5EF4-FFF2-40B4-BE49-F238E27FC236}">
                <a16:creationId xmlns:a16="http://schemas.microsoft.com/office/drawing/2014/main" id="{FD1B317F-3CBA-4E2C-ACFD-50137A64F47D}"/>
              </a:ext>
            </a:extLst>
          </p:cNvPr>
          <p:cNvSpPr>
            <a:spLocks noGrp="1" noChangeArrowheads="1"/>
          </p:cNvSpPr>
          <p:nvPr>
            <p:ph type="dt" idx="13"/>
          </p:nvPr>
        </p:nvSpPr>
        <p:spPr bwMode="auto">
          <a:xfrm>
            <a:off x="610689" y="355600"/>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
        <p:nvSpPr>
          <p:cNvPr id="6" name="Rectangle 3">
            <a:extLst>
              <a:ext uri="{FF2B5EF4-FFF2-40B4-BE49-F238E27FC236}">
                <a16:creationId xmlns:a16="http://schemas.microsoft.com/office/drawing/2014/main" id="{A4CAEF0B-8934-4035-819A-F4361C3AFDF0}"/>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
        <p:nvSpPr>
          <p:cNvPr id="5" name="Rectangle 3">
            <a:extLst>
              <a:ext uri="{FF2B5EF4-FFF2-40B4-BE49-F238E27FC236}">
                <a16:creationId xmlns:a16="http://schemas.microsoft.com/office/drawing/2014/main" id="{19E7E60A-BC9C-4953-9A63-9C33FEF399FB}"/>
              </a:ext>
            </a:extLst>
          </p:cNvPr>
          <p:cNvSpPr>
            <a:spLocks noGrp="1" noChangeArrowheads="1"/>
          </p:cNvSpPr>
          <p:nvPr>
            <p:ph type="dt"/>
          </p:nvPr>
        </p:nvSpPr>
        <p:spPr bwMode="auto">
          <a:xfrm>
            <a:off x="911424" y="260648"/>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
        <p:nvSpPr>
          <p:cNvPr id="7" name="Rectangle 3">
            <a:extLst>
              <a:ext uri="{FF2B5EF4-FFF2-40B4-BE49-F238E27FC236}">
                <a16:creationId xmlns:a16="http://schemas.microsoft.com/office/drawing/2014/main" id="{523B9D47-C1F7-49FC-BDAC-809BE41C13FE}"/>
              </a:ext>
            </a:extLst>
          </p:cNvPr>
          <p:cNvSpPr>
            <a:spLocks noGrp="1" noChangeArrowheads="1"/>
          </p:cNvSpPr>
          <p:nvPr>
            <p:ph type="dt" idx="13"/>
          </p:nvPr>
        </p:nvSpPr>
        <p:spPr bwMode="auto">
          <a:xfrm>
            <a:off x="918684" y="297658"/>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
        <p:nvSpPr>
          <p:cNvPr id="7" name="Rectangle 3">
            <a:extLst>
              <a:ext uri="{FF2B5EF4-FFF2-40B4-BE49-F238E27FC236}">
                <a16:creationId xmlns:a16="http://schemas.microsoft.com/office/drawing/2014/main" id="{56C58D1B-6468-43C2-8619-B20A40349600}"/>
              </a:ext>
            </a:extLst>
          </p:cNvPr>
          <p:cNvSpPr>
            <a:spLocks noGrp="1" noChangeArrowheads="1"/>
          </p:cNvSpPr>
          <p:nvPr>
            <p:ph type="dt" idx="13"/>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September 2019</a:t>
            </a:r>
            <a:endParaRPr lang="en-GB" dirty="0"/>
          </a:p>
        </p:txBody>
      </p:sp>
      <p:sp>
        <p:nvSpPr>
          <p:cNvPr id="1028" name="Rectangle 4"/>
          <p:cNvSpPr>
            <a:spLocks noGrp="1" noChangeArrowheads="1"/>
          </p:cNvSpPr>
          <p:nvPr>
            <p:ph type="ftr"/>
          </p:nvPr>
        </p:nvSpPr>
        <p:spPr bwMode="auto">
          <a:xfrm>
            <a:off x="9336360" y="6500834"/>
            <a:ext cx="2053425"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Jon Rosdahl, Qualcomm</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11-19/1406r2</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hedule.802world.com/ics/show?group=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802.linespeed.i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gonline.com/november2019ieee802plenar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6/ec-16-0066-10-00EC-802-plenary-future-venue-contract-status.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entor.ieee.org/802-ec/dcn/16/ec-16-0177-01-00EC-executive-secretary-agenda-items-november-2016-plenary.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ieee802.org/19/" TargetMode="External"/><Relationship Id="rId13" Type="http://schemas.openxmlformats.org/officeDocument/2006/relationships/hyperlink" Target="http://standards.ieee.org/develop/policies/antitrust.pdf" TargetMode="External"/><Relationship Id="rId3" Type="http://schemas.openxmlformats.org/officeDocument/2006/relationships/hyperlink" Target="http://www.ieee802.org/1/" TargetMode="External"/><Relationship Id="rId7" Type="http://schemas.openxmlformats.org/officeDocument/2006/relationships/hyperlink" Target="http://grouper.ieee.org/groups/802/18/" TargetMode="External"/><Relationship Id="rId12" Type="http://schemas.openxmlformats.org/officeDocument/2006/relationships/hyperlink" Target="https://standards.ieee.org/about/sasb/patcom/material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ntor.ieee.org/802.15/documents?is_dcn=agenda&amp;is_group=0000" TargetMode="External"/><Relationship Id="rId11" Type="http://schemas.openxmlformats.org/officeDocument/2006/relationships/hyperlink" Target="https://standards.ieee.org/about/policies/bylaws/sect6-7.html" TargetMode="External"/><Relationship Id="rId5" Type="http://schemas.openxmlformats.org/officeDocument/2006/relationships/hyperlink" Target="https://mentor.ieee.org/802.11/documents?is_dcn=agenda&amp;is_group=0000" TargetMode="External"/><Relationship Id="rId10" Type="http://schemas.openxmlformats.org/officeDocument/2006/relationships/hyperlink" Target="https://mentor.ieee.org/802-ec/dcn/19/ec-19-0136-01-WCSG-wireless-treasurer-report-sept-2019-hanoi.pptx" TargetMode="External"/><Relationship Id="rId4" Type="http://schemas.openxmlformats.org/officeDocument/2006/relationships/hyperlink" Target="http://www.ieee802.org/3/" TargetMode="External"/><Relationship Id="rId9" Type="http://schemas.openxmlformats.org/officeDocument/2006/relationships/hyperlink" Target="http://www.ieee802.org/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501226" y="772527"/>
            <a:ext cx="9289032" cy="10668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1st Vice Chair Report - Sept 2019 - Hanoi</a:t>
            </a:r>
            <a:endParaRPr lang="en-GB" dirty="0"/>
          </a:p>
        </p:txBody>
      </p:sp>
      <p:sp>
        <p:nvSpPr>
          <p:cNvPr id="3074" name="Rectangle 2"/>
          <p:cNvSpPr>
            <a:spLocks noGrp="1" noChangeArrowheads="1"/>
          </p:cNvSpPr>
          <p:nvPr>
            <p:ph idx="1"/>
          </p:nvPr>
        </p:nvSpPr>
        <p:spPr>
          <a:xfrm>
            <a:off x="2207568" y="172820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2019-09-20</a:t>
            </a:r>
            <a:endParaRPr lang="en-GB" sz="2000" b="0" dirty="0"/>
          </a:p>
        </p:txBody>
      </p:sp>
      <p:sp>
        <p:nvSpPr>
          <p:cNvPr id="6" name="Date Placeholder 3"/>
          <p:cNvSpPr>
            <a:spLocks noGrp="1"/>
          </p:cNvSpPr>
          <p:nvPr>
            <p:ph type="dt" idx="10"/>
          </p:nvPr>
        </p:nvSpPr>
        <p:spPr>
          <a:xfrm>
            <a:off x="918375" y="337552"/>
            <a:ext cx="2303451" cy="273050"/>
          </a:xfrm>
        </p:spPr>
        <p:txBody>
          <a:bodyPr/>
          <a:lstStyle/>
          <a:p>
            <a:r>
              <a:rPr lang="en-US" dirty="0"/>
              <a:t>September 2019</a:t>
            </a:r>
            <a:endParaRPr lang="en-GB" dirty="0"/>
          </a:p>
        </p:txBody>
      </p:sp>
      <p:sp>
        <p:nvSpPr>
          <p:cNvPr id="7" name="Footer Placeholder 4"/>
          <p:cNvSpPr>
            <a:spLocks noGrp="1"/>
          </p:cNvSpPr>
          <p:nvPr>
            <p:ph type="ftr" idx="11"/>
          </p:nvPr>
        </p:nvSpPr>
        <p:spPr>
          <a:xfrm>
            <a:off x="7024694" y="6475414"/>
            <a:ext cx="3041644" cy="180975"/>
          </a:xfrm>
        </p:spPr>
        <p:txBody>
          <a:bodyPr/>
          <a:lstStyle/>
          <a:p>
            <a:r>
              <a:rPr lang="en-GB" dirty="0"/>
              <a:t>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388799399"/>
              </p:ext>
            </p:extLst>
          </p:nvPr>
        </p:nvGraphicFramePr>
        <p:xfrm>
          <a:off x="2070101" y="2711451"/>
          <a:ext cx="7764463" cy="2373313"/>
        </p:xfrm>
        <a:graphic>
          <a:graphicData uri="http://schemas.openxmlformats.org/presentationml/2006/ole">
            <mc:AlternateContent xmlns:mc="http://schemas.openxmlformats.org/markup-compatibility/2006">
              <mc:Choice xmlns:v="urn:schemas-microsoft-com:vml" Requires="v">
                <p:oleObj spid="_x0000_s1026" name="Document" r:id="rId4" imgW="8253180" imgH="2529696" progId="Word.Document.8">
                  <p:embed/>
                </p:oleObj>
              </mc:Choice>
              <mc:Fallback>
                <p:oleObj name="Document" r:id="rId4" imgW="8253180" imgH="2529696" progId="Word.Document.8">
                  <p:embed/>
                  <p:pic>
                    <p:nvPicPr>
                      <p:cNvPr id="3075" name="Object 3"/>
                      <p:cNvPicPr>
                        <a:picLocks noChangeAspect="1" noChangeArrowheads="1"/>
                      </p:cNvPicPr>
                      <p:nvPr/>
                    </p:nvPicPr>
                    <p:blipFill>
                      <a:blip r:embed="rId5"/>
                      <a:srcRect/>
                      <a:stretch>
                        <a:fillRect/>
                      </a:stretch>
                    </p:blipFill>
                    <p:spPr bwMode="auto">
                      <a:xfrm>
                        <a:off x="2070101" y="2711451"/>
                        <a:ext cx="7764463" cy="2373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2320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7528" y="2204864"/>
            <a:ext cx="4896544" cy="4320480"/>
          </a:xfrm>
        </p:spPr>
        <p:txBody>
          <a:bodyPr>
            <a:normAutofit fontScale="90000"/>
          </a:bodyPr>
          <a:lstStyle/>
          <a:p>
            <a:br>
              <a:rPr lang="en-GB" b="1" dirty="0"/>
            </a:br>
            <a:br>
              <a:rPr lang="en-GB" b="1" dirty="0"/>
            </a:br>
            <a:br>
              <a:rPr lang="en-GB" b="1" dirty="0"/>
            </a:br>
            <a:br>
              <a:rPr lang="en-GB" b="1" dirty="0"/>
            </a:br>
            <a:br>
              <a:rPr lang="en-GB" b="1" dirty="0"/>
            </a:br>
            <a:br>
              <a:rPr lang="en-GB" b="1" dirty="0"/>
            </a:br>
            <a:r>
              <a:rPr lang="en-GB" sz="6000" b="1" dirty="0"/>
              <a:t>NAME BADGE</a:t>
            </a:r>
            <a:br>
              <a:rPr lang="en-GB" sz="6000" b="1" dirty="0"/>
            </a:br>
            <a:br>
              <a:rPr lang="en-GB" sz="1600" b="1" dirty="0"/>
            </a:br>
            <a:r>
              <a:rPr lang="en-GB" sz="3200" dirty="0"/>
              <a:t>  - The Wireless details and Meeting App login information is available on the back of your name badge </a:t>
            </a:r>
            <a:br>
              <a:rPr lang="en-GB" sz="3200" dirty="0"/>
            </a:b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229" y="642014"/>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489535C-0647-4997-9251-C6252BEE64E3}"/>
              </a:ext>
            </a:extLst>
          </p:cNvPr>
          <p:cNvSpPr/>
          <p:nvPr/>
        </p:nvSpPr>
        <p:spPr>
          <a:xfrm>
            <a:off x="9264352" y="5229200"/>
            <a:ext cx="36004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buClrTx/>
              <a:buSzTx/>
            </a:pPr>
            <a:endParaRPr lang="en-AU" sz="1800">
              <a:solidFill>
                <a:prstClr val="white"/>
              </a:solidFill>
              <a:latin typeface="Calibri"/>
            </a:endParaRPr>
          </a:p>
        </p:txBody>
      </p:sp>
      <p:pic>
        <p:nvPicPr>
          <p:cNvPr id="6" name="Picture 5">
            <a:extLst>
              <a:ext uri="{FF2B5EF4-FFF2-40B4-BE49-F238E27FC236}">
                <a16:creationId xmlns:a16="http://schemas.microsoft.com/office/drawing/2014/main" id="{6B096DA3-CB56-4CA4-A18C-16CD56A55136}"/>
              </a:ext>
            </a:extLst>
          </p:cNvPr>
          <p:cNvPicPr>
            <a:picLocks noChangeAspect="1"/>
          </p:cNvPicPr>
          <p:nvPr/>
        </p:nvPicPr>
        <p:blipFill rotWithShape="1">
          <a:blip r:embed="rId3"/>
          <a:srcRect l="14814"/>
          <a:stretch/>
        </p:blipFill>
        <p:spPr>
          <a:xfrm rot="10800000">
            <a:off x="6744071" y="2587368"/>
            <a:ext cx="3600400" cy="3145887"/>
          </a:xfrm>
          <a:prstGeom prst="rect">
            <a:avLst/>
          </a:prstGeom>
        </p:spPr>
      </p:pic>
      <p:cxnSp>
        <p:nvCxnSpPr>
          <p:cNvPr id="8" name="Straight Arrow Connector 7">
            <a:extLst>
              <a:ext uri="{FF2B5EF4-FFF2-40B4-BE49-F238E27FC236}">
                <a16:creationId xmlns:a16="http://schemas.microsoft.com/office/drawing/2014/main" id="{8F165D3B-1BF4-4BB3-9518-42B274293D8F}"/>
              </a:ext>
            </a:extLst>
          </p:cNvPr>
          <p:cNvCxnSpPr/>
          <p:nvPr/>
        </p:nvCxnSpPr>
        <p:spPr>
          <a:xfrm flipV="1">
            <a:off x="5159896" y="5013176"/>
            <a:ext cx="1584176" cy="100811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9" name="Date Placeholder 8">
            <a:extLst>
              <a:ext uri="{FF2B5EF4-FFF2-40B4-BE49-F238E27FC236}">
                <a16:creationId xmlns:a16="http://schemas.microsoft.com/office/drawing/2014/main" id="{6F6876E4-0E47-4E7D-B3CC-427DEBBB1A68}"/>
              </a:ext>
            </a:extLst>
          </p:cNvPr>
          <p:cNvSpPr>
            <a:spLocks noGrp="1"/>
          </p:cNvSpPr>
          <p:nvPr>
            <p:ph type="dt" idx="10"/>
          </p:nvPr>
        </p:nvSpPr>
        <p:spPr/>
        <p:txBody>
          <a:bodyPr/>
          <a:lstStyle/>
          <a:p>
            <a:r>
              <a:rPr lang="en-US"/>
              <a:t>September 2019</a:t>
            </a:r>
            <a:endParaRPr lang="en-GB" dirty="0"/>
          </a:p>
        </p:txBody>
      </p:sp>
      <p:sp>
        <p:nvSpPr>
          <p:cNvPr id="10" name="Footer Placeholder 9">
            <a:extLst>
              <a:ext uri="{FF2B5EF4-FFF2-40B4-BE49-F238E27FC236}">
                <a16:creationId xmlns:a16="http://schemas.microsoft.com/office/drawing/2014/main" id="{A6BCA734-A280-4E40-B6CE-C9D37764D666}"/>
              </a:ext>
            </a:extLst>
          </p:cNvPr>
          <p:cNvSpPr>
            <a:spLocks noGrp="1"/>
          </p:cNvSpPr>
          <p:nvPr>
            <p:ph type="ftr" idx="11"/>
          </p:nvPr>
        </p:nvSpPr>
        <p:spPr/>
        <p:txBody>
          <a:bodyPr/>
          <a:lstStyle/>
          <a:p>
            <a:r>
              <a:rPr lang="en-GB"/>
              <a:t>Jon Rosdahl, Qualcomm</a:t>
            </a:r>
            <a:endParaRPr lang="en-GB" dirty="0"/>
          </a:p>
        </p:txBody>
      </p:sp>
      <p:sp>
        <p:nvSpPr>
          <p:cNvPr id="11" name="Slide Number Placeholder 10">
            <a:extLst>
              <a:ext uri="{FF2B5EF4-FFF2-40B4-BE49-F238E27FC236}">
                <a16:creationId xmlns:a16="http://schemas.microsoft.com/office/drawing/2014/main" id="{9D58697F-640D-4598-B550-C3DA0B3CBAF6}"/>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72453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9476" y="3429000"/>
            <a:ext cx="9685076" cy="2808312"/>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r>
              <a:rPr lang="en-GB" sz="6000" b="1" dirty="0"/>
              <a:t>MEALS</a:t>
            </a:r>
            <a:br>
              <a:rPr lang="en-GB" sz="6000" b="1" dirty="0"/>
            </a:br>
            <a:br>
              <a:rPr lang="en-GB" sz="1600" b="1" dirty="0"/>
            </a:br>
            <a:r>
              <a:rPr lang="en-GB" sz="3200" dirty="0"/>
              <a:t> - Breakfast is included in your room rate </a:t>
            </a:r>
            <a:br>
              <a:rPr lang="en-GB" sz="3200" dirty="0"/>
            </a:br>
            <a:r>
              <a:rPr lang="en-GB" sz="3200" dirty="0">
                <a:solidFill>
                  <a:srgbClr val="C00000"/>
                </a:solidFill>
              </a:rPr>
              <a:t>if </a:t>
            </a:r>
            <a:r>
              <a:rPr lang="en-GB" sz="3200" dirty="0"/>
              <a:t>you booked via the Marriott Hotel link</a:t>
            </a:r>
            <a:br>
              <a:rPr lang="en-GB" sz="3200" dirty="0"/>
            </a:br>
            <a:br>
              <a:rPr lang="en-GB" sz="3200" dirty="0"/>
            </a:br>
            <a:r>
              <a:rPr lang="en-GB" sz="3200" dirty="0"/>
              <a:t> - Morning and Afternoon tea will be served in the foyer </a:t>
            </a:r>
            <a:br>
              <a:rPr lang="en-GB" sz="3200" dirty="0"/>
            </a:br>
            <a:br>
              <a:rPr lang="en-GB" sz="3200" dirty="0"/>
            </a:br>
            <a:r>
              <a:rPr lang="en-GB" sz="3200" dirty="0"/>
              <a:t> - Lunch will be available from </a:t>
            </a:r>
            <a:r>
              <a:rPr lang="en-GB" sz="3200" b="1" dirty="0"/>
              <a:t>1200 – 1330 </a:t>
            </a:r>
            <a:r>
              <a:rPr lang="en-GB" sz="3200" dirty="0"/>
              <a:t>in the JW Cafe</a:t>
            </a: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45" y="620688"/>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FB1A4728-3AAC-4256-8F07-7BCEE44EB6AE}"/>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708A2164-E45C-43FF-9220-8D0550EC9E8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08060D6A-4412-4280-A941-4EA25FA559E1}"/>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120820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9218" y="3015884"/>
            <a:ext cx="7038989" cy="3423760"/>
          </a:xfrm>
        </p:spPr>
        <p:txBody>
          <a:bodyPr>
            <a:normAutofit fontScale="90000"/>
          </a:bodyPr>
          <a:lstStyle/>
          <a:p>
            <a:br>
              <a:rPr lang="en-GB" b="1" dirty="0"/>
            </a:br>
            <a:br>
              <a:rPr lang="en-GB" b="1" dirty="0"/>
            </a:br>
            <a:br>
              <a:rPr lang="en-GB" b="1" dirty="0"/>
            </a:br>
            <a:br>
              <a:rPr lang="en-GB" b="1" dirty="0"/>
            </a:br>
            <a:br>
              <a:rPr lang="en-GB" b="1" dirty="0"/>
            </a:br>
            <a:br>
              <a:rPr lang="en-GB" b="1" dirty="0"/>
            </a:br>
            <a:br>
              <a:rPr lang="en-GB" b="1" dirty="0"/>
            </a:br>
            <a:r>
              <a:rPr lang="en-GB" sz="6000" b="1" dirty="0"/>
              <a:t>MEALS</a:t>
            </a:r>
            <a:br>
              <a:rPr lang="en-GB" sz="6000" b="1" dirty="0"/>
            </a:br>
            <a:br>
              <a:rPr lang="en-GB" sz="1600" b="1" dirty="0"/>
            </a:br>
            <a:r>
              <a:rPr lang="en-GB" sz="3200" dirty="0"/>
              <a:t> - </a:t>
            </a:r>
            <a:r>
              <a:rPr lang="en-GB" sz="3200" b="1" dirty="0">
                <a:solidFill>
                  <a:srgbClr val="0070C0"/>
                </a:solidFill>
              </a:rPr>
              <a:t>DIETARY REQUIREMENTS</a:t>
            </a:r>
            <a:r>
              <a:rPr lang="en-GB" sz="3200" dirty="0"/>
              <a:t>:  all dietary requirements have been communicated to the hotel.  All foods are labelled and if you have any queries please see the waitstaff or please see </a:t>
            </a:r>
            <a:r>
              <a:rPr lang="en-GB" sz="3200" b="1" dirty="0">
                <a:solidFill>
                  <a:srgbClr val="0070C0"/>
                </a:solidFill>
              </a:rPr>
              <a:t>Manoj</a:t>
            </a:r>
            <a:r>
              <a:rPr lang="en-GB" sz="3200" dirty="0"/>
              <a:t> who will be in the </a:t>
            </a:r>
            <a:r>
              <a:rPr lang="en-GB" sz="3200" b="1" dirty="0">
                <a:solidFill>
                  <a:srgbClr val="0070C0"/>
                </a:solidFill>
              </a:rPr>
              <a:t>JW Café </a:t>
            </a:r>
            <a:r>
              <a:rPr lang="en-GB" sz="3200" dirty="0"/>
              <a:t>during lunch and can help with requests!</a:t>
            </a:r>
            <a:br>
              <a:rPr lang="en-AU" sz="2800" dirty="0"/>
            </a:br>
            <a:br>
              <a:rPr lang="en-GB" sz="3200" dirty="0"/>
            </a:br>
            <a:r>
              <a:rPr lang="en-GB" sz="3200" dirty="0"/>
              <a:t> </a:t>
            </a:r>
            <a:br>
              <a:rPr lang="en-GB" b="1" dirty="0"/>
            </a:br>
            <a:br>
              <a:rPr lang="en-GB" sz="6700" b="1" dirty="0">
                <a:solidFill>
                  <a:srgbClr val="000099"/>
                </a:solidFill>
              </a:rPr>
            </a:br>
            <a:br>
              <a:rPr lang="en-GB" sz="6700" b="1" dirty="0">
                <a:solidFill>
                  <a:srgbClr val="000099"/>
                </a:solidFill>
              </a:rPr>
            </a:br>
            <a:br>
              <a:rPr lang="en-GB" b="1" dirty="0"/>
            </a:br>
            <a:br>
              <a:rPr lang="en-GB" b="1" dirty="0"/>
            </a:br>
            <a:br>
              <a:rPr lang="en-GB" b="1" dirty="0"/>
            </a:br>
            <a:endParaRPr lang="en-AU" dirty="0"/>
          </a:p>
        </p:txBody>
      </p:sp>
      <p:pic>
        <p:nvPicPr>
          <p:cNvPr id="5" name="Picture 2" descr="IEEE 802 Wireless Interim">
            <a:extLst>
              <a:ext uri="{FF2B5EF4-FFF2-40B4-BE49-F238E27FC236}">
                <a16:creationId xmlns:a16="http://schemas.microsoft.com/office/drawing/2014/main" id="{8E1BCFC0-2F70-4886-867C-78A7784A1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5804" y="675790"/>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tanding in a kitchen&#10;&#10;Description automatically generated">
            <a:extLst>
              <a:ext uri="{FF2B5EF4-FFF2-40B4-BE49-F238E27FC236}">
                <a16:creationId xmlns:a16="http://schemas.microsoft.com/office/drawing/2014/main" id="{54444FFB-8F27-4C4A-9EA4-C04F6E6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700" r="44573"/>
          <a:stretch/>
        </p:blipFill>
        <p:spPr>
          <a:xfrm>
            <a:off x="7968208" y="1747124"/>
            <a:ext cx="2160240" cy="4692520"/>
          </a:xfrm>
          <a:prstGeom prst="rect">
            <a:avLst/>
          </a:prstGeom>
        </p:spPr>
      </p:pic>
      <p:sp>
        <p:nvSpPr>
          <p:cNvPr id="2" name="Date Placeholder 1">
            <a:extLst>
              <a:ext uri="{FF2B5EF4-FFF2-40B4-BE49-F238E27FC236}">
                <a16:creationId xmlns:a16="http://schemas.microsoft.com/office/drawing/2014/main" id="{EE3851E0-13E9-4D89-B462-9C2513194804}"/>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96B3B9A5-8893-4C4A-B75E-C20CD22B9DF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6EC1E6E-6A68-44A7-8ABA-1D91B10DA74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268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772816"/>
            <a:ext cx="9361040" cy="4608512"/>
          </a:xfrm>
        </p:spPr>
        <p:txBody>
          <a:bodyPr>
            <a:normAutofit fontScale="90000"/>
          </a:bodyPr>
          <a:lstStyle/>
          <a:p>
            <a:pPr algn="l"/>
            <a:r>
              <a:rPr lang="en-GB" sz="4900" b="1" dirty="0"/>
              <a:t>WEDNESDAY SOCIAL</a:t>
            </a:r>
            <a:br>
              <a:rPr lang="en-GB" sz="4900" b="1" dirty="0"/>
            </a:br>
            <a:r>
              <a:rPr lang="en-GB" sz="4900" b="1" dirty="0">
                <a:solidFill>
                  <a:schemeClr val="accent6">
                    <a:lumMod val="75000"/>
                  </a:schemeClr>
                </a:solidFill>
              </a:rPr>
              <a:t>BIA HOI THEME DINNER</a:t>
            </a:r>
            <a:br>
              <a:rPr lang="en-GB" sz="2700" dirty="0"/>
            </a:br>
            <a:r>
              <a:rPr lang="en-GB" sz="2800" b="1" dirty="0">
                <a:solidFill>
                  <a:srgbClr val="0070C0"/>
                </a:solidFill>
              </a:rPr>
              <a:t>Wednesday September 18, 2019</a:t>
            </a:r>
            <a:br>
              <a:rPr lang="en-AU" sz="2000" dirty="0"/>
            </a:br>
            <a:r>
              <a:rPr lang="en-US" sz="2000" b="1" dirty="0"/>
              <a:t>Date:</a:t>
            </a:r>
            <a:r>
              <a:rPr lang="en-US" sz="2000" dirty="0"/>
              <a:t>               Wednesday September 18, 2019</a:t>
            </a:r>
            <a:br>
              <a:rPr lang="en-US" sz="2000" dirty="0"/>
            </a:br>
            <a:r>
              <a:rPr lang="en-US" sz="2000" b="1" dirty="0"/>
              <a:t>Time:               </a:t>
            </a:r>
            <a:r>
              <a:rPr lang="en-US" sz="2000" dirty="0"/>
              <a:t>6.30pm </a:t>
            </a:r>
            <a:br>
              <a:rPr lang="en-US" sz="2000" dirty="0"/>
            </a:br>
            <a:r>
              <a:rPr lang="en-US" sz="2000" b="1" dirty="0"/>
              <a:t>Venue:             </a:t>
            </a:r>
            <a:r>
              <a:rPr lang="en-US" sz="2000" dirty="0"/>
              <a:t>Lakeside, JW Marriott (inside if rain)</a:t>
            </a:r>
            <a:br>
              <a:rPr lang="en-US" sz="2000" dirty="0"/>
            </a:br>
            <a:r>
              <a:rPr lang="en-US" sz="2000" b="1" dirty="0"/>
              <a:t>Entertainment: </a:t>
            </a:r>
            <a:r>
              <a:rPr lang="en-US" sz="2000" dirty="0"/>
              <a:t>Local Vietnamese Entertainment</a:t>
            </a:r>
            <a:br>
              <a:rPr lang="en-US" sz="2000" b="1" dirty="0"/>
            </a:br>
            <a:r>
              <a:rPr lang="en-US" sz="2000" b="1" dirty="0"/>
              <a:t>Dress code:</a:t>
            </a:r>
            <a:r>
              <a:rPr lang="en-US" sz="2000" dirty="0"/>
              <a:t>     Casual</a:t>
            </a:r>
            <a:br>
              <a:rPr lang="en-GB" sz="2000" dirty="0"/>
            </a:br>
            <a:br>
              <a:rPr lang="en-GB" sz="1100" dirty="0"/>
            </a:br>
            <a:r>
              <a:rPr lang="en-US" sz="2000" dirty="0"/>
              <a:t>The social will include local Vietnamese food and Bio Hoi BBQ buffet, which will be complimented by 2 hours of free flow drinks including local beer, wine and Botanical Garden Cocktails and fresh juices.  </a:t>
            </a:r>
            <a:br>
              <a:rPr lang="en-US" sz="2000" dirty="0"/>
            </a:br>
            <a:r>
              <a:rPr lang="en-US" sz="2000" dirty="0"/>
              <a:t>The Entertainment will include Vietnamese Lion Dancers and traditional  Vietnamese band.</a:t>
            </a:r>
            <a:br>
              <a:rPr lang="en-US" sz="2000" dirty="0"/>
            </a:br>
            <a:r>
              <a:rPr lang="en-US" sz="2000" dirty="0"/>
              <a:t>We look forward to a fun evening and seeing you there.</a:t>
            </a:r>
            <a:endParaRPr lang="en-AU" sz="2000" dirty="0"/>
          </a:p>
        </p:txBody>
      </p:sp>
      <p:pic>
        <p:nvPicPr>
          <p:cNvPr id="5" name="Picture 2" descr="IEEE 802 Wireless Interim">
            <a:extLst>
              <a:ext uri="{FF2B5EF4-FFF2-40B4-BE49-F238E27FC236}">
                <a16:creationId xmlns:a16="http://schemas.microsoft.com/office/drawing/2014/main" id="{91C36DF6-7C27-4CA4-9468-6666052C3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7728" y="701482"/>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ACD9BC-377B-4541-AE7E-4E0B4BA1BEBB}"/>
              </a:ext>
            </a:extLst>
          </p:cNvPr>
          <p:cNvPicPr>
            <a:picLocks noChangeAspect="1"/>
          </p:cNvPicPr>
          <p:nvPr/>
        </p:nvPicPr>
        <p:blipFill>
          <a:blip r:embed="rId3"/>
          <a:stretch>
            <a:fillRect/>
          </a:stretch>
        </p:blipFill>
        <p:spPr>
          <a:xfrm>
            <a:off x="8711506" y="170102"/>
            <a:ext cx="1704975" cy="4410075"/>
          </a:xfrm>
          <a:prstGeom prst="rect">
            <a:avLst/>
          </a:prstGeom>
        </p:spPr>
      </p:pic>
      <p:sp>
        <p:nvSpPr>
          <p:cNvPr id="3" name="Date Placeholder 2">
            <a:extLst>
              <a:ext uri="{FF2B5EF4-FFF2-40B4-BE49-F238E27FC236}">
                <a16:creationId xmlns:a16="http://schemas.microsoft.com/office/drawing/2014/main" id="{93031571-038A-4DE6-8A66-22F2C5B15C03}"/>
              </a:ext>
            </a:extLst>
          </p:cNvPr>
          <p:cNvSpPr>
            <a:spLocks noGrp="1"/>
          </p:cNvSpPr>
          <p:nvPr>
            <p:ph type="dt" idx="10"/>
          </p:nvPr>
        </p:nvSpPr>
        <p:spPr/>
        <p:txBody>
          <a:bodyPr/>
          <a:lstStyle/>
          <a:p>
            <a:r>
              <a:rPr lang="en-US"/>
              <a:t>September 2019</a:t>
            </a:r>
            <a:endParaRPr lang="en-GB" dirty="0"/>
          </a:p>
        </p:txBody>
      </p:sp>
      <p:sp>
        <p:nvSpPr>
          <p:cNvPr id="6" name="Footer Placeholder 5">
            <a:extLst>
              <a:ext uri="{FF2B5EF4-FFF2-40B4-BE49-F238E27FC236}">
                <a16:creationId xmlns:a16="http://schemas.microsoft.com/office/drawing/2014/main" id="{5C6868A5-1F66-422B-92C8-7411B3880A80}"/>
              </a:ext>
            </a:extLst>
          </p:cNvPr>
          <p:cNvSpPr>
            <a:spLocks noGrp="1"/>
          </p:cNvSpPr>
          <p:nvPr>
            <p:ph type="ftr" idx="11"/>
          </p:nvPr>
        </p:nvSpPr>
        <p:spPr/>
        <p:txBody>
          <a:bodyPr/>
          <a:lstStyle/>
          <a:p>
            <a:r>
              <a:rPr lang="en-GB"/>
              <a:t>Jon Rosdahl, Qualcomm</a:t>
            </a:r>
            <a:endParaRPr lang="en-GB" dirty="0"/>
          </a:p>
        </p:txBody>
      </p:sp>
      <p:sp>
        <p:nvSpPr>
          <p:cNvPr id="7" name="Slide Number Placeholder 6">
            <a:extLst>
              <a:ext uri="{FF2B5EF4-FFF2-40B4-BE49-F238E27FC236}">
                <a16:creationId xmlns:a16="http://schemas.microsoft.com/office/drawing/2014/main" id="{3D54CD73-1BB4-414B-9FD8-ABA3E169D99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70976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395" y="2276872"/>
            <a:ext cx="6192688" cy="4176464"/>
          </a:xfrm>
        </p:spPr>
        <p:txBody>
          <a:bodyPr>
            <a:normAutofit fontScale="90000"/>
          </a:bodyPr>
          <a:lstStyle/>
          <a:p>
            <a:pPr algn="l"/>
            <a:r>
              <a:rPr lang="en-GB" sz="4900" b="1" dirty="0"/>
              <a:t>SIGHTSEEING/TOURS</a:t>
            </a:r>
            <a:br>
              <a:rPr lang="en-GB" sz="4900" b="1" dirty="0"/>
            </a:br>
            <a:r>
              <a:rPr lang="en-GB" sz="4900" b="1" dirty="0">
                <a:solidFill>
                  <a:schemeClr val="accent6">
                    <a:lumMod val="75000"/>
                  </a:schemeClr>
                </a:solidFill>
              </a:rPr>
              <a:t>EXPERIENCE VIETNAM</a:t>
            </a:r>
            <a:br>
              <a:rPr lang="en-GB" sz="2700" dirty="0"/>
            </a:br>
            <a:r>
              <a:rPr lang="en-GB" sz="2800" b="1" dirty="0">
                <a:solidFill>
                  <a:srgbClr val="0070C0"/>
                </a:solidFill>
              </a:rPr>
              <a:t>Let Viet At </a:t>
            </a:r>
            <a:r>
              <a:rPr lang="en-GB" sz="2800" b="1" dirty="0" err="1">
                <a:solidFill>
                  <a:srgbClr val="0070C0"/>
                </a:solidFill>
              </a:rPr>
              <a:t>Halong</a:t>
            </a:r>
            <a:r>
              <a:rPr lang="en-GB" sz="2800" b="1" dirty="0">
                <a:solidFill>
                  <a:srgbClr val="0070C0"/>
                </a:solidFill>
              </a:rPr>
              <a:t> Charm Guide You</a:t>
            </a:r>
            <a:br>
              <a:rPr lang="en-AU" sz="2000" dirty="0"/>
            </a:br>
            <a:br>
              <a:rPr lang="en-AU" sz="2000" dirty="0"/>
            </a:br>
            <a:br>
              <a:rPr lang="en-GB" sz="2000" dirty="0"/>
            </a:br>
            <a:r>
              <a:rPr lang="en-US" sz="2000" dirty="0"/>
              <a:t>Come and chat with Viet at the registration </a:t>
            </a:r>
            <a:br>
              <a:rPr lang="en-US" sz="2000" dirty="0"/>
            </a:br>
            <a:r>
              <a:rPr lang="en-US" sz="2000" dirty="0"/>
              <a:t>desk.  Viet has wealth of knowledge about </a:t>
            </a:r>
            <a:br>
              <a:rPr lang="en-US" sz="2000" dirty="0"/>
            </a:br>
            <a:r>
              <a:rPr lang="en-US" sz="2000" dirty="0"/>
              <a:t>local restaurants, quick tours or assist with </a:t>
            </a:r>
            <a:br>
              <a:rPr lang="en-US" sz="2000" dirty="0"/>
            </a:br>
            <a:r>
              <a:rPr lang="en-US" sz="2000" dirty="0"/>
              <a:t>building a whole itinerary for you.</a:t>
            </a:r>
            <a:endParaRPr lang="en-AU" sz="2000" dirty="0"/>
          </a:p>
        </p:txBody>
      </p:sp>
      <p:pic>
        <p:nvPicPr>
          <p:cNvPr id="5" name="Picture 2" descr="IEEE 802 Wireless Interim">
            <a:extLst>
              <a:ext uri="{FF2B5EF4-FFF2-40B4-BE49-F238E27FC236}">
                <a16:creationId xmlns:a16="http://schemas.microsoft.com/office/drawing/2014/main" id="{91C36DF6-7C27-4CA4-9468-6666052C3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2245" y="597024"/>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usy city street&#10;&#10;Description automatically generated">
            <a:extLst>
              <a:ext uri="{FF2B5EF4-FFF2-40B4-BE49-F238E27FC236}">
                <a16:creationId xmlns:a16="http://schemas.microsoft.com/office/drawing/2014/main" id="{5DED92AF-D332-4FE7-ABE3-DED20B9A2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3501008"/>
            <a:ext cx="4139952" cy="2759968"/>
          </a:xfrm>
          <a:prstGeom prst="rect">
            <a:avLst/>
          </a:prstGeom>
        </p:spPr>
      </p:pic>
      <p:sp>
        <p:nvSpPr>
          <p:cNvPr id="2" name="Date Placeholder 1">
            <a:extLst>
              <a:ext uri="{FF2B5EF4-FFF2-40B4-BE49-F238E27FC236}">
                <a16:creationId xmlns:a16="http://schemas.microsoft.com/office/drawing/2014/main" id="{88B812E7-34CC-4463-8F8F-96A2F723FE6A}"/>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435C39D4-FBA3-4EC5-82C3-AF4F1C51BAFC}"/>
              </a:ext>
            </a:extLst>
          </p:cNvPr>
          <p:cNvSpPr>
            <a:spLocks noGrp="1"/>
          </p:cNvSpPr>
          <p:nvPr>
            <p:ph type="ftr" idx="11"/>
          </p:nvPr>
        </p:nvSpPr>
        <p:spPr/>
        <p:txBody>
          <a:bodyPr/>
          <a:lstStyle/>
          <a:p>
            <a:r>
              <a:rPr lang="en-GB"/>
              <a:t>Jon Rosdahl, Qualcomm</a:t>
            </a:r>
            <a:endParaRPr lang="en-GB" dirty="0"/>
          </a:p>
        </p:txBody>
      </p:sp>
      <p:sp>
        <p:nvSpPr>
          <p:cNvPr id="7" name="Slide Number Placeholder 6">
            <a:extLst>
              <a:ext uri="{FF2B5EF4-FFF2-40B4-BE49-F238E27FC236}">
                <a16:creationId xmlns:a16="http://schemas.microsoft.com/office/drawing/2014/main" id="{8E5AF15F-7AA1-4E77-ABBF-CF4AC17F65B7}"/>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295575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1455253" y="1790055"/>
            <a:ext cx="8596313" cy="3311525"/>
          </a:xfrm>
        </p:spPr>
        <p:txBody>
          <a:bodyPr>
            <a:normAutofit/>
          </a:bodyPr>
          <a:lstStyle/>
          <a:p>
            <a:r>
              <a:rPr lang="en-GB" b="1" dirty="0"/>
              <a:t>Any Questions</a:t>
            </a:r>
            <a:br>
              <a:rPr lang="en-GB" sz="5400" b="1" dirty="0"/>
            </a:br>
            <a:br>
              <a:rPr lang="en-GB" sz="1800" b="1" dirty="0"/>
            </a:br>
            <a:r>
              <a:rPr lang="en-GB" sz="3100" dirty="0"/>
              <a:t>Please see Daniel or Sara on the registration desk!</a:t>
            </a:r>
            <a:endParaRPr lang="en-AU" dirty="0"/>
          </a:p>
        </p:txBody>
      </p:sp>
      <p:sp>
        <p:nvSpPr>
          <p:cNvPr id="3" name="Rectangle 1"/>
          <p:cNvSpPr>
            <a:spLocks noChangeArrowheads="1"/>
          </p:cNvSpPr>
          <p:nvPr/>
        </p:nvSpPr>
        <p:spPr bwMode="auto">
          <a:xfrm>
            <a:off x="1524000" y="-121673"/>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4" name="Rectangle 2"/>
          <p:cNvSpPr>
            <a:spLocks noChangeArrowheads="1"/>
          </p:cNvSpPr>
          <p:nvPr/>
        </p:nvSpPr>
        <p:spPr bwMode="auto">
          <a:xfrm>
            <a:off x="1676400" y="307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6" name="Rectangle 3"/>
          <p:cNvSpPr>
            <a:spLocks noChangeArrowheads="1"/>
          </p:cNvSpPr>
          <p:nvPr/>
        </p:nvSpPr>
        <p:spPr bwMode="auto">
          <a:xfrm>
            <a:off x="1828800" y="1831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sp>
        <p:nvSpPr>
          <p:cNvPr id="9" name="Rectangle 4"/>
          <p:cNvSpPr>
            <a:spLocks noChangeArrowheads="1"/>
          </p:cNvSpPr>
          <p:nvPr/>
        </p:nvSpPr>
        <p:spPr bwMode="auto">
          <a:xfrm>
            <a:off x="1981200" y="335527"/>
            <a:ext cx="0" cy="24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7132" tIns="-33327" rIns="-57132" bIns="0" numCol="1" anchor="ctr" anchorCtr="0" compatLnSpc="1">
            <a:prstTxWarp prst="textNoShape">
              <a:avLst/>
            </a:prstTxWarp>
            <a:spAutoFit/>
          </a:bodyPr>
          <a:lstStyle/>
          <a:p>
            <a:pPr defTabSz="914400" eaLnBrk="1" hangingPunct="1">
              <a:buClrTx/>
              <a:buSzTx/>
            </a:pPr>
            <a:endParaRPr lang="en-US" altLang="en-US" sz="1800">
              <a:solidFill>
                <a:prstClr val="black"/>
              </a:solidFill>
              <a:latin typeface="Arial" pitchFamily="34" charset="0"/>
              <a:ea typeface="+mn-ea"/>
              <a:cs typeface="Arial" pitchFamily="34" charset="0"/>
            </a:endParaRPr>
          </a:p>
        </p:txBody>
      </p:sp>
      <p:pic>
        <p:nvPicPr>
          <p:cNvPr id="1030" name="Picture 6" descr="Sara Arch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4256" y="414908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wearing a suit and tie smiling at the camera&#10;&#10;Description generated with very high confidence">
            <a:extLst>
              <a:ext uri="{FF2B5EF4-FFF2-40B4-BE49-F238E27FC236}">
                <a16:creationId xmlns:a16="http://schemas.microsoft.com/office/drawing/2014/main" id="{FD53FD1F-7972-47C1-A330-03751751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411" y="4149080"/>
            <a:ext cx="1905000" cy="1905000"/>
          </a:xfrm>
          <a:prstGeom prst="rect">
            <a:avLst/>
          </a:prstGeom>
        </p:spPr>
      </p:pic>
      <p:pic>
        <p:nvPicPr>
          <p:cNvPr id="10" name="Picture 2" descr="IEEE 802 Wireless Interim">
            <a:extLst>
              <a:ext uri="{FF2B5EF4-FFF2-40B4-BE49-F238E27FC236}">
                <a16:creationId xmlns:a16="http://schemas.microsoft.com/office/drawing/2014/main" id="{7CEA193F-B476-42B5-9630-D0D02CBCB2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9654" y="696854"/>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11D42EEB-7C8C-4FC6-A7F6-B4615958AFDD}"/>
              </a:ext>
            </a:extLst>
          </p:cNvPr>
          <p:cNvSpPr>
            <a:spLocks noGrp="1"/>
          </p:cNvSpPr>
          <p:nvPr>
            <p:ph type="dt"/>
          </p:nvPr>
        </p:nvSpPr>
        <p:spPr/>
        <p:txBody>
          <a:bodyPr/>
          <a:lstStyle/>
          <a:p>
            <a:r>
              <a:rPr lang="en-US"/>
              <a:t>September 2019</a:t>
            </a:r>
            <a:endParaRPr lang="en-GB" dirty="0"/>
          </a:p>
        </p:txBody>
      </p:sp>
      <p:sp>
        <p:nvSpPr>
          <p:cNvPr id="8" name="Footer Placeholder 7">
            <a:extLst>
              <a:ext uri="{FF2B5EF4-FFF2-40B4-BE49-F238E27FC236}">
                <a16:creationId xmlns:a16="http://schemas.microsoft.com/office/drawing/2014/main" id="{5BE3B529-FC2C-4954-BBFD-EC17043EB674}"/>
              </a:ext>
            </a:extLst>
          </p:cNvPr>
          <p:cNvSpPr>
            <a:spLocks noGrp="1"/>
          </p:cNvSpPr>
          <p:nvPr>
            <p:ph type="ftr" idx="11"/>
          </p:nvPr>
        </p:nvSpPr>
        <p:spPr/>
        <p:txBody>
          <a:bodyPr/>
          <a:lstStyle/>
          <a:p>
            <a:r>
              <a:rPr lang="en-GB"/>
              <a:t>Jon Rosdahl, Qualcomm</a:t>
            </a:r>
          </a:p>
        </p:txBody>
      </p:sp>
      <p:sp>
        <p:nvSpPr>
          <p:cNvPr id="11" name="Slide Number Placeholder 10">
            <a:extLst>
              <a:ext uri="{FF2B5EF4-FFF2-40B4-BE49-F238E27FC236}">
                <a16:creationId xmlns:a16="http://schemas.microsoft.com/office/drawing/2014/main" id="{92EB202F-9AEA-47E2-976A-CBBFB824E9C9}"/>
              </a:ext>
            </a:extLst>
          </p:cNvPr>
          <p:cNvSpPr>
            <a:spLocks noGrp="1"/>
          </p:cNvSpPr>
          <p:nvPr>
            <p:ph type="sldNum" idx="12"/>
          </p:nvPr>
        </p:nvSpPr>
        <p:spPr/>
        <p:txBody>
          <a:bodyPr/>
          <a:lstStyle/>
          <a:p>
            <a:r>
              <a:rPr lang="en-GB"/>
              <a:t>Slide </a:t>
            </a:r>
            <a:fld id="{F5D8E26B-7BCF-4D25-9C89-0168A6618F18}" type="slidenum">
              <a:rPr lang="en-GB" smtClean="0"/>
              <a:pPr/>
              <a:t>15</a:t>
            </a:fld>
            <a:endParaRPr lang="en-GB"/>
          </a:p>
        </p:txBody>
      </p:sp>
    </p:spTree>
    <p:extLst>
      <p:ext uri="{BB962C8B-B14F-4D97-AF65-F5344CB8AC3E}">
        <p14:creationId xmlns:p14="http://schemas.microsoft.com/office/powerpoint/2010/main" val="5878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nguy143\Desktop\randum pic\Floor Plan  Meeting Capacity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44099" y="-13830300"/>
            <a:ext cx="7690649" cy="914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nguy143\Desktop\randum pic\Floor Plan  Meeting Capacity_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06743" y="-507876"/>
            <a:ext cx="5616624" cy="830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748" t="41646" r="30684" b="17243"/>
          <a:stretch/>
        </p:blipFill>
        <p:spPr bwMode="auto">
          <a:xfrm rot="16200000">
            <a:off x="5350262" y="4318757"/>
            <a:ext cx="2379982" cy="175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05" t="38074" r="29161" b="19275"/>
          <a:stretch/>
        </p:blipFill>
        <p:spPr bwMode="auto">
          <a:xfrm rot="16200000">
            <a:off x="4116517" y="4197829"/>
            <a:ext cx="1653967" cy="129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rot="16200000">
            <a:off x="2402863" y="4924158"/>
            <a:ext cx="1965447" cy="956329"/>
            <a:chOff x="914370" y="2057400"/>
            <a:chExt cx="8174213" cy="3002312"/>
          </a:xfrm>
        </p:grpSpPr>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773" t="38586" r="20359" b="20372"/>
            <a:stretch/>
          </p:blipFill>
          <p:spPr bwMode="auto">
            <a:xfrm>
              <a:off x="2209801" y="2057400"/>
              <a:ext cx="6878782" cy="300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7382" t="42139" r="37275" b="17177"/>
            <a:stretch/>
          </p:blipFill>
          <p:spPr bwMode="auto">
            <a:xfrm>
              <a:off x="914370" y="2075688"/>
              <a:ext cx="1981230" cy="295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Date Placeholder 1">
            <a:extLst>
              <a:ext uri="{FF2B5EF4-FFF2-40B4-BE49-F238E27FC236}">
                <a16:creationId xmlns:a16="http://schemas.microsoft.com/office/drawing/2014/main" id="{93DD9FD7-68DE-43E1-9AE9-5390003D1CA0}"/>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9B691C03-4D88-42CA-A136-635BE04A7EF0}"/>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E370A66-A43C-4FBC-B0BD-7479003BEAD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TextBox 4">
            <a:extLst>
              <a:ext uri="{FF2B5EF4-FFF2-40B4-BE49-F238E27FC236}">
                <a16:creationId xmlns:a16="http://schemas.microsoft.com/office/drawing/2014/main" id="{659D870C-9279-49C4-854B-AB11BCDA869B}"/>
              </a:ext>
            </a:extLst>
          </p:cNvPr>
          <p:cNvSpPr txBox="1"/>
          <p:nvPr/>
        </p:nvSpPr>
        <p:spPr>
          <a:xfrm>
            <a:off x="1127447" y="980728"/>
            <a:ext cx="2664297" cy="830997"/>
          </a:xfrm>
          <a:prstGeom prst="rect">
            <a:avLst/>
          </a:prstGeom>
          <a:noFill/>
        </p:spPr>
        <p:txBody>
          <a:bodyPr wrap="square" rtlCol="0">
            <a:spAutoFit/>
          </a:bodyPr>
          <a:lstStyle/>
          <a:p>
            <a:r>
              <a:rPr lang="en-US" dirty="0">
                <a:solidFill>
                  <a:schemeClr val="tx1"/>
                </a:solidFill>
              </a:rPr>
              <a:t>JW Marriot Hanoi Floor G</a:t>
            </a:r>
          </a:p>
        </p:txBody>
      </p:sp>
    </p:spTree>
    <p:extLst>
      <p:ext uri="{BB962C8B-B14F-4D97-AF65-F5344CB8AC3E}">
        <p14:creationId xmlns:p14="http://schemas.microsoft.com/office/powerpoint/2010/main" val="267238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Future Sessions</a:t>
            </a:r>
          </a:p>
        </p:txBody>
      </p:sp>
      <p:sp>
        <p:nvSpPr>
          <p:cNvPr id="3" name="Content Placeholder 2"/>
          <p:cNvSpPr>
            <a:spLocks noGrp="1"/>
          </p:cNvSpPr>
          <p:nvPr>
            <p:ph idx="1"/>
          </p:nvPr>
        </p:nvSpPr>
        <p:spPr/>
        <p:txBody>
          <a:bodyPr/>
          <a:lstStyle/>
          <a:p>
            <a:endParaRPr lang="en-GB" dirty="0"/>
          </a:p>
          <a:p>
            <a:pPr indent="0"/>
            <a:r>
              <a:rPr lang="en-US" dirty="0"/>
              <a:t>2019 Future Sessions</a:t>
            </a:r>
            <a:endParaRPr lang="en-GB" dirty="0"/>
          </a:p>
          <a:p>
            <a:pPr marL="800100" indent="-457200">
              <a:buFont typeface="Arial" panose="020B0604020202020204" pitchFamily="34" charset="0"/>
              <a:buChar char="•"/>
            </a:pPr>
            <a:r>
              <a:rPr lang="en-GB" dirty="0"/>
              <a:t>November 10-15, Hilton Waikoloa Village, Kona, HI, USA</a:t>
            </a:r>
            <a:endParaRPr lang="en-US" dirty="0"/>
          </a:p>
        </p:txBody>
      </p:sp>
      <p:sp>
        <p:nvSpPr>
          <p:cNvPr id="4" name="Date Placeholder 3">
            <a:extLst>
              <a:ext uri="{FF2B5EF4-FFF2-40B4-BE49-F238E27FC236}">
                <a16:creationId xmlns:a16="http://schemas.microsoft.com/office/drawing/2014/main" id="{E433E0D5-57F2-4FF7-9084-E0A3D5A94FA6}"/>
              </a:ext>
            </a:extLst>
          </p:cNvPr>
          <p:cNvSpPr>
            <a:spLocks noGrp="1"/>
          </p:cNvSpPr>
          <p:nvPr>
            <p:ph type="dt" idx="10"/>
          </p:nvPr>
        </p:nvSpPr>
        <p:spPr/>
        <p:txBody>
          <a:bodyPr/>
          <a:lstStyle/>
          <a:p>
            <a:r>
              <a:rPr lang="en-US"/>
              <a:t>September 2019</a:t>
            </a:r>
            <a:endParaRPr lang="en-GB" dirty="0"/>
          </a:p>
        </p:txBody>
      </p:sp>
      <p:sp>
        <p:nvSpPr>
          <p:cNvPr id="5" name="Footer Placeholder 4">
            <a:extLst>
              <a:ext uri="{FF2B5EF4-FFF2-40B4-BE49-F238E27FC236}">
                <a16:creationId xmlns:a16="http://schemas.microsoft.com/office/drawing/2014/main" id="{5790C56E-1BA7-402F-954D-48F9A944FB8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C869E30E-75E2-451F-86DD-07ED3F98BC3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249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Calendar Schedule</a:t>
            </a:r>
          </a:p>
        </p:txBody>
      </p:sp>
      <p:sp>
        <p:nvSpPr>
          <p:cNvPr id="3" name="Content Placeholder 2"/>
          <p:cNvSpPr>
            <a:spLocks noGrp="1"/>
          </p:cNvSpPr>
          <p:nvPr>
            <p:ph idx="1"/>
          </p:nvPr>
        </p:nvSpPr>
        <p:spPr>
          <a:xfrm>
            <a:off x="914401" y="1556792"/>
            <a:ext cx="10361084" cy="4752527"/>
          </a:xfrm>
        </p:spPr>
        <p:txBody>
          <a:bodyPr/>
          <a:lstStyle/>
          <a:p>
            <a:r>
              <a:rPr lang="en-GB" dirty="0"/>
              <a:t>The WG meetings can also be added to your calendar.</a:t>
            </a:r>
          </a:p>
          <a:p>
            <a:endParaRPr lang="en-GB" dirty="0"/>
          </a:p>
          <a:p>
            <a:r>
              <a:rPr lang="en-GB" dirty="0"/>
              <a:t>802.11 WG meeting calendar is here: </a:t>
            </a:r>
            <a:r>
              <a:rPr lang="en-US" dirty="0">
                <a:hlinkClick r:id="rId2"/>
              </a:rPr>
              <a:t>http://schedule.802world.com/ics/show?group=11</a:t>
            </a:r>
            <a:r>
              <a:rPr lang="en-US" dirty="0"/>
              <a:t> </a:t>
            </a:r>
            <a:endParaRPr lang="en-GB" dirty="0"/>
          </a:p>
          <a:p>
            <a:r>
              <a:rPr lang="en-GB" dirty="0"/>
              <a:t> </a:t>
            </a:r>
          </a:p>
          <a:p>
            <a:r>
              <a:rPr lang="en-GB" dirty="0"/>
              <a:t>Other WGs and the 802 EC calendar are also available.</a:t>
            </a:r>
          </a:p>
          <a:p>
            <a:endParaRPr lang="en-GB" dirty="0"/>
          </a:p>
          <a:p>
            <a:r>
              <a:rPr lang="en-GB" dirty="0"/>
              <a:t>Note: the schedule on this calendar will be updated as will IMAT.</a:t>
            </a:r>
            <a:endParaRPr lang="en-US" dirty="0"/>
          </a:p>
          <a:p>
            <a:endParaRPr lang="en-US"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29550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472489"/>
          </a:xfrm>
        </p:spPr>
        <p:txBody>
          <a:bodyPr/>
          <a:lstStyle/>
          <a:p>
            <a:r>
              <a:rPr lang="en-GB" dirty="0"/>
              <a:t>M3.6  II	</a:t>
            </a:r>
            <a:r>
              <a:rPr lang="en-GB"/>
              <a:t>Meeting Registration</a:t>
            </a:r>
            <a:endParaRPr lang="en-US" dirty="0"/>
          </a:p>
        </p:txBody>
      </p:sp>
      <p:graphicFrame>
        <p:nvGraphicFramePr>
          <p:cNvPr id="9" name="Content Placeholder 8">
            <a:extLst>
              <a:ext uri="{FF2B5EF4-FFF2-40B4-BE49-F238E27FC236}">
                <a16:creationId xmlns:a16="http://schemas.microsoft.com/office/drawing/2014/main" id="{31F6E386-DEF1-4D01-8A57-2D2A3A33833A}"/>
              </a:ext>
            </a:extLst>
          </p:cNvPr>
          <p:cNvGraphicFramePr>
            <a:graphicFrameLocks noGrp="1"/>
          </p:cNvGraphicFramePr>
          <p:nvPr>
            <p:ph idx="1"/>
            <p:extLst>
              <p:ext uri="{D42A27DB-BD31-4B8C-83A1-F6EECF244321}">
                <p14:modId xmlns:p14="http://schemas.microsoft.com/office/powerpoint/2010/main" val="712104923"/>
              </p:ext>
            </p:extLst>
          </p:nvPr>
        </p:nvGraphicFramePr>
        <p:xfrm>
          <a:off x="2495600" y="1237665"/>
          <a:ext cx="6840760" cy="4189490"/>
        </p:xfrm>
        <a:graphic>
          <a:graphicData uri="http://schemas.openxmlformats.org/drawingml/2006/table">
            <a:tbl>
              <a:tblPr>
                <a:tableStyleId>{5C22544A-7EE6-4342-B048-85BDC9FD1C3A}</a:tableStyleId>
              </a:tblPr>
              <a:tblGrid>
                <a:gridCol w="3672408">
                  <a:extLst>
                    <a:ext uri="{9D8B030D-6E8A-4147-A177-3AD203B41FA5}">
                      <a16:colId xmlns:a16="http://schemas.microsoft.com/office/drawing/2014/main" val="528214596"/>
                    </a:ext>
                  </a:extLst>
                </a:gridCol>
                <a:gridCol w="1512168">
                  <a:extLst>
                    <a:ext uri="{9D8B030D-6E8A-4147-A177-3AD203B41FA5}">
                      <a16:colId xmlns:a16="http://schemas.microsoft.com/office/drawing/2014/main" val="1969563049"/>
                    </a:ext>
                  </a:extLst>
                </a:gridCol>
                <a:gridCol w="1656184">
                  <a:extLst>
                    <a:ext uri="{9D8B030D-6E8A-4147-A177-3AD203B41FA5}">
                      <a16:colId xmlns:a16="http://schemas.microsoft.com/office/drawing/2014/main" val="2807652641"/>
                    </a:ext>
                  </a:extLst>
                </a:gridCol>
              </a:tblGrid>
              <a:tr h="463143">
                <a:tc>
                  <a:txBody>
                    <a:bodyPr/>
                    <a:lstStyle/>
                    <a:p>
                      <a:pPr algn="l" fontAlgn="b"/>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a:effectLst/>
                          <a:latin typeface="+mn-lt"/>
                        </a:rPr>
                        <a:t>Primary</a:t>
                      </a:r>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a:effectLst/>
                          <a:latin typeface="+mn-lt"/>
                        </a:rPr>
                        <a:t>Secondary</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209816106"/>
                  </a:ext>
                </a:extLst>
              </a:tr>
              <a:tr h="432048">
                <a:tc>
                  <a:txBody>
                    <a:bodyPr/>
                    <a:lstStyle/>
                    <a:p>
                      <a:pPr algn="l" fontAlgn="b"/>
                      <a:r>
                        <a:rPr lang="en-US" sz="2800" u="none" strike="noStrike">
                          <a:effectLst/>
                          <a:latin typeface="+mn-lt"/>
                        </a:rPr>
                        <a:t>802.11 - WLAN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232</a:t>
                      </a:r>
                      <a:endParaRPr lang="en-US" sz="2800" b="0" i="0" u="none" strike="noStrike" dirty="0">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58</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89274236"/>
                  </a:ext>
                </a:extLst>
              </a:tr>
              <a:tr h="499859">
                <a:tc>
                  <a:txBody>
                    <a:bodyPr/>
                    <a:lstStyle/>
                    <a:p>
                      <a:pPr algn="l" fontAlgn="b"/>
                      <a:r>
                        <a:rPr lang="en-US" sz="2800" u="none" strike="noStrike">
                          <a:effectLst/>
                          <a:latin typeface="+mn-lt"/>
                        </a:rPr>
                        <a:t>802.15 - WPAN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37</a:t>
                      </a:r>
                      <a:endParaRPr lang="en-US" sz="2800" b="0" i="0" u="none" strike="noStrike" dirty="0">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68</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53444034"/>
                  </a:ext>
                </a:extLst>
              </a:tr>
              <a:tr h="432048">
                <a:tc>
                  <a:txBody>
                    <a:bodyPr/>
                    <a:lstStyle/>
                    <a:p>
                      <a:pPr algn="l" fontAlgn="b"/>
                      <a:r>
                        <a:rPr lang="en-US" sz="2800" u="none" strike="noStrike">
                          <a:effectLst/>
                          <a:latin typeface="+mn-lt"/>
                        </a:rPr>
                        <a:t>802.18 R-Reg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5</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30</a:t>
                      </a:r>
                      <a:endParaRPr lang="en-US" sz="2800" b="0" i="0" u="none" strike="noStrike">
                        <a:solidFill>
                          <a:srgbClr val="000000"/>
                        </a:solidFill>
                        <a:effectLst/>
                        <a:latin typeface="+mn-lt"/>
                      </a:endParaRPr>
                    </a:p>
                  </a:txBody>
                  <a:tcPr marL="9525" marR="9525" marT="9525" marB="0" anchor="b"/>
                </a:tc>
                <a:extLst>
                  <a:ext uri="{0D108BD9-81ED-4DB2-BD59-A6C34878D82A}">
                    <a16:rowId xmlns:a16="http://schemas.microsoft.com/office/drawing/2014/main" val="347236154"/>
                  </a:ext>
                </a:extLst>
              </a:tr>
              <a:tr h="499859">
                <a:tc>
                  <a:txBody>
                    <a:bodyPr/>
                    <a:lstStyle/>
                    <a:p>
                      <a:pPr algn="l" fontAlgn="b"/>
                      <a:r>
                        <a:rPr lang="en-US" sz="2800" u="none" strike="noStrike">
                          <a:effectLst/>
                          <a:latin typeface="+mn-lt"/>
                        </a:rPr>
                        <a:t>802.19 Coexistence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3</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46</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305320401"/>
                  </a:ext>
                </a:extLst>
              </a:tr>
              <a:tr h="571867">
                <a:tc>
                  <a:txBody>
                    <a:bodyPr/>
                    <a:lstStyle/>
                    <a:p>
                      <a:pPr algn="l" fontAlgn="b"/>
                      <a:r>
                        <a:rPr lang="en-US" sz="2800" u="none" strike="noStrike">
                          <a:effectLst/>
                          <a:latin typeface="+mn-lt"/>
                        </a:rPr>
                        <a:t>802.24 - Smart Grid  </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a:effectLst/>
                          <a:latin typeface="+mn-lt"/>
                        </a:rPr>
                        <a:t>1</a:t>
                      </a:r>
                      <a:endParaRPr lang="en-US" sz="2800" b="0" i="0" u="none" strike="noStrike">
                        <a:solidFill>
                          <a:srgbClr val="000000"/>
                        </a:solidFill>
                        <a:effectLst/>
                        <a:latin typeface="+mn-lt"/>
                      </a:endParaRPr>
                    </a:p>
                  </a:txBody>
                  <a:tcPr marL="9525" marR="9525" marT="9525" marB="0" anchor="b"/>
                </a:tc>
                <a:tc>
                  <a:txBody>
                    <a:bodyPr/>
                    <a:lstStyle/>
                    <a:p>
                      <a:pPr algn="r" fontAlgn="b"/>
                      <a:r>
                        <a:rPr lang="en-US" sz="2800" u="none" strike="noStrike" dirty="0">
                          <a:effectLst/>
                          <a:latin typeface="+mn-lt"/>
                        </a:rPr>
                        <a:t>4</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38875832"/>
                  </a:ext>
                </a:extLst>
              </a:tr>
              <a:tr h="641136">
                <a:tc>
                  <a:txBody>
                    <a:bodyPr/>
                    <a:lstStyle/>
                    <a:p>
                      <a:pPr algn="l" fontAlgn="b"/>
                      <a:r>
                        <a:rPr lang="en-US" sz="2800" b="0" i="0" u="none" strike="noStrike" dirty="0">
                          <a:solidFill>
                            <a:srgbClr val="000000"/>
                          </a:solidFill>
                          <a:effectLst/>
                          <a:latin typeface="+mn-lt"/>
                        </a:rPr>
                        <a:t>None</a:t>
                      </a:r>
                    </a:p>
                  </a:txBody>
                  <a:tcPr marL="9525" marR="9525" marT="9525" marB="0" anchor="b"/>
                </a:tc>
                <a:tc>
                  <a:txBody>
                    <a:bodyPr/>
                    <a:lstStyle/>
                    <a:p>
                      <a:pPr algn="r" fontAlgn="b"/>
                      <a:r>
                        <a:rPr lang="en-US" sz="2800" b="0" i="0" u="none" strike="noStrike" dirty="0">
                          <a:solidFill>
                            <a:srgbClr val="000000"/>
                          </a:solidFill>
                          <a:effectLst/>
                          <a:latin typeface="+mn-lt"/>
                        </a:rPr>
                        <a:t>1</a:t>
                      </a:r>
                    </a:p>
                  </a:txBody>
                  <a:tcPr marL="9525" marR="9525" marT="9525" marB="0" anchor="b"/>
                </a:tc>
                <a:tc>
                  <a:txBody>
                    <a:bodyPr/>
                    <a:lstStyle/>
                    <a:p>
                      <a:pPr algn="r" fontAlgn="b"/>
                      <a:r>
                        <a:rPr lang="en-US" sz="2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2987058950"/>
                  </a:ext>
                </a:extLst>
              </a:tr>
              <a:tr h="641136">
                <a:tc>
                  <a:txBody>
                    <a:bodyPr/>
                    <a:lstStyle/>
                    <a:p>
                      <a:pPr algn="l" fontAlgn="b"/>
                      <a:r>
                        <a:rPr lang="en-US" sz="2800" b="0" i="0" u="none" strike="noStrike" dirty="0">
                          <a:solidFill>
                            <a:srgbClr val="000000"/>
                          </a:solidFill>
                          <a:effectLst/>
                          <a:latin typeface="+mn-lt"/>
                        </a:rPr>
                        <a:t>Total</a:t>
                      </a:r>
                    </a:p>
                  </a:txBody>
                  <a:tcPr marL="9525" marR="9525" marT="9525" marB="0" anchor="b"/>
                </a:tc>
                <a:tc>
                  <a:txBody>
                    <a:bodyPr/>
                    <a:lstStyle/>
                    <a:p>
                      <a:pPr algn="r" fontAlgn="b"/>
                      <a:r>
                        <a:rPr lang="en-US" sz="2800" b="0" i="0" u="none" strike="noStrike" dirty="0">
                          <a:solidFill>
                            <a:srgbClr val="000000"/>
                          </a:solidFill>
                          <a:effectLst/>
                          <a:latin typeface="+mn-lt"/>
                        </a:rPr>
                        <a:t>279</a:t>
                      </a:r>
                    </a:p>
                  </a:txBody>
                  <a:tcPr marL="9525" marR="9525" marT="9525" marB="0" anchor="b"/>
                </a:tc>
                <a:tc>
                  <a:txBody>
                    <a:bodyPr/>
                    <a:lstStyle/>
                    <a:p>
                      <a:pPr algn="l" fontAlgn="b"/>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29388531"/>
                  </a:ext>
                </a:extLst>
              </a:tr>
            </a:tbl>
          </a:graphicData>
        </a:graphic>
      </p:graphicFrame>
      <p:sp>
        <p:nvSpPr>
          <p:cNvPr id="4" name="Date Placeholder 3"/>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42305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574202"/>
          </a:xfrm>
        </p:spPr>
        <p:txBody>
          <a:bodyPr/>
          <a:lstStyle/>
          <a:p>
            <a:r>
              <a:rPr lang="en-GB" dirty="0"/>
              <a:t>Abstract</a:t>
            </a:r>
          </a:p>
        </p:txBody>
      </p:sp>
      <p:sp>
        <p:nvSpPr>
          <p:cNvPr id="4098" name="Rectangle 2"/>
          <p:cNvSpPr>
            <a:spLocks noGrp="1" noChangeArrowheads="1"/>
          </p:cNvSpPr>
          <p:nvPr>
            <p:ph idx="1"/>
          </p:nvPr>
        </p:nvSpPr>
        <p:spPr>
          <a:xfrm>
            <a:off x="929218" y="1260005"/>
            <a:ext cx="10346267" cy="5215410"/>
          </a:xfrm>
        </p:spPr>
        <p:txBody>
          <a:bodyPr/>
          <a:lstStyle/>
          <a:p>
            <a:r>
              <a:rPr lang="en-GB" dirty="0"/>
              <a:t>   Agenda Items for 1st Vice Chair – </a:t>
            </a:r>
          </a:p>
          <a:p>
            <a:r>
              <a:rPr lang="en-GB" dirty="0"/>
              <a:t>Monday:</a:t>
            </a:r>
          </a:p>
          <a:p>
            <a:r>
              <a:rPr lang="en-GB" dirty="0"/>
              <a:t>	M3.3	II	Other WG meeting plans</a:t>
            </a:r>
          </a:p>
          <a:p>
            <a:r>
              <a:rPr lang="en-GB" dirty="0"/>
              <a:t>	M3.4	II	Meeting room locations</a:t>
            </a:r>
          </a:p>
          <a:p>
            <a:r>
              <a:rPr lang="en-GB" dirty="0"/>
              <a:t>	M3.5	II	Meeting registration </a:t>
            </a:r>
          </a:p>
          <a:p>
            <a:r>
              <a:rPr lang="en-GB" dirty="0"/>
              <a:t>	M3.6	II 	Recording attendance</a:t>
            </a:r>
          </a:p>
          <a:p>
            <a:r>
              <a:rPr lang="en-GB" dirty="0"/>
              <a:t>	M3.7	II	File server</a:t>
            </a:r>
          </a:p>
          <a:p>
            <a:r>
              <a:rPr lang="en-GB" dirty="0"/>
              <a:t>	M3.8	II	Breakfast, breaks, Social logistics</a:t>
            </a:r>
          </a:p>
          <a:p>
            <a:r>
              <a:rPr lang="en-GB" dirty="0"/>
              <a:t>	M3.9	II	Next Session reminder</a:t>
            </a:r>
          </a:p>
          <a:p>
            <a:r>
              <a:rPr lang="en-GB" dirty="0"/>
              <a:t>Friday:</a:t>
            </a:r>
          </a:p>
          <a:p>
            <a:pPr lvl="1"/>
            <a:r>
              <a:rPr lang="en-US" dirty="0"/>
              <a:t>F3.1.1  II      WG Straw Poll regarding this session location </a:t>
            </a:r>
          </a:p>
          <a:p>
            <a:pPr lvl="1"/>
            <a:r>
              <a:rPr lang="en-US" dirty="0"/>
              <a:t>F3.1.2  DT	Future venues status and discussion </a:t>
            </a:r>
          </a:p>
          <a:p>
            <a:endParaRPr lang="en-GB" dirty="0"/>
          </a:p>
        </p:txBody>
      </p:sp>
      <p:sp>
        <p:nvSpPr>
          <p:cNvPr id="4" name="Date Placeholder 3"/>
          <p:cNvSpPr>
            <a:spLocks noGrp="1"/>
          </p:cNvSpPr>
          <p:nvPr>
            <p:ph type="dt" idx="10"/>
          </p:nvPr>
        </p:nvSpPr>
        <p:spPr/>
        <p:txBody>
          <a:bodyPr/>
          <a:lstStyle/>
          <a:p>
            <a:r>
              <a:rPr lang="en-US" dirty="0"/>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2"/>
            <a:ext cx="7770813" cy="609599"/>
          </a:xfrm>
        </p:spPr>
        <p:txBody>
          <a:bodyPr/>
          <a:lstStyle/>
          <a:p>
            <a:pPr rtl="0" eaLnBrk="1" fontAlgn="base" hangingPunct="1"/>
            <a:r>
              <a:rPr lang="en-US" b="0" dirty="0">
                <a:cs typeface="+mj-cs"/>
              </a:rPr>
              <a:t>M3.7</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29219" y="1219200"/>
            <a:ext cx="10460566" cy="5181600"/>
          </a:xfrm>
        </p:spPr>
        <p:txBody>
          <a:bodyPr>
            <a:normAutofit/>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participation and affiliation.   You cannot gain or maintain 802.11 voting membership using this method.</a:t>
            </a:r>
          </a:p>
          <a:p>
            <a:pPr>
              <a:lnSpc>
                <a:spcPct val="90000"/>
              </a:lnSpc>
            </a:pPr>
            <a:r>
              <a:rPr lang="en-GB" dirty="0"/>
              <a:t>You must record 75% attendance of required 802.11 slots in a session for that session to count towards gaining or maintaining 802.11 voting membership</a:t>
            </a:r>
          </a:p>
          <a:p>
            <a:pPr lvl="1">
              <a:lnSpc>
                <a:spcPct val="90000"/>
              </a:lnSpc>
            </a:pPr>
            <a:r>
              <a:rPr lang="en-GB" dirty="0"/>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6134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lstStyle/>
          <a:p>
            <a:r>
              <a:rPr lang="en-US" dirty="0"/>
              <a:t>M3.8 Local File Document Server information</a:t>
            </a:r>
          </a:p>
        </p:txBody>
      </p:sp>
      <p:sp>
        <p:nvSpPr>
          <p:cNvPr id="19459" name="Date Placeholder 3"/>
          <p:cNvSpPr>
            <a:spLocks noGrp="1"/>
          </p:cNvSpPr>
          <p:nvPr>
            <p:ph type="dt" idx="10"/>
          </p:nvPr>
        </p:nvSpPr>
        <p:spPr/>
        <p:txBody>
          <a:bodyPr/>
          <a:lstStyle/>
          <a:p>
            <a:r>
              <a:rPr lang="en-US"/>
              <a:t>September 2019</a:t>
            </a:r>
            <a:endParaRPr lang="en-US" dirty="0"/>
          </a:p>
        </p:txBody>
      </p:sp>
      <p:sp>
        <p:nvSpPr>
          <p:cNvPr id="19460" name="Footer Placeholder 4"/>
          <p:cNvSpPr>
            <a:spLocks noGrp="1"/>
          </p:cNvSpPr>
          <p:nvPr>
            <p:ph type="ftr" idx="11"/>
          </p:nvPr>
        </p:nvSpPr>
        <p:spPr/>
        <p:txBody>
          <a:bodyPr/>
          <a:lstStyle/>
          <a:p>
            <a:r>
              <a:rPr lang="en-US"/>
              <a:t>Jon Rosdahl, Qualcomm</a:t>
            </a:r>
            <a:endParaRPr lang="en-US" dirty="0"/>
          </a:p>
        </p:txBody>
      </p:sp>
      <p:sp>
        <p:nvSpPr>
          <p:cNvPr id="19461" name="Slide Number Placeholder 5"/>
          <p:cNvSpPr>
            <a:spLocks noGrp="1"/>
          </p:cNvSpPr>
          <p:nvPr>
            <p:ph type="sldNum" idx="12"/>
          </p:nvPr>
        </p:nvSpPr>
        <p:spPr/>
        <p:txBody>
          <a:bodyPr/>
          <a:lstStyle/>
          <a:p>
            <a:r>
              <a:rPr lang="en-US"/>
              <a:t>Slide </a:t>
            </a:r>
            <a:fld id="{D64B625E-504A-4C58-A39B-C8B7B94C9285}" type="slidenum">
              <a:rPr lang="en-US" smtClean="0"/>
              <a:pPr/>
              <a:t>21</a:t>
            </a:fld>
            <a:endParaRPr lang="en-US" dirty="0"/>
          </a:p>
        </p:txBody>
      </p:sp>
      <p:sp>
        <p:nvSpPr>
          <p:cNvPr id="3" name="Rectangle 2">
            <a:extLst>
              <a:ext uri="{FF2B5EF4-FFF2-40B4-BE49-F238E27FC236}">
                <a16:creationId xmlns:a16="http://schemas.microsoft.com/office/drawing/2014/main" id="{43B3C29C-6249-4F7D-9D52-7874AF1A7FA2}"/>
              </a:ext>
            </a:extLst>
          </p:cNvPr>
          <p:cNvSpPr/>
          <p:nvPr/>
        </p:nvSpPr>
        <p:spPr>
          <a:xfrm>
            <a:off x="2279576" y="2204864"/>
            <a:ext cx="7704856" cy="3539430"/>
          </a:xfrm>
          <a:prstGeom prst="rect">
            <a:avLst/>
          </a:prstGeom>
        </p:spPr>
        <p:txBody>
          <a:bodyPr wrap="square">
            <a:spAutoFit/>
          </a:bodyPr>
          <a:lstStyle/>
          <a:p>
            <a:r>
              <a:rPr lang="en-US" sz="2800" dirty="0">
                <a:solidFill>
                  <a:schemeClr val="tx1"/>
                </a:solidFill>
              </a:rPr>
              <a:t>Links for Attendance, Documents, Registration and information about the session can be found at </a:t>
            </a:r>
            <a:r>
              <a:rPr lang="en-US" sz="2800" dirty="0">
                <a:solidFill>
                  <a:schemeClr val="tx1"/>
                </a:solidFill>
                <a:hlinkClick r:id="rId3"/>
              </a:rPr>
              <a:t>ieee802.linespeed.io</a:t>
            </a:r>
            <a:r>
              <a:rPr lang="en-US" sz="2800" dirty="0">
                <a:solidFill>
                  <a:schemeClr val="tx1"/>
                </a:solidFill>
              </a:rPr>
              <a:t> (we recommend creating a bookmark).</a:t>
            </a:r>
          </a:p>
          <a:p>
            <a:endParaRPr lang="en-US" sz="2800" dirty="0">
              <a:solidFill>
                <a:schemeClr val="tx1"/>
              </a:solidFill>
            </a:endParaRPr>
          </a:p>
          <a:p>
            <a:r>
              <a:rPr lang="en-US" sz="2800" dirty="0">
                <a:solidFill>
                  <a:schemeClr val="tx1"/>
                </a:solidFill>
              </a:rPr>
              <a:t>Accessible from the Local Wi-Fi network: </a:t>
            </a:r>
          </a:p>
          <a:p>
            <a:r>
              <a:rPr lang="en-US" sz="2800" dirty="0">
                <a:solidFill>
                  <a:schemeClr val="tx1"/>
                </a:solidFill>
              </a:rPr>
              <a:t>		SSID: IEEE802    -- Password: </a:t>
            </a:r>
            <a:r>
              <a:rPr lang="en-US" sz="2800" dirty="0" err="1">
                <a:solidFill>
                  <a:schemeClr val="tx1"/>
                </a:solidFill>
              </a:rPr>
              <a:t>ieeeieee</a:t>
            </a:r>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309249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8CBAE96-A831-4057-8B3B-C03BA14F95B5}"/>
              </a:ext>
            </a:extLst>
          </p:cNvPr>
          <p:cNvSpPr>
            <a:spLocks noGrp="1"/>
          </p:cNvSpPr>
          <p:nvPr>
            <p:ph type="title"/>
          </p:nvPr>
        </p:nvSpPr>
        <p:spPr>
          <a:xfrm>
            <a:off x="914401" y="685801"/>
            <a:ext cx="10361084" cy="632889"/>
          </a:xfrm>
        </p:spPr>
        <p:txBody>
          <a:bodyPr/>
          <a:lstStyle/>
          <a:p>
            <a:r>
              <a:rPr lang="en-US" dirty="0"/>
              <a:t>3.9 Next Session reminder</a:t>
            </a:r>
          </a:p>
        </p:txBody>
      </p:sp>
      <p:sp>
        <p:nvSpPr>
          <p:cNvPr id="3" name="Content Placeholder 2"/>
          <p:cNvSpPr>
            <a:spLocks noGrp="1"/>
          </p:cNvSpPr>
          <p:nvPr>
            <p:ph idx="1"/>
          </p:nvPr>
        </p:nvSpPr>
        <p:spPr>
          <a:xfrm>
            <a:off x="883682" y="1318690"/>
            <a:ext cx="10612918" cy="5156724"/>
          </a:xfrm>
        </p:spPr>
        <p:txBody>
          <a:bodyPr/>
          <a:lstStyle/>
          <a:p>
            <a:r>
              <a:rPr lang="en-GB" dirty="0"/>
              <a:t>Next 802 Plenary: </a:t>
            </a:r>
            <a:endParaRPr lang="en-US" dirty="0"/>
          </a:p>
          <a:p>
            <a:r>
              <a:rPr lang="en-GB" dirty="0"/>
              <a:t>		November 10-15, 2019</a:t>
            </a:r>
          </a:p>
          <a:p>
            <a:r>
              <a:rPr lang="en-GB" dirty="0"/>
              <a:t>			Hilton Waikoloa Village, Kona, HI, USA</a:t>
            </a:r>
            <a:endParaRPr lang="en-US" dirty="0"/>
          </a:p>
          <a:p>
            <a:pPr marL="1111259" lvl="2" indent="0"/>
            <a:r>
              <a:rPr lang="en-US" sz="2400" b="1" dirty="0"/>
              <a:t>Registration and Event Information </a:t>
            </a:r>
            <a:r>
              <a:rPr lang="en-US" sz="2400" b="1" dirty="0">
                <a:hlinkClick r:id="rId3"/>
              </a:rPr>
              <a:t>https://www.regonline.com/november2019ieee802plenary</a:t>
            </a:r>
            <a:endParaRPr lang="en-US" sz="2400" b="1" dirty="0"/>
          </a:p>
          <a:p>
            <a:pPr marL="711209" lvl="1" indent="0">
              <a:buNone/>
            </a:pPr>
            <a:endParaRPr lang="en-US" sz="2400" b="1" dirty="0"/>
          </a:p>
        </p:txBody>
      </p:sp>
      <p:sp>
        <p:nvSpPr>
          <p:cNvPr id="6" name="Date Placeholder 5">
            <a:extLst>
              <a:ext uri="{FF2B5EF4-FFF2-40B4-BE49-F238E27FC236}">
                <a16:creationId xmlns:a16="http://schemas.microsoft.com/office/drawing/2014/main" id="{8170D81F-90E0-4C34-B269-C3CD98A114D2}"/>
              </a:ext>
            </a:extLst>
          </p:cNvPr>
          <p:cNvSpPr>
            <a:spLocks noGrp="1"/>
          </p:cNvSpPr>
          <p:nvPr>
            <p:ph type="dt" idx="10"/>
          </p:nvPr>
        </p:nvSpPr>
        <p:spPr>
          <a:xfrm>
            <a:off x="929218" y="322265"/>
            <a:ext cx="2499783" cy="28416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046014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79576" y="2636913"/>
            <a:ext cx="7772400" cy="1362075"/>
          </a:xfrm>
        </p:spPr>
        <p:txBody>
          <a:bodyPr>
            <a:normAutofit/>
          </a:bodyPr>
          <a:lstStyle/>
          <a:p>
            <a:r>
              <a:rPr lang="en-US" cap="none" dirty="0"/>
              <a:t>802.11 Mid-Week Plenary</a:t>
            </a:r>
          </a:p>
        </p:txBody>
      </p:sp>
      <p:sp>
        <p:nvSpPr>
          <p:cNvPr id="8" name="Text Placeholder 7"/>
          <p:cNvSpPr>
            <a:spLocks noGrp="1"/>
          </p:cNvSpPr>
          <p:nvPr>
            <p:ph type="body" idx="1"/>
          </p:nvPr>
        </p:nvSpPr>
        <p:spPr>
          <a:xfrm>
            <a:off x="2207568" y="4293097"/>
            <a:ext cx="7772400" cy="1500187"/>
          </a:xfrm>
        </p:spPr>
        <p:txBody>
          <a:bodyPr/>
          <a:lstStyle/>
          <a:p>
            <a:r>
              <a:rPr lang="en-US" dirty="0"/>
              <a:t>Agenda Items:</a:t>
            </a:r>
          </a:p>
          <a:p>
            <a:r>
              <a:rPr lang="en-US" dirty="0"/>
              <a:t>2.5 –  Announcements</a:t>
            </a:r>
          </a:p>
          <a:p>
            <a:r>
              <a:rPr lang="en-US" dirty="0"/>
              <a:t>5.1 – Room Change Reports</a:t>
            </a:r>
          </a:p>
          <a:p>
            <a:endParaRPr lang="en-US" dirty="0"/>
          </a:p>
        </p:txBody>
      </p:sp>
      <p:sp>
        <p:nvSpPr>
          <p:cNvPr id="6" name="Date Placeholder 5"/>
          <p:cNvSpPr>
            <a:spLocks noGrp="1"/>
          </p:cNvSpPr>
          <p:nvPr>
            <p:ph type="dt" idx="4294967295"/>
          </p:nvPr>
        </p:nvSpPr>
        <p:spPr>
          <a:xfrm>
            <a:off x="929218" y="333375"/>
            <a:ext cx="2499783" cy="27305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2323293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W5.1 Room Change Requests</a:t>
            </a:r>
          </a:p>
        </p:txBody>
      </p:sp>
      <p:sp>
        <p:nvSpPr>
          <p:cNvPr id="3" name="Content Placeholder 2"/>
          <p:cNvSpPr>
            <a:spLocks noGrp="1"/>
          </p:cNvSpPr>
          <p:nvPr>
            <p:ph idx="1"/>
          </p:nvPr>
        </p:nvSpPr>
        <p:spPr>
          <a:xfrm>
            <a:off x="914401" y="1628800"/>
            <a:ext cx="10361084" cy="4752527"/>
          </a:xfrm>
        </p:spPr>
        <p:txBody>
          <a:bodyPr/>
          <a:lstStyle/>
          <a:p>
            <a:r>
              <a:rPr lang="en-US" dirty="0"/>
              <a:t>Delete (Release) :</a:t>
            </a:r>
            <a:br>
              <a:rPr lang="en-US" dirty="0"/>
            </a:br>
            <a:r>
              <a:rPr lang="en-US" dirty="0"/>
              <a:t>802.11 ARC SC- Thursday PM2</a:t>
            </a:r>
          </a:p>
          <a:p>
            <a:r>
              <a:rPr lang="en-US" dirty="0"/>
              <a:t>	802.11ba </a:t>
            </a:r>
            <a:r>
              <a:rPr lang="en-US" dirty="0" err="1"/>
              <a:t>TGba</a:t>
            </a:r>
            <a:r>
              <a:rPr lang="en-US" dirty="0"/>
              <a:t> Thursday AM1</a:t>
            </a:r>
          </a:p>
          <a:p>
            <a:br>
              <a:rPr lang="en-US" dirty="0"/>
            </a:br>
            <a:endParaRPr lang="en-US" dirty="0"/>
          </a:p>
          <a:p>
            <a:r>
              <a:rPr lang="en-US" dirty="0"/>
              <a:t>Add:</a:t>
            </a:r>
          </a:p>
          <a:p>
            <a:r>
              <a:rPr lang="en-US" dirty="0"/>
              <a:t>	802.11bd </a:t>
            </a:r>
            <a:r>
              <a:rPr lang="en-US" dirty="0" err="1"/>
              <a:t>TGbd</a:t>
            </a:r>
            <a:r>
              <a:rPr lang="en-US" dirty="0"/>
              <a:t> would like Thursday AM1 (take room vacated by BA).</a:t>
            </a:r>
          </a:p>
          <a:p>
            <a:pPr lvl="1"/>
            <a:endParaRPr lang="en-US"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61573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7568" y="2204865"/>
            <a:ext cx="7772400" cy="1362075"/>
          </a:xfrm>
        </p:spPr>
        <p:txBody>
          <a:bodyPr/>
          <a:lstStyle/>
          <a:p>
            <a:r>
              <a:rPr lang="en-US" sz="3600" dirty="0"/>
              <a:t>802.11 WG Closing Plenary</a:t>
            </a:r>
          </a:p>
        </p:txBody>
      </p:sp>
      <p:sp>
        <p:nvSpPr>
          <p:cNvPr id="8" name="Text Placeholder 7"/>
          <p:cNvSpPr>
            <a:spLocks noGrp="1"/>
          </p:cNvSpPr>
          <p:nvPr>
            <p:ph type="body" idx="1"/>
          </p:nvPr>
        </p:nvSpPr>
        <p:spPr>
          <a:xfrm>
            <a:off x="2063552" y="4077073"/>
            <a:ext cx="7772400" cy="1500187"/>
          </a:xfrm>
        </p:spPr>
        <p:txBody>
          <a:bodyPr/>
          <a:lstStyle/>
          <a:p>
            <a:r>
              <a:rPr lang="en-US" dirty="0"/>
              <a:t>Agenda Items:</a:t>
            </a:r>
          </a:p>
          <a:p>
            <a:r>
              <a:rPr lang="en-US" dirty="0"/>
              <a:t>3.1.1 – Straw Poll</a:t>
            </a:r>
          </a:p>
          <a:p>
            <a:r>
              <a:rPr lang="en-US" dirty="0"/>
              <a:t>3.1.2 -- Future venues status and discussion</a:t>
            </a:r>
          </a:p>
          <a:p>
            <a:endParaRPr lang="en-US" dirty="0"/>
          </a:p>
          <a:p>
            <a:endParaRPr lang="en-US" dirty="0"/>
          </a:p>
        </p:txBody>
      </p:sp>
      <p:sp>
        <p:nvSpPr>
          <p:cNvPr id="6" name="Date Placeholder 5"/>
          <p:cNvSpPr>
            <a:spLocks noGrp="1"/>
          </p:cNvSpPr>
          <p:nvPr>
            <p:ph type="dt" idx="4294967295"/>
          </p:nvPr>
        </p:nvSpPr>
        <p:spPr>
          <a:xfrm>
            <a:off x="929218" y="333375"/>
            <a:ext cx="2499783" cy="273050"/>
          </a:xfrm>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32197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1" y="685801"/>
            <a:ext cx="7770813" cy="488874"/>
          </a:xfrm>
        </p:spPr>
        <p:txBody>
          <a:bodyPr/>
          <a:lstStyle/>
          <a:p>
            <a:r>
              <a:rPr lang="en-US" sz="2800" dirty="0"/>
              <a:t>F3.1.1 -Straw Poll regarding this meeting location</a:t>
            </a:r>
          </a:p>
        </p:txBody>
      </p:sp>
      <p:sp>
        <p:nvSpPr>
          <p:cNvPr id="8" name="Content Placeholder 7"/>
          <p:cNvSpPr>
            <a:spLocks noGrp="1"/>
          </p:cNvSpPr>
          <p:nvPr>
            <p:ph idx="1"/>
          </p:nvPr>
        </p:nvSpPr>
        <p:spPr>
          <a:xfrm>
            <a:off x="914401" y="1254051"/>
            <a:ext cx="10361084" cy="5246783"/>
          </a:xfrm>
        </p:spPr>
        <p:txBody>
          <a:bodyPr/>
          <a:lstStyle/>
          <a:p>
            <a:r>
              <a:rPr lang="en-US" sz="1800" dirty="0"/>
              <a:t>Straw Polls:  </a:t>
            </a:r>
          </a:p>
          <a:p>
            <a:r>
              <a:rPr lang="en-US" sz="1800" dirty="0"/>
              <a:t>How many people would like to come back to this venue? </a:t>
            </a:r>
          </a:p>
          <a:p>
            <a:pPr lvl="1"/>
            <a:r>
              <a:rPr lang="en-US" sz="1800" dirty="0"/>
              <a:t>Yes  -- No </a:t>
            </a:r>
          </a:p>
          <a:p>
            <a:pPr marL="800100" lvl="1" indent="-342900">
              <a:buAutoNum type="arabicPlain" startAt="28"/>
            </a:pPr>
            <a:r>
              <a:rPr lang="en-US" sz="1800" dirty="0"/>
              <a:t>- 8</a:t>
            </a:r>
          </a:p>
          <a:p>
            <a:pPr marL="800100" lvl="1" indent="-342900">
              <a:buAutoNum type="arabicPlain" startAt="28"/>
            </a:pPr>
            <a:endParaRPr lang="en-US" sz="1800" dirty="0"/>
          </a:p>
          <a:p>
            <a:pPr lvl="1"/>
            <a:r>
              <a:rPr lang="en-US" sz="1800" dirty="0"/>
              <a:t>Liked the Social:  31</a:t>
            </a:r>
          </a:p>
          <a:p>
            <a:pPr lvl="1"/>
            <a:endParaRPr lang="en-US" sz="1800" dirty="0"/>
          </a:p>
          <a:p>
            <a:pPr lvl="1"/>
            <a:r>
              <a:rPr lang="en-US" sz="1800" dirty="0"/>
              <a:t>Did not like Social? -- 1</a:t>
            </a:r>
          </a:p>
          <a:p>
            <a:pPr lvl="1"/>
            <a:endParaRPr lang="en-US" sz="1800" dirty="0"/>
          </a:p>
          <a:p>
            <a:pPr lvl="1"/>
            <a:r>
              <a:rPr lang="en-US" sz="1800" dirty="0"/>
              <a:t>Did not attend Social? -- 3</a:t>
            </a:r>
          </a:p>
        </p:txBody>
      </p:sp>
      <p:sp>
        <p:nvSpPr>
          <p:cNvPr id="4" name="Date Placeholder 3"/>
          <p:cNvSpPr>
            <a:spLocks noGrp="1"/>
          </p:cNvSpPr>
          <p:nvPr>
            <p:ph type="dt" idx="10"/>
          </p:nvPr>
        </p:nvSpPr>
        <p:spPr/>
        <p:txBody>
          <a:bodyPr/>
          <a:lstStyle/>
          <a:p>
            <a:r>
              <a:rPr lang="en-US"/>
              <a:t>September 2019</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26</a:t>
            </a:fld>
            <a:endParaRPr lang="en-GB"/>
          </a:p>
        </p:txBody>
      </p:sp>
    </p:spTree>
    <p:extLst>
      <p:ext uri="{BB962C8B-B14F-4D97-AF65-F5344CB8AC3E}">
        <p14:creationId xmlns:p14="http://schemas.microsoft.com/office/powerpoint/2010/main" val="269802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533400"/>
          </a:xfrm>
        </p:spPr>
        <p:txBody>
          <a:bodyPr>
            <a:normAutofit fontScale="90000"/>
          </a:bodyPr>
          <a:lstStyle/>
          <a:p>
            <a:r>
              <a:rPr lang="en-US" dirty="0"/>
              <a:t>F3.1.2: Future Venue Insight</a:t>
            </a:r>
          </a:p>
        </p:txBody>
      </p:sp>
      <p:sp>
        <p:nvSpPr>
          <p:cNvPr id="3" name="Content Placeholder 2"/>
          <p:cNvSpPr>
            <a:spLocks noGrp="1"/>
          </p:cNvSpPr>
          <p:nvPr>
            <p:ph idx="1"/>
          </p:nvPr>
        </p:nvSpPr>
        <p:spPr>
          <a:xfrm>
            <a:off x="929218" y="1631406"/>
            <a:ext cx="10460567" cy="4844008"/>
          </a:xfrm>
        </p:spPr>
        <p:txBody>
          <a:bodyPr/>
          <a:lstStyle/>
          <a:p>
            <a:pPr indent="0"/>
            <a:r>
              <a:rPr lang="en-US" sz="2800" dirty="0"/>
              <a:t>2019 Future Venues</a:t>
            </a:r>
            <a:endParaRPr lang="en-GB" sz="2800" dirty="0"/>
          </a:p>
          <a:p>
            <a:pPr marL="800100" indent="-457200">
              <a:buFont typeface="Arial" panose="020B0604020202020204" pitchFamily="34" charset="0"/>
              <a:buChar char="•"/>
            </a:pPr>
            <a:r>
              <a:rPr lang="en-GB" sz="2800" dirty="0"/>
              <a:t>November 10-15, Hilton Waikoloa Village, Kona, HI, USA</a:t>
            </a:r>
            <a:endParaRPr lang="en-US" sz="2800" dirty="0"/>
          </a:p>
          <a:p>
            <a:pPr lvl="1"/>
            <a:endParaRPr lang="en-US" sz="2800" dirty="0"/>
          </a:p>
        </p:txBody>
      </p:sp>
      <p:sp>
        <p:nvSpPr>
          <p:cNvPr id="6" name="Date Placeholder 5"/>
          <p:cNvSpPr>
            <a:spLocks noGrp="1"/>
          </p:cNvSpPr>
          <p:nvPr>
            <p:ph type="dt" idx="10"/>
          </p:nvPr>
        </p:nvSpPr>
        <p:spPr/>
        <p:txBody>
          <a:bodyPr/>
          <a:lstStyle/>
          <a:p>
            <a:r>
              <a:rPr lang="en-US"/>
              <a:t>September 2019</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190678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1177190" y="2204864"/>
            <a:ext cx="9937104" cy="4128816"/>
          </a:xfrm>
          <a:ln/>
        </p:spPr>
        <p:txBody>
          <a:bodyPr/>
          <a:lstStyle/>
          <a:p>
            <a:r>
              <a:rPr lang="en-US" dirty="0"/>
              <a:t>Plenary Meeting Status File: EC-16/66r10</a:t>
            </a:r>
          </a:p>
          <a:p>
            <a:r>
              <a:rPr lang="en-US" dirty="0">
                <a:hlinkClick r:id="rId3"/>
              </a:rPr>
              <a:t>https://mentor.ieee.org/802-ec/dcn/16/ec-16-0066-10-00EC-802-plenary-future-venue-contract-status.xlsx</a:t>
            </a:r>
            <a:endParaRPr lang="en-US" dirty="0"/>
          </a:p>
          <a:p>
            <a:endParaRPr lang="en-US" dirty="0"/>
          </a:p>
          <a:p>
            <a:endParaRPr lang="en-US" dirty="0">
              <a:hlinkClick r:id="rId4"/>
            </a:endParaRPr>
          </a:p>
          <a:p>
            <a:endParaRPr lang="en-US" dirty="0">
              <a:hlinkClick r:id="rId4"/>
            </a:endParaRPr>
          </a:p>
        </p:txBody>
      </p:sp>
      <p:sp>
        <p:nvSpPr>
          <p:cNvPr id="4" name="Date Placeholder 3"/>
          <p:cNvSpPr>
            <a:spLocks noGrp="1"/>
          </p:cNvSpPr>
          <p:nvPr>
            <p:ph type="dt" idx="10"/>
          </p:nvPr>
        </p:nvSpPr>
        <p:spPr>
          <a:xfrm>
            <a:off x="2238349" y="357166"/>
            <a:ext cx="2374889" cy="273050"/>
          </a:xfrm>
        </p:spPr>
        <p:txBody>
          <a:bodyPr/>
          <a:lstStyle/>
          <a:p>
            <a:r>
              <a:rPr lang="en-US"/>
              <a:t>September 2019</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28</a:t>
            </a:fld>
            <a:endParaRPr lang="en-GB"/>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0" y="2819401"/>
            <a:ext cx="7772400" cy="1362075"/>
          </a:xfrm>
        </p:spPr>
        <p:txBody>
          <a:bodyPr/>
          <a:lstStyle/>
          <a:p>
            <a:r>
              <a:rPr lang="en-US" sz="3200" dirty="0"/>
              <a:t>Monday– </a:t>
            </a:r>
            <a:br>
              <a:rPr lang="en-US" sz="3200" dirty="0"/>
            </a:br>
            <a:r>
              <a:rPr lang="en-US" sz="3200" dirty="0"/>
              <a:t>802.11 Opening Plenary</a:t>
            </a:r>
          </a:p>
        </p:txBody>
      </p:sp>
      <p:sp>
        <p:nvSpPr>
          <p:cNvPr id="8" name="Text Placeholder 7"/>
          <p:cNvSpPr>
            <a:spLocks noGrp="1"/>
          </p:cNvSpPr>
          <p:nvPr>
            <p:ph type="body" idx="1"/>
          </p:nvPr>
        </p:nvSpPr>
        <p:spPr>
          <a:xfrm>
            <a:off x="2286000" y="1219201"/>
            <a:ext cx="7772400" cy="1500187"/>
          </a:xfrm>
        </p:spPr>
        <p:txBody>
          <a:bodyPr/>
          <a:lstStyle/>
          <a:p>
            <a:r>
              <a:rPr lang="en-US" dirty="0"/>
              <a:t>802.11 First Vice Chair Report</a:t>
            </a:r>
          </a:p>
        </p:txBody>
      </p:sp>
      <p:sp>
        <p:nvSpPr>
          <p:cNvPr id="5" name="Footer Placeholder 4"/>
          <p:cNvSpPr>
            <a:spLocks noGrp="1"/>
          </p:cNvSpPr>
          <p:nvPr>
            <p:ph type="ftr" idx="11"/>
          </p:nvPr>
        </p:nvSpPr>
        <p:spPr/>
        <p:txBody>
          <a:bodyPr/>
          <a:lstStyle/>
          <a:p>
            <a:pPr>
              <a:defRPr/>
            </a:pPr>
            <a:r>
              <a:rPr lang="en-US" dirty="0"/>
              <a:t>Jon Rosdahl, Qualcomm</a:t>
            </a:r>
          </a:p>
        </p:txBody>
      </p:sp>
      <p:sp>
        <p:nvSpPr>
          <p:cNvPr id="6" name="Slide Number Placeholder 5"/>
          <p:cNvSpPr>
            <a:spLocks noGrp="1"/>
          </p:cNvSpPr>
          <p:nvPr>
            <p:ph type="sldNum" idx="12"/>
          </p:nvPr>
        </p:nvSpPr>
        <p:spPr/>
        <p:txBody>
          <a:bodyPr/>
          <a:lstStyle/>
          <a:p>
            <a:pPr>
              <a:defRPr/>
            </a:pPr>
            <a:r>
              <a:rPr lang="en-US" dirty="0"/>
              <a:t>Slide </a:t>
            </a:r>
            <a:fld id="{8634B414-E725-475F-8EFC-03D12F3C5E1A}" type="slidenum">
              <a:rPr lang="en-US" smtClean="0"/>
              <a:pPr>
                <a:defRPr/>
              </a:pPr>
              <a:t>3</a:t>
            </a:fld>
            <a:endParaRPr lang="en-US" dirty="0"/>
          </a:p>
        </p:txBody>
      </p:sp>
    </p:spTree>
    <p:extLst>
      <p:ext uri="{BB962C8B-B14F-4D97-AF65-F5344CB8AC3E}">
        <p14:creationId xmlns:p14="http://schemas.microsoft.com/office/powerpoint/2010/main" val="126455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4" name="Date Placeholder 3">
            <a:extLst>
              <a:ext uri="{FF2B5EF4-FFF2-40B4-BE49-F238E27FC236}">
                <a16:creationId xmlns:a16="http://schemas.microsoft.com/office/drawing/2014/main" id="{D97F3464-4B39-452D-9088-9D31DCF75F67}"/>
              </a:ext>
            </a:extLst>
          </p:cNvPr>
          <p:cNvSpPr>
            <a:spLocks noGrp="1"/>
          </p:cNvSpPr>
          <p:nvPr>
            <p:ph type="dt" idx="10"/>
          </p:nvPr>
        </p:nvSpPr>
        <p:spPr/>
        <p:txBody>
          <a:bodyPr/>
          <a:lstStyle/>
          <a:p>
            <a:r>
              <a:rPr lang="en-US" dirty="0"/>
              <a:t>September 2019</a:t>
            </a:r>
            <a:endParaRPr lang="en-GB" dirty="0"/>
          </a:p>
        </p:txBody>
      </p:sp>
      <p:sp>
        <p:nvSpPr>
          <p:cNvPr id="5" name="Footer Placeholder 4">
            <a:extLst>
              <a:ext uri="{FF2B5EF4-FFF2-40B4-BE49-F238E27FC236}">
                <a16:creationId xmlns:a16="http://schemas.microsoft.com/office/drawing/2014/main" id="{4F53EA86-752C-4A35-BBB6-25DB042174AC}"/>
              </a:ext>
            </a:extLst>
          </p:cNvPr>
          <p:cNvSpPr>
            <a:spLocks noGrp="1"/>
          </p:cNvSpPr>
          <p:nvPr>
            <p:ph type="ftr" idx="11"/>
          </p:nvPr>
        </p:nvSpPr>
        <p:spPr/>
        <p:txBody>
          <a:bodyPr/>
          <a:lstStyle/>
          <a:p>
            <a:r>
              <a:rPr lang="en-GB" dirty="0"/>
              <a:t>Jon Rosdahl, Qualcomm</a:t>
            </a:r>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10173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341437"/>
            <a:ext cx="11247967" cy="5111749"/>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
        <p:nvSpPr>
          <p:cNvPr id="4" name="Date Placeholder 3">
            <a:extLst>
              <a:ext uri="{FF2B5EF4-FFF2-40B4-BE49-F238E27FC236}">
                <a16:creationId xmlns:a16="http://schemas.microsoft.com/office/drawing/2014/main" id="{966459D0-6D89-4202-A942-78EDFB7FE1FA}"/>
              </a:ext>
            </a:extLst>
          </p:cNvPr>
          <p:cNvSpPr>
            <a:spLocks noGrp="1"/>
          </p:cNvSpPr>
          <p:nvPr>
            <p:ph type="dt" idx="10"/>
          </p:nvPr>
        </p:nvSpPr>
        <p:spPr/>
        <p:txBody>
          <a:bodyPr/>
          <a:lstStyle/>
          <a:p>
            <a:r>
              <a:rPr lang="en-US" dirty="0"/>
              <a:t>September 2019</a:t>
            </a:r>
            <a:endParaRPr lang="en-GB" dirty="0"/>
          </a:p>
        </p:txBody>
      </p:sp>
      <p:sp>
        <p:nvSpPr>
          <p:cNvPr id="5" name="Footer Placeholder 4">
            <a:extLst>
              <a:ext uri="{FF2B5EF4-FFF2-40B4-BE49-F238E27FC236}">
                <a16:creationId xmlns:a16="http://schemas.microsoft.com/office/drawing/2014/main" id="{CA9EB942-95D9-45F0-B00B-D27E9B081A57}"/>
              </a:ext>
            </a:extLst>
          </p:cNvPr>
          <p:cNvSpPr>
            <a:spLocks noGrp="1"/>
          </p:cNvSpPr>
          <p:nvPr>
            <p:ph type="ftr" idx="11"/>
          </p:nvPr>
        </p:nvSpPr>
        <p:spPr/>
        <p:txBody>
          <a:bodyPr/>
          <a:lstStyle/>
          <a:p>
            <a:r>
              <a:rPr lang="en-GB" dirty="0"/>
              <a:t>Jon Rosdahl, Qualcomm</a:t>
            </a:r>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90358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4" y="725488"/>
            <a:ext cx="7770813" cy="1065213"/>
          </a:xfrm>
        </p:spPr>
        <p:txBody>
          <a:bodyPr/>
          <a:lstStyle/>
          <a:p>
            <a:r>
              <a:rPr lang="en-GB" dirty="0"/>
              <a:t>M3.3	 Other WG meeting plans</a:t>
            </a:r>
            <a:br>
              <a:rPr lang="en-GB" dirty="0"/>
            </a:br>
            <a:endParaRPr lang="en-US" dirty="0"/>
          </a:p>
        </p:txBody>
      </p:sp>
      <p:sp>
        <p:nvSpPr>
          <p:cNvPr id="3" name="Content Placeholder 2"/>
          <p:cNvSpPr>
            <a:spLocks noGrp="1"/>
          </p:cNvSpPr>
          <p:nvPr>
            <p:ph idx="1"/>
          </p:nvPr>
        </p:nvSpPr>
        <p:spPr>
          <a:xfrm>
            <a:off x="2220913" y="1412777"/>
            <a:ext cx="7770813" cy="4113213"/>
          </a:xfrm>
        </p:spPr>
        <p:style>
          <a:lnRef idx="1">
            <a:schemeClr val="accent3"/>
          </a:lnRef>
          <a:fillRef idx="2">
            <a:schemeClr val="accent3"/>
          </a:fillRef>
          <a:effectRef idx="1">
            <a:schemeClr val="accent3"/>
          </a:effectRef>
          <a:fontRef idx="minor">
            <a:schemeClr val="dk1"/>
          </a:fontRef>
        </p:style>
        <p:txBody>
          <a:bodyPr/>
          <a:lstStyle/>
          <a:p>
            <a:r>
              <a:rPr lang="en-US" dirty="0">
                <a:hlinkClick r:id="rId3"/>
              </a:rPr>
              <a:t>802.1</a:t>
            </a:r>
            <a:r>
              <a:rPr lang="en-US" dirty="0"/>
              <a:t> </a:t>
            </a:r>
            <a:r>
              <a:rPr lang="en-US" dirty="0">
                <a:hlinkClick r:id="rId4"/>
              </a:rPr>
              <a:t>802.3</a:t>
            </a:r>
            <a:r>
              <a:rPr lang="en-US" dirty="0"/>
              <a:t> </a:t>
            </a:r>
            <a:r>
              <a:rPr lang="en-US" dirty="0">
                <a:hlinkClick r:id="rId5"/>
              </a:rPr>
              <a:t>802.11</a:t>
            </a:r>
            <a:r>
              <a:rPr lang="en-US" dirty="0"/>
              <a:t>   </a:t>
            </a:r>
            <a:r>
              <a:rPr lang="en-US" dirty="0">
                <a:hlinkClick r:id="rId6"/>
              </a:rPr>
              <a:t>802.15</a:t>
            </a:r>
            <a:r>
              <a:rPr lang="en-US" dirty="0"/>
              <a:t>  </a:t>
            </a:r>
            <a:r>
              <a:rPr lang="en-US" dirty="0">
                <a:hlinkClick r:id="rId7"/>
              </a:rPr>
              <a:t>802.18</a:t>
            </a:r>
            <a:r>
              <a:rPr lang="en-US" dirty="0"/>
              <a:t>   </a:t>
            </a:r>
            <a:r>
              <a:rPr lang="en-US" dirty="0">
                <a:hlinkClick r:id="rId8"/>
              </a:rPr>
              <a:t>802.19</a:t>
            </a:r>
            <a:r>
              <a:rPr lang="en-US" dirty="0"/>
              <a:t>  </a:t>
            </a:r>
            <a:r>
              <a:rPr lang="en-US" dirty="0">
                <a:hlinkClick r:id="rId9"/>
              </a:rPr>
              <a:t>802.24</a:t>
            </a:r>
            <a:r>
              <a:rPr lang="en-US" dirty="0"/>
              <a:t> </a:t>
            </a:r>
          </a:p>
          <a:p>
            <a:r>
              <a:rPr lang="en-US" dirty="0"/>
              <a:t>Only Wireless Groups here this week, 802.1 and 802.3 meet next week.</a:t>
            </a:r>
          </a:p>
          <a:p>
            <a:r>
              <a:rPr lang="en-US" dirty="0"/>
              <a:t>Treasurer Report: </a:t>
            </a:r>
            <a:r>
              <a:rPr lang="en-US" dirty="0">
                <a:hlinkClick r:id="rId10"/>
              </a:rPr>
              <a:t>EC-19/0136r1</a:t>
            </a:r>
            <a:endParaRPr lang="en-US" dirty="0"/>
          </a:p>
          <a:p>
            <a:endParaRPr lang="en-US" dirty="0">
              <a:hlinkClick r:id="rId11"/>
            </a:endParaRPr>
          </a:p>
          <a:p>
            <a:r>
              <a:rPr lang="en-US" dirty="0">
                <a:hlinkClick r:id="rId11"/>
              </a:rPr>
              <a:t>Patent policy</a:t>
            </a:r>
            <a:r>
              <a:rPr lang="en-US" dirty="0"/>
              <a:t> (in IEEE-SA bylaws), </a:t>
            </a:r>
            <a:r>
              <a:rPr lang="en-US" dirty="0">
                <a:hlinkClick r:id="rId12"/>
              </a:rPr>
              <a:t>patent policy materials</a:t>
            </a:r>
            <a:r>
              <a:rPr lang="en-US" dirty="0"/>
              <a:t> (slide set), and </a:t>
            </a:r>
            <a:r>
              <a:rPr lang="en-US" dirty="0">
                <a:hlinkClick r:id="rId13"/>
              </a:rPr>
              <a:t>antitrust guidelines</a:t>
            </a:r>
            <a:r>
              <a:rPr lang="en-US" dirty="0"/>
              <a:t> </a:t>
            </a:r>
          </a:p>
          <a:p>
            <a:endParaRPr lang="en-US" dirty="0"/>
          </a:p>
        </p:txBody>
      </p:sp>
      <p:sp>
        <p:nvSpPr>
          <p:cNvPr id="4" name="Date Placeholder 3"/>
          <p:cNvSpPr>
            <a:spLocks noGrp="1"/>
          </p:cNvSpPr>
          <p:nvPr>
            <p:ph type="dt" idx="10"/>
          </p:nvPr>
        </p:nvSpPr>
        <p:spPr/>
        <p:txBody>
          <a:bodyPr/>
          <a:lstStyle/>
          <a:p>
            <a:r>
              <a:rPr lang="en-US" dirty="0"/>
              <a:t>September 2019</a:t>
            </a:r>
            <a:endParaRPr lang="en-GB" dirty="0"/>
          </a:p>
        </p:txBody>
      </p:sp>
      <p:sp>
        <p:nvSpPr>
          <p:cNvPr id="5" name="Footer Placeholder 4"/>
          <p:cNvSpPr>
            <a:spLocks noGrp="1"/>
          </p:cNvSpPr>
          <p:nvPr>
            <p:ph type="ftr" idx="11"/>
          </p:nvPr>
        </p:nvSpPr>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7318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FE12-F38E-45F5-AFE9-70D97C23927E}"/>
              </a:ext>
            </a:extLst>
          </p:cNvPr>
          <p:cNvSpPr>
            <a:spLocks noGrp="1"/>
          </p:cNvSpPr>
          <p:nvPr>
            <p:ph type="title"/>
          </p:nvPr>
        </p:nvSpPr>
        <p:spPr>
          <a:xfrm>
            <a:off x="1026585" y="2747962"/>
            <a:ext cx="10363200" cy="1362075"/>
          </a:xfrm>
        </p:spPr>
        <p:txBody>
          <a:bodyPr/>
          <a:lstStyle/>
          <a:p>
            <a:pPr algn="ctr"/>
            <a:r>
              <a:rPr lang="en-US" dirty="0"/>
              <a:t>Housekeeping Notes from </a:t>
            </a:r>
            <a:br>
              <a:rPr lang="en-US" dirty="0"/>
            </a:br>
            <a:r>
              <a:rPr lang="en-US" dirty="0"/>
              <a:t>MTG Events</a:t>
            </a:r>
          </a:p>
        </p:txBody>
      </p:sp>
      <p:sp>
        <p:nvSpPr>
          <p:cNvPr id="5" name="Footer Placeholder 4">
            <a:extLst>
              <a:ext uri="{FF2B5EF4-FFF2-40B4-BE49-F238E27FC236}">
                <a16:creationId xmlns:a16="http://schemas.microsoft.com/office/drawing/2014/main" id="{7DD8FB22-8566-4EFC-9B56-5281898EA33C}"/>
              </a:ext>
            </a:extLst>
          </p:cNvPr>
          <p:cNvSpPr>
            <a:spLocks noGrp="1"/>
          </p:cNvSpPr>
          <p:nvPr>
            <p:ph type="ftr" idx="11"/>
          </p:nvPr>
        </p:nvSpPr>
        <p:spPr/>
        <p:txBody>
          <a:bodyPr/>
          <a:lstStyle/>
          <a:p>
            <a:r>
              <a:rPr lang="en-GB" dirty="0"/>
              <a:t>Jon Rosdahl, Qualcomm</a:t>
            </a:r>
          </a:p>
        </p:txBody>
      </p:sp>
      <p:sp>
        <p:nvSpPr>
          <p:cNvPr id="6" name="Slide Number Placeholder 5">
            <a:extLst>
              <a:ext uri="{FF2B5EF4-FFF2-40B4-BE49-F238E27FC236}">
                <a16:creationId xmlns:a16="http://schemas.microsoft.com/office/drawing/2014/main" id="{B498BA9A-009C-4D1A-A108-236DE0A86901}"/>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22416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5440" y="1340768"/>
            <a:ext cx="9865096" cy="5112568"/>
          </a:xfrm>
        </p:spPr>
        <p:txBody>
          <a:bodyPr>
            <a:normAutofit/>
          </a:bodyPr>
          <a:lstStyle/>
          <a:p>
            <a:pPr algn="l"/>
            <a:r>
              <a:rPr lang="en-GB" sz="4900" b="1" dirty="0"/>
              <a:t>MEETING APP </a:t>
            </a:r>
            <a:r>
              <a:rPr lang="en-GB" sz="4000" b="1" dirty="0"/>
              <a:t>– how to download</a:t>
            </a:r>
            <a:br>
              <a:rPr lang="en-GB" sz="4900" b="1" dirty="0"/>
            </a:br>
            <a:br>
              <a:rPr lang="en-GB" sz="2700" dirty="0"/>
            </a:br>
            <a:r>
              <a:rPr lang="en-GB" sz="2800" b="1" dirty="0">
                <a:solidFill>
                  <a:srgbClr val="0070C0"/>
                </a:solidFill>
              </a:rPr>
              <a:t>Go to Play Store or App Store</a:t>
            </a:r>
            <a:br>
              <a:rPr lang="en-AU" sz="2000" dirty="0"/>
            </a:br>
            <a:r>
              <a:rPr lang="en-AU" sz="2000" b="1" dirty="0"/>
              <a:t>Find and Install:</a:t>
            </a:r>
            <a:r>
              <a:rPr lang="en-AU" sz="2000" dirty="0"/>
              <a:t>	The Event App by </a:t>
            </a:r>
            <a:r>
              <a:rPr lang="en-AU" sz="2000" dirty="0" err="1"/>
              <a:t>EventsAir</a:t>
            </a:r>
            <a:br>
              <a:rPr lang="en-AU" sz="2000" dirty="0"/>
            </a:br>
            <a:r>
              <a:rPr lang="en-AU" sz="2000" b="1" dirty="0"/>
              <a:t>Event Code:</a:t>
            </a:r>
            <a:r>
              <a:rPr lang="en-AU" sz="2000" dirty="0"/>
              <a:t>	802interimhanoi</a:t>
            </a:r>
            <a:br>
              <a:rPr lang="en-AU" sz="2000" dirty="0"/>
            </a:br>
            <a:br>
              <a:rPr lang="en-AU" sz="1600" dirty="0"/>
            </a:br>
            <a:r>
              <a:rPr lang="en-AU" sz="2000" b="1" dirty="0">
                <a:solidFill>
                  <a:srgbClr val="0070C0"/>
                </a:solidFill>
              </a:rPr>
              <a:t>Click on AGENDA to see the combined schedule.  </a:t>
            </a:r>
            <a:br>
              <a:rPr lang="en-AU" sz="2000" b="1" dirty="0">
                <a:solidFill>
                  <a:srgbClr val="0070C0"/>
                </a:solidFill>
              </a:rPr>
            </a:br>
            <a:br>
              <a:rPr lang="en-AU" sz="2000" b="1" dirty="0">
                <a:solidFill>
                  <a:srgbClr val="0070C0"/>
                </a:solidFill>
              </a:rPr>
            </a:br>
            <a:r>
              <a:rPr lang="en-AU" sz="2000" b="1" dirty="0">
                <a:solidFill>
                  <a:srgbClr val="0070C0"/>
                </a:solidFill>
              </a:rPr>
              <a:t>To personalise your agenda and save the sessions you want to attend, please log in using your details on the back of your name badge.</a:t>
            </a:r>
            <a:br>
              <a:rPr lang="en-AU" sz="2000" b="1" dirty="0">
                <a:solidFill>
                  <a:srgbClr val="0070C0"/>
                </a:solidFill>
              </a:rPr>
            </a:br>
            <a:br>
              <a:rPr lang="en-AU" sz="2000" b="1" dirty="0">
                <a:solidFill>
                  <a:srgbClr val="0070C0"/>
                </a:solidFill>
              </a:rPr>
            </a:br>
            <a:r>
              <a:rPr lang="en-AU" sz="2000" b="1" dirty="0">
                <a:solidFill>
                  <a:srgbClr val="0070C0"/>
                </a:solidFill>
              </a:rPr>
              <a:t>Details on how to download the app are also at the registration desk.</a:t>
            </a:r>
            <a:endParaRPr lang="en-AU" sz="2000" i="1" dirty="0"/>
          </a:p>
        </p:txBody>
      </p:sp>
      <p:pic>
        <p:nvPicPr>
          <p:cNvPr id="1026" name="Picture 2" descr="IEEE 802 Wireless Interim">
            <a:extLst>
              <a:ext uri="{FF2B5EF4-FFF2-40B4-BE49-F238E27FC236}">
                <a16:creationId xmlns:a16="http://schemas.microsoft.com/office/drawing/2014/main" id="{E2A2659E-94E7-4CC6-9D3C-33E25224B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744" y="620688"/>
            <a:ext cx="3827509" cy="107133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52F4FD03-6011-4670-9B09-AD47291FDB75}"/>
              </a:ext>
            </a:extLst>
          </p:cNvPr>
          <p:cNvSpPr>
            <a:spLocks noGrp="1"/>
          </p:cNvSpPr>
          <p:nvPr>
            <p:ph type="dt" idx="10"/>
          </p:nvPr>
        </p:nvSpPr>
        <p:spPr/>
        <p:txBody>
          <a:bodyPr/>
          <a:lstStyle/>
          <a:p>
            <a:r>
              <a:rPr lang="en-US"/>
              <a:t>September 2019</a:t>
            </a:r>
            <a:endParaRPr lang="en-GB" dirty="0"/>
          </a:p>
        </p:txBody>
      </p:sp>
      <p:sp>
        <p:nvSpPr>
          <p:cNvPr id="3" name="Footer Placeholder 2">
            <a:extLst>
              <a:ext uri="{FF2B5EF4-FFF2-40B4-BE49-F238E27FC236}">
                <a16:creationId xmlns:a16="http://schemas.microsoft.com/office/drawing/2014/main" id="{1C1D3E8C-D672-4D7F-8E2C-2267A840B354}"/>
              </a:ext>
            </a:extLst>
          </p:cNvPr>
          <p:cNvSpPr>
            <a:spLocks noGrp="1"/>
          </p:cNvSpPr>
          <p:nvPr>
            <p:ph type="ftr" idx="11"/>
          </p:nvPr>
        </p:nvSpPr>
        <p:spPr/>
        <p:txBody>
          <a:bodyPr/>
          <a:lstStyle/>
          <a:p>
            <a:r>
              <a:rPr lang="en-GB"/>
              <a:t>Jon Rosdahl, Qualcomm</a:t>
            </a:r>
            <a:endParaRPr lang="en-GB" dirty="0"/>
          </a:p>
        </p:txBody>
      </p:sp>
      <p:sp>
        <p:nvSpPr>
          <p:cNvPr id="5" name="Slide Number Placeholder 4">
            <a:extLst>
              <a:ext uri="{FF2B5EF4-FFF2-40B4-BE49-F238E27FC236}">
                <a16:creationId xmlns:a16="http://schemas.microsoft.com/office/drawing/2014/main" id="{494F3F19-D8C6-48B2-AB4E-49372466C14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66083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5560" y="1340768"/>
            <a:ext cx="8280920" cy="1368152"/>
          </a:xfrm>
        </p:spPr>
        <p:txBody>
          <a:bodyPr>
            <a:normAutofit/>
          </a:bodyPr>
          <a:lstStyle/>
          <a:p>
            <a:pPr algn="l"/>
            <a:r>
              <a:rPr lang="en-GB" sz="4900" b="1" dirty="0"/>
              <a:t>PROGRAM APP</a:t>
            </a:r>
            <a:br>
              <a:rPr lang="en-GB" sz="2700" dirty="0"/>
            </a:br>
            <a:endParaRPr lang="en-AU" sz="2000" i="1" dirty="0"/>
          </a:p>
        </p:txBody>
      </p:sp>
      <p:pic>
        <p:nvPicPr>
          <p:cNvPr id="1026" name="Picture 2" descr="Image result for html 5">
            <a:extLst>
              <a:ext uri="{FF2B5EF4-FFF2-40B4-BE49-F238E27FC236}">
                <a16:creationId xmlns:a16="http://schemas.microsoft.com/office/drawing/2014/main" id="{2ACC0B42-7409-4B6E-9684-3DE41488CF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8958" y="2375612"/>
            <a:ext cx="842380" cy="790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CEF31B0-5797-4175-8466-8FDE5A113441}"/>
              </a:ext>
            </a:extLst>
          </p:cNvPr>
          <p:cNvSpPr/>
          <p:nvPr/>
        </p:nvSpPr>
        <p:spPr>
          <a:xfrm>
            <a:off x="3629877" y="2610177"/>
            <a:ext cx="4702236" cy="646331"/>
          </a:xfrm>
          <a:prstGeom prst="rect">
            <a:avLst/>
          </a:prstGeom>
        </p:spPr>
        <p:txBody>
          <a:bodyPr wrap="square">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https://touchpoint.eventsair.com/attendeeapp/ieee802-2019/802interimhanoi/</a:t>
            </a:r>
          </a:p>
        </p:txBody>
      </p:sp>
      <p:pic>
        <p:nvPicPr>
          <p:cNvPr id="1030" name="Picture 6" descr="Image result for app store">
            <a:extLst>
              <a:ext uri="{FF2B5EF4-FFF2-40B4-BE49-F238E27FC236}">
                <a16:creationId xmlns:a16="http://schemas.microsoft.com/office/drawing/2014/main" id="{15D6DD32-520C-4947-A092-8023B6C5BF6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0000"/>
          <a:stretch/>
        </p:blipFill>
        <p:spPr bwMode="auto">
          <a:xfrm>
            <a:off x="1955437" y="3988277"/>
            <a:ext cx="1512168" cy="554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pp store">
            <a:extLst>
              <a:ext uri="{FF2B5EF4-FFF2-40B4-BE49-F238E27FC236}">
                <a16:creationId xmlns:a16="http://schemas.microsoft.com/office/drawing/2014/main" id="{966468E8-F02B-4348-B116-DBFF83A9A85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46918" y="5706986"/>
            <a:ext cx="1512168" cy="5548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B016346-FF97-4861-90BB-EE6CC05CF02A}"/>
              </a:ext>
            </a:extLst>
          </p:cNvPr>
          <p:cNvSpPr/>
          <p:nvPr/>
        </p:nvSpPr>
        <p:spPr>
          <a:xfrm>
            <a:off x="3629877" y="3942540"/>
            <a:ext cx="4572000" cy="646331"/>
          </a:xfrm>
          <a:prstGeom prst="rect">
            <a:avLst/>
          </a:prstGeom>
        </p:spPr>
        <p:txBody>
          <a:bodyPr>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https://itunes.apple.com/us/app/the-event-app-by-eventsair/id1142851582?ls=1&amp;mt=8</a:t>
            </a:r>
          </a:p>
        </p:txBody>
      </p:sp>
      <p:sp>
        <p:nvSpPr>
          <p:cNvPr id="12" name="Rectangle 11">
            <a:extLst>
              <a:ext uri="{FF2B5EF4-FFF2-40B4-BE49-F238E27FC236}">
                <a16:creationId xmlns:a16="http://schemas.microsoft.com/office/drawing/2014/main" id="{08DC1E01-3A14-4310-8D1F-CD9E3602D74E}"/>
              </a:ext>
            </a:extLst>
          </p:cNvPr>
          <p:cNvSpPr/>
          <p:nvPr/>
        </p:nvSpPr>
        <p:spPr>
          <a:xfrm>
            <a:off x="3648945" y="5661249"/>
            <a:ext cx="4572000" cy="646331"/>
          </a:xfrm>
          <a:prstGeom prst="rect">
            <a:avLst/>
          </a:prstGeom>
        </p:spPr>
        <p:txBody>
          <a:bodyPr>
            <a:spAutoFit/>
          </a:bodyPr>
          <a:lstStyle/>
          <a:p>
            <a:pPr defTabSz="914400" eaLnBrk="1" fontAlgn="auto" hangingPunct="1">
              <a:spcBef>
                <a:spcPts val="0"/>
              </a:spcBef>
              <a:spcAft>
                <a:spcPts val="0"/>
              </a:spcAft>
              <a:buClrTx/>
              <a:buSzTx/>
            </a:pPr>
            <a:r>
              <a:rPr lang="en-AU" sz="1800" dirty="0">
                <a:solidFill>
                  <a:prstClr val="black"/>
                </a:solidFill>
                <a:latin typeface="Calibri"/>
                <a:ea typeface="+mn-ea"/>
              </a:rPr>
              <a:t>https://play.google.com/store/apps/details?id=com.eventsair.attendeeapp</a:t>
            </a:r>
          </a:p>
        </p:txBody>
      </p:sp>
      <p:pic>
        <p:nvPicPr>
          <p:cNvPr id="14" name="Picture 2" descr="IEEE 802 Wireless Interim">
            <a:extLst>
              <a:ext uri="{FF2B5EF4-FFF2-40B4-BE49-F238E27FC236}">
                <a16:creationId xmlns:a16="http://schemas.microsoft.com/office/drawing/2014/main" id="{EE1223B3-9B4C-4F31-B508-55EC64FC8A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3752" y="550420"/>
            <a:ext cx="3827509" cy="10713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BA03A4-543D-486F-9F0C-08FBFB0A39F8}"/>
              </a:ext>
            </a:extLst>
          </p:cNvPr>
          <p:cNvPicPr>
            <a:picLocks noChangeAspect="1"/>
          </p:cNvPicPr>
          <p:nvPr/>
        </p:nvPicPr>
        <p:blipFill>
          <a:blip r:embed="rId6"/>
          <a:stretch>
            <a:fillRect/>
          </a:stretch>
        </p:blipFill>
        <p:spPr>
          <a:xfrm>
            <a:off x="8789340" y="2204864"/>
            <a:ext cx="1267100" cy="1267100"/>
          </a:xfrm>
          <a:prstGeom prst="rect">
            <a:avLst/>
          </a:prstGeom>
        </p:spPr>
      </p:pic>
      <p:pic>
        <p:nvPicPr>
          <p:cNvPr id="3" name="Picture 2">
            <a:extLst>
              <a:ext uri="{FF2B5EF4-FFF2-40B4-BE49-F238E27FC236}">
                <a16:creationId xmlns:a16="http://schemas.microsoft.com/office/drawing/2014/main" id="{0C80D633-DA63-442B-A237-FBA6D86FA0F9}"/>
              </a:ext>
            </a:extLst>
          </p:cNvPr>
          <p:cNvPicPr>
            <a:picLocks noChangeAspect="1"/>
          </p:cNvPicPr>
          <p:nvPr/>
        </p:nvPicPr>
        <p:blipFill>
          <a:blip r:embed="rId7"/>
          <a:stretch>
            <a:fillRect/>
          </a:stretch>
        </p:blipFill>
        <p:spPr>
          <a:xfrm>
            <a:off x="8789340" y="3746076"/>
            <a:ext cx="1267100" cy="1267100"/>
          </a:xfrm>
          <a:prstGeom prst="rect">
            <a:avLst/>
          </a:prstGeom>
        </p:spPr>
      </p:pic>
      <p:pic>
        <p:nvPicPr>
          <p:cNvPr id="7" name="Picture 6">
            <a:extLst>
              <a:ext uri="{FF2B5EF4-FFF2-40B4-BE49-F238E27FC236}">
                <a16:creationId xmlns:a16="http://schemas.microsoft.com/office/drawing/2014/main" id="{FFF258CE-2DE0-48EC-8BFA-FFC68A68A29C}"/>
              </a:ext>
            </a:extLst>
          </p:cNvPr>
          <p:cNvPicPr>
            <a:picLocks noChangeAspect="1"/>
          </p:cNvPicPr>
          <p:nvPr/>
        </p:nvPicPr>
        <p:blipFill>
          <a:blip r:embed="rId8"/>
          <a:stretch>
            <a:fillRect/>
          </a:stretch>
        </p:blipFill>
        <p:spPr>
          <a:xfrm>
            <a:off x="8789340" y="5330252"/>
            <a:ext cx="1267100" cy="1267100"/>
          </a:xfrm>
          <a:prstGeom prst="rect">
            <a:avLst/>
          </a:prstGeom>
        </p:spPr>
      </p:pic>
      <p:sp>
        <p:nvSpPr>
          <p:cNvPr id="6" name="Date Placeholder 5">
            <a:extLst>
              <a:ext uri="{FF2B5EF4-FFF2-40B4-BE49-F238E27FC236}">
                <a16:creationId xmlns:a16="http://schemas.microsoft.com/office/drawing/2014/main" id="{B0AA3500-769C-4770-8BDB-D2F3319AB698}"/>
              </a:ext>
            </a:extLst>
          </p:cNvPr>
          <p:cNvSpPr>
            <a:spLocks noGrp="1"/>
          </p:cNvSpPr>
          <p:nvPr>
            <p:ph type="dt" idx="10"/>
          </p:nvPr>
        </p:nvSpPr>
        <p:spPr/>
        <p:txBody>
          <a:bodyPr/>
          <a:lstStyle/>
          <a:p>
            <a:r>
              <a:rPr lang="en-US"/>
              <a:t>September 2019</a:t>
            </a:r>
            <a:endParaRPr lang="en-GB" dirty="0"/>
          </a:p>
        </p:txBody>
      </p:sp>
      <p:sp>
        <p:nvSpPr>
          <p:cNvPr id="8" name="Footer Placeholder 7">
            <a:extLst>
              <a:ext uri="{FF2B5EF4-FFF2-40B4-BE49-F238E27FC236}">
                <a16:creationId xmlns:a16="http://schemas.microsoft.com/office/drawing/2014/main" id="{0234A2C0-A12B-4574-98DD-31706B10CC1E}"/>
              </a:ext>
            </a:extLst>
          </p:cNvPr>
          <p:cNvSpPr>
            <a:spLocks noGrp="1"/>
          </p:cNvSpPr>
          <p:nvPr>
            <p:ph type="ftr" idx="11"/>
          </p:nvPr>
        </p:nvSpPr>
        <p:spPr/>
        <p:txBody>
          <a:bodyPr/>
          <a:lstStyle/>
          <a:p>
            <a:r>
              <a:rPr lang="en-GB"/>
              <a:t>Jon Rosdahl, Qualcomm</a:t>
            </a:r>
            <a:endParaRPr lang="en-GB" dirty="0"/>
          </a:p>
        </p:txBody>
      </p:sp>
      <p:sp>
        <p:nvSpPr>
          <p:cNvPr id="10" name="Slide Number Placeholder 9">
            <a:extLst>
              <a:ext uri="{FF2B5EF4-FFF2-40B4-BE49-F238E27FC236}">
                <a16:creationId xmlns:a16="http://schemas.microsoft.com/office/drawing/2014/main" id="{AEF099A5-108D-4FE7-847F-16AE1087FE2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781140089"/>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4311f4cbb163929799635b3533086bc5">
  <xsd:schema xmlns:xsd="http://www.w3.org/2001/XMLSchema" xmlns:xs="http://www.w3.org/2001/XMLSchema" xmlns:p="http://schemas.microsoft.com/office/2006/metadata/properties" xmlns:ns3="cc9c437c-ae0c-4066-8d90-a0f7de786127" targetNamespace="http://schemas.microsoft.com/office/2006/metadata/properties" ma:root="true" ma:fieldsID="d379333b328fc1e174c551e0217d7026"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F7E32F-A9A5-4832-AD00-C7EF81F6A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08BB37-C34C-4F32-A06E-9DA6495C2AE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c9c437c-ae0c-4066-8d90-a0f7de786127"/>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D75BBF3E-DFC1-4179-87F0-29AAD27D94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69277</TotalTime>
  <Words>1155</Words>
  <Application>Microsoft Office PowerPoint</Application>
  <PresentationFormat>Widescreen</PresentationFormat>
  <Paragraphs>248</Paragraphs>
  <Slides>28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Arial</vt:lpstr>
      <vt:lpstr>Calibri</vt:lpstr>
      <vt:lpstr>Times New Roman</vt:lpstr>
      <vt:lpstr>802-11 Theme</vt:lpstr>
      <vt:lpstr>Document</vt:lpstr>
      <vt:lpstr>1st Vice Chair Report - Sept 2019 - Hanoi</vt:lpstr>
      <vt:lpstr>Abstract</vt:lpstr>
      <vt:lpstr>Monday–  802.11 Opening Plenary</vt:lpstr>
      <vt:lpstr>Event Conduct and Safety Statement </vt:lpstr>
      <vt:lpstr>Event Conduct and Safety Statement</vt:lpstr>
      <vt:lpstr>M3.3  Other WG meeting plans </vt:lpstr>
      <vt:lpstr>Housekeeping Notes from  MTG Events</vt:lpstr>
      <vt:lpstr>MEETING APP – how to download  Go to Play Store or App Store Find and Install: The Event App by EventsAir Event Code: 802interimhanoi  Click on AGENDA to see the combined schedule.    To personalise your agenda and save the sessions you want to attend, please log in using your details on the back of your name badge.  Details on how to download the app are also at the registration desk.</vt:lpstr>
      <vt:lpstr>PROGRAM APP </vt:lpstr>
      <vt:lpstr>      NAME BADGE    - The Wireless details and Meeting App login information is available on the back of your name badge           </vt:lpstr>
      <vt:lpstr>       MEALS   - Breakfast is included in your room rate  if you booked via the Marriott Hotel link   - Morning and Afternoon tea will be served in the foyer    - Lunch will be available from 1200 – 1330 in the JW Cafe         </vt:lpstr>
      <vt:lpstr>       MEALS   - DIETARY REQUIREMENTS:  all dietary requirements have been communicated to the hotel.  All foods are labelled and if you have any queries please see the waitstaff or please see Manoj who will be in the JW Café during lunch and can help with requests!         </vt:lpstr>
      <vt:lpstr>WEDNESDAY SOCIAL BIA HOI THEME DINNER Wednesday September 18, 2019 Date:               Wednesday September 18, 2019 Time:               6.30pm  Venue:             Lakeside, JW Marriott (inside if rain) Entertainment: Local Vietnamese Entertainment Dress code:     Casual  The social will include local Vietnamese food and Bio Hoi BBQ buffet, which will be complimented by 2 hours of free flow drinks including local beer, wine and Botanical Garden Cocktails and fresh juices.   The Entertainment will include Vietnamese Lion Dancers and traditional  Vietnamese band. We look forward to a fun evening and seeing you there.</vt:lpstr>
      <vt:lpstr>SIGHTSEEING/TOURS EXPERIENCE VIETNAM Let Viet At Halong Charm Guide You   Come and chat with Viet at the registration  desk.  Viet has wealth of knowledge about  local restaurants, quick tours or assist with  building a whole itinerary for you.</vt:lpstr>
      <vt:lpstr>Any Questions  Please see Daniel or Sara on the registration desk!</vt:lpstr>
      <vt:lpstr>PowerPoint Presentation</vt:lpstr>
      <vt:lpstr>2019 Future Sessions</vt:lpstr>
      <vt:lpstr>Online Calendar Schedule</vt:lpstr>
      <vt:lpstr>M3.6  II Meeting Registration</vt:lpstr>
      <vt:lpstr>M3.7 Recording attendance</vt:lpstr>
      <vt:lpstr>M3.8 Local File Document Server information</vt:lpstr>
      <vt:lpstr>3.9 Next Session reminder</vt:lpstr>
      <vt:lpstr>802.11 Mid-Week Plenary</vt:lpstr>
      <vt:lpstr>W5.1 Room Change Requests</vt:lpstr>
      <vt:lpstr>802.11 WG Closing Plenary</vt:lpstr>
      <vt:lpstr>F3.1.1 -Straw Poll regarding this meeting location</vt:lpstr>
      <vt:lpstr>F3.1.2: Future Venue Insight</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Sept 2019 - Hanoi</dc:title>
  <dc:subject>September 2019</dc:subject>
  <dc:creator>Jon Rosdahl</dc:creator>
  <dc:description>Jon Rosdahl (Qualcomm)</dc:description>
  <cp:lastModifiedBy>Jon Rosdahl</cp:lastModifiedBy>
  <cp:revision>290</cp:revision>
  <cp:lastPrinted>1601-01-01T00:00:00Z</cp:lastPrinted>
  <dcterms:created xsi:type="dcterms:W3CDTF">2014-04-14T10:59:07Z</dcterms:created>
  <dcterms:modified xsi:type="dcterms:W3CDTF">2019-09-20T01:19:07Z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