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4"/>
  </p:notesMasterIdLst>
  <p:handoutMasterIdLst>
    <p:handoutMasterId r:id="rId55"/>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269" r:id="rId15"/>
    <p:sldId id="359" r:id="rId16"/>
    <p:sldId id="356" r:id="rId17"/>
    <p:sldId id="357" r:id="rId18"/>
    <p:sldId id="343" r:id="rId19"/>
    <p:sldId id="360" r:id="rId20"/>
    <p:sldId id="361" r:id="rId21"/>
    <p:sldId id="362" r:id="rId22"/>
    <p:sldId id="363" r:id="rId23"/>
    <p:sldId id="358" r:id="rId24"/>
    <p:sldId id="271" r:id="rId25"/>
    <p:sldId id="273" r:id="rId26"/>
    <p:sldId id="291" r:id="rId27"/>
    <p:sldId id="294" r:id="rId28"/>
    <p:sldId id="364" r:id="rId29"/>
    <p:sldId id="367" r:id="rId30"/>
    <p:sldId id="365" r:id="rId31"/>
    <p:sldId id="301" r:id="rId32"/>
    <p:sldId id="366" r:id="rId33"/>
    <p:sldId id="346" r:id="rId34"/>
    <p:sldId id="345" r:id="rId35"/>
    <p:sldId id="347" r:id="rId36"/>
    <p:sldId id="344" r:id="rId37"/>
    <p:sldId id="348" r:id="rId38"/>
    <p:sldId id="340" r:id="rId39"/>
    <p:sldId id="349" r:id="rId40"/>
    <p:sldId id="311" r:id="rId41"/>
    <p:sldId id="350" r:id="rId42"/>
    <p:sldId id="330" r:id="rId43"/>
    <p:sldId id="351" r:id="rId44"/>
    <p:sldId id="297" r:id="rId45"/>
    <p:sldId id="355" r:id="rId46"/>
    <p:sldId id="353" r:id="rId47"/>
    <p:sldId id="352" r:id="rId48"/>
    <p:sldId id="286" r:id="rId49"/>
    <p:sldId id="305" r:id="rId50"/>
    <p:sldId id="298" r:id="rId51"/>
    <p:sldId id="324" r:id="rId52"/>
    <p:sldId id="323" r:id="rId5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3" d="100"/>
          <a:sy n="113" d="100"/>
        </p:scale>
        <p:origin x="1146"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9/15/2019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2019</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September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Alfred Asterjadhi, Qualcomm Inc.</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2019</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2019</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802.11-19/1397r4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19/11-19-1172-01-00be-discussion-on-harq.pptx" TargetMode="External"/><Relationship Id="rId3" Type="http://schemas.openxmlformats.org/officeDocument/2006/relationships/hyperlink" Target="https://mentor.ieee.org/802.11/dcn/19/11-19-1098-01-00be-acknowledgement-for-harq-transmission.pptx" TargetMode="External"/><Relationship Id="rId7" Type="http://schemas.openxmlformats.org/officeDocument/2006/relationships/hyperlink" Target="https://mentor.ieee.org/802.11/dcn/19/11-19-1159-00-00be-multilink-operation-capability-announcement.pptx" TargetMode="External"/><Relationship Id="rId2" Type="http://schemas.openxmlformats.org/officeDocument/2006/relationships/hyperlink" Target="https://mentor.ieee.org/802.11/dcn/19/11-19-1080-00-00be-harq-complexity.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146-00-00be-harq-punctured-cc-performance-evaluation.pptx" TargetMode="External"/><Relationship Id="rId5" Type="http://schemas.openxmlformats.org/officeDocument/2006/relationships/hyperlink" Target="https://mentor.ieee.org/802.11/dcn/19/11-19-1133-00-00be-some-results-on-harq-performance-in-dense-deployments.pptx" TargetMode="External"/><Relationship Id="rId10" Type="http://schemas.openxmlformats.org/officeDocument/2006/relationships/hyperlink" Target="https://mentor.ieee.org/802.11/dcn/19/11-19-1231-02-00be-multiband-and-multichannel-operation-in-ieee-802-11be.pptx" TargetMode="External"/><Relationship Id="rId4" Type="http://schemas.openxmlformats.org/officeDocument/2006/relationships/hyperlink" Target="https://mentor.ieee.org/802.11/dcn/19/11-19-1132-02-00be-channel-coding-issue-in-harq.pptx" TargetMode="External"/><Relationship Id="rId9" Type="http://schemas.openxmlformats.org/officeDocument/2006/relationships/hyperlink" Target="https://mentor.ieee.org/802.11/dcn/19/11-19-1196-00-00be-combined-harq-and-rate-adaptation.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19/11-19-1095-01-00be-multi-link-requirement-discussion.pptx" TargetMode="External"/><Relationship Id="rId13" Type="http://schemas.openxmlformats.org/officeDocument/2006/relationships/hyperlink" Target="https://mentor.ieee.org/802.11/dcn/19/11-19-1129-01-00be-consideration-on-multi-ap-coordination.pptx" TargetMode="External"/><Relationship Id="rId3" Type="http://schemas.openxmlformats.org/officeDocument/2006/relationships/hyperlink" Target="https://mentor.ieee.org/802.11/dcn/19/11-19-0821-02-00be-multiple-band-discussion.pptx" TargetMode="External"/><Relationship Id="rId7" Type="http://schemas.openxmlformats.org/officeDocument/2006/relationships/hyperlink" Target="https://mentor.ieee.org/802.11/dcn/19/11-19-1082-01-00be-multi-link-operation-dynamic-tid-transfer.pptx" TargetMode="External"/><Relationship Id="rId12" Type="http://schemas.openxmlformats.org/officeDocument/2006/relationships/hyperlink" Target="https://mentor.ieee.org/802.11/dcn/19/11-19-1126-00-00be-enhanced-resource-unit-allocation-schemes-for-11be.pptx" TargetMode="External"/><Relationship Id="rId17" Type="http://schemas.openxmlformats.org/officeDocument/2006/relationships/hyperlink" Target="https://mentor.ieee.org/802.11/dcn/19/11-19-1144-01-00be-channel-access-for-multi-link-operation.pptx" TargetMode="External"/><Relationship Id="rId2" Type="http://schemas.openxmlformats.org/officeDocument/2006/relationships/hyperlink" Target="https://mentor.ieee.org/802.11/dcn/19/11-19-0773-02-00be-multi-link-operation-framework.pptx" TargetMode="External"/><Relationship Id="rId16" Type="http://schemas.openxmlformats.org/officeDocument/2006/relationships/hyperlink" Target="https://mentor.ieee.org/802.11/dcn/19/11-19-1143-00-00be-efficient-operation-for-multi-ap-coordination.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0979-00-00be-multi-link-operation-follow-up.pptx" TargetMode="External"/><Relationship Id="rId11" Type="http://schemas.openxmlformats.org/officeDocument/2006/relationships/hyperlink" Target="https://mentor.ieee.org/802.11/dcn/19/11-19-1117-00-00be-direct-link-mu-transmissions.pptx" TargetMode="External"/><Relationship Id="rId5" Type="http://schemas.openxmlformats.org/officeDocument/2006/relationships/hyperlink" Target="https://mentor.ieee.org/802.11/dcn/19/11-19-0823-01-00be-multi-link-aggregation.pptx" TargetMode="External"/><Relationship Id="rId15" Type="http://schemas.openxmlformats.org/officeDocument/2006/relationships/hyperlink" Target="https://mentor.ieee.org/802.11/dcn/19/11-19-1131-00-00be-consideration-on-harq-unit.pptx" TargetMode="External"/><Relationship Id="rId10" Type="http://schemas.openxmlformats.org/officeDocument/2006/relationships/hyperlink" Target="https://mentor.ieee.org/802.11/dcn/19/11-19-1116-01-00be-channel-access-in-multi-band-operation.pptx" TargetMode="External"/><Relationship Id="rId4" Type="http://schemas.openxmlformats.org/officeDocument/2006/relationships/hyperlink" Target="https://mentor.ieee.org/802.11/dcn/19/11-19-0822-00-00be-extremely-efficient-multi-band-operation.pptx" TargetMode="External"/><Relationship Id="rId9" Type="http://schemas.openxmlformats.org/officeDocument/2006/relationships/hyperlink" Target="https://mentor.ieee.org/802.11/dcn/19/11-19-1099-00-00be-preamble-structure-in-11be.pptx" TargetMode="External"/><Relationship Id="rId14" Type="http://schemas.openxmlformats.org/officeDocument/2006/relationships/hyperlink" Target="https://mentor.ieee.org/802.11/dcn/19/11-19-1190-01-00be-improved-preamble-puncturing-in-802-11be.ppt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19/11-19-1486-00-00be-further-discussion-for-11be-preamble.pptx" TargetMode="External"/><Relationship Id="rId13" Type="http://schemas.openxmlformats.org/officeDocument/2006/relationships/hyperlink" Target="https://mentor.ieee.org/802.11/dcn/19/11-19-1495-00-00be-further-discussion-on-feedback-overhead-reduction.pptx" TargetMode="External"/><Relationship Id="rId3" Type="http://schemas.openxmlformats.org/officeDocument/2006/relationships/hyperlink" Target="https://mentor.ieee.org/802.11/dcn/19/11-19-1291-02-00be-performance-aspects-of-multi-link-operations.pptx" TargetMode="External"/><Relationship Id="rId7" Type="http://schemas.openxmlformats.org/officeDocument/2006/relationships/hyperlink" Target="https://mentor.ieee.org/802.11/dcn/19/11-19-1459-00-00be-harq-applicable-a-mpdu.pptx" TargetMode="External"/><Relationship Id="rId12" Type="http://schemas.openxmlformats.org/officeDocument/2006/relationships/hyperlink" Target="https://mentor.ieee.org/802.11/dcn/19/11-19-1493-00-00be-phase-rotation-for-320mhz.pptx" TargetMode="External"/><Relationship Id="rId2" Type="http://schemas.openxmlformats.org/officeDocument/2006/relationships/hyperlink" Target="https://mentor.ieee.org/802.11/dcn/19/11-19-1133-00-00be-some-results-on-harq-performance-in-dense-deployments.pptx" TargetMode="External"/><Relationship Id="rId16" Type="http://schemas.openxmlformats.org/officeDocument/2006/relationships/hyperlink" Target="https://mentor.ieee.org/802.11/dcn/19/11-19-1510-00-00be-eht-power-saving-considering-multi-link.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451-00-00be-virtual-bss-for-multi-ap-coordination-follow-up.pptx" TargetMode="External"/><Relationship Id="rId11" Type="http://schemas.openxmlformats.org/officeDocument/2006/relationships/hyperlink" Target="https://mentor.ieee.org/802.11/dcn/19/11-19-1492-00-00be-non-ofdma-tone-plan-for-320mhz.pptx" TargetMode="External"/><Relationship Id="rId5" Type="http://schemas.openxmlformats.org/officeDocument/2006/relationships/hyperlink" Target="https://mentor.ieee.org/802.11/dcn/19/11-19-1405-00-00be-multi-link-operation-channel-access-discussion.pptx" TargetMode="External"/><Relationship Id="rId15" Type="http://schemas.openxmlformats.org/officeDocument/2006/relationships/hyperlink" Target="https://mentor.ieee.org/802.11/dcn/19/11-19-1509-00-00be-discussion-on-multi-link-setup.pptx" TargetMode="External"/><Relationship Id="rId10" Type="http://schemas.openxmlformats.org/officeDocument/2006/relationships/hyperlink" Target="https://mentor.ieee.org/802.11/dcn/19/11-19-1488-00-00be-auto-detection-in-11be.pptx" TargetMode="External"/><Relationship Id="rId4" Type="http://schemas.openxmlformats.org/officeDocument/2006/relationships/hyperlink" Target="https://mentor.ieee.org/802.11/dcn/19/11-19-1358-00-00be-multi-link-operation-management.pptx" TargetMode="External"/><Relationship Id="rId9" Type="http://schemas.openxmlformats.org/officeDocument/2006/relationships/hyperlink" Target="https://mentor.ieee.org/802.11/dcn/19/11-19-1487-00-00be-11be-tone-plan.pptx" TargetMode="External"/><Relationship Id="rId14" Type="http://schemas.openxmlformats.org/officeDocument/2006/relationships/hyperlink" Target="https://mentor.ieee.org/802.11/dcn/19/11-19-1505-00-00be-multi-link-aggregation-considerations.ppt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19/11-19-1525-00-00be-multi-link-association.pptx" TargetMode="External"/><Relationship Id="rId13" Type="http://schemas.openxmlformats.org/officeDocument/2006/relationships/hyperlink" Target="https://mentor.ieee.org/802.11/dcn/19/11-19-1534-00-00be-coordinated-spatial-reuse-performance-analysis.pptx" TargetMode="External"/><Relationship Id="rId3" Type="http://schemas.openxmlformats.org/officeDocument/2006/relationships/hyperlink" Target="https://mentor.ieee.org/802.11/dcn/19/11-19-1512-00-00be-multi-link-acknowledgment.pptx" TargetMode="External"/><Relationship Id="rId7" Type="http://schemas.openxmlformats.org/officeDocument/2006/relationships/hyperlink" Target="https://mentor.ieee.org/802.11/dcn/19/11-19-1524-00-00be-latency-enhancement-for-eht.pptx" TargetMode="External"/><Relationship Id="rId12" Type="http://schemas.openxmlformats.org/officeDocument/2006/relationships/hyperlink" Target="https://mentor.ieee.org/802.11/dcn/19/11-19-1533-00-00be-consideration-on-multi-ap-ack-protocol.pptx" TargetMode="External"/><Relationship Id="rId2" Type="http://schemas.openxmlformats.org/officeDocument/2006/relationships/hyperlink" Target="https://mentor.ieee.org/802.11/dcn/19/11-19-1511-00-00be-preamble-autodetection-for-11be.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523-00-00be-performance-evaluation-of-deterministic-service-for-eht.pptx" TargetMode="External"/><Relationship Id="rId11" Type="http://schemas.openxmlformats.org/officeDocument/2006/relationships/hyperlink" Target="https://mentor.ieee.org/802.11/dcn/19/11-19-1532-00-00be-discussion-on-multi-link-acknowledgement.pptx" TargetMode="External"/><Relationship Id="rId5" Type="http://schemas.openxmlformats.org/officeDocument/2006/relationships/hyperlink" Target="https://mentor.ieee.org/802.11/dcn/19/11-19-1521-00-00be-further-thoughts-on-11be-tone-plan.pptx" TargetMode="External"/><Relationship Id="rId15" Type="http://schemas.openxmlformats.org/officeDocument/2006/relationships/hyperlink" Target="https://mentor.ieee.org/802.11/dcn/19/11-19-1536-00-00be-power-consideration-for-multi-link-transmissions.pptx" TargetMode="External"/><Relationship Id="rId10" Type="http://schemas.openxmlformats.org/officeDocument/2006/relationships/hyperlink" Target="https://mentor.ieee.org/802.11/dcn/19/11-19-1528-00-00be-multi-link-operation-link-management.pptx" TargetMode="External"/><Relationship Id="rId4" Type="http://schemas.openxmlformats.org/officeDocument/2006/relationships/hyperlink" Target="https://mentor.ieee.org/802.11/dcn/19/11-19-1519-00-00be-forward-compatibility-for-wifi-preamble-design.pptx" TargetMode="External"/><Relationship Id="rId9" Type="http://schemas.openxmlformats.org/officeDocument/2006/relationships/hyperlink" Target="https://mentor.ieee.org/802.11/dcn/19/11-19-1526-00-00be-multi-link-power-save.pptx" TargetMode="External"/><Relationship Id="rId14" Type="http://schemas.openxmlformats.org/officeDocument/2006/relationships/hyperlink" Target="https://mentor.ieee.org/802.11/dcn/19/11-19-1535-00-00be-sounding-for-ap-collaboration.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19/11-19-1549-00-00be-multi-link-association.pptx" TargetMode="External"/><Relationship Id="rId13" Type="http://schemas.openxmlformats.org/officeDocument/2006/relationships/hyperlink" Target="https://mentor.ieee.org/802.11/dcn/19/11-19-1568-00-00be-further-discussion-on-multi-link-operations.pptx" TargetMode="External"/><Relationship Id="rId3" Type="http://schemas.openxmlformats.org/officeDocument/2006/relationships/hyperlink" Target="https://mentor.ieee.org/802.11/dcn/19/11-19-1541-00-00be-performance-aspects-of-multi-link-operations-with-constraints.pptx" TargetMode="External"/><Relationship Id="rId7" Type="http://schemas.openxmlformats.org/officeDocument/2006/relationships/hyperlink" Target="https://mentor.ieee.org/802.11/dcn/19/11-19-1548-00-00be-channel-access-design-for-synchronized-multi-links.pptx" TargetMode="External"/><Relationship Id="rId12" Type="http://schemas.openxmlformats.org/officeDocument/2006/relationships/hyperlink" Target="https://mentor.ieee.org/802.11/dcn/19/11-19-1556-00-00be-lean-phy-for-eht.pptx" TargetMode="External"/><Relationship Id="rId2" Type="http://schemas.openxmlformats.org/officeDocument/2006/relationships/hyperlink" Target="https://mentor.ieee.org/802.11/dcn/19/11-19-1540-00-00be-eht-preamble-design.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546-00-00be-legacy-performance-impact-on-multi-link-operation.pptx" TargetMode="External"/><Relationship Id="rId11" Type="http://schemas.openxmlformats.org/officeDocument/2006/relationships/hyperlink" Target="https://mentor.ieee.org/802.11/dcn/19/11-19-1555-00-00be-remarks-on-p-matrices-for-eht.pptx" TargetMode="External"/><Relationship Id="rId5" Type="http://schemas.openxmlformats.org/officeDocument/2006/relationships/hyperlink" Target="https://mentor.ieee.org/802.11/dcn/19/11-19-1544-00-00be-multi-link-power-save-operation.pptx" TargetMode="External"/><Relationship Id="rId15" Type="http://schemas.openxmlformats.org/officeDocument/2006/relationships/hyperlink" Target="Dandan%20Liang" TargetMode="External"/><Relationship Id="rId10" Type="http://schemas.openxmlformats.org/officeDocument/2006/relationships/hyperlink" Target="https://mentor.ieee.org/802.11/dcn/19/11-19-1554-01-00be-data-sharing-for-multi-ap-coordination.pptx" TargetMode="External"/><Relationship Id="rId4" Type="http://schemas.openxmlformats.org/officeDocument/2006/relationships/hyperlink" Target="https://mentor.ieee.org/802.11/dcn/19/11-19-1542-00-00be-multi-link-broadcast-addressed-frame-reception.pptx" TargetMode="External"/><Relationship Id="rId9" Type="http://schemas.openxmlformats.org/officeDocument/2006/relationships/hyperlink" Target="https://mentor.ieee.org/802.11/dcn/19/11-19-1553-00-00be-consideration-on-harq-feedback.pptx" TargetMode="External"/><Relationship Id="rId14" Type="http://schemas.openxmlformats.org/officeDocument/2006/relationships/hyperlink" Target="https://mentor.ieee.org/802.11/dcn/19/11-19-1569-00-00be-preamble-design-consideration-for-11be-follow-up.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19/11-19-1592-00-00be-simulation-results-for-coordinated-ofdma-in-multi-ap-operation.pptx" TargetMode="External"/><Relationship Id="rId3" Type="http://schemas.openxmlformats.org/officeDocument/2006/relationships/hyperlink" Target="https://mentor.ieee.org/802.11/dcn/19/11-19-1579-00-00be-adapting-the-11be-channel-model-to-modern-doppler-use-cases.pptx" TargetMode="External"/><Relationship Id="rId7" Type="http://schemas.openxmlformats.org/officeDocument/2006/relationships/hyperlink" Target="https://mentor.ieee.org/802.11/dcn/19/11-19-1591-00-00be-ba-setup-for-multi-link-aggregation.pptx" TargetMode="External"/><Relationship Id="rId2" Type="http://schemas.openxmlformats.org/officeDocument/2006/relationships/hyperlink" Target="https://mentor.ieee.org/802.11/dcn/19/11-19-1578-00-00be-an-harq-transmission-scheme-for-11be.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589-00-00be-what-should-be-the-harq-unit-and-why.pptx" TargetMode="External"/><Relationship Id="rId5" Type="http://schemas.openxmlformats.org/officeDocument/2006/relationships/hyperlink" Target="https://mentor.ieee.org/802.11/dcn/19/11-19-1585-00-00be-orthogonal-sequence-based-reference-signal-for-ltf-reduction.pptx" TargetMode="External"/><Relationship Id="rId10" Type="http://schemas.openxmlformats.org/officeDocument/2006/relationships/hyperlink" Target="https://mentor.ieee.org/802.11/dcn/19/11-19-1597-00-00be-jt-performance-with-multiple-impairments.pptx" TargetMode="External"/><Relationship Id="rId4" Type="http://schemas.openxmlformats.org/officeDocument/2006/relationships/hyperlink" Target="https://mentor.ieee.org/802.11/dcn/19/11-19-1583-00-00be-multi-link-bss-operations.pptx" TargetMode="External"/><Relationship Id="rId9" Type="http://schemas.openxmlformats.org/officeDocument/2006/relationships/hyperlink" Target="https://mentor.ieee.org/802.11/dcn/19/11-19-1593-00-00be-joint-sounding-for-multi-ap-systems.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9/11-19-1497-00-00be-auto-detection-in-11be.pptx" TargetMode="External"/><Relationship Id="rId2" Type="http://schemas.openxmlformats.org/officeDocument/2006/relationships/hyperlink" Target="https://mentor.ieee.org/802.11/dcn/19/11-19-1550-00-00be-simultaneous-tx-rx-capability-indication-for-multi-link-operation.pptx" TargetMode="Externa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9/11-19-1356-00-00be-meeting-minutes-july-2019.docx" TargetMode="External"/><Relationship Id="rId2" Type="http://schemas.openxmlformats.org/officeDocument/2006/relationships/hyperlink" Target="https://mentor.ieee.org/802.11/dcn/19/11-19-0957-01-00be-meeting-minutes-may-2019.docx" TargetMode="External"/><Relationship Id="rId1" Type="http://schemas.openxmlformats.org/officeDocument/2006/relationships/slideLayout" Target="../slideLayouts/slideLayout2.xml"/><Relationship Id="rId5" Type="http://schemas.openxmlformats.org/officeDocument/2006/relationships/hyperlink" Target="https://mentor.ieee.org/802.11/dcn/19/11-19-1401-08-00be-telephone-conference-meeting-minutes-august-and-september-2019.docx" TargetMode="External"/><Relationship Id="rId4" Type="http://schemas.openxmlformats.org/officeDocument/2006/relationships/hyperlink" Target="https://mentor.ieee.org/802.11/dcn/19/11-19-1075-01-00be-telephone-conference-meeting-minutes-june-2019.docx" TargetMode="Externa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19/11-19-1623-00-00ax-a-proposal-for-structure-of-the-ad-hoc-groups-in-802-11be.ppt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19/11-19-1098-01-00be-acknowledgement-for-harq-transmission.pptx" TargetMode="External"/><Relationship Id="rId2" Type="http://schemas.openxmlformats.org/officeDocument/2006/relationships/hyperlink" Target="https://mentor.ieee.org/802.11/dcn/19/11-19-1080-00-00be-harq-complexity.pptx" TargetMode="External"/><Relationship Id="rId1" Type="http://schemas.openxmlformats.org/officeDocument/2006/relationships/slideLayout" Target="../slideLayouts/slideLayout2.xml"/><Relationship Id="rId4" Type="http://schemas.openxmlformats.org/officeDocument/2006/relationships/hyperlink" Target="https://mentor.ieee.org/802.11/dcn/19/11-19-1132-02-00be-channel-coding-issue-in-harq.ppt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19/11-19-1492-00-00be-non-ofdma-tone-plan-for-320mhz.pptx" TargetMode="External"/><Relationship Id="rId3" Type="http://schemas.openxmlformats.org/officeDocument/2006/relationships/hyperlink" Target="https://mentor.ieee.org/802.11/dcn/19/11-19-1126-00-00be-enhanced-resource-unit-allocation-schemes-for-11be.pptx" TargetMode="External"/><Relationship Id="rId7" Type="http://schemas.openxmlformats.org/officeDocument/2006/relationships/hyperlink" Target="https://mentor.ieee.org/802.11/dcn/19/11-19-1488-00-00be-auto-detection-in-11be.pptx" TargetMode="External"/><Relationship Id="rId2" Type="http://schemas.openxmlformats.org/officeDocument/2006/relationships/hyperlink" Target="https://mentor.ieee.org/802.11/dcn/19/11-19-1099-00-00be-preamble-structure-in-11be.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487-00-00be-11be-tone-plan.pptx" TargetMode="External"/><Relationship Id="rId5" Type="http://schemas.openxmlformats.org/officeDocument/2006/relationships/hyperlink" Target="https://mentor.ieee.org/802.11/dcn/19/11-19-1486-00-00be-further-discussion-for-11be-preamble.pptx" TargetMode="External"/><Relationship Id="rId4" Type="http://schemas.openxmlformats.org/officeDocument/2006/relationships/hyperlink" Target="https://mentor.ieee.org/802.11/dcn/19/11-19-1190-01-00be-improved-preamble-puncturing-in-802-11be.pptx" TargetMode="External"/><Relationship Id="rId9" Type="http://schemas.openxmlformats.org/officeDocument/2006/relationships/hyperlink" Target="https://mentor.ieee.org/802.11/dcn/19/11-19-1493-00-00be-phase-rotation-for-320mhz.pptx"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September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2019-08-06</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150"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July 2019 meeting and conf calls</a:t>
            </a:r>
          </a:p>
          <a:p>
            <a:pPr>
              <a:buFont typeface="Arial" panose="020B0604020202020204" pitchFamily="34" charset="0"/>
              <a:buChar char="•"/>
            </a:pPr>
            <a:r>
              <a:rPr lang="en-US" sz="1800" dirty="0"/>
              <a:t>Approve TGbe minutes from July meeting</a:t>
            </a:r>
          </a:p>
          <a:p>
            <a:pPr>
              <a:buFont typeface="Arial" panose="020B0604020202020204" pitchFamily="34" charset="0"/>
              <a:buChar char="•"/>
            </a:pPr>
            <a:r>
              <a:rPr lang="en-US" sz="1800" dirty="0"/>
              <a:t>Ad-hoc(s) creation and ad-hoc(s) chairs election</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altLang="en-US" sz="1800" dirty="0"/>
              <a:t>Goals for November 2019</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85800" y="1676400"/>
            <a:ext cx="4267199" cy="4799014"/>
          </a:xfrm>
        </p:spPr>
        <p:txBody>
          <a:bodyPr/>
          <a:lstStyle/>
          <a:p>
            <a:pPr lvl="0">
              <a:lnSpc>
                <a:spcPct val="80000"/>
              </a:lnSpc>
              <a:buFont typeface="Arial" panose="020B0604020202020204" pitchFamily="34" charset="0"/>
              <a:buChar char="•"/>
            </a:pPr>
            <a:r>
              <a:rPr lang="en-US" altLang="en-US" sz="1100" dirty="0"/>
              <a:t>Monday PM1 (13:30:00-15:30)</a:t>
            </a:r>
          </a:p>
          <a:p>
            <a:pPr lvl="1">
              <a:lnSpc>
                <a:spcPct val="80000"/>
              </a:lnSpc>
              <a:buFont typeface="Arial" panose="020B0604020202020204" pitchFamily="34" charset="0"/>
              <a:buChar char="•"/>
            </a:pPr>
            <a:r>
              <a:rPr lang="en-US" altLang="en-US" sz="1050" dirty="0"/>
              <a:t>Call meeting to order </a:t>
            </a:r>
          </a:p>
          <a:p>
            <a:pPr lvl="1">
              <a:buFont typeface="Arial" panose="020B0604020202020204" pitchFamily="34" charset="0"/>
              <a:buChar char="•"/>
            </a:pPr>
            <a:r>
              <a:rPr lang="en-US" altLang="en-US" sz="1050" dirty="0"/>
              <a:t>IEEE-SA IPR policy and Procedure</a:t>
            </a:r>
          </a:p>
          <a:p>
            <a:pPr lvl="1">
              <a:lnSpc>
                <a:spcPct val="80000"/>
              </a:lnSpc>
              <a:buFont typeface="Arial" panose="020B0604020202020204" pitchFamily="34" charset="0"/>
              <a:buChar char="•"/>
            </a:pPr>
            <a:r>
              <a:rPr lang="en-US" altLang="en-US" sz="1050" dirty="0"/>
              <a:t>Set and approve agenda</a:t>
            </a:r>
          </a:p>
          <a:p>
            <a:pPr lvl="1">
              <a:lnSpc>
                <a:spcPct val="80000"/>
              </a:lnSpc>
              <a:buFont typeface="Arial" panose="020B0604020202020204" pitchFamily="34" charset="0"/>
              <a:buChar char="•"/>
            </a:pPr>
            <a:r>
              <a:rPr lang="en-US" altLang="en-US" sz="1050" dirty="0"/>
              <a:t>Summary from July 2019 meeting and conf calls</a:t>
            </a:r>
          </a:p>
          <a:p>
            <a:pPr lvl="1">
              <a:lnSpc>
                <a:spcPct val="80000"/>
              </a:lnSpc>
              <a:buFont typeface="Arial" panose="020B0604020202020204" pitchFamily="34" charset="0"/>
              <a:buChar char="•"/>
            </a:pPr>
            <a:r>
              <a:rPr lang="en-US" altLang="en-US" sz="1050" dirty="0"/>
              <a:t>Approve TG minutes</a:t>
            </a:r>
          </a:p>
          <a:p>
            <a:pPr lvl="1">
              <a:lnSpc>
                <a:spcPct val="80000"/>
              </a:lnSpc>
              <a:buFont typeface="Arial" panose="020B0604020202020204" pitchFamily="34" charset="0"/>
              <a:buChar char="•"/>
            </a:pPr>
            <a:r>
              <a:rPr lang="en-US" altLang="en-US" sz="1050" dirty="0">
                <a:solidFill>
                  <a:schemeClr val="tx1"/>
                </a:solidFill>
              </a:rPr>
              <a:t>Ad-hoc(s) creation &amp; call for ad-hoc chair(s)</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p>
          <a:p>
            <a:pPr>
              <a:lnSpc>
                <a:spcPct val="80000"/>
              </a:lnSpc>
              <a:buFont typeface="Arial" panose="020B0604020202020204" pitchFamily="34" charset="0"/>
              <a:buChar char="•"/>
            </a:pPr>
            <a:r>
              <a:rPr lang="en-US" altLang="en-US" sz="1100" dirty="0"/>
              <a:t>Monday EVE (19:30-21:30)</a:t>
            </a:r>
          </a:p>
          <a:p>
            <a:pPr lvl="1">
              <a:lnSpc>
                <a:spcPct val="80000"/>
              </a:lnSpc>
              <a:buFont typeface="Arial" panose="020B0604020202020204" pitchFamily="34" charset="0"/>
              <a:buChar char="•"/>
            </a:pPr>
            <a:r>
              <a:rPr lang="en-US" altLang="en-US" sz="1050" dirty="0"/>
              <a:t>Call meeting to order </a:t>
            </a:r>
          </a:p>
          <a:p>
            <a:pPr lvl="1">
              <a:lnSpc>
                <a:spcPct val="80000"/>
              </a:lnSpc>
              <a:buFont typeface="Arial" panose="020B0604020202020204" pitchFamily="34" charset="0"/>
              <a:buChar char="•"/>
            </a:pPr>
            <a:r>
              <a:rPr lang="en-US" altLang="en-US" sz="1050" dirty="0"/>
              <a:t>IEEE-SA IPR policy and Procedure</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p>
          <a:p>
            <a:pPr>
              <a:lnSpc>
                <a:spcPct val="80000"/>
              </a:lnSpc>
              <a:buFont typeface="Arial" panose="020B0604020202020204" pitchFamily="34" charset="0"/>
              <a:buChar char="•"/>
            </a:pPr>
            <a:r>
              <a:rPr lang="en-US" altLang="en-US" sz="1100" dirty="0"/>
              <a:t>Tuesday PM1 (13:30-15:30)</a:t>
            </a:r>
          </a:p>
          <a:p>
            <a:pPr lvl="1">
              <a:lnSpc>
                <a:spcPct val="80000"/>
              </a:lnSpc>
              <a:buFont typeface="Arial" panose="020B0604020202020204" pitchFamily="34" charset="0"/>
              <a:buChar char="•"/>
            </a:pPr>
            <a:r>
              <a:rPr lang="en-US" altLang="en-US" sz="1050" dirty="0"/>
              <a:t>Call meeting to order</a:t>
            </a:r>
          </a:p>
          <a:p>
            <a:pPr lvl="1">
              <a:buFont typeface="Arial" panose="020B0604020202020204" pitchFamily="34" charset="0"/>
              <a:buChar char="•"/>
            </a:pPr>
            <a:r>
              <a:rPr lang="en-US" altLang="en-US" sz="1050" dirty="0"/>
              <a:t>IEEE-SA IPR policy and Procedure</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p>
          <a:p>
            <a:pPr>
              <a:lnSpc>
                <a:spcPct val="80000"/>
              </a:lnSpc>
              <a:buFont typeface="Arial" panose="020B0604020202020204" pitchFamily="34" charset="0"/>
              <a:buChar char="•"/>
            </a:pPr>
            <a:r>
              <a:rPr lang="en-US" altLang="en-US" sz="1100" dirty="0"/>
              <a:t>Tuesday EVE (19:30-21:30)</a:t>
            </a:r>
          </a:p>
          <a:p>
            <a:pPr lvl="1">
              <a:lnSpc>
                <a:spcPct val="80000"/>
              </a:lnSpc>
              <a:buFont typeface="Arial" panose="020B0604020202020204" pitchFamily="34" charset="0"/>
              <a:buChar char="•"/>
            </a:pPr>
            <a:r>
              <a:rPr lang="en-US" altLang="en-US" sz="1050" dirty="0"/>
              <a:t>Call meeting to order </a:t>
            </a:r>
          </a:p>
          <a:p>
            <a:pPr lvl="1">
              <a:buFont typeface="Arial" panose="020B0604020202020204" pitchFamily="34" charset="0"/>
              <a:buChar char="•"/>
            </a:pPr>
            <a:r>
              <a:rPr lang="en-US" altLang="en-US" sz="1050" dirty="0"/>
              <a:t>IEEE-SA IPR policy and Procedure</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0CC6A47-9E51-42BD-BB16-60BC57819042}"/>
              </a:ext>
            </a:extLst>
          </p:cNvPr>
          <p:cNvSpPr>
            <a:spLocks noGrp="1"/>
          </p:cNvSpPr>
          <p:nvPr>
            <p:ph type="dt" idx="15"/>
          </p:nvPr>
        </p:nvSpPr>
        <p:spPr/>
        <p:txBody>
          <a:bodyPr/>
          <a:lstStyle/>
          <a:p>
            <a:r>
              <a:rPr lang="en-US" dirty="0"/>
              <a:t>September 2019</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883151" y="1676397"/>
            <a:ext cx="3659187" cy="479901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100" dirty="0"/>
              <a:t>Wednesday PM2 (16:00-18:00)</a:t>
            </a:r>
          </a:p>
          <a:p>
            <a:pPr lvl="1">
              <a:lnSpc>
                <a:spcPct val="80000"/>
              </a:lnSpc>
              <a:buFont typeface="Arial" panose="020B0604020202020204" pitchFamily="34" charset="0"/>
              <a:buChar char="•"/>
            </a:pPr>
            <a:r>
              <a:rPr lang="en-US" altLang="en-US" sz="1050" dirty="0"/>
              <a:t>Call meeting to order </a:t>
            </a:r>
          </a:p>
          <a:p>
            <a:pPr lvl="1">
              <a:buFont typeface="Arial" panose="020B0604020202020204" pitchFamily="34" charset="0"/>
              <a:buChar char="•"/>
            </a:pPr>
            <a:r>
              <a:rPr lang="en-US" altLang="en-US" sz="1050" dirty="0"/>
              <a:t>IEEE-SA IPR policy and Procedure</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endParaRPr lang="en-US" altLang="en-US" sz="1100" dirty="0"/>
          </a:p>
          <a:p>
            <a:pPr>
              <a:lnSpc>
                <a:spcPct val="80000"/>
              </a:lnSpc>
              <a:buFont typeface="Arial" panose="020B0604020202020204" pitchFamily="34" charset="0"/>
              <a:buChar char="•"/>
            </a:pPr>
            <a:r>
              <a:rPr lang="en-US" altLang="en-US" sz="1100" dirty="0"/>
              <a:t>Thursday AM2 (10:30-12:30)</a:t>
            </a:r>
          </a:p>
          <a:p>
            <a:pPr lvl="1">
              <a:lnSpc>
                <a:spcPct val="80000"/>
              </a:lnSpc>
              <a:buFont typeface="Arial" panose="020B0604020202020204" pitchFamily="34" charset="0"/>
              <a:buChar char="•"/>
            </a:pPr>
            <a:r>
              <a:rPr lang="en-US" altLang="en-US" sz="1050" dirty="0"/>
              <a:t>Call meeting to order </a:t>
            </a:r>
          </a:p>
          <a:p>
            <a:pPr lvl="1">
              <a:buFont typeface="Arial" panose="020B0604020202020204" pitchFamily="34" charset="0"/>
              <a:buChar char="•"/>
            </a:pPr>
            <a:r>
              <a:rPr lang="en-US" altLang="en-US" sz="1050" dirty="0"/>
              <a:t>IEEE-SA IPR policy and Procedure</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Recess</a:t>
            </a:r>
            <a:endParaRPr lang="en-US" altLang="en-US" sz="1100" kern="0" dirty="0"/>
          </a:p>
          <a:p>
            <a:pPr>
              <a:lnSpc>
                <a:spcPct val="80000"/>
              </a:lnSpc>
              <a:buFont typeface="Arial" panose="020B0604020202020204" pitchFamily="34" charset="0"/>
              <a:buChar char="•"/>
            </a:pPr>
            <a:r>
              <a:rPr lang="en-US" altLang="en-US" sz="1100" kern="0" dirty="0"/>
              <a:t>Thursday PM2 (</a:t>
            </a:r>
            <a:r>
              <a:rPr lang="en-US" altLang="en-US" sz="1100" dirty="0"/>
              <a:t>16:00-18:00</a:t>
            </a:r>
            <a:r>
              <a:rPr lang="en-US" altLang="en-US" sz="1100" kern="0" dirty="0"/>
              <a:t>)</a:t>
            </a:r>
          </a:p>
          <a:p>
            <a:pPr lvl="1">
              <a:lnSpc>
                <a:spcPct val="80000"/>
              </a:lnSpc>
              <a:buFont typeface="Arial" panose="020B0604020202020204" pitchFamily="34" charset="0"/>
              <a:buChar char="•"/>
            </a:pPr>
            <a:r>
              <a:rPr lang="en-US" altLang="en-US" sz="1050" dirty="0"/>
              <a:t>Call meeting to order </a:t>
            </a:r>
          </a:p>
          <a:p>
            <a:pPr lvl="1">
              <a:buFont typeface="Arial" panose="020B0604020202020204" pitchFamily="34" charset="0"/>
              <a:buChar char="•"/>
            </a:pPr>
            <a:r>
              <a:rPr lang="en-US" altLang="en-US" sz="1050" dirty="0"/>
              <a:t>IEEE-SA IPR policy and Procedure</a:t>
            </a:r>
          </a:p>
          <a:p>
            <a:pPr lvl="1">
              <a:buFont typeface="Arial" panose="020B0604020202020204" pitchFamily="34" charset="0"/>
              <a:buChar char="•"/>
            </a:pPr>
            <a:r>
              <a:rPr lang="en-US" altLang="en-US" sz="1050" dirty="0">
                <a:solidFill>
                  <a:schemeClr val="tx1"/>
                </a:solidFill>
              </a:rPr>
              <a:t>Ad-hoc chair(s) elections</a:t>
            </a:r>
          </a:p>
          <a:p>
            <a:pPr lvl="1">
              <a:lnSpc>
                <a:spcPct val="80000"/>
              </a:lnSpc>
              <a:buFont typeface="Arial" panose="020B0604020202020204" pitchFamily="34" charset="0"/>
              <a:buChar char="•"/>
            </a:pPr>
            <a:r>
              <a:rPr lang="en-US" altLang="en-US" sz="1050" dirty="0"/>
              <a:t>Presentation of submissions</a:t>
            </a:r>
          </a:p>
          <a:p>
            <a:pPr lvl="1">
              <a:lnSpc>
                <a:spcPct val="80000"/>
              </a:lnSpc>
              <a:buFont typeface="Arial" panose="020B0604020202020204" pitchFamily="34" charset="0"/>
              <a:buChar char="•"/>
            </a:pPr>
            <a:r>
              <a:rPr lang="en-US" altLang="en-US" sz="1050" dirty="0"/>
              <a:t>Teleconference Plan</a:t>
            </a:r>
          </a:p>
          <a:p>
            <a:pPr lvl="1">
              <a:lnSpc>
                <a:spcPct val="80000"/>
              </a:lnSpc>
              <a:buFont typeface="Arial" panose="020B0604020202020204" pitchFamily="34" charset="0"/>
              <a:buChar char="•"/>
            </a:pPr>
            <a:r>
              <a:rPr lang="en-US" altLang="en-US" sz="1050" dirty="0"/>
              <a:t>Goals for November 2019</a:t>
            </a:r>
          </a:p>
          <a:p>
            <a:pPr lvl="1">
              <a:lnSpc>
                <a:spcPct val="80000"/>
              </a:lnSpc>
              <a:buFont typeface="Arial" panose="020B0604020202020204" pitchFamily="34" charset="0"/>
              <a:buChar char="•"/>
            </a:pPr>
            <a:r>
              <a:rPr lang="en-US" altLang="en-US" sz="1050" dirty="0"/>
              <a:t>Any other business</a:t>
            </a:r>
          </a:p>
          <a:p>
            <a:pPr lvl="1">
              <a:lnSpc>
                <a:spcPct val="80000"/>
              </a:lnSpc>
              <a:buFont typeface="Arial" panose="020B0604020202020204" pitchFamily="34" charset="0"/>
              <a:buChar char="•"/>
            </a:pPr>
            <a:r>
              <a:rPr lang="en-US" altLang="en-US" sz="1050" dirty="0"/>
              <a:t>Adjourn</a:t>
            </a:r>
          </a:p>
        </p:txBody>
      </p:sp>
    </p:spTree>
    <p:extLst>
      <p:ext uri="{BB962C8B-B14F-4D97-AF65-F5344CB8AC3E}">
        <p14:creationId xmlns:p14="http://schemas.microsoft.com/office/powerpoint/2010/main" val="22432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6" name="Date Placeholder 5"/>
          <p:cNvSpPr>
            <a:spLocks noGrp="1"/>
          </p:cNvSpPr>
          <p:nvPr>
            <p:ph type="dt" idx="10"/>
          </p:nvPr>
        </p:nvSpPr>
        <p:spPr/>
        <p:txBody>
          <a:bodyPr/>
          <a:lstStyle/>
          <a:p>
            <a:r>
              <a:rPr lang="en-US" dirty="0"/>
              <a:t>September 2019</a:t>
            </a:r>
            <a:endParaRPr lang="en-GB" dirty="0"/>
          </a:p>
        </p:txBody>
      </p:sp>
      <p:sp>
        <p:nvSpPr>
          <p:cNvPr id="5" name="Footer Placeholder 4"/>
          <p:cNvSpPr>
            <a:spLocks noGrp="1"/>
          </p:cNvSpPr>
          <p:nvPr>
            <p:ph type="ftr" idx="11"/>
          </p:nvPr>
        </p:nvSpPr>
        <p:spPr/>
        <p:txBody>
          <a:bodyPr/>
          <a:lstStyle/>
          <a:p>
            <a:r>
              <a:rPr lang="en-GB" dirty="0"/>
              <a:t>Alfred Asterjadhi, Qualcomm Inc.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94791077"/>
              </p:ext>
            </p:extLst>
          </p:nvPr>
        </p:nvGraphicFramePr>
        <p:xfrm>
          <a:off x="914400" y="2324154"/>
          <a:ext cx="7086600" cy="2225040"/>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1417320">
                  <a:extLst>
                    <a:ext uri="{9D8B030D-6E8A-4147-A177-3AD203B41FA5}">
                      <a16:colId xmlns:a16="http://schemas.microsoft.com/office/drawing/2014/main" val="20001"/>
                    </a:ext>
                  </a:extLst>
                </a:gridCol>
                <a:gridCol w="1417320">
                  <a:extLst>
                    <a:ext uri="{9D8B030D-6E8A-4147-A177-3AD203B41FA5}">
                      <a16:colId xmlns:a16="http://schemas.microsoft.com/office/drawing/2014/main" val="20002"/>
                    </a:ext>
                  </a:extLst>
                </a:gridCol>
                <a:gridCol w="1417320">
                  <a:extLst>
                    <a:ext uri="{9D8B030D-6E8A-4147-A177-3AD203B41FA5}">
                      <a16:colId xmlns:a16="http://schemas.microsoft.com/office/drawing/2014/main" val="20004"/>
                    </a:ext>
                  </a:extLst>
                </a:gridCol>
                <a:gridCol w="1417320">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a:tc>
                <a:tc>
                  <a:txBody>
                    <a:bodyPr/>
                    <a:lstStyle/>
                    <a:p>
                      <a:pPr algn="ctr"/>
                      <a:endParaRPr lang="en-US" sz="18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800" b="1" dirty="0"/>
                        <a:t>TGbe</a:t>
                      </a:r>
                    </a:p>
                  </a:txBody>
                  <a:tcPr/>
                </a:tc>
                <a:tc>
                  <a:txBody>
                    <a:bodyPr/>
                    <a:lstStyle/>
                    <a:p>
                      <a:pPr algn="ctr"/>
                      <a:r>
                        <a:rPr lang="en-US" sz="1800" b="1" dirty="0"/>
                        <a:t>TGbe</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noProof="0" dirty="0">
                          <a:solidFill>
                            <a:schemeClr val="tx1"/>
                          </a:solidFill>
                          <a:latin typeface="+mn-lt"/>
                          <a:ea typeface="+mn-ea"/>
                          <a:cs typeface="+mn-cs"/>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r>
                        <a:rPr lang="en-US" sz="1800" b="1" dirty="0"/>
                        <a:t>TGbe</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65E227A-CF2B-436D-AE88-290C216443DE}"/>
              </a:ext>
            </a:extLst>
          </p:cNvPr>
          <p:cNvSpPr>
            <a:spLocks noGrp="1"/>
          </p:cNvSpPr>
          <p:nvPr>
            <p:ph type="title"/>
          </p:nvPr>
        </p:nvSpPr>
        <p:spPr/>
        <p:txBody>
          <a:bodyPr/>
          <a:lstStyle/>
          <a:p>
            <a:r>
              <a:rPr lang="en-US" dirty="0"/>
              <a:t>Summary from Conf Calls</a:t>
            </a:r>
          </a:p>
        </p:txBody>
      </p:sp>
      <p:sp>
        <p:nvSpPr>
          <p:cNvPr id="7" name="Content Placeholder 6">
            <a:extLst>
              <a:ext uri="{FF2B5EF4-FFF2-40B4-BE49-F238E27FC236}">
                <a16:creationId xmlns:a16="http://schemas.microsoft.com/office/drawing/2014/main" id="{32A96721-50FC-4490-8BD6-137112B54F50}"/>
              </a:ext>
            </a:extLst>
          </p:cNvPr>
          <p:cNvSpPr>
            <a:spLocks noGrp="1"/>
          </p:cNvSpPr>
          <p:nvPr>
            <p:ph idx="1"/>
          </p:nvPr>
        </p:nvSpPr>
        <p:spPr/>
        <p:txBody>
          <a:bodyPr/>
          <a:lstStyle/>
          <a:p>
            <a:pPr>
              <a:buFont typeface="Arial" panose="020B0604020202020204" pitchFamily="34" charset="0"/>
              <a:buChar char="•"/>
            </a:pPr>
            <a:r>
              <a:rPr lang="en-US" dirty="0"/>
              <a:t>Covered 39 submissions from the following topics</a:t>
            </a:r>
          </a:p>
          <a:p>
            <a:pPr lvl="1">
              <a:buFont typeface="Arial" panose="020B0604020202020204" pitchFamily="34" charset="0"/>
              <a:buChar char="•"/>
            </a:pPr>
            <a:r>
              <a:rPr lang="en-US" dirty="0"/>
              <a:t>Low Latency (4 submissions)</a:t>
            </a:r>
          </a:p>
          <a:p>
            <a:pPr lvl="1">
              <a:buFont typeface="Arial" panose="020B0604020202020204" pitchFamily="34" charset="0"/>
              <a:buChar char="•"/>
            </a:pPr>
            <a:r>
              <a:rPr lang="en-US" dirty="0"/>
              <a:t>MAC (3 submissions)</a:t>
            </a:r>
          </a:p>
          <a:p>
            <a:pPr lvl="1">
              <a:buFont typeface="Arial" panose="020B0604020202020204" pitchFamily="34" charset="0"/>
              <a:buChar char="•"/>
            </a:pPr>
            <a:r>
              <a:rPr lang="en-US" dirty="0"/>
              <a:t>Multi AP (10 submissions)</a:t>
            </a:r>
          </a:p>
          <a:p>
            <a:pPr lvl="1">
              <a:buFont typeface="Arial" panose="020B0604020202020204" pitchFamily="34" charset="0"/>
              <a:buChar char="•"/>
            </a:pPr>
            <a:r>
              <a:rPr lang="en-US" dirty="0"/>
              <a:t>PHY (3 submissions)</a:t>
            </a:r>
          </a:p>
          <a:p>
            <a:pPr lvl="1">
              <a:buFont typeface="Arial" panose="020B0604020202020204" pitchFamily="34" charset="0"/>
              <a:buChar char="•"/>
            </a:pPr>
            <a:r>
              <a:rPr lang="en-US" dirty="0"/>
              <a:t>Multi Link (15 submissions)</a:t>
            </a:r>
          </a:p>
          <a:p>
            <a:pPr lvl="1">
              <a:buFont typeface="Arial" panose="020B0604020202020204" pitchFamily="34" charset="0"/>
              <a:buChar char="•"/>
            </a:pPr>
            <a:r>
              <a:rPr lang="en-US" dirty="0"/>
              <a:t>HARQ (4 submissions)</a:t>
            </a:r>
          </a:p>
          <a:p>
            <a:pPr lvl="2">
              <a:buFont typeface="Arial" panose="020B0604020202020204" pitchFamily="34" charset="0"/>
              <a:buChar char="•"/>
            </a:pPr>
            <a:endParaRPr lang="en-US" dirty="0"/>
          </a:p>
          <a:p>
            <a:pPr>
              <a:buFont typeface="Arial" panose="020B0604020202020204" pitchFamily="34" charset="0"/>
              <a:buChar char="•"/>
            </a:pPr>
            <a:r>
              <a:rPr lang="en-US" dirty="0"/>
              <a:t>Remaining 10 submissions from the following topics</a:t>
            </a:r>
          </a:p>
          <a:p>
            <a:pPr lvl="1">
              <a:buFont typeface="Arial" panose="020B0604020202020204" pitchFamily="34" charset="0"/>
              <a:buChar char="•"/>
            </a:pPr>
            <a:r>
              <a:rPr lang="en-US" dirty="0"/>
              <a:t>Multi Link (2 submissions)</a:t>
            </a:r>
          </a:p>
          <a:p>
            <a:pPr lvl="1">
              <a:buFont typeface="Arial" panose="020B0604020202020204" pitchFamily="34" charset="0"/>
              <a:buChar char="•"/>
            </a:pPr>
            <a:r>
              <a:rPr lang="en-US" dirty="0"/>
              <a:t>HARQ (8 submissions)</a:t>
            </a:r>
          </a:p>
          <a:p>
            <a:pPr lvl="1">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1B4DE343-10A0-4FA3-8DE1-6FFB082B0FF4}"/>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4" name="Footer Placeholder 3">
            <a:extLst>
              <a:ext uri="{FF2B5EF4-FFF2-40B4-BE49-F238E27FC236}">
                <a16:creationId xmlns:a16="http://schemas.microsoft.com/office/drawing/2014/main" id="{748BFB29-0A11-4E43-B9AB-1B44D4CD8CB3}"/>
              </a:ext>
            </a:extLst>
          </p:cNvPr>
          <p:cNvSpPr>
            <a:spLocks noGrp="1"/>
          </p:cNvSpPr>
          <p:nvPr>
            <p:ph type="ftr" idx="14"/>
          </p:nvPr>
        </p:nvSpPr>
        <p:spPr/>
        <p:txBody>
          <a:bodyPr/>
          <a:lstStyle/>
          <a:p>
            <a:r>
              <a:rPr lang="en-GB"/>
              <a:t>Alfred Asterjadhi, Qualcomm Inc.</a:t>
            </a:r>
            <a:endParaRPr lang="en-GB" dirty="0"/>
          </a:p>
        </p:txBody>
      </p:sp>
      <p:sp>
        <p:nvSpPr>
          <p:cNvPr id="3" name="Date Placeholder 2">
            <a:extLst>
              <a:ext uri="{FF2B5EF4-FFF2-40B4-BE49-F238E27FC236}">
                <a16:creationId xmlns:a16="http://schemas.microsoft.com/office/drawing/2014/main" id="{64184AEB-8C4F-4897-BFE5-6E6B24A330AF}"/>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4367159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412989854"/>
              </p:ext>
            </p:extLst>
          </p:nvPr>
        </p:nvGraphicFramePr>
        <p:xfrm>
          <a:off x="533400" y="1524000"/>
          <a:ext cx="8245914" cy="4620099"/>
        </p:xfrm>
        <a:graphic>
          <a:graphicData uri="http://schemas.openxmlformats.org/drawingml/2006/table">
            <a:tbl>
              <a:tblPr firstRow="1" bandRow="1">
                <a:tableStyleId>{ED083AE6-46FA-4A59-8FB0-9F97EB10719F}</a:tableStyleId>
              </a:tblPr>
              <a:tblGrid>
                <a:gridCol w="652780">
                  <a:extLst>
                    <a:ext uri="{9D8B030D-6E8A-4147-A177-3AD203B41FA5}">
                      <a16:colId xmlns:a16="http://schemas.microsoft.com/office/drawing/2014/main" val="20000"/>
                    </a:ext>
                  </a:extLst>
                </a:gridCol>
                <a:gridCol w="3919220">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gridCol w="1160780">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5168">
                <a:tc>
                  <a:txBody>
                    <a:bodyPr/>
                    <a:lstStyle/>
                    <a:p>
                      <a:pPr marL="0" marR="0">
                        <a:spcBef>
                          <a:spcPts val="0"/>
                        </a:spcBef>
                        <a:spcAft>
                          <a:spcPts val="0"/>
                        </a:spcAft>
                      </a:pPr>
                      <a:r>
                        <a:rPr lang="en-GB" sz="1200" b="0" kern="1200" dirty="0">
                          <a:solidFill>
                            <a:srgbClr val="92D050"/>
                          </a:solidFill>
                          <a:latin typeface="+mn-lt"/>
                          <a:ea typeface="+mn-ea"/>
                          <a:cs typeface="+mn-cs"/>
                          <a:hlinkClick r:id="rId2">
                            <a:extLst>
                              <a:ext uri="{A12FA001-AC4F-418D-AE19-62706E023703}">
                                <ahyp:hlinkClr xmlns:ahyp="http://schemas.microsoft.com/office/drawing/2018/hyperlinkcolor" val="tx"/>
                              </a:ext>
                            </a:extLst>
                          </a:hlinkClick>
                        </a:rPr>
                        <a:t>1080r0</a:t>
                      </a:r>
                      <a:endParaRPr lang="en-US" sz="1200" b="0" kern="1200" dirty="0">
                        <a:solidFill>
                          <a:srgbClr val="92D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HARQ Complexity</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S. Shellhammer</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HARQ</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marL="0" marR="0">
                        <a:spcBef>
                          <a:spcPts val="0"/>
                        </a:spcBef>
                        <a:spcAft>
                          <a:spcPts val="0"/>
                        </a:spcAft>
                      </a:pPr>
                      <a:r>
                        <a:rPr lang="en-GB" sz="1200" b="0" kern="1200" dirty="0">
                          <a:solidFill>
                            <a:srgbClr val="FF0000"/>
                          </a:solidFill>
                          <a:latin typeface="+mn-lt"/>
                          <a:ea typeface="+mn-ea"/>
                          <a:cs typeface="+mn-cs"/>
                        </a:rPr>
                        <a:t>1093r0</a:t>
                      </a: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r>
                        <a:rPr lang="en-GB" sz="1200" b="0" kern="1200">
                          <a:solidFill>
                            <a:srgbClr val="FF0000"/>
                          </a:solidFill>
                          <a:latin typeface="+mn-lt"/>
                          <a:ea typeface="+mn-ea"/>
                          <a:cs typeface="+mn-cs"/>
                        </a:rPr>
                        <a:t>HARQ for 802.11be</a:t>
                      </a:r>
                      <a:endParaRPr lang="en-US" sz="1200" b="0" kern="1200">
                        <a:solidFill>
                          <a:srgbClr val="FF0000"/>
                        </a:solidFill>
                        <a:latin typeface="+mn-lt"/>
                        <a:ea typeface="+mn-ea"/>
                        <a:cs typeface="+mn-cs"/>
                      </a:endParaRPr>
                    </a:p>
                  </a:txBody>
                  <a:tcPr/>
                </a:tc>
                <a:tc>
                  <a:txBody>
                    <a:bodyPr/>
                    <a:lstStyle/>
                    <a:p>
                      <a:pPr marL="0" marR="0">
                        <a:spcBef>
                          <a:spcPts val="0"/>
                        </a:spcBef>
                        <a:spcAft>
                          <a:spcPts val="0"/>
                        </a:spcAft>
                      </a:pPr>
                      <a:r>
                        <a:rPr lang="en-GB" sz="1200" b="0" kern="1200">
                          <a:solidFill>
                            <a:srgbClr val="FF0000"/>
                          </a:solidFill>
                          <a:latin typeface="+mn-lt"/>
                          <a:ea typeface="+mn-ea"/>
                          <a:cs typeface="+mn-cs"/>
                        </a:rPr>
                        <a:t>Imran Latif</a:t>
                      </a:r>
                      <a:endParaRPr lang="en-US" sz="1200" b="0" kern="1200">
                        <a:solidFill>
                          <a:srgbClr val="FF0000"/>
                        </a:solidFill>
                        <a:latin typeface="+mn-lt"/>
                        <a:ea typeface="+mn-ea"/>
                        <a:cs typeface="+mn-cs"/>
                      </a:endParaRPr>
                    </a:p>
                  </a:txBody>
                  <a:tcPr/>
                </a:tc>
                <a:tc>
                  <a:txBody>
                    <a:bodyPr/>
                    <a:lstStyle/>
                    <a:p>
                      <a:pPr marL="0" marR="0">
                        <a:spcBef>
                          <a:spcPts val="0"/>
                        </a:spcBef>
                        <a:spcAft>
                          <a:spcPts val="0"/>
                        </a:spcAft>
                      </a:pPr>
                      <a:r>
                        <a:rPr lang="en-GB" sz="1200" b="0" kern="1200" dirty="0">
                          <a:solidFill>
                            <a:srgbClr val="FF0000"/>
                          </a:solidFill>
                          <a:latin typeface="+mn-lt"/>
                          <a:ea typeface="+mn-ea"/>
                          <a:cs typeface="+mn-cs"/>
                        </a:rPr>
                        <a:t>Withdrawn</a:t>
                      </a: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r>
                        <a:rPr lang="en-GB" sz="1200" b="0" kern="1200" dirty="0">
                          <a:solidFill>
                            <a:srgbClr val="FF0000"/>
                          </a:solidFill>
                          <a:latin typeface="+mn-lt"/>
                          <a:ea typeface="+mn-ea"/>
                          <a:cs typeface="+mn-cs"/>
                        </a:rPr>
                        <a:t>HARQ</a:t>
                      </a:r>
                      <a:endParaRPr lang="en-US" sz="1200" b="0" kern="1200" dirty="0">
                        <a:solidFill>
                          <a:srgbClr val="FF0000"/>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marL="0" marR="0">
                        <a:spcBef>
                          <a:spcPts val="0"/>
                        </a:spcBef>
                        <a:spcAft>
                          <a:spcPts val="0"/>
                        </a:spcAft>
                      </a:pPr>
                      <a:r>
                        <a:rPr lang="en-GB" sz="1200" b="0" kern="1200" dirty="0">
                          <a:solidFill>
                            <a:srgbClr val="92D050"/>
                          </a:solidFill>
                          <a:latin typeface="+mn-lt"/>
                          <a:ea typeface="+mn-ea"/>
                          <a:cs typeface="+mn-cs"/>
                          <a:hlinkClick r:id="rId3"/>
                        </a:rPr>
                        <a:t>1098r1</a:t>
                      </a:r>
                      <a:endParaRPr lang="en-US" sz="1200" b="0" kern="1200" dirty="0">
                        <a:solidFill>
                          <a:srgbClr val="92D050"/>
                        </a:solidFill>
                        <a:latin typeface="+mn-lt"/>
                        <a:ea typeface="+mn-ea"/>
                        <a:cs typeface="+mn-cs"/>
                      </a:endParaRPr>
                    </a:p>
                  </a:txBody>
                  <a:tcPr anchor="ctr"/>
                </a:tc>
                <a:tc>
                  <a:txBody>
                    <a:bodyPr/>
                    <a:lstStyle/>
                    <a:p>
                      <a:pPr marL="0" marR="0">
                        <a:spcBef>
                          <a:spcPts val="0"/>
                        </a:spcBef>
                        <a:spcAft>
                          <a:spcPts val="0"/>
                        </a:spcAft>
                      </a:pPr>
                      <a:r>
                        <a:rPr lang="en-GB" sz="1200" b="0" kern="1200" dirty="0">
                          <a:solidFill>
                            <a:srgbClr val="00B050"/>
                          </a:solidFill>
                          <a:latin typeface="+mn-lt"/>
                          <a:ea typeface="+mn-ea"/>
                          <a:cs typeface="+mn-cs"/>
                        </a:rPr>
                        <a:t>Acknowledgement for HARQ transmission</a:t>
                      </a:r>
                      <a:endParaRPr lang="en-US" sz="1200" b="0" kern="1200" dirty="0">
                        <a:solidFill>
                          <a:srgbClr val="00B050"/>
                        </a:solidFill>
                        <a:latin typeface="+mn-lt"/>
                        <a:ea typeface="+mn-ea"/>
                        <a:cs typeface="+mn-cs"/>
                      </a:endParaRPr>
                    </a:p>
                  </a:txBody>
                  <a:tcPr anchor="ctr"/>
                </a:tc>
                <a:tc>
                  <a:txBody>
                    <a:bodyPr/>
                    <a:lstStyle/>
                    <a:p>
                      <a:pPr marL="0" marR="0">
                        <a:spcBef>
                          <a:spcPts val="0"/>
                        </a:spcBef>
                        <a:spcAft>
                          <a:spcPts val="0"/>
                        </a:spcAft>
                      </a:pPr>
                      <a:r>
                        <a:rPr lang="en-GB" sz="1200" b="0" kern="1200" dirty="0">
                          <a:solidFill>
                            <a:srgbClr val="00B050"/>
                          </a:solidFill>
                          <a:latin typeface="+mn-lt"/>
                          <a:ea typeface="+mn-ea"/>
                          <a:cs typeface="+mn-cs"/>
                        </a:rPr>
                        <a:t>Ming Gan</a:t>
                      </a:r>
                      <a:endParaRPr lang="en-US" sz="1200" b="0" kern="1200" dirty="0">
                        <a:solidFill>
                          <a:srgbClr val="00B050"/>
                        </a:solidFill>
                        <a:latin typeface="+mn-lt"/>
                        <a:ea typeface="+mn-ea"/>
                        <a:cs typeface="+mn-cs"/>
                      </a:endParaRPr>
                    </a:p>
                  </a:txBody>
                  <a:tcPr anchor="ctr"/>
                </a:tc>
                <a:tc>
                  <a:txBody>
                    <a:bodyPr/>
                    <a:lstStyle/>
                    <a:p>
                      <a:pPr marL="0" marR="0">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HARQ</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marL="0" marR="0">
                        <a:spcBef>
                          <a:spcPts val="0"/>
                        </a:spcBef>
                        <a:spcAft>
                          <a:spcPts val="0"/>
                        </a:spcAft>
                      </a:pPr>
                      <a:r>
                        <a:rPr lang="en-GB" sz="1200" b="0" kern="1200" dirty="0">
                          <a:solidFill>
                            <a:srgbClr val="92D050"/>
                          </a:solidFill>
                          <a:latin typeface="+mn-lt"/>
                          <a:ea typeface="+mn-ea"/>
                          <a:cs typeface="+mn-cs"/>
                          <a:hlinkClick r:id="rId4"/>
                        </a:rPr>
                        <a:t>1132r2</a:t>
                      </a:r>
                      <a:endParaRPr lang="en-US" sz="1200" b="0" kern="1200" dirty="0">
                        <a:solidFill>
                          <a:srgbClr val="92D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Channel coding issue in HARQ</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Jinmin Kim</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Presented</a:t>
                      </a:r>
                      <a:endParaRPr lang="en-US" sz="1200" b="0" kern="1200" dirty="0">
                        <a:solidFill>
                          <a:srgbClr val="00B050"/>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50"/>
                          </a:solidFill>
                          <a:latin typeface="+mn-lt"/>
                          <a:ea typeface="+mn-ea"/>
                          <a:cs typeface="+mn-cs"/>
                        </a:rPr>
                        <a:t>HARQ</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marL="0" marR="0">
                        <a:spcBef>
                          <a:spcPts val="0"/>
                        </a:spcBef>
                        <a:spcAft>
                          <a:spcPts val="0"/>
                        </a:spcAft>
                      </a:pPr>
                      <a:r>
                        <a:rPr lang="en-GB" sz="1200" b="0" kern="1200" dirty="0">
                          <a:solidFill>
                            <a:schemeClr val="tx1"/>
                          </a:solidFill>
                          <a:latin typeface="+mn-lt"/>
                          <a:ea typeface="+mn-ea"/>
                          <a:cs typeface="+mn-cs"/>
                          <a:hlinkClick r:id="rId5"/>
                        </a:rPr>
                        <a:t>1133r0</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Some results on HARQ perf. in dense deployments</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a:solidFill>
                            <a:schemeClr val="tx1"/>
                          </a:solidFill>
                          <a:latin typeface="+mn-lt"/>
                          <a:ea typeface="+mn-ea"/>
                          <a:cs typeface="+mn-cs"/>
                        </a:rPr>
                        <a:t>Leif Wilhelmsson</a:t>
                      </a: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r>
                        <a:rPr lang="en-GB" sz="1200" b="0" kern="1200">
                          <a:solidFill>
                            <a:srgbClr val="00B0F0"/>
                          </a:solidFill>
                          <a:latin typeface="+mn-lt"/>
                          <a:ea typeface="+mn-ea"/>
                          <a:cs typeface="+mn-cs"/>
                        </a:rPr>
                        <a:t>Out of Time</a:t>
                      </a:r>
                      <a:endParaRPr lang="en-US" sz="1200" b="0" kern="1200">
                        <a:solidFill>
                          <a:srgbClr val="00B0F0"/>
                        </a:solidFill>
                        <a:latin typeface="+mn-lt"/>
                        <a:ea typeface="+mn-ea"/>
                        <a:cs typeface="+mn-cs"/>
                      </a:endParaRPr>
                    </a:p>
                  </a:txBody>
                  <a:tcPr/>
                </a:tc>
                <a:tc>
                  <a:txBody>
                    <a:bodyPr/>
                    <a:lstStyle/>
                    <a:p>
                      <a:pPr marL="0" marR="0">
                        <a:spcBef>
                          <a:spcPts val="0"/>
                        </a:spcBef>
                        <a:spcAft>
                          <a:spcPts val="0"/>
                        </a:spcAft>
                      </a:pPr>
                      <a:r>
                        <a:rPr lang="en-GB" sz="1200" b="0" kern="1200">
                          <a:solidFill>
                            <a:schemeClr val="tx1"/>
                          </a:solidFill>
                          <a:latin typeface="+mn-lt"/>
                          <a:ea typeface="+mn-ea"/>
                          <a:cs typeface="+mn-cs"/>
                        </a:rPr>
                        <a:t>HARQ</a:t>
                      </a:r>
                      <a:endParaRPr lang="en-US" sz="1200" b="0" kern="120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marL="0" marR="0">
                        <a:spcBef>
                          <a:spcPts val="0"/>
                        </a:spcBef>
                        <a:spcAft>
                          <a:spcPts val="0"/>
                        </a:spcAft>
                      </a:pPr>
                      <a:r>
                        <a:rPr lang="en-GB" sz="1200" b="0" kern="1200" dirty="0">
                          <a:solidFill>
                            <a:schemeClr val="tx1"/>
                          </a:solidFill>
                          <a:latin typeface="+mn-lt"/>
                          <a:ea typeface="+mn-ea"/>
                          <a:cs typeface="+mn-cs"/>
                          <a:hlinkClick r:id="rId6"/>
                        </a:rPr>
                        <a:t>1146r0</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HARQ punctured CC performance evaluation</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a:solidFill>
                            <a:schemeClr val="tx1"/>
                          </a:solidFill>
                          <a:latin typeface="+mn-lt"/>
                          <a:ea typeface="+mn-ea"/>
                          <a:cs typeface="+mn-cs"/>
                        </a:rPr>
                        <a:t>Yanyi DING</a:t>
                      </a: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F0"/>
                          </a:solidFill>
                          <a:latin typeface="+mn-lt"/>
                          <a:ea typeface="+mn-ea"/>
                          <a:cs typeface="+mn-cs"/>
                        </a:rPr>
                        <a:t>Out of Time</a:t>
                      </a:r>
                      <a:endParaRPr lang="en-US" sz="1200" b="0" kern="1200" dirty="0">
                        <a:solidFill>
                          <a:srgbClr val="00B0F0"/>
                        </a:solidFill>
                        <a:latin typeface="+mn-lt"/>
                        <a:ea typeface="+mn-ea"/>
                        <a:cs typeface="+mn-cs"/>
                      </a:endParaRPr>
                    </a:p>
                  </a:txBody>
                  <a:tcPr/>
                </a:tc>
                <a:tc>
                  <a:txBody>
                    <a:bodyPr/>
                    <a:lstStyle/>
                    <a:p>
                      <a:pPr marL="0" marR="0">
                        <a:spcBef>
                          <a:spcPts val="0"/>
                        </a:spcBef>
                        <a:spcAft>
                          <a:spcPts val="0"/>
                        </a:spcAft>
                      </a:pPr>
                      <a:r>
                        <a:rPr lang="en-GB" sz="1200" b="0" kern="1200">
                          <a:solidFill>
                            <a:schemeClr val="tx1"/>
                          </a:solidFill>
                          <a:latin typeface="+mn-lt"/>
                          <a:ea typeface="+mn-ea"/>
                          <a:cs typeface="+mn-cs"/>
                        </a:rPr>
                        <a:t>HARQ</a:t>
                      </a:r>
                      <a:endParaRPr lang="en-US" sz="1200" b="0" kern="120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marL="0" marR="0">
                        <a:spcBef>
                          <a:spcPts val="0"/>
                        </a:spcBef>
                        <a:spcAft>
                          <a:spcPts val="0"/>
                        </a:spcAft>
                      </a:pPr>
                      <a:r>
                        <a:rPr lang="en-GB" sz="1200" b="0" kern="1200" dirty="0">
                          <a:solidFill>
                            <a:srgbClr val="FF0000"/>
                          </a:solidFill>
                          <a:latin typeface="+mn-lt"/>
                          <a:ea typeface="+mn-ea"/>
                          <a:cs typeface="+mn-cs"/>
                          <a:hlinkClick r:id="rId7"/>
                        </a:rPr>
                        <a:t>1159r0</a:t>
                      </a: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Multilink operation capability announcement</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a:solidFill>
                            <a:schemeClr val="tx1"/>
                          </a:solidFill>
                          <a:latin typeface="+mn-lt"/>
                          <a:ea typeface="+mn-ea"/>
                          <a:cs typeface="+mn-cs"/>
                        </a:rPr>
                        <a:t>Liwen Chu</a:t>
                      </a: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rgbClr val="FF0000"/>
                          </a:solidFill>
                          <a:latin typeface="+mn-lt"/>
                          <a:ea typeface="+mn-ea"/>
                          <a:cs typeface="+mn-cs"/>
                        </a:rPr>
                        <a:t>Not Present?</a:t>
                      </a: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267359415"/>
                  </a:ext>
                </a:extLst>
              </a:tr>
              <a:tr h="292510">
                <a:tc>
                  <a:txBody>
                    <a:bodyPr/>
                    <a:lstStyle/>
                    <a:p>
                      <a:pPr marL="0" marR="0">
                        <a:spcBef>
                          <a:spcPts val="0"/>
                        </a:spcBef>
                        <a:spcAft>
                          <a:spcPts val="0"/>
                        </a:spcAft>
                      </a:pPr>
                      <a:r>
                        <a:rPr lang="en-GB" sz="1200" b="0" kern="1200" dirty="0">
                          <a:solidFill>
                            <a:schemeClr val="tx1"/>
                          </a:solidFill>
                          <a:latin typeface="+mn-lt"/>
                          <a:ea typeface="+mn-ea"/>
                          <a:cs typeface="+mn-cs"/>
                          <a:hlinkClick r:id="rId8"/>
                        </a:rPr>
                        <a:t>1172r1</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Discussion on HARQ</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Wook Bong Lee</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F0"/>
                          </a:solidFill>
                          <a:latin typeface="+mn-lt"/>
                          <a:ea typeface="+mn-ea"/>
                          <a:cs typeface="+mn-cs"/>
                        </a:rPr>
                        <a:t>Out of Time</a:t>
                      </a:r>
                      <a:endParaRPr lang="en-US" sz="1200" b="0" kern="1200" dirty="0">
                        <a:solidFill>
                          <a:srgbClr val="00B0F0"/>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HARQ</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1507352"/>
                  </a:ext>
                </a:extLst>
              </a:tr>
              <a:tr h="292510">
                <a:tc>
                  <a:txBody>
                    <a:bodyPr/>
                    <a:lstStyle/>
                    <a:p>
                      <a:pPr marL="0" marR="0">
                        <a:spcBef>
                          <a:spcPts val="0"/>
                        </a:spcBef>
                        <a:spcAft>
                          <a:spcPts val="0"/>
                        </a:spcAft>
                      </a:pPr>
                      <a:r>
                        <a:rPr lang="en-GB" sz="1200" b="0" kern="1200" dirty="0">
                          <a:solidFill>
                            <a:schemeClr val="tx1"/>
                          </a:solidFill>
                          <a:latin typeface="+mn-lt"/>
                          <a:ea typeface="+mn-ea"/>
                          <a:cs typeface="+mn-cs"/>
                          <a:hlinkClick r:id="rId9"/>
                        </a:rPr>
                        <a:t>1196r0</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Combined HARQ and Rate Adaptation</a:t>
                      </a:r>
                      <a:endParaRPr lang="en-US" sz="1200" b="0" kern="1200" dirty="0">
                        <a:solidFill>
                          <a:schemeClr val="tx1"/>
                        </a:solidFill>
                        <a:latin typeface="+mn-lt"/>
                        <a:ea typeface="+mn-ea"/>
                        <a:cs typeface="+mn-cs"/>
                      </a:endParaRPr>
                    </a:p>
                  </a:txBody>
                  <a:tcPr anchor="ctr"/>
                </a:tc>
                <a:tc>
                  <a:txBody>
                    <a:bodyPr/>
                    <a:lstStyle/>
                    <a:p>
                      <a:pPr marL="0" marR="0">
                        <a:spcBef>
                          <a:spcPts val="0"/>
                        </a:spcBef>
                        <a:spcAft>
                          <a:spcPts val="0"/>
                        </a:spcAft>
                      </a:pPr>
                      <a:r>
                        <a:rPr lang="en-GB" sz="1200" b="0" kern="1200" dirty="0">
                          <a:solidFill>
                            <a:schemeClr val="tx1"/>
                          </a:solidFill>
                          <a:latin typeface="+mn-lt"/>
                          <a:ea typeface="+mn-ea"/>
                          <a:cs typeface="+mn-cs"/>
                        </a:rPr>
                        <a:t>Sebastian Max</a:t>
                      </a:r>
                      <a:endParaRPr lang="en-US" sz="1200" b="0" kern="1200" dirty="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a:solidFill>
                            <a:srgbClr val="00B0F0"/>
                          </a:solidFill>
                          <a:latin typeface="+mn-lt"/>
                          <a:ea typeface="+mn-ea"/>
                          <a:cs typeface="+mn-cs"/>
                        </a:rPr>
                        <a:t>Out of Time</a:t>
                      </a:r>
                      <a:endParaRPr lang="en-US" sz="1200" b="0" kern="1200" dirty="0">
                        <a:solidFill>
                          <a:srgbClr val="00B0F0"/>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HARQ</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marL="0" marR="0">
                        <a:spcBef>
                          <a:spcPts val="0"/>
                        </a:spcBef>
                        <a:spcAft>
                          <a:spcPts val="0"/>
                        </a:spcAft>
                      </a:pPr>
                      <a:r>
                        <a:rPr lang="en-GB" sz="1200" b="0" kern="1200" dirty="0">
                          <a:solidFill>
                            <a:srgbClr val="92D050"/>
                          </a:solidFill>
                          <a:latin typeface="+mn-lt"/>
                          <a:ea typeface="+mn-ea"/>
                          <a:cs typeface="+mn-cs"/>
                          <a:hlinkClick r:id="rId10">
                            <a:extLst>
                              <a:ext uri="{A12FA001-AC4F-418D-AE19-62706E023703}">
                                <ahyp:hlinkClr xmlns:ahyp="http://schemas.microsoft.com/office/drawing/2018/hyperlinkcolor" val="tx"/>
                              </a:ext>
                            </a:extLst>
                          </a:hlinkClick>
                        </a:rPr>
                        <a:t>1231r2</a:t>
                      </a:r>
                      <a:endParaRPr lang="en-US" sz="1200" b="0" kern="1200" dirty="0">
                        <a:solidFill>
                          <a:srgbClr val="92D050"/>
                        </a:solidFill>
                        <a:latin typeface="+mn-lt"/>
                        <a:ea typeface="+mn-ea"/>
                        <a:cs typeface="+mn-cs"/>
                      </a:endParaRPr>
                    </a:p>
                  </a:txBody>
                  <a:tcPr anchor="ctr"/>
                </a:tc>
                <a:tc>
                  <a:txBody>
                    <a:bodyPr/>
                    <a:lstStyle/>
                    <a:p>
                      <a:pPr marL="0" marR="0">
                        <a:spcBef>
                          <a:spcPts val="0"/>
                        </a:spcBef>
                        <a:spcAft>
                          <a:spcPts val="0"/>
                        </a:spcAft>
                      </a:pPr>
                      <a:r>
                        <a:rPr lang="en-GB" sz="1200" b="0" kern="1200">
                          <a:solidFill>
                            <a:schemeClr val="tx1"/>
                          </a:solidFill>
                          <a:latin typeface="+mn-lt"/>
                          <a:ea typeface="+mn-ea"/>
                          <a:cs typeface="+mn-cs"/>
                        </a:rPr>
                        <a:t>Multiband and Multichannel Operation in 11be</a:t>
                      </a: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r>
                        <a:rPr lang="en-GB" sz="1200" b="0" kern="1200">
                          <a:solidFill>
                            <a:schemeClr val="tx1"/>
                          </a:solidFill>
                          <a:latin typeface="+mn-lt"/>
                          <a:ea typeface="+mn-ea"/>
                          <a:cs typeface="+mn-cs"/>
                        </a:rPr>
                        <a:t>Sai Shankar</a:t>
                      </a: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r>
                        <a:rPr lang="en-GB" sz="1200" b="0" kern="1200" dirty="0" err="1">
                          <a:solidFill>
                            <a:srgbClr val="FF0000"/>
                          </a:solidFill>
                          <a:latin typeface="+mn-lt"/>
                          <a:ea typeface="+mn-ea"/>
                          <a:cs typeface="+mn-cs"/>
                        </a:rPr>
                        <a:t>Resched</a:t>
                      </a:r>
                      <a:r>
                        <a:rPr lang="en-GB" sz="1200" b="0" kern="1200" dirty="0">
                          <a:solidFill>
                            <a:srgbClr val="FF0000"/>
                          </a:solidFill>
                          <a:latin typeface="+mn-lt"/>
                          <a:ea typeface="+mn-ea"/>
                          <a:cs typeface="+mn-cs"/>
                        </a:rPr>
                        <a:t> (F2F)</a:t>
                      </a: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marL="0" marR="0">
                        <a:spcBef>
                          <a:spcPts val="0"/>
                        </a:spcBef>
                        <a:spcAft>
                          <a:spcPts val="0"/>
                        </a:spcAft>
                      </a:pPr>
                      <a:endParaRPr lang="en-US" sz="1200" b="0" kern="1200" dirty="0">
                        <a:solidFill>
                          <a:srgbClr val="92D050"/>
                        </a:solidFill>
                        <a:latin typeface="+mn-lt"/>
                        <a:ea typeface="+mn-ea"/>
                        <a:cs typeface="+mn-cs"/>
                      </a:endParaRPr>
                    </a:p>
                  </a:txBody>
                  <a:tcPr anchor="ct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715315578"/>
                  </a:ext>
                </a:extLst>
              </a:tr>
              <a:tr h="292510">
                <a:tc>
                  <a:txBody>
                    <a:bodyPr/>
                    <a:lstStyle/>
                    <a:p>
                      <a:pPr marL="0" marR="0">
                        <a:spcBef>
                          <a:spcPts val="0"/>
                        </a:spcBef>
                        <a:spcAft>
                          <a:spcPts val="0"/>
                        </a:spcAft>
                      </a:pPr>
                      <a:endParaRPr lang="en-US" sz="1200" b="0" kern="1200" dirty="0">
                        <a:solidFill>
                          <a:srgbClr val="92D050"/>
                        </a:solidFill>
                        <a:latin typeface="+mn-lt"/>
                        <a:ea typeface="+mn-ea"/>
                        <a:cs typeface="+mn-cs"/>
                      </a:endParaRPr>
                    </a:p>
                  </a:txBody>
                  <a:tcPr anchor="ct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80106970"/>
                  </a:ext>
                </a:extLst>
              </a:tr>
              <a:tr h="292510">
                <a:tc>
                  <a:txBody>
                    <a:bodyPr/>
                    <a:lstStyle/>
                    <a:p>
                      <a:pPr marL="0" marR="0">
                        <a:spcBef>
                          <a:spcPts val="0"/>
                        </a:spcBef>
                        <a:spcAft>
                          <a:spcPts val="0"/>
                        </a:spcAft>
                      </a:pPr>
                      <a:endParaRPr lang="en-US" sz="1200" b="0" kern="1200" dirty="0">
                        <a:solidFill>
                          <a:srgbClr val="92D050"/>
                        </a:solidFill>
                        <a:latin typeface="+mn-lt"/>
                        <a:ea typeface="+mn-ea"/>
                        <a:cs typeface="+mn-cs"/>
                      </a:endParaRPr>
                    </a:p>
                  </a:txBody>
                  <a:tcPr anchor="ct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24026651"/>
                  </a:ext>
                </a:extLst>
              </a:tr>
              <a:tr h="292510">
                <a:tc>
                  <a:txBody>
                    <a:bodyPr/>
                    <a:lstStyle/>
                    <a:p>
                      <a:pPr marL="0" marR="0">
                        <a:spcBef>
                          <a:spcPts val="0"/>
                        </a:spcBef>
                        <a:spcAft>
                          <a:spcPts val="0"/>
                        </a:spcAft>
                      </a:pPr>
                      <a:endParaRPr lang="en-US" sz="1200" b="0" kern="1200" dirty="0">
                        <a:solidFill>
                          <a:srgbClr val="92D050"/>
                        </a:solidFill>
                        <a:latin typeface="+mn-lt"/>
                        <a:ea typeface="+mn-ea"/>
                        <a:cs typeface="+mn-cs"/>
                      </a:endParaRPr>
                    </a:p>
                  </a:txBody>
                  <a:tcPr anchor="ct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86357093"/>
                  </a:ext>
                </a:extLst>
              </a:tr>
              <a:tr h="292510">
                <a:tc>
                  <a:txBody>
                    <a:bodyPr/>
                    <a:lstStyle/>
                    <a:p>
                      <a:pPr marL="0" marR="0">
                        <a:spcBef>
                          <a:spcPts val="0"/>
                        </a:spcBef>
                        <a:spcAft>
                          <a:spcPts val="0"/>
                        </a:spcAft>
                      </a:pPr>
                      <a:endParaRPr lang="en-US" sz="1200" b="0" kern="1200" dirty="0">
                        <a:solidFill>
                          <a:srgbClr val="92D050"/>
                        </a:solidFill>
                        <a:latin typeface="+mn-lt"/>
                        <a:ea typeface="+mn-ea"/>
                        <a:cs typeface="+mn-cs"/>
                      </a:endParaRPr>
                    </a:p>
                  </a:txBody>
                  <a:tcPr anchor="ct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a:solidFill>
                          <a:schemeClr val="tx1"/>
                        </a:solidFill>
                        <a:latin typeface="+mn-lt"/>
                        <a:ea typeface="+mn-ea"/>
                        <a:cs typeface="+mn-cs"/>
                      </a:endParaRPr>
                    </a:p>
                  </a:txBody>
                  <a:tcPr/>
                </a:tc>
                <a:tc>
                  <a:txBody>
                    <a:bodyPr/>
                    <a:lstStyle/>
                    <a:p>
                      <a:pPr marL="0" marR="0">
                        <a:spcBef>
                          <a:spcPts val="0"/>
                        </a:spcBef>
                        <a:spcAft>
                          <a:spcPts val="0"/>
                        </a:spcAft>
                      </a:pPr>
                      <a:endParaRPr lang="en-US" sz="1200" b="0" kern="1200" dirty="0">
                        <a:solidFill>
                          <a:srgbClr val="FF0000"/>
                        </a:solidFill>
                        <a:latin typeface="+mn-lt"/>
                        <a:ea typeface="+mn-ea"/>
                        <a:cs typeface="+mn-cs"/>
                      </a:endParaRPr>
                    </a:p>
                  </a:txBody>
                  <a:tcPr/>
                </a:tc>
                <a:tc>
                  <a:txBody>
                    <a:bodyPr/>
                    <a:lstStyle/>
                    <a:p>
                      <a:pPr marL="0" marR="0">
                        <a:spcBef>
                          <a:spcPts val="0"/>
                        </a:spcBef>
                        <a:spcAft>
                          <a:spcPts val="0"/>
                        </a:spcAft>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707991079"/>
                  </a:ext>
                </a:extLst>
              </a:tr>
            </a:tbl>
          </a:graphicData>
        </a:graphic>
      </p:graphicFrame>
    </p:spTree>
    <p:extLst>
      <p:ext uri="{BB962C8B-B14F-4D97-AF65-F5344CB8AC3E}">
        <p14:creationId xmlns:p14="http://schemas.microsoft.com/office/powerpoint/2010/main" val="20901811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03471540"/>
              </p:ext>
            </p:extLst>
          </p:nvPr>
        </p:nvGraphicFramePr>
        <p:xfrm>
          <a:off x="533400" y="1524000"/>
          <a:ext cx="8153400" cy="4900400"/>
        </p:xfrm>
        <a:graphic>
          <a:graphicData uri="http://schemas.openxmlformats.org/drawingml/2006/table">
            <a:tbl>
              <a:tblPr firstRow="1" bandRow="1">
                <a:tableStyleId>{ED083AE6-46FA-4A59-8FB0-9F97EB10719F}</a:tableStyleId>
              </a:tblPr>
              <a:tblGrid>
                <a:gridCol w="647129">
                  <a:extLst>
                    <a:ext uri="{9D8B030D-6E8A-4147-A177-3AD203B41FA5}">
                      <a16:colId xmlns:a16="http://schemas.microsoft.com/office/drawing/2014/main" val="20000"/>
                    </a:ext>
                  </a:extLst>
                </a:gridCol>
                <a:gridCol w="4001071">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914400">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hlinkClick r:id="rId2"/>
                        </a:rPr>
                        <a:t>773r2</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chemeClr val="tx1"/>
                          </a:solidFill>
                          <a:latin typeface="+mn-lt"/>
                          <a:ea typeface="+mn-ea"/>
                          <a:cs typeface="+mn-cs"/>
                        </a:rPr>
                        <a:t>  Multi-link Operation Framework</a:t>
                      </a:r>
                    </a:p>
                  </a:txBody>
                  <a:tcPr marL="9525" marR="9525" marT="9525" marB="9525" anchor="ctr"/>
                </a:tc>
                <a:tc>
                  <a:txBody>
                    <a:bodyPr/>
                    <a:lstStyle/>
                    <a:p>
                      <a:pPr algn="ctr"/>
                      <a:r>
                        <a:rPr lang="en-US" sz="1200" b="0" kern="1200" dirty="0">
                          <a:solidFill>
                            <a:schemeClr val="tx1"/>
                          </a:solidFill>
                          <a:latin typeface="+mn-lt"/>
                          <a:ea typeface="+mn-ea"/>
                          <a:cs typeface="+mn-cs"/>
                        </a:rPr>
                        <a:t>Po-Kai Huang</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2 SPs</a:t>
                      </a:r>
                    </a:p>
                  </a:txBody>
                  <a:tcPr/>
                </a:tc>
                <a:tc>
                  <a:txBody>
                    <a:bodyPr/>
                    <a:lstStyle/>
                    <a:p>
                      <a:pPr marL="0" marR="0" algn="l">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210273194"/>
                  </a:ext>
                </a:extLst>
              </a:tr>
              <a:tr h="255168">
                <a:tc>
                  <a:txBody>
                    <a:bodyPr/>
                    <a:lstStyle/>
                    <a:p>
                      <a:pPr algn="ctr"/>
                      <a:r>
                        <a:rPr lang="en-US" sz="1200" b="0" kern="1200" dirty="0">
                          <a:solidFill>
                            <a:schemeClr val="tx1"/>
                          </a:solidFill>
                          <a:latin typeface="+mn-lt"/>
                          <a:ea typeface="+mn-ea"/>
                          <a:cs typeface="+mn-cs"/>
                          <a:hlinkClick r:id="rId3"/>
                        </a:rPr>
                        <a:t>821r2</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chemeClr val="tx1"/>
                          </a:solidFill>
                          <a:latin typeface="+mn-lt"/>
                          <a:ea typeface="+mn-ea"/>
                          <a:cs typeface="+mn-cs"/>
                        </a:rPr>
                        <a:t>  Multiple band discussion</a:t>
                      </a:r>
                    </a:p>
                  </a:txBody>
                  <a:tcPr marL="9525" marR="9525" marT="9525" marB="9525" anchor="ctr"/>
                </a:tc>
                <a:tc>
                  <a:txBody>
                    <a:bodyPr/>
                    <a:lstStyle/>
                    <a:p>
                      <a:pPr algn="ctr"/>
                      <a:r>
                        <a:rPr lang="en-US" sz="1200" b="0" kern="1200" dirty="0">
                          <a:solidFill>
                            <a:schemeClr val="tx1"/>
                          </a:solidFill>
                          <a:latin typeface="+mn-lt"/>
                          <a:ea typeface="+mn-ea"/>
                          <a:cs typeface="+mn-cs"/>
                        </a:rPr>
                        <a:t>Liwen Chu</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1 SP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47351120"/>
                  </a:ext>
                </a:extLst>
              </a:tr>
              <a:tr h="255168">
                <a:tc>
                  <a:txBody>
                    <a:bodyPr/>
                    <a:lstStyle/>
                    <a:p>
                      <a:pPr algn="ctr"/>
                      <a:r>
                        <a:rPr lang="en-US" sz="1200" b="0" kern="1200" dirty="0">
                          <a:solidFill>
                            <a:schemeClr val="tx1"/>
                          </a:solidFill>
                          <a:latin typeface="+mn-lt"/>
                          <a:ea typeface="+mn-ea"/>
                          <a:cs typeface="+mn-cs"/>
                          <a:hlinkClick r:id="rId4"/>
                        </a:rPr>
                        <a:t>822r0</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chemeClr val="tx1"/>
                          </a:solidFill>
                          <a:latin typeface="+mn-lt"/>
                          <a:ea typeface="+mn-ea"/>
                          <a:cs typeface="+mn-cs"/>
                        </a:rPr>
                        <a:t>  Extremely Efficient Multi-band Operation</a:t>
                      </a:r>
                    </a:p>
                  </a:txBody>
                  <a:tcPr marL="9525" marR="9525" marT="9525" marB="9525" anchor="ctr"/>
                </a:tc>
                <a:tc>
                  <a:txBody>
                    <a:bodyPr/>
                    <a:lstStyle/>
                    <a:p>
                      <a:pPr algn="ctr"/>
                      <a:r>
                        <a:rPr lang="en-US" sz="1200" b="0" kern="1200" dirty="0">
                          <a:solidFill>
                            <a:schemeClr val="tx1"/>
                          </a:solidFill>
                          <a:latin typeface="+mn-lt"/>
                          <a:ea typeface="+mn-ea"/>
                          <a:cs typeface="+mn-cs"/>
                        </a:rPr>
                        <a:t>Po-Kai Huang</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1 SP</a:t>
                      </a:r>
                    </a:p>
                  </a:txBody>
                  <a:tcPr/>
                </a:tc>
                <a:tc>
                  <a:txBody>
                    <a:bodyPr/>
                    <a:lstStyle/>
                    <a:p>
                      <a:pPr marL="0" marR="0" algn="l">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319639950"/>
                  </a:ext>
                </a:extLst>
              </a:tr>
              <a:tr h="255168">
                <a:tc>
                  <a:txBody>
                    <a:bodyPr/>
                    <a:lstStyle/>
                    <a:p>
                      <a:pPr algn="ctr"/>
                      <a:r>
                        <a:rPr lang="en-US" sz="1200" b="0" kern="1200" dirty="0">
                          <a:solidFill>
                            <a:schemeClr val="tx1"/>
                          </a:solidFill>
                          <a:latin typeface="+mn-lt"/>
                          <a:ea typeface="+mn-ea"/>
                          <a:cs typeface="+mn-cs"/>
                          <a:hlinkClick r:id="rId5"/>
                        </a:rPr>
                        <a:t>823r1</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chemeClr val="tx1"/>
                          </a:solidFill>
                          <a:latin typeface="+mn-lt"/>
                          <a:ea typeface="+mn-ea"/>
                          <a:cs typeface="+mn-cs"/>
                        </a:rPr>
                        <a:t>  Multi-Link Aggregation</a:t>
                      </a:r>
                    </a:p>
                  </a:txBody>
                  <a:tcPr marL="9525" marR="9525" marT="9525" marB="9525" anchor="ctr"/>
                </a:tc>
                <a:tc>
                  <a:txBody>
                    <a:bodyPr/>
                    <a:lstStyle/>
                    <a:p>
                      <a:pPr algn="ctr"/>
                      <a:r>
                        <a:rPr lang="en-US" sz="1200" b="0" kern="1200" dirty="0">
                          <a:solidFill>
                            <a:schemeClr val="tx1"/>
                          </a:solidFill>
                          <a:latin typeface="+mn-lt"/>
                          <a:ea typeface="+mn-ea"/>
                          <a:cs typeface="+mn-cs"/>
                        </a:rPr>
                        <a:t>Abhishek Patil</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1 SP</a:t>
                      </a:r>
                    </a:p>
                  </a:txBody>
                  <a:tcPr/>
                </a:tc>
                <a:tc>
                  <a:txBody>
                    <a:bodyPr/>
                    <a:lstStyle/>
                    <a:p>
                      <a:pPr marL="0" marR="0" algn="l">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92510">
                <a:tc>
                  <a:txBody>
                    <a:bodyPr/>
                    <a:lstStyle/>
                    <a:p>
                      <a:pPr algn="ctr"/>
                      <a:r>
                        <a:rPr lang="en-US" sz="1200" b="0" kern="1200" dirty="0">
                          <a:solidFill>
                            <a:schemeClr val="tx1"/>
                          </a:solidFill>
                          <a:latin typeface="+mn-lt"/>
                          <a:ea typeface="+mn-ea"/>
                          <a:cs typeface="+mn-cs"/>
                          <a:hlinkClick r:id="rId6"/>
                        </a:rPr>
                        <a:t>979r0</a:t>
                      </a:r>
                      <a:endParaRPr lang="en-US" sz="1200" b="0" kern="1200" dirty="0">
                        <a:solidFill>
                          <a:schemeClr val="tx1"/>
                        </a:solidFill>
                        <a:latin typeface="+mn-lt"/>
                        <a:ea typeface="+mn-ea"/>
                        <a:cs typeface="+mn-cs"/>
                      </a:endParaRPr>
                    </a:p>
                  </a:txBody>
                  <a:tcPr/>
                </a:tc>
                <a:tc>
                  <a:txBody>
                    <a:bodyPr/>
                    <a:lstStyle/>
                    <a:p>
                      <a:pPr algn="l"/>
                      <a:r>
                        <a:rPr lang="en-US" sz="1200" b="0" kern="1200" dirty="0">
                          <a:solidFill>
                            <a:schemeClr val="tx1"/>
                          </a:solidFill>
                          <a:latin typeface="+mn-lt"/>
                          <a:ea typeface="+mn-ea"/>
                          <a:cs typeface="+mn-cs"/>
                        </a:rPr>
                        <a:t>Multi-link Operation Follow-up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Yongho Seok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1 SP</a:t>
                      </a:r>
                    </a:p>
                  </a:txBody>
                  <a:tcPr/>
                </a:tc>
                <a:tc>
                  <a:txBody>
                    <a:bodyPr/>
                    <a:lstStyle/>
                    <a:p>
                      <a:pPr marL="0" marR="0" algn="l">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hlinkClick r:id="rId7"/>
                        </a:rPr>
                        <a:t>1082r1</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chemeClr val="tx1"/>
                          </a:solidFill>
                          <a:latin typeface="+mn-lt"/>
                          <a:ea typeface="+mn-ea"/>
                          <a:cs typeface="+mn-cs"/>
                        </a:rPr>
                        <a:t>  Multi-link Operation: Dynamic TID Transfer</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Abhishek Patil</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1 SP</a:t>
                      </a:r>
                    </a:p>
                  </a:txBody>
                  <a:tcPr/>
                </a:tc>
                <a:tc>
                  <a:txBody>
                    <a:bodyPr/>
                    <a:lstStyle/>
                    <a:p>
                      <a:pPr marL="0" marR="0" algn="l">
                        <a:spcBef>
                          <a:spcPts val="0"/>
                        </a:spcBef>
                        <a:spcAft>
                          <a:spcPts val="0"/>
                        </a:spcAft>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hlinkClick r:id="rId8"/>
                        </a:rPr>
                        <a:t>1095r1</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chemeClr val="tx1"/>
                          </a:solidFill>
                          <a:latin typeface="+mn-lt"/>
                          <a:ea typeface="+mn-ea"/>
                          <a:cs typeface="+mn-cs"/>
                        </a:rPr>
                        <a:t> Multi-link requirement discussion</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Yonggang Fang</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3 SPs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691423556"/>
                  </a:ext>
                </a:extLst>
              </a:tr>
              <a:tr h="298491">
                <a:tc>
                  <a:txBody>
                    <a:bodyPr/>
                    <a:lstStyle/>
                    <a:p>
                      <a:pPr algn="ctr"/>
                      <a:r>
                        <a:rPr lang="en-US" sz="1200" b="0" kern="1200" dirty="0">
                          <a:solidFill>
                            <a:schemeClr val="tx1"/>
                          </a:solidFill>
                          <a:latin typeface="+mn-lt"/>
                          <a:ea typeface="+mn-ea"/>
                          <a:cs typeface="+mn-cs"/>
                          <a:hlinkClick r:id="rId9"/>
                        </a:rPr>
                        <a:t>1099r0</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chemeClr val="tx1"/>
                          </a:solidFill>
                          <a:latin typeface="+mn-lt"/>
                          <a:ea typeface="+mn-ea"/>
                          <a:cs typeface="+mn-cs"/>
                        </a:rPr>
                        <a:t>  Preamble structure in 11be</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Ross Jian Yu</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1 SP</a:t>
                      </a:r>
                    </a:p>
                  </a:txBody>
                  <a:tcPr/>
                </a:tc>
                <a:tc>
                  <a:txBody>
                    <a:bodyPr/>
                    <a:lstStyle/>
                    <a:p>
                      <a:pPr marL="0" marR="0" algn="l">
                        <a:spcBef>
                          <a:spcPts val="0"/>
                        </a:spcBef>
                        <a:spcAft>
                          <a:spcPts val="0"/>
                        </a:spcAft>
                      </a:pPr>
                      <a:r>
                        <a:rPr lang="en-US" sz="1200" b="0" kern="1200" dirty="0">
                          <a:solidFill>
                            <a:schemeClr val="tx1"/>
                          </a:solidFill>
                          <a:latin typeface="+mn-lt"/>
                          <a:ea typeface="+mn-ea"/>
                          <a:cs typeface="+mn-cs"/>
                        </a:rPr>
                        <a:t>PHY</a:t>
                      </a:r>
                    </a:p>
                  </a:txBody>
                  <a:tcPr/>
                </a:tc>
                <a:extLst>
                  <a:ext uri="{0D108BD9-81ED-4DB2-BD59-A6C34878D82A}">
                    <a16:rowId xmlns:a16="http://schemas.microsoft.com/office/drawing/2014/main" val="1757409002"/>
                  </a:ext>
                </a:extLst>
              </a:tr>
              <a:tr h="292510">
                <a:tc>
                  <a:txBody>
                    <a:bodyPr/>
                    <a:lstStyle/>
                    <a:p>
                      <a:pPr algn="ctr"/>
                      <a:r>
                        <a:rPr lang="en-US" sz="1200" b="0" kern="1200" dirty="0">
                          <a:solidFill>
                            <a:schemeClr val="tx1"/>
                          </a:solidFill>
                          <a:latin typeface="+mn-lt"/>
                          <a:ea typeface="+mn-ea"/>
                          <a:cs typeface="+mn-cs"/>
                          <a:hlinkClick r:id="rId10"/>
                        </a:rPr>
                        <a:t>1116r1</a:t>
                      </a:r>
                      <a:endParaRPr lang="en-US" sz="1200" b="0" kern="1200" dirty="0">
                        <a:solidFill>
                          <a:schemeClr val="tx1"/>
                        </a:solidFill>
                        <a:latin typeface="+mn-lt"/>
                        <a:ea typeface="+mn-ea"/>
                        <a:cs typeface="+mn-cs"/>
                      </a:endParaRPr>
                    </a:p>
                  </a:txBody>
                  <a:tcPr/>
                </a:tc>
                <a:tc>
                  <a:txBody>
                    <a:bodyPr/>
                    <a:lstStyle/>
                    <a:p>
                      <a:pPr algn="l"/>
                      <a:r>
                        <a:rPr lang="en-US" sz="1200" b="0" kern="1200" dirty="0">
                          <a:solidFill>
                            <a:schemeClr val="tx1"/>
                          </a:solidFill>
                          <a:latin typeface="+mn-lt"/>
                          <a:ea typeface="+mn-ea"/>
                          <a:cs typeface="+mn-cs"/>
                        </a:rPr>
                        <a:t>Channel access in multi-band operation</a:t>
                      </a:r>
                    </a:p>
                  </a:txBody>
                  <a:tcPr anchor="ctr"/>
                </a:tc>
                <a:tc>
                  <a:txBody>
                    <a:bodyPr/>
                    <a:lstStyle/>
                    <a:p>
                      <a:pPr algn="ctr"/>
                      <a:r>
                        <a:rPr lang="en-US" sz="1200" b="0" kern="1200" dirty="0">
                          <a:solidFill>
                            <a:schemeClr val="tx1"/>
                          </a:solidFill>
                          <a:latin typeface="+mn-lt"/>
                          <a:ea typeface="+mn-ea"/>
                          <a:cs typeface="+mn-cs"/>
                        </a:rPr>
                        <a:t>Yunbo Li</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4 SPs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856806424"/>
                  </a:ext>
                </a:extLst>
              </a:tr>
              <a:tr h="292510">
                <a:tc>
                  <a:txBody>
                    <a:bodyPr/>
                    <a:lstStyle/>
                    <a:p>
                      <a:pPr algn="ctr"/>
                      <a:r>
                        <a:rPr lang="en-US" sz="1200" b="0" kern="1200" dirty="0">
                          <a:solidFill>
                            <a:schemeClr val="tx1"/>
                          </a:solidFill>
                          <a:latin typeface="+mn-lt"/>
                          <a:ea typeface="+mn-ea"/>
                          <a:cs typeface="+mn-cs"/>
                          <a:hlinkClick r:id="rId11"/>
                        </a:rPr>
                        <a:t>1117r0</a:t>
                      </a:r>
                      <a:endParaRPr lang="en-US" sz="1200" b="0" kern="1200" dirty="0">
                        <a:solidFill>
                          <a:schemeClr val="tx1"/>
                        </a:solidFill>
                        <a:latin typeface="+mn-lt"/>
                        <a:ea typeface="+mn-ea"/>
                        <a:cs typeface="+mn-cs"/>
                      </a:endParaRPr>
                    </a:p>
                  </a:txBody>
                  <a:tcPr/>
                </a:tc>
                <a:tc>
                  <a:txBody>
                    <a:bodyPr/>
                    <a:lstStyle/>
                    <a:p>
                      <a:pPr algn="l"/>
                      <a:r>
                        <a:rPr lang="en-US" sz="1200" b="0" kern="1200" dirty="0">
                          <a:solidFill>
                            <a:schemeClr val="tx1"/>
                          </a:solidFill>
                          <a:latin typeface="+mn-lt"/>
                          <a:ea typeface="+mn-ea"/>
                          <a:cs typeface="+mn-cs"/>
                        </a:rPr>
                        <a:t>Direct Link MU transmissions</a:t>
                      </a:r>
                    </a:p>
                  </a:txBody>
                  <a:tcPr anchor="ctr"/>
                </a:tc>
                <a:tc>
                  <a:txBody>
                    <a:bodyPr/>
                    <a:lstStyle/>
                    <a:p>
                      <a:pPr algn="ctr"/>
                      <a:r>
                        <a:rPr lang="en-US" sz="1200" b="0" kern="1200" dirty="0">
                          <a:solidFill>
                            <a:schemeClr val="tx1"/>
                          </a:solidFill>
                          <a:latin typeface="+mn-lt"/>
                          <a:ea typeface="+mn-ea"/>
                          <a:cs typeface="+mn-cs"/>
                        </a:rPr>
                        <a:t>Stephane Baron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1 SP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chemeClr val="tx1"/>
                          </a:solidFill>
                          <a:latin typeface="+mn-lt"/>
                          <a:ea typeface="+mn-ea"/>
                          <a:cs typeface="+mn-cs"/>
                        </a:rPr>
                        <a:t>MAC</a:t>
                      </a:r>
                    </a:p>
                  </a:txBody>
                  <a:tcPr/>
                </a:tc>
                <a:extLst>
                  <a:ext uri="{0D108BD9-81ED-4DB2-BD59-A6C34878D82A}">
                    <a16:rowId xmlns:a16="http://schemas.microsoft.com/office/drawing/2014/main" val="3571507352"/>
                  </a:ext>
                </a:extLst>
              </a:tr>
              <a:tr h="292510">
                <a:tc>
                  <a:txBody>
                    <a:bodyPr/>
                    <a:lstStyle/>
                    <a:p>
                      <a:pPr algn="ctr"/>
                      <a:r>
                        <a:rPr lang="en-US" sz="1200" b="0" kern="1200" dirty="0">
                          <a:solidFill>
                            <a:schemeClr val="tx1"/>
                          </a:solidFill>
                          <a:latin typeface="+mn-lt"/>
                          <a:ea typeface="+mn-ea"/>
                          <a:cs typeface="+mn-cs"/>
                          <a:hlinkClick r:id="rId12"/>
                        </a:rPr>
                        <a:t>1126r0</a:t>
                      </a:r>
                      <a:endParaRPr lang="en-US" sz="1200" b="0" kern="1200" dirty="0">
                        <a:solidFill>
                          <a:schemeClr val="tx1"/>
                        </a:solidFill>
                        <a:latin typeface="+mn-lt"/>
                        <a:ea typeface="+mn-ea"/>
                        <a:cs typeface="+mn-cs"/>
                      </a:endParaRPr>
                    </a:p>
                  </a:txBody>
                  <a:tcPr/>
                </a:tc>
                <a:tc>
                  <a:txBody>
                    <a:bodyPr/>
                    <a:lstStyle/>
                    <a:p>
                      <a:pPr algn="l"/>
                      <a:r>
                        <a:rPr lang="en-US" sz="1200" b="0" kern="1200" dirty="0">
                          <a:solidFill>
                            <a:schemeClr val="tx1"/>
                          </a:solidFill>
                          <a:latin typeface="+mn-lt"/>
                          <a:ea typeface="+mn-ea"/>
                          <a:cs typeface="+mn-cs"/>
                        </a:rPr>
                        <a:t>Enhanced Resource Unit allocation schemes for 11be</a:t>
                      </a:r>
                    </a:p>
                  </a:txBody>
                  <a:tcPr anchor="ctr"/>
                </a:tc>
                <a:tc>
                  <a:txBody>
                    <a:bodyPr/>
                    <a:lstStyle/>
                    <a:p>
                      <a:pPr algn="ctr"/>
                      <a:r>
                        <a:rPr lang="en-US" sz="1200" b="0" kern="1200" dirty="0">
                          <a:solidFill>
                            <a:schemeClr val="tx1"/>
                          </a:solidFill>
                          <a:latin typeface="+mn-lt"/>
                          <a:ea typeface="+mn-ea"/>
                          <a:cs typeface="+mn-cs"/>
                        </a:rPr>
                        <a:t>Jianhan Liu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1 SP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PHY</a:t>
                      </a:r>
                    </a:p>
                  </a:txBody>
                  <a:tcPr/>
                </a:tc>
                <a:extLst>
                  <a:ext uri="{0D108BD9-81ED-4DB2-BD59-A6C34878D82A}">
                    <a16:rowId xmlns:a16="http://schemas.microsoft.com/office/drawing/2014/main" val="2284546440"/>
                  </a:ext>
                </a:extLst>
              </a:tr>
              <a:tr h="292510">
                <a:tc>
                  <a:txBody>
                    <a:bodyPr/>
                    <a:lstStyle/>
                    <a:p>
                      <a:pPr algn="ctr"/>
                      <a:r>
                        <a:rPr lang="en-US" sz="1200" b="0" kern="1200" dirty="0">
                          <a:solidFill>
                            <a:schemeClr val="tx1"/>
                          </a:solidFill>
                          <a:latin typeface="+mn-lt"/>
                          <a:ea typeface="+mn-ea"/>
                          <a:cs typeface="+mn-cs"/>
                          <a:hlinkClick r:id="rId13"/>
                        </a:rPr>
                        <a:t>1129r1</a:t>
                      </a:r>
                      <a:endParaRPr lang="en-US" sz="1200" b="0" kern="1200" dirty="0">
                        <a:solidFill>
                          <a:schemeClr val="tx1"/>
                        </a:solidFill>
                        <a:latin typeface="+mn-lt"/>
                        <a:ea typeface="+mn-ea"/>
                        <a:cs typeface="+mn-cs"/>
                      </a:endParaRPr>
                    </a:p>
                  </a:txBody>
                  <a:tcPr/>
                </a:tc>
                <a:tc>
                  <a:txBody>
                    <a:bodyPr/>
                    <a:lstStyle/>
                    <a:p>
                      <a:pPr algn="l"/>
                      <a:r>
                        <a:rPr lang="en-US" sz="1200" b="0" kern="1200" dirty="0">
                          <a:solidFill>
                            <a:schemeClr val="tx1"/>
                          </a:solidFill>
                          <a:latin typeface="+mn-lt"/>
                          <a:ea typeface="+mn-ea"/>
                          <a:cs typeface="+mn-cs"/>
                        </a:rPr>
                        <a:t>Consideration on Multi-AP Coordination</a:t>
                      </a:r>
                    </a:p>
                  </a:txBody>
                  <a:tcPr anchor="ctr"/>
                </a:tc>
                <a:tc>
                  <a:txBody>
                    <a:bodyPr/>
                    <a:lstStyle/>
                    <a:p>
                      <a:pPr algn="ctr"/>
                      <a:r>
                        <a:rPr lang="en-US" sz="1200" b="0" kern="1200" dirty="0">
                          <a:solidFill>
                            <a:schemeClr val="tx1"/>
                          </a:solidFill>
                          <a:latin typeface="+mn-lt"/>
                          <a:ea typeface="+mn-ea"/>
                          <a:cs typeface="+mn-cs"/>
                        </a:rPr>
                        <a:t>Nan Li</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1 SP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Multi AP</a:t>
                      </a:r>
                    </a:p>
                  </a:txBody>
                  <a:tcPr/>
                </a:tc>
                <a:extLst>
                  <a:ext uri="{0D108BD9-81ED-4DB2-BD59-A6C34878D82A}">
                    <a16:rowId xmlns:a16="http://schemas.microsoft.com/office/drawing/2014/main" val="110316437"/>
                  </a:ext>
                </a:extLst>
              </a:tr>
              <a:tr h="292510">
                <a:tc>
                  <a:txBody>
                    <a:bodyPr/>
                    <a:lstStyle/>
                    <a:p>
                      <a:pPr marL="0" algn="ctr" defTabSz="914400" rtl="0" eaLnBrk="1" latinLnBrk="0" hangingPunct="1"/>
                      <a:r>
                        <a:rPr lang="en-US" sz="1200" b="0" kern="1200" dirty="0">
                          <a:solidFill>
                            <a:schemeClr val="tx1"/>
                          </a:solidFill>
                          <a:latin typeface="+mn-lt"/>
                          <a:ea typeface="+mn-ea"/>
                          <a:cs typeface="+mn-cs"/>
                          <a:hlinkClick r:id="rId14"/>
                        </a:rPr>
                        <a:t>1190r1</a:t>
                      </a:r>
                      <a:endParaRPr lang="en-US" sz="1200" b="0" kern="1200" dirty="0">
                        <a:solidFill>
                          <a:schemeClr val="tx1"/>
                        </a:solidFill>
                        <a:latin typeface="+mn-lt"/>
                        <a:ea typeface="+mn-ea"/>
                        <a:cs typeface="+mn-cs"/>
                      </a:endParaRPr>
                    </a:p>
                  </a:txBody>
                  <a:tcPr marL="9525" marR="9525" marT="9525" marB="9525" anchor="ctr"/>
                </a:tc>
                <a:tc>
                  <a:txBody>
                    <a:bodyPr/>
                    <a:lstStyle/>
                    <a:p>
                      <a:pPr marL="0" algn="l" defTabSz="914400" rtl="0" eaLnBrk="1" latinLnBrk="0" hangingPunct="1"/>
                      <a:r>
                        <a:rPr lang="en-US" sz="1200" b="0" kern="1200" dirty="0">
                          <a:solidFill>
                            <a:schemeClr val="tx1"/>
                          </a:solidFill>
                          <a:latin typeface="+mn-lt"/>
                          <a:ea typeface="+mn-ea"/>
                          <a:cs typeface="+mn-cs"/>
                        </a:rPr>
                        <a:t>  Improved Preamble Puncturing in 802.11be</a:t>
                      </a:r>
                    </a:p>
                  </a:txBody>
                  <a:tcPr marL="9525" marR="9525" marT="9525" marB="9525" anchor="ctr"/>
                </a:tc>
                <a:tc>
                  <a:txBody>
                    <a:bodyPr/>
                    <a:lstStyle/>
                    <a:p>
                      <a:pPr marL="0" algn="ctr" defTabSz="914400" rtl="0" eaLnBrk="1" latinLnBrk="0" hangingPunct="1"/>
                      <a:r>
                        <a:rPr lang="en-US" sz="1200" b="0" kern="1200" dirty="0">
                          <a:solidFill>
                            <a:schemeClr val="tx1"/>
                          </a:solidFill>
                          <a:latin typeface="+mn-lt"/>
                          <a:ea typeface="+mn-ea"/>
                          <a:cs typeface="+mn-cs"/>
                        </a:rPr>
                        <a:t>Oded Redlich</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3 SPs</a:t>
                      </a:r>
                    </a:p>
                  </a:txBody>
                  <a:tcPr/>
                </a:tc>
                <a:tc>
                  <a:txBody>
                    <a:bodyPr/>
                    <a:lstStyle/>
                    <a:p>
                      <a:pPr marL="0" algn="l" defTabSz="914400" rtl="0" eaLnBrk="1" latinLnBrk="0" hangingPunct="1"/>
                      <a:r>
                        <a:rPr lang="en-US" sz="1200" b="0" kern="1200" dirty="0">
                          <a:solidFill>
                            <a:schemeClr val="tx1"/>
                          </a:solidFill>
                          <a:latin typeface="+mn-lt"/>
                          <a:ea typeface="+mn-ea"/>
                          <a:cs typeface="+mn-cs"/>
                        </a:rPr>
                        <a:t>PHY</a:t>
                      </a:r>
                    </a:p>
                  </a:txBody>
                  <a:tcPr/>
                </a:tc>
                <a:extLst>
                  <a:ext uri="{0D108BD9-81ED-4DB2-BD59-A6C34878D82A}">
                    <a16:rowId xmlns:a16="http://schemas.microsoft.com/office/drawing/2014/main" val="1686613765"/>
                  </a:ext>
                </a:extLst>
              </a:tr>
              <a:tr h="292510">
                <a:tc>
                  <a:txBody>
                    <a:bodyPr/>
                    <a:lstStyle/>
                    <a:p>
                      <a:pPr marL="0" algn="ctr" defTabSz="914400" rtl="0" eaLnBrk="1" latinLnBrk="0" hangingPunct="1"/>
                      <a:r>
                        <a:rPr lang="en-US" sz="1200" b="0" kern="1200" dirty="0">
                          <a:solidFill>
                            <a:schemeClr val="tx1"/>
                          </a:solidFill>
                          <a:latin typeface="+mn-lt"/>
                          <a:ea typeface="+mn-ea"/>
                          <a:cs typeface="+mn-cs"/>
                          <a:hlinkClick r:id="rId15"/>
                        </a:rPr>
                        <a:t>1131r0</a:t>
                      </a:r>
                      <a:endParaRPr lang="en-US" sz="1200" b="0" kern="1200" dirty="0">
                        <a:solidFill>
                          <a:schemeClr val="tx1"/>
                        </a:solidFill>
                        <a:latin typeface="+mn-lt"/>
                        <a:ea typeface="+mn-ea"/>
                        <a:cs typeface="+mn-cs"/>
                      </a:endParaRPr>
                    </a:p>
                  </a:txBody>
                  <a:tcPr marL="9525" marR="9525" marT="9525" marB="9525" anchor="ctr"/>
                </a:tc>
                <a:tc>
                  <a:txBody>
                    <a:bodyPr/>
                    <a:lstStyle/>
                    <a:p>
                      <a:pPr marL="0" algn="l" defTabSz="914400" rtl="0" eaLnBrk="1" latinLnBrk="0" hangingPunct="1"/>
                      <a:r>
                        <a:rPr lang="en-US" sz="1200" b="0" kern="1200" dirty="0">
                          <a:solidFill>
                            <a:srgbClr val="0070C0"/>
                          </a:solidFill>
                          <a:latin typeface="+mn-lt"/>
                          <a:ea typeface="+mn-ea"/>
                          <a:cs typeface="+mn-cs"/>
                        </a:rPr>
                        <a:t>  Consideration on HARQ Unit</a:t>
                      </a:r>
                    </a:p>
                  </a:txBody>
                  <a:tcPr marL="9525" marR="9525" marT="9525" marB="9525" anchor="ctr"/>
                </a:tc>
                <a:tc>
                  <a:txBody>
                    <a:bodyPr/>
                    <a:lstStyle/>
                    <a:p>
                      <a:pPr marL="0" algn="ctr" defTabSz="914400" rtl="0" eaLnBrk="1" latinLnBrk="0" hangingPunct="1"/>
                      <a:r>
                        <a:rPr lang="en-US" sz="1200" b="0" kern="1200" dirty="0">
                          <a:solidFill>
                            <a:srgbClr val="0070C0"/>
                          </a:solidFill>
                          <a:latin typeface="+mn-lt"/>
                          <a:ea typeface="+mn-ea"/>
                          <a:cs typeface="+mn-cs"/>
                        </a:rPr>
                        <a:t>Taewon Song</a:t>
                      </a:r>
                    </a:p>
                  </a:txBody>
                  <a:tcPr marL="9525" marR="9525" marT="9525" marB="9525" anchor="ctr"/>
                </a:tc>
                <a:tc>
                  <a:txBody>
                    <a:bodyPr/>
                    <a:lstStyle/>
                    <a:p>
                      <a:pPr marL="0" algn="ctr" defTabSz="914400" rtl="0" eaLnBrk="1" latinLnBrk="0" hangingPunct="1"/>
                      <a:r>
                        <a:rPr lang="en-US" sz="1200" b="0" kern="1200" dirty="0">
                          <a:solidFill>
                            <a:srgbClr val="0070C0"/>
                          </a:solidFill>
                          <a:latin typeface="+mn-lt"/>
                          <a:ea typeface="+mn-ea"/>
                          <a:cs typeface="+mn-cs"/>
                        </a:rPr>
                        <a:t>SP Deferred</a:t>
                      </a:r>
                    </a:p>
                  </a:txBody>
                  <a:tcPr/>
                </a:tc>
                <a:tc>
                  <a:txBody>
                    <a:bodyPr/>
                    <a:lstStyle/>
                    <a:p>
                      <a:pPr marL="0" algn="l" defTabSz="914400" rtl="0" eaLnBrk="1" latinLnBrk="0" hangingPunct="1"/>
                      <a:r>
                        <a:rPr lang="en-US" sz="1200" b="0" kern="1200" dirty="0">
                          <a:solidFill>
                            <a:srgbClr val="0070C0"/>
                          </a:solidFill>
                          <a:latin typeface="+mn-lt"/>
                          <a:ea typeface="+mn-ea"/>
                          <a:cs typeface="+mn-cs"/>
                        </a:rPr>
                        <a:t>HARQ</a:t>
                      </a:r>
                    </a:p>
                  </a:txBody>
                  <a:tcPr/>
                </a:tc>
                <a:extLst>
                  <a:ext uri="{0D108BD9-81ED-4DB2-BD59-A6C34878D82A}">
                    <a16:rowId xmlns:a16="http://schemas.microsoft.com/office/drawing/2014/main" val="3562672658"/>
                  </a:ext>
                </a:extLst>
              </a:tr>
              <a:tr h="292510">
                <a:tc>
                  <a:txBody>
                    <a:bodyPr/>
                    <a:lstStyle/>
                    <a:p>
                      <a:pPr algn="ctr"/>
                      <a:r>
                        <a:rPr lang="en-US" sz="1200" b="0" kern="1200" dirty="0">
                          <a:solidFill>
                            <a:schemeClr val="tx1"/>
                          </a:solidFill>
                          <a:latin typeface="+mn-lt"/>
                          <a:ea typeface="+mn-ea"/>
                          <a:cs typeface="+mn-cs"/>
                          <a:hlinkClick r:id="rId16"/>
                        </a:rPr>
                        <a:t>1143r0</a:t>
                      </a:r>
                      <a:endParaRPr lang="en-US" sz="1200" b="0" kern="1200" dirty="0">
                        <a:solidFill>
                          <a:schemeClr val="tx1"/>
                        </a:solidFill>
                        <a:latin typeface="+mn-lt"/>
                        <a:ea typeface="+mn-ea"/>
                        <a:cs typeface="+mn-cs"/>
                      </a:endParaRPr>
                    </a:p>
                  </a:txBody>
                  <a:tcPr/>
                </a:tc>
                <a:tc>
                  <a:txBody>
                    <a:bodyPr/>
                    <a:lstStyle/>
                    <a:p>
                      <a:pPr algn="l"/>
                      <a:r>
                        <a:rPr lang="en-US" sz="1200" b="0" kern="1200" dirty="0">
                          <a:solidFill>
                            <a:schemeClr val="tx1"/>
                          </a:solidFill>
                          <a:latin typeface="+mn-lt"/>
                          <a:ea typeface="+mn-ea"/>
                          <a:cs typeface="+mn-cs"/>
                        </a:rPr>
                        <a:t>Efficient Operation for Multi-AP Coordination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Sungjin Park</a:t>
                      </a:r>
                    </a:p>
                  </a:txBody>
                  <a:tcPr/>
                </a:tc>
                <a:tc>
                  <a:txBody>
                    <a:bodyPr/>
                    <a:lstStyle/>
                    <a:p>
                      <a:pPr algn="ctr"/>
                      <a:r>
                        <a:rPr lang="en-US" sz="1200" b="0" kern="1200" dirty="0">
                          <a:solidFill>
                            <a:schemeClr val="tx1"/>
                          </a:solidFill>
                          <a:latin typeface="+mn-lt"/>
                          <a:ea typeface="+mn-ea"/>
                          <a:cs typeface="+mn-cs"/>
                        </a:rPr>
                        <a:t>1 SP</a:t>
                      </a:r>
                    </a:p>
                  </a:txBody>
                  <a:tcPr/>
                </a:tc>
                <a:tc>
                  <a:txBody>
                    <a:bodyPr/>
                    <a:lstStyle/>
                    <a:p>
                      <a:pPr algn="l"/>
                      <a:r>
                        <a:rPr lang="en-US" sz="1200" b="0" kern="1200" dirty="0">
                          <a:solidFill>
                            <a:schemeClr val="tx1"/>
                          </a:solidFill>
                          <a:latin typeface="+mn-lt"/>
                          <a:ea typeface="+mn-ea"/>
                          <a:cs typeface="+mn-cs"/>
                        </a:rPr>
                        <a:t>Multi AP</a:t>
                      </a:r>
                    </a:p>
                  </a:txBody>
                  <a:tcPr/>
                </a:tc>
                <a:extLst>
                  <a:ext uri="{0D108BD9-81ED-4DB2-BD59-A6C34878D82A}">
                    <a16:rowId xmlns:a16="http://schemas.microsoft.com/office/drawing/2014/main" val="3369950697"/>
                  </a:ext>
                </a:extLst>
              </a:tr>
              <a:tr h="292510">
                <a:tc>
                  <a:txBody>
                    <a:bodyPr/>
                    <a:lstStyle/>
                    <a:p>
                      <a:pPr algn="ctr"/>
                      <a:r>
                        <a:rPr lang="en-US" sz="1200" b="0" kern="1200" dirty="0">
                          <a:solidFill>
                            <a:schemeClr val="tx1"/>
                          </a:solidFill>
                          <a:latin typeface="+mn-lt"/>
                          <a:ea typeface="+mn-ea"/>
                          <a:cs typeface="+mn-cs"/>
                          <a:hlinkClick r:id="rId17"/>
                        </a:rPr>
                        <a:t>1144r1</a:t>
                      </a:r>
                      <a:endParaRPr lang="en-US" sz="1200" b="0" kern="1200" dirty="0">
                        <a:solidFill>
                          <a:schemeClr val="tx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Channel Access for Multi-link Operation</a:t>
                      </a:r>
                    </a:p>
                  </a:txBody>
                  <a:tcPr/>
                </a:tc>
                <a:tc>
                  <a:txBody>
                    <a:bodyPr/>
                    <a:lstStyle/>
                    <a:p>
                      <a:pPr algn="ctr"/>
                      <a:r>
                        <a:rPr lang="en-US" sz="1200" b="0" kern="1200" dirty="0">
                          <a:solidFill>
                            <a:schemeClr val="tx1"/>
                          </a:solidFill>
                          <a:latin typeface="+mn-lt"/>
                          <a:ea typeface="+mn-ea"/>
                          <a:cs typeface="+mn-cs"/>
                        </a:rPr>
                        <a:t>Insun Jang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3 SPs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dirty="0">
                          <a:solidFill>
                            <a:schemeClr val="tx1"/>
                          </a:solidFill>
                          <a:latin typeface="+mn-lt"/>
                          <a:ea typeface="+mn-ea"/>
                          <a:cs typeface="+mn-cs"/>
                        </a:rPr>
                        <a:t>Multi Link</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5665778"/>
                  </a:ext>
                </a:extLst>
              </a:tr>
            </a:tbl>
          </a:graphicData>
        </a:graphic>
      </p:graphicFrame>
    </p:spTree>
    <p:extLst>
      <p:ext uri="{BB962C8B-B14F-4D97-AF65-F5344CB8AC3E}">
        <p14:creationId xmlns:p14="http://schemas.microsoft.com/office/powerpoint/2010/main" val="23044461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617358590"/>
              </p:ext>
            </p:extLst>
          </p:nvPr>
        </p:nvGraphicFramePr>
        <p:xfrm>
          <a:off x="533400" y="1524000"/>
          <a:ext cx="8153400" cy="4464477"/>
        </p:xfrm>
        <a:graphic>
          <a:graphicData uri="http://schemas.openxmlformats.org/drawingml/2006/table">
            <a:tbl>
              <a:tblPr firstRow="1" bandRow="1">
                <a:tableStyleId>{ED083AE6-46FA-4A59-8FB0-9F97EB10719F}</a:tableStyleId>
              </a:tblPr>
              <a:tblGrid>
                <a:gridCol w="606118">
                  <a:extLst>
                    <a:ext uri="{9D8B030D-6E8A-4147-A177-3AD203B41FA5}">
                      <a16:colId xmlns:a16="http://schemas.microsoft.com/office/drawing/2014/main" val="20000"/>
                    </a:ext>
                  </a:extLst>
                </a:gridCol>
                <a:gridCol w="4190000">
                  <a:extLst>
                    <a:ext uri="{9D8B030D-6E8A-4147-A177-3AD203B41FA5}">
                      <a16:colId xmlns:a16="http://schemas.microsoft.com/office/drawing/2014/main" val="20001"/>
                    </a:ext>
                  </a:extLst>
                </a:gridCol>
                <a:gridCol w="1560289">
                  <a:extLst>
                    <a:ext uri="{9D8B030D-6E8A-4147-A177-3AD203B41FA5}">
                      <a16:colId xmlns:a16="http://schemas.microsoft.com/office/drawing/2014/main" val="20002"/>
                    </a:ext>
                  </a:extLst>
                </a:gridCol>
                <a:gridCol w="884059">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5168">
                <a:tc>
                  <a:txBody>
                    <a:bodyPr/>
                    <a:lstStyle/>
                    <a:p>
                      <a:pPr algn="ctr" fontAlgn="b"/>
                      <a:r>
                        <a:rPr lang="en-US" sz="1200" b="0" kern="1200" dirty="0">
                          <a:solidFill>
                            <a:schemeClr val="tx1"/>
                          </a:solidFill>
                          <a:latin typeface="+mn-lt"/>
                          <a:ea typeface="+mn-ea"/>
                          <a:cs typeface="+mn-cs"/>
                          <a:hlinkClick r:id="rId2"/>
                        </a:rPr>
                        <a:t>1133r0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Some results on HARQ performance in dense deployments</a:t>
                      </a:r>
                    </a:p>
                  </a:txBody>
                  <a:tcPr marL="9525" marR="9525" marT="9525" marB="0" anchor="b"/>
                </a:tc>
                <a:tc>
                  <a:txBody>
                    <a:bodyPr/>
                    <a:lstStyle/>
                    <a:p>
                      <a:pPr algn="ctr" fontAlgn="b"/>
                      <a:r>
                        <a:rPr lang="en-US" sz="1200" b="0" kern="1200" dirty="0">
                          <a:solidFill>
                            <a:schemeClr val="tx1"/>
                          </a:solidFill>
                          <a:latin typeface="+mn-lt"/>
                          <a:ea typeface="+mn-ea"/>
                          <a:cs typeface="+mn-cs"/>
                        </a:rPr>
                        <a:t>Leif </a:t>
                      </a:r>
                      <a:r>
                        <a:rPr lang="en-US" sz="1200" b="0" kern="1200" dirty="0" err="1">
                          <a:solidFill>
                            <a:schemeClr val="tx1"/>
                          </a:solidFill>
                          <a:latin typeface="+mn-lt"/>
                          <a:ea typeface="+mn-ea"/>
                          <a:cs typeface="+mn-cs"/>
                        </a:rPr>
                        <a:t>Wilhelmsson</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HARQ</a:t>
                      </a:r>
                    </a:p>
                  </a:txBody>
                  <a:tcPr marL="9525" marR="9525" marT="9525" marB="0" anchor="b"/>
                </a:tc>
                <a:extLst>
                  <a:ext uri="{0D108BD9-81ED-4DB2-BD59-A6C34878D82A}">
                    <a16:rowId xmlns:a16="http://schemas.microsoft.com/office/drawing/2014/main" val="942160162"/>
                  </a:ext>
                </a:extLst>
              </a:tr>
              <a:tr h="255168">
                <a:tc>
                  <a:txBody>
                    <a:bodyPr/>
                    <a:lstStyle/>
                    <a:p>
                      <a:pPr algn="ctr" fontAlgn="b"/>
                      <a:r>
                        <a:rPr lang="en-US" sz="1200" b="0" kern="1200" dirty="0">
                          <a:solidFill>
                            <a:schemeClr val="tx1"/>
                          </a:solidFill>
                          <a:latin typeface="+mn-lt"/>
                          <a:ea typeface="+mn-ea"/>
                          <a:cs typeface="+mn-cs"/>
                          <a:hlinkClick r:id="rId3"/>
                        </a:rPr>
                        <a:t>1291r2</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Some aspects of multi link op performance</a:t>
                      </a:r>
                    </a:p>
                  </a:txBody>
                  <a:tcPr marL="9525" marR="9525" marT="9525" marB="0" anchor="b"/>
                </a:tc>
                <a:tc>
                  <a:txBody>
                    <a:bodyPr/>
                    <a:lstStyle/>
                    <a:p>
                      <a:pPr algn="ctr" fontAlgn="b"/>
                      <a:r>
                        <a:rPr lang="en-US" sz="1200" b="0" kern="1200">
                          <a:solidFill>
                            <a:schemeClr val="tx1"/>
                          </a:solidFill>
                          <a:latin typeface="+mn-lt"/>
                          <a:ea typeface="+mn-ea"/>
                          <a:cs typeface="+mn-cs"/>
                        </a:rPr>
                        <a:t>Dmitry Akhmetov</a:t>
                      </a:r>
                    </a:p>
                  </a:txBody>
                  <a:tcPr marL="9525" marR="9525" marT="9525" marB="0" anchor="b"/>
                </a:tc>
                <a:tc>
                  <a:txBody>
                    <a:bodyPr/>
                    <a:lstStyle/>
                    <a:p>
                      <a:pPr algn="ctr"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10003"/>
                  </a:ext>
                </a:extLst>
              </a:tr>
              <a:tr h="255168">
                <a:tc>
                  <a:txBody>
                    <a:bodyPr/>
                    <a:lstStyle/>
                    <a:p>
                      <a:pPr algn="ctr" fontAlgn="b"/>
                      <a:r>
                        <a:rPr lang="en-US" sz="1200" b="0" kern="1200" dirty="0">
                          <a:solidFill>
                            <a:srgbClr val="FF0000"/>
                          </a:solidFill>
                          <a:latin typeface="+mn-lt"/>
                          <a:ea typeface="+mn-ea"/>
                          <a:cs typeface="+mn-cs"/>
                          <a:hlinkClick r:id="rId4"/>
                        </a:rPr>
                        <a:t>1358r0</a:t>
                      </a:r>
                      <a:endParaRPr lang="en-US" sz="1200" b="0" kern="1200" dirty="0">
                        <a:solidFill>
                          <a:srgbClr val="FF0000"/>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Multi-link Operation Management</a:t>
                      </a:r>
                    </a:p>
                  </a:txBody>
                  <a:tcPr marL="9525" marR="9525" marT="9525" marB="0" anchor="b"/>
                </a:tc>
                <a:tc>
                  <a:txBody>
                    <a:bodyPr/>
                    <a:lstStyle/>
                    <a:p>
                      <a:pPr algn="ctr" fontAlgn="b"/>
                      <a:r>
                        <a:rPr lang="en-US" sz="1200" b="0" kern="1200" dirty="0">
                          <a:solidFill>
                            <a:schemeClr val="tx1"/>
                          </a:solidFill>
                          <a:latin typeface="+mn-lt"/>
                          <a:ea typeface="+mn-ea"/>
                          <a:cs typeface="+mn-cs"/>
                        </a:rPr>
                        <a:t>Yongho Seok</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10004"/>
                  </a:ext>
                </a:extLst>
              </a:tr>
              <a:tr h="292510">
                <a:tc>
                  <a:txBody>
                    <a:bodyPr/>
                    <a:lstStyle/>
                    <a:p>
                      <a:pPr algn="ctr" fontAlgn="b"/>
                      <a:r>
                        <a:rPr lang="en-US" sz="1200" b="0" kern="1200" dirty="0">
                          <a:solidFill>
                            <a:schemeClr val="tx1"/>
                          </a:solidFill>
                          <a:latin typeface="+mn-lt"/>
                          <a:ea typeface="+mn-ea"/>
                          <a:cs typeface="+mn-cs"/>
                          <a:hlinkClick r:id="rId5"/>
                        </a:rPr>
                        <a:t>1405r0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Multi-Link Operation Channel Access Discussion</a:t>
                      </a:r>
                    </a:p>
                  </a:txBody>
                  <a:tcPr marL="9525" marR="9525" marT="9525" marB="0" anchor="b"/>
                </a:tc>
                <a:tc>
                  <a:txBody>
                    <a:bodyPr/>
                    <a:lstStyle/>
                    <a:p>
                      <a:pPr algn="ctr" fontAlgn="b"/>
                      <a:r>
                        <a:rPr lang="en-US" sz="1200" b="0" kern="1200">
                          <a:solidFill>
                            <a:schemeClr val="tx1"/>
                          </a:solidFill>
                          <a:latin typeface="+mn-lt"/>
                          <a:ea typeface="+mn-ea"/>
                          <a:cs typeface="+mn-cs"/>
                        </a:rPr>
                        <a:t>Sharan Naribole</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10005"/>
                  </a:ext>
                </a:extLst>
              </a:tr>
              <a:tr h="292510">
                <a:tc>
                  <a:txBody>
                    <a:bodyPr/>
                    <a:lstStyle/>
                    <a:p>
                      <a:pPr algn="ctr" fontAlgn="b"/>
                      <a:r>
                        <a:rPr lang="en-US" sz="1200" b="0" kern="1200" dirty="0">
                          <a:solidFill>
                            <a:schemeClr val="tx1"/>
                          </a:solidFill>
                          <a:latin typeface="+mn-lt"/>
                          <a:ea typeface="+mn-ea"/>
                          <a:cs typeface="+mn-cs"/>
                          <a:hlinkClick r:id="rId6"/>
                        </a:rPr>
                        <a:t>1451r0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Virtual BSS for Multi-AP Coordination Follow-Up</a:t>
                      </a:r>
                    </a:p>
                  </a:txBody>
                  <a:tcPr marL="9525" marR="9525" marT="9525" marB="0" anchor="b"/>
                </a:tc>
                <a:tc>
                  <a:txBody>
                    <a:bodyPr/>
                    <a:lstStyle/>
                    <a:p>
                      <a:pPr algn="ctr" fontAlgn="b"/>
                      <a:r>
                        <a:rPr lang="en-US" sz="1200" b="0" kern="1200">
                          <a:solidFill>
                            <a:schemeClr val="tx1"/>
                          </a:solidFill>
                          <a:latin typeface="+mn-lt"/>
                          <a:ea typeface="+mn-ea"/>
                          <a:cs typeface="+mn-cs"/>
                        </a:rPr>
                        <a:t>Sharan Naribole</a:t>
                      </a:r>
                    </a:p>
                  </a:txBody>
                  <a:tcPr marL="9525" marR="9525" marT="9525" marB="0" anchor="b"/>
                </a:tc>
                <a:tc>
                  <a:txBody>
                    <a:bodyPr/>
                    <a:lstStyle/>
                    <a:p>
                      <a:pPr algn="ctr"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AP</a:t>
                      </a:r>
                    </a:p>
                  </a:txBody>
                  <a:tcPr marL="9525" marR="9525" marT="9525" marB="0" anchor="b"/>
                </a:tc>
                <a:extLst>
                  <a:ext uri="{0D108BD9-81ED-4DB2-BD59-A6C34878D82A}">
                    <a16:rowId xmlns:a16="http://schemas.microsoft.com/office/drawing/2014/main" val="3765737835"/>
                  </a:ext>
                </a:extLst>
              </a:tr>
              <a:tr h="292510">
                <a:tc>
                  <a:txBody>
                    <a:bodyPr/>
                    <a:lstStyle/>
                    <a:p>
                      <a:pPr algn="ctr" fontAlgn="b"/>
                      <a:r>
                        <a:rPr lang="en-US" sz="1200" b="0" kern="1200" dirty="0">
                          <a:solidFill>
                            <a:schemeClr val="tx1"/>
                          </a:solidFill>
                          <a:latin typeface="+mn-lt"/>
                          <a:ea typeface="+mn-ea"/>
                          <a:cs typeface="+mn-cs"/>
                          <a:hlinkClick r:id="rId7"/>
                        </a:rPr>
                        <a:t>1459r0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HARQ applicable A-MPDU</a:t>
                      </a:r>
                    </a:p>
                  </a:txBody>
                  <a:tcPr marL="9525" marR="9525" marT="9525" marB="0" anchor="b"/>
                </a:tc>
                <a:tc>
                  <a:txBody>
                    <a:bodyPr/>
                    <a:lstStyle/>
                    <a:p>
                      <a:pPr algn="ctr" fontAlgn="b"/>
                      <a:r>
                        <a:rPr lang="en-US" sz="1200" b="0" kern="1200">
                          <a:solidFill>
                            <a:schemeClr val="tx1"/>
                          </a:solidFill>
                          <a:latin typeface="+mn-lt"/>
                          <a:ea typeface="+mn-ea"/>
                          <a:cs typeface="+mn-cs"/>
                        </a:rPr>
                        <a:t>Lei Huang</a:t>
                      </a:r>
                    </a:p>
                  </a:txBody>
                  <a:tcPr marL="9525" marR="9525" marT="9525" marB="0" anchor="b"/>
                </a:tc>
                <a:tc>
                  <a:txBody>
                    <a:bodyPr/>
                    <a:lstStyle/>
                    <a:p>
                      <a:pPr algn="ctr"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HARQ</a:t>
                      </a:r>
                    </a:p>
                  </a:txBody>
                  <a:tcPr marL="9525" marR="9525" marT="9525" marB="0" anchor="b"/>
                </a:tc>
                <a:extLst>
                  <a:ext uri="{0D108BD9-81ED-4DB2-BD59-A6C34878D82A}">
                    <a16:rowId xmlns:a16="http://schemas.microsoft.com/office/drawing/2014/main" val="1751318475"/>
                  </a:ext>
                </a:extLst>
              </a:tr>
              <a:tr h="292510">
                <a:tc>
                  <a:txBody>
                    <a:bodyPr/>
                    <a:lstStyle/>
                    <a:p>
                      <a:pPr algn="ctr" fontAlgn="b"/>
                      <a:r>
                        <a:rPr lang="en-US" sz="1200" b="0" kern="1200" dirty="0">
                          <a:solidFill>
                            <a:schemeClr val="tx1"/>
                          </a:solidFill>
                          <a:latin typeface="+mn-lt"/>
                          <a:ea typeface="+mn-ea"/>
                          <a:cs typeface="+mn-cs"/>
                          <a:hlinkClick r:id="rId8"/>
                        </a:rPr>
                        <a:t>1486r0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Further discussion for 11be preamble</a:t>
                      </a:r>
                    </a:p>
                  </a:txBody>
                  <a:tcPr marL="9525" marR="9525" marT="9525" marB="0" anchor="b"/>
                </a:tc>
                <a:tc>
                  <a:txBody>
                    <a:bodyPr/>
                    <a:lstStyle/>
                    <a:p>
                      <a:pPr algn="ctr" fontAlgn="b"/>
                      <a:r>
                        <a:rPr lang="en-US" sz="1200" b="0" kern="1200" dirty="0">
                          <a:solidFill>
                            <a:schemeClr val="tx1"/>
                          </a:solidFill>
                          <a:latin typeface="+mn-lt"/>
                          <a:ea typeface="+mn-ea"/>
                          <a:cs typeface="+mn-cs"/>
                        </a:rPr>
                        <a:t>Dongguk Lim</a:t>
                      </a:r>
                    </a:p>
                  </a:txBody>
                  <a:tcPr marL="9525" marR="9525" marT="9525" marB="0" anchor="b"/>
                </a:tc>
                <a:tc>
                  <a:txBody>
                    <a:bodyPr/>
                    <a:lstStyle/>
                    <a:p>
                      <a:pPr algn="ctr"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3571507352"/>
                  </a:ext>
                </a:extLst>
              </a:tr>
              <a:tr h="292510">
                <a:tc>
                  <a:txBody>
                    <a:bodyPr/>
                    <a:lstStyle/>
                    <a:p>
                      <a:pPr algn="ctr" fontAlgn="b"/>
                      <a:r>
                        <a:rPr lang="en-US" sz="1200" b="0" kern="1200" dirty="0">
                          <a:solidFill>
                            <a:schemeClr val="tx1"/>
                          </a:solidFill>
                          <a:latin typeface="+mn-lt"/>
                          <a:ea typeface="+mn-ea"/>
                          <a:cs typeface="+mn-cs"/>
                          <a:hlinkClick r:id="rId9"/>
                        </a:rPr>
                        <a:t>1487r0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11be tone plan</a:t>
                      </a:r>
                    </a:p>
                  </a:txBody>
                  <a:tcPr marL="9525" marR="9525" marT="9525" marB="0" anchor="b"/>
                </a:tc>
                <a:tc>
                  <a:txBody>
                    <a:bodyPr/>
                    <a:lstStyle/>
                    <a:p>
                      <a:pPr algn="ctr" fontAlgn="b"/>
                      <a:r>
                        <a:rPr lang="en-US" sz="1200" b="0" kern="1200" dirty="0">
                          <a:solidFill>
                            <a:schemeClr val="tx1"/>
                          </a:solidFill>
                          <a:latin typeface="+mn-lt"/>
                          <a:ea typeface="+mn-ea"/>
                          <a:cs typeface="+mn-cs"/>
                        </a:rPr>
                        <a:t>Ross Jian Yu</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1211899792"/>
                  </a:ext>
                </a:extLst>
              </a:tr>
              <a:tr h="292510">
                <a:tc>
                  <a:txBody>
                    <a:bodyPr/>
                    <a:lstStyle/>
                    <a:p>
                      <a:pPr algn="ctr" fontAlgn="b"/>
                      <a:r>
                        <a:rPr lang="en-US" sz="1200" b="0" kern="1200" dirty="0">
                          <a:solidFill>
                            <a:schemeClr val="tx1"/>
                          </a:solidFill>
                          <a:latin typeface="+mn-lt"/>
                          <a:ea typeface="+mn-ea"/>
                          <a:cs typeface="+mn-cs"/>
                          <a:hlinkClick r:id="rId10"/>
                        </a:rPr>
                        <a:t>1488r0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Auto-detection in 11be</a:t>
                      </a:r>
                    </a:p>
                  </a:txBody>
                  <a:tcPr marL="9525" marR="9525" marT="9525" marB="0" anchor="b"/>
                </a:tc>
                <a:tc>
                  <a:txBody>
                    <a:bodyPr/>
                    <a:lstStyle/>
                    <a:p>
                      <a:pPr algn="ctr" fontAlgn="b"/>
                      <a:r>
                        <a:rPr lang="en-US" sz="1200" b="0" kern="1200">
                          <a:solidFill>
                            <a:schemeClr val="tx1"/>
                          </a:solidFill>
                          <a:latin typeface="+mn-lt"/>
                          <a:ea typeface="+mn-ea"/>
                          <a:cs typeface="+mn-cs"/>
                        </a:rPr>
                        <a:t>Ross Jian Yu</a:t>
                      </a:r>
                    </a:p>
                  </a:txBody>
                  <a:tcPr marL="9525" marR="9525" marT="9525" marB="0" anchor="b"/>
                </a:tc>
                <a:tc>
                  <a:txBody>
                    <a:bodyPr/>
                    <a:lstStyle/>
                    <a:p>
                      <a:pPr algn="ctr"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3562672658"/>
                  </a:ext>
                </a:extLst>
              </a:tr>
              <a:tr h="292510">
                <a:tc>
                  <a:txBody>
                    <a:bodyPr/>
                    <a:lstStyle/>
                    <a:p>
                      <a:pPr algn="ctr" fontAlgn="b"/>
                      <a:r>
                        <a:rPr lang="en-US" sz="1200" b="0" kern="1200" dirty="0">
                          <a:solidFill>
                            <a:schemeClr val="tx1"/>
                          </a:solidFill>
                          <a:latin typeface="+mn-lt"/>
                          <a:ea typeface="+mn-ea"/>
                          <a:cs typeface="+mn-cs"/>
                          <a:hlinkClick r:id="rId11"/>
                        </a:rPr>
                        <a:t>1492r0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Phase Rotation for 320MHz</a:t>
                      </a:r>
                    </a:p>
                  </a:txBody>
                  <a:tcPr marL="9525" marR="9525" marT="9525" marB="0" anchor="b"/>
                </a:tc>
                <a:tc>
                  <a:txBody>
                    <a:bodyPr/>
                    <a:lstStyle/>
                    <a:p>
                      <a:pPr algn="ctr" fontAlgn="b"/>
                      <a:r>
                        <a:rPr lang="en-US" sz="1200" b="0" kern="1200" dirty="0" err="1">
                          <a:solidFill>
                            <a:schemeClr val="tx1"/>
                          </a:solidFill>
                          <a:latin typeface="+mn-lt"/>
                          <a:ea typeface="+mn-ea"/>
                          <a:cs typeface="+mn-cs"/>
                        </a:rPr>
                        <a:t>Eunsung</a:t>
                      </a:r>
                      <a:r>
                        <a:rPr lang="en-US" sz="1200" b="0" kern="1200" dirty="0">
                          <a:solidFill>
                            <a:schemeClr val="tx1"/>
                          </a:solidFill>
                          <a:latin typeface="+mn-lt"/>
                          <a:ea typeface="+mn-ea"/>
                          <a:cs typeface="+mn-cs"/>
                        </a:rPr>
                        <a:t> Park</a:t>
                      </a:r>
                    </a:p>
                  </a:txBody>
                  <a:tcPr marL="9525" marR="9525" marT="9525" marB="0" anchor="b"/>
                </a:tc>
                <a:tc>
                  <a:txBody>
                    <a:bodyPr/>
                    <a:lstStyle/>
                    <a:p>
                      <a:pPr algn="ctr"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3369950697"/>
                  </a:ext>
                </a:extLst>
              </a:tr>
              <a:tr h="292510">
                <a:tc>
                  <a:txBody>
                    <a:bodyPr/>
                    <a:lstStyle/>
                    <a:p>
                      <a:pPr algn="ctr" fontAlgn="b"/>
                      <a:r>
                        <a:rPr lang="en-US" sz="1200" b="0" kern="1200" dirty="0">
                          <a:solidFill>
                            <a:schemeClr val="tx1"/>
                          </a:solidFill>
                          <a:latin typeface="+mn-lt"/>
                          <a:ea typeface="+mn-ea"/>
                          <a:cs typeface="+mn-cs"/>
                          <a:hlinkClick r:id="rId12"/>
                        </a:rPr>
                        <a:t>1493r0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Non-OFDMA Tone Plan for 320MHz</a:t>
                      </a:r>
                    </a:p>
                  </a:txBody>
                  <a:tcPr marL="9525" marR="9525" marT="9525" marB="0" anchor="b"/>
                </a:tc>
                <a:tc>
                  <a:txBody>
                    <a:bodyPr/>
                    <a:lstStyle/>
                    <a:p>
                      <a:pPr algn="ctr" fontAlgn="b"/>
                      <a:r>
                        <a:rPr lang="en-US" sz="1200" b="0" kern="1200" dirty="0" err="1">
                          <a:solidFill>
                            <a:schemeClr val="tx1"/>
                          </a:solidFill>
                          <a:latin typeface="+mn-lt"/>
                          <a:ea typeface="+mn-ea"/>
                          <a:cs typeface="+mn-cs"/>
                        </a:rPr>
                        <a:t>Eunsung</a:t>
                      </a:r>
                      <a:r>
                        <a:rPr lang="en-US" sz="1200" b="0" kern="1200" dirty="0">
                          <a:solidFill>
                            <a:schemeClr val="tx1"/>
                          </a:solidFill>
                          <a:latin typeface="+mn-lt"/>
                          <a:ea typeface="+mn-ea"/>
                          <a:cs typeface="+mn-cs"/>
                        </a:rPr>
                        <a:t> Park</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3575665778"/>
                  </a:ext>
                </a:extLst>
              </a:tr>
              <a:tr h="292510">
                <a:tc>
                  <a:txBody>
                    <a:bodyPr/>
                    <a:lstStyle/>
                    <a:p>
                      <a:pPr algn="ctr" fontAlgn="b"/>
                      <a:r>
                        <a:rPr lang="en-US" sz="1200" b="0" kern="1200" dirty="0">
                          <a:solidFill>
                            <a:schemeClr val="tx1"/>
                          </a:solidFill>
                          <a:latin typeface="+mn-lt"/>
                          <a:ea typeface="+mn-ea"/>
                          <a:cs typeface="+mn-cs"/>
                          <a:hlinkClick r:id="rId13"/>
                        </a:rPr>
                        <a:t>1495r0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Further Discussion on Feedback Overhead Reduction</a:t>
                      </a:r>
                    </a:p>
                  </a:txBody>
                  <a:tcPr marL="9525" marR="9525" marT="9525" marB="0" anchor="b"/>
                </a:tc>
                <a:tc>
                  <a:txBody>
                    <a:bodyPr/>
                    <a:lstStyle/>
                    <a:p>
                      <a:pPr algn="ctr" fontAlgn="b"/>
                      <a:r>
                        <a:rPr lang="en-US" sz="1200" b="0" kern="1200" dirty="0">
                          <a:solidFill>
                            <a:schemeClr val="tx1"/>
                          </a:solidFill>
                          <a:latin typeface="+mn-lt"/>
                          <a:ea typeface="+mn-ea"/>
                          <a:cs typeface="+mn-cs"/>
                        </a:rPr>
                        <a:t>Wook Bong Lee</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MIMO</a:t>
                      </a:r>
                    </a:p>
                  </a:txBody>
                  <a:tcPr marL="9525" marR="9525" marT="9525" marB="0" anchor="b"/>
                </a:tc>
                <a:extLst>
                  <a:ext uri="{0D108BD9-81ED-4DB2-BD59-A6C34878D82A}">
                    <a16:rowId xmlns:a16="http://schemas.microsoft.com/office/drawing/2014/main" val="3656549911"/>
                  </a:ext>
                </a:extLst>
              </a:tr>
              <a:tr h="292510">
                <a:tc>
                  <a:txBody>
                    <a:bodyPr/>
                    <a:lstStyle/>
                    <a:p>
                      <a:pPr algn="ctr" fontAlgn="b"/>
                      <a:r>
                        <a:rPr lang="en-US" sz="1200" b="0" kern="1200" dirty="0">
                          <a:solidFill>
                            <a:schemeClr val="tx1"/>
                          </a:solidFill>
                          <a:latin typeface="+mn-lt"/>
                          <a:ea typeface="+mn-ea"/>
                          <a:cs typeface="+mn-cs"/>
                          <a:hlinkClick r:id="rId14"/>
                        </a:rPr>
                        <a:t>1505r0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Multi-link Aggregation Considerations</a:t>
                      </a:r>
                    </a:p>
                  </a:txBody>
                  <a:tcPr marL="9525" marR="9525" marT="9525" marB="0" anchor="b"/>
                </a:tc>
                <a:tc>
                  <a:txBody>
                    <a:bodyPr/>
                    <a:lstStyle/>
                    <a:p>
                      <a:pPr algn="ctr" fontAlgn="b"/>
                      <a:r>
                        <a:rPr lang="en-US" sz="1200" b="0" kern="1200" dirty="0">
                          <a:solidFill>
                            <a:schemeClr val="tx1"/>
                          </a:solidFill>
                          <a:latin typeface="+mn-lt"/>
                          <a:ea typeface="+mn-ea"/>
                          <a:cs typeface="+mn-cs"/>
                        </a:rPr>
                        <a:t>Sharan Naribole</a:t>
                      </a:r>
                    </a:p>
                  </a:txBody>
                  <a:tcPr marL="9525" marR="9525" marT="9525" marB="0" anchor="b"/>
                </a:tc>
                <a:tc>
                  <a:txBody>
                    <a:bodyPr/>
                    <a:lstStyle/>
                    <a:p>
                      <a:pPr algn="ctr"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3170315652"/>
                  </a:ext>
                </a:extLst>
              </a:tr>
              <a:tr h="194344">
                <a:tc>
                  <a:txBody>
                    <a:bodyPr/>
                    <a:lstStyle/>
                    <a:p>
                      <a:pPr algn="ctr" fontAlgn="b"/>
                      <a:r>
                        <a:rPr lang="en-US" sz="1200" b="0" kern="1200" dirty="0">
                          <a:solidFill>
                            <a:schemeClr val="tx1"/>
                          </a:solidFill>
                          <a:latin typeface="+mn-lt"/>
                          <a:ea typeface="+mn-ea"/>
                          <a:cs typeface="+mn-cs"/>
                          <a:hlinkClick r:id="rId15"/>
                        </a:rPr>
                        <a:t>1509r0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Discussion on Multi-link Setup</a:t>
                      </a:r>
                    </a:p>
                  </a:txBody>
                  <a:tcPr marL="9525" marR="9525" marT="9525" marB="0" anchor="b"/>
                </a:tc>
                <a:tc>
                  <a:txBody>
                    <a:bodyPr/>
                    <a:lstStyle/>
                    <a:p>
                      <a:pPr algn="ctr" fontAlgn="b"/>
                      <a:r>
                        <a:rPr lang="en-US" sz="1200" b="0" kern="1200" dirty="0" err="1">
                          <a:solidFill>
                            <a:schemeClr val="tx1"/>
                          </a:solidFill>
                          <a:latin typeface="+mn-lt"/>
                          <a:ea typeface="+mn-ea"/>
                          <a:cs typeface="+mn-cs"/>
                        </a:rPr>
                        <a:t>Insun</a:t>
                      </a:r>
                      <a:r>
                        <a:rPr lang="en-US" sz="1200" b="0" kern="1200" dirty="0">
                          <a:solidFill>
                            <a:schemeClr val="tx1"/>
                          </a:solidFill>
                          <a:latin typeface="+mn-lt"/>
                          <a:ea typeface="+mn-ea"/>
                          <a:cs typeface="+mn-cs"/>
                        </a:rPr>
                        <a:t> Jang</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3840040463"/>
                  </a:ext>
                </a:extLst>
              </a:tr>
              <a:tr h="292510">
                <a:tc>
                  <a:txBody>
                    <a:bodyPr/>
                    <a:lstStyle/>
                    <a:p>
                      <a:pPr algn="ctr" fontAlgn="b"/>
                      <a:r>
                        <a:rPr lang="en-US" sz="1200" b="0" kern="1200" dirty="0">
                          <a:solidFill>
                            <a:schemeClr val="tx1"/>
                          </a:solidFill>
                          <a:latin typeface="+mn-lt"/>
                          <a:ea typeface="+mn-ea"/>
                          <a:cs typeface="+mn-cs"/>
                          <a:hlinkClick r:id="rId16"/>
                        </a:rPr>
                        <a:t>1510r0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EHT Power saving considering multi-link</a:t>
                      </a:r>
                    </a:p>
                  </a:txBody>
                  <a:tcPr marL="9525" marR="9525" marT="9525" marB="0" anchor="b"/>
                </a:tc>
                <a:tc>
                  <a:txBody>
                    <a:bodyPr/>
                    <a:lstStyle/>
                    <a:p>
                      <a:pPr algn="ctr" fontAlgn="b"/>
                      <a:r>
                        <a:rPr lang="en-US" sz="1200" b="0" kern="1200" dirty="0">
                          <a:solidFill>
                            <a:schemeClr val="tx1"/>
                          </a:solidFill>
                          <a:latin typeface="+mn-lt"/>
                          <a:ea typeface="+mn-ea"/>
                          <a:cs typeface="+mn-cs"/>
                        </a:rPr>
                        <a:t>Jeongki Kim</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433865039"/>
              </p:ext>
            </p:extLst>
          </p:nvPr>
        </p:nvGraphicFramePr>
        <p:xfrm>
          <a:off x="533400" y="1524000"/>
          <a:ext cx="8153400" cy="4462538"/>
        </p:xfrm>
        <a:graphic>
          <a:graphicData uri="http://schemas.openxmlformats.org/drawingml/2006/table">
            <a:tbl>
              <a:tblPr firstRow="1" bandRow="1">
                <a:tableStyleId>{ED083AE6-46FA-4A59-8FB0-9F97EB10719F}</a:tableStyleId>
              </a:tblPr>
              <a:tblGrid>
                <a:gridCol w="606118">
                  <a:extLst>
                    <a:ext uri="{9D8B030D-6E8A-4147-A177-3AD203B41FA5}">
                      <a16:colId xmlns:a16="http://schemas.microsoft.com/office/drawing/2014/main" val="20000"/>
                    </a:ext>
                  </a:extLst>
                </a:gridCol>
                <a:gridCol w="4190000">
                  <a:extLst>
                    <a:ext uri="{9D8B030D-6E8A-4147-A177-3AD203B41FA5}">
                      <a16:colId xmlns:a16="http://schemas.microsoft.com/office/drawing/2014/main" val="20001"/>
                    </a:ext>
                  </a:extLst>
                </a:gridCol>
                <a:gridCol w="1560289">
                  <a:extLst>
                    <a:ext uri="{9D8B030D-6E8A-4147-A177-3AD203B41FA5}">
                      <a16:colId xmlns:a16="http://schemas.microsoft.com/office/drawing/2014/main" val="20002"/>
                    </a:ext>
                  </a:extLst>
                </a:gridCol>
                <a:gridCol w="884059">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5168">
                <a:tc>
                  <a:txBody>
                    <a:bodyPr/>
                    <a:lstStyle/>
                    <a:p>
                      <a:pPr algn="ctr" fontAlgn="b"/>
                      <a:r>
                        <a:rPr lang="en-US" sz="1200" b="0" kern="1200" dirty="0">
                          <a:solidFill>
                            <a:schemeClr val="tx1"/>
                          </a:solidFill>
                          <a:latin typeface="+mn-lt"/>
                          <a:ea typeface="+mn-ea"/>
                          <a:cs typeface="+mn-cs"/>
                          <a:hlinkClick r:id="rId2"/>
                        </a:rPr>
                        <a:t>1511r0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Preamble autodetection for 11be</a:t>
                      </a:r>
                    </a:p>
                  </a:txBody>
                  <a:tcPr marL="9525" marR="9525" marT="9525" marB="0" anchor="b"/>
                </a:tc>
                <a:tc>
                  <a:txBody>
                    <a:bodyPr/>
                    <a:lstStyle/>
                    <a:p>
                      <a:pPr algn="ctr" fontAlgn="b"/>
                      <a:r>
                        <a:rPr lang="en-US" sz="1200" b="0" kern="1200" dirty="0">
                          <a:solidFill>
                            <a:schemeClr val="tx1"/>
                          </a:solidFill>
                          <a:latin typeface="+mn-lt"/>
                          <a:ea typeface="+mn-ea"/>
                          <a:cs typeface="+mn-cs"/>
                        </a:rPr>
                        <a:t>Lei Huang</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942160162"/>
                  </a:ext>
                </a:extLst>
              </a:tr>
              <a:tr h="255168">
                <a:tc>
                  <a:txBody>
                    <a:bodyPr/>
                    <a:lstStyle/>
                    <a:p>
                      <a:pPr algn="ctr" fontAlgn="b"/>
                      <a:r>
                        <a:rPr lang="en-US" sz="1200" b="0" kern="1200" dirty="0">
                          <a:solidFill>
                            <a:schemeClr val="tx1"/>
                          </a:solidFill>
                          <a:latin typeface="+mn-lt"/>
                          <a:ea typeface="+mn-ea"/>
                          <a:cs typeface="+mn-cs"/>
                          <a:hlinkClick r:id="rId3"/>
                        </a:rPr>
                        <a:t>1512r0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Multi-link acknowledgment</a:t>
                      </a:r>
                    </a:p>
                  </a:txBody>
                  <a:tcPr marL="9525" marR="9525" marT="9525" marB="0" anchor="b"/>
                </a:tc>
                <a:tc>
                  <a:txBody>
                    <a:bodyPr/>
                    <a:lstStyle/>
                    <a:p>
                      <a:pPr algn="ctr" fontAlgn="b"/>
                      <a:r>
                        <a:rPr lang="en-US" sz="1200" b="0" kern="1200" dirty="0">
                          <a:solidFill>
                            <a:schemeClr val="tx1"/>
                          </a:solidFill>
                          <a:latin typeface="+mn-lt"/>
                          <a:ea typeface="+mn-ea"/>
                          <a:cs typeface="+mn-cs"/>
                        </a:rPr>
                        <a:t>Rojan Chitrakar</a:t>
                      </a:r>
                    </a:p>
                  </a:txBody>
                  <a:tcPr marL="9525" marR="9525" marT="9525" marB="0" anchor="b"/>
                </a:tc>
                <a:tc>
                  <a:txBody>
                    <a:bodyPr/>
                    <a:lstStyle/>
                    <a:p>
                      <a:pPr algn="ctr"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10003"/>
                  </a:ext>
                </a:extLst>
              </a:tr>
              <a:tr h="255168">
                <a:tc>
                  <a:txBody>
                    <a:bodyPr/>
                    <a:lstStyle/>
                    <a:p>
                      <a:pPr algn="ctr" fontAlgn="b"/>
                      <a:r>
                        <a:rPr lang="en-US" sz="1200" b="0" kern="1200" dirty="0">
                          <a:solidFill>
                            <a:srgbClr val="FF0000"/>
                          </a:solidFill>
                          <a:latin typeface="+mn-lt"/>
                          <a:ea typeface="+mn-ea"/>
                          <a:cs typeface="+mn-cs"/>
                        </a:rPr>
                        <a:t>1516r0</a:t>
                      </a:r>
                    </a:p>
                  </a:txBody>
                  <a:tcPr marL="9525" marR="9525" marT="9525" marB="0" anchor="b"/>
                </a:tc>
                <a:tc>
                  <a:txBody>
                    <a:bodyPr/>
                    <a:lstStyle/>
                    <a:p>
                      <a:pPr algn="l" fontAlgn="b"/>
                      <a:r>
                        <a:rPr lang="en-US" sz="1200" b="0" kern="1200" dirty="0">
                          <a:solidFill>
                            <a:schemeClr val="tx1"/>
                          </a:solidFill>
                          <a:latin typeface="+mn-lt"/>
                          <a:ea typeface="+mn-ea"/>
                          <a:cs typeface="+mn-cs"/>
                        </a:rPr>
                        <a:t> 11be Preamble Structure</a:t>
                      </a:r>
                    </a:p>
                  </a:txBody>
                  <a:tcPr marL="9525" marR="9525" marT="9525" marB="0" anchor="b"/>
                </a:tc>
                <a:tc>
                  <a:txBody>
                    <a:bodyPr/>
                    <a:lstStyle/>
                    <a:p>
                      <a:pPr algn="ctr" fontAlgn="b"/>
                      <a:r>
                        <a:rPr lang="en-US" sz="1200" b="0" kern="1200" dirty="0" err="1">
                          <a:solidFill>
                            <a:schemeClr val="tx1"/>
                          </a:solidFill>
                          <a:latin typeface="+mn-lt"/>
                          <a:ea typeface="+mn-ea"/>
                          <a:cs typeface="+mn-cs"/>
                        </a:rPr>
                        <a:t>Xiaogang</a:t>
                      </a:r>
                      <a:r>
                        <a:rPr lang="en-US" sz="1200" b="0" kern="1200" dirty="0">
                          <a:solidFill>
                            <a:schemeClr val="tx1"/>
                          </a:solidFill>
                          <a:latin typeface="+mn-lt"/>
                          <a:ea typeface="+mn-ea"/>
                          <a:cs typeface="+mn-cs"/>
                        </a:rPr>
                        <a:t> Chen</a:t>
                      </a:r>
                    </a:p>
                  </a:txBody>
                  <a:tcPr marL="9525" marR="9525" marT="9525" marB="0" anchor="b"/>
                </a:tc>
                <a:tc>
                  <a:txBody>
                    <a:bodyPr/>
                    <a:lstStyle/>
                    <a:p>
                      <a:pPr algn="ctr"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10004"/>
                  </a:ext>
                </a:extLst>
              </a:tr>
              <a:tr h="292510">
                <a:tc>
                  <a:txBody>
                    <a:bodyPr/>
                    <a:lstStyle/>
                    <a:p>
                      <a:pPr algn="ctr" fontAlgn="b"/>
                      <a:r>
                        <a:rPr lang="en-US" sz="1200" b="0" kern="1200" dirty="0">
                          <a:solidFill>
                            <a:schemeClr val="tx1"/>
                          </a:solidFill>
                          <a:latin typeface="+mn-lt"/>
                          <a:ea typeface="+mn-ea"/>
                          <a:cs typeface="+mn-cs"/>
                          <a:hlinkClick r:id="rId4"/>
                        </a:rPr>
                        <a:t>1519r0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Forward Compatibility for </a:t>
                      </a:r>
                      <a:r>
                        <a:rPr lang="en-US" sz="1200" b="0" kern="1200" dirty="0" err="1">
                          <a:solidFill>
                            <a:schemeClr val="tx1"/>
                          </a:solidFill>
                          <a:latin typeface="+mn-lt"/>
                          <a:ea typeface="+mn-ea"/>
                          <a:cs typeface="+mn-cs"/>
                        </a:rPr>
                        <a:t>WiFi</a:t>
                      </a:r>
                      <a:r>
                        <a:rPr lang="en-US" sz="1200" b="0" kern="1200" dirty="0">
                          <a:solidFill>
                            <a:schemeClr val="tx1"/>
                          </a:solidFill>
                          <a:latin typeface="+mn-lt"/>
                          <a:ea typeface="+mn-ea"/>
                          <a:cs typeface="+mn-cs"/>
                        </a:rPr>
                        <a:t> Preamble Design</a:t>
                      </a:r>
                    </a:p>
                  </a:txBody>
                  <a:tcPr marL="9525" marR="9525" marT="9525" marB="0" anchor="b"/>
                </a:tc>
                <a:tc>
                  <a:txBody>
                    <a:bodyPr/>
                    <a:lstStyle/>
                    <a:p>
                      <a:pPr algn="ctr" fontAlgn="b"/>
                      <a:r>
                        <a:rPr lang="en-US" sz="1200" b="0" kern="1200">
                          <a:solidFill>
                            <a:schemeClr val="tx1"/>
                          </a:solidFill>
                          <a:latin typeface="+mn-lt"/>
                          <a:ea typeface="+mn-ea"/>
                          <a:cs typeface="+mn-cs"/>
                        </a:rPr>
                        <a:t>Sameer Vermani</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10005"/>
                  </a:ext>
                </a:extLst>
              </a:tr>
              <a:tr h="292510">
                <a:tc>
                  <a:txBody>
                    <a:bodyPr/>
                    <a:lstStyle/>
                    <a:p>
                      <a:pPr algn="ctr" fontAlgn="b"/>
                      <a:r>
                        <a:rPr lang="en-US" sz="1200" b="0" kern="1200" dirty="0">
                          <a:solidFill>
                            <a:schemeClr val="tx1"/>
                          </a:solidFill>
                          <a:latin typeface="+mn-lt"/>
                          <a:ea typeface="+mn-ea"/>
                          <a:cs typeface="+mn-cs"/>
                          <a:hlinkClick r:id="rId5"/>
                        </a:rPr>
                        <a:t>1521r0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Further Thoughts on 11be Tone Plan</a:t>
                      </a:r>
                    </a:p>
                  </a:txBody>
                  <a:tcPr marL="9525" marR="9525" marT="9525" marB="0" anchor="b"/>
                </a:tc>
                <a:tc>
                  <a:txBody>
                    <a:bodyPr/>
                    <a:lstStyle/>
                    <a:p>
                      <a:pPr algn="ctr" fontAlgn="b"/>
                      <a:r>
                        <a:rPr lang="en-US" sz="1200" b="0" kern="1200">
                          <a:solidFill>
                            <a:schemeClr val="tx1"/>
                          </a:solidFill>
                          <a:latin typeface="+mn-lt"/>
                          <a:ea typeface="+mn-ea"/>
                          <a:cs typeface="+mn-cs"/>
                        </a:rPr>
                        <a:t>Bin Tian</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3765737835"/>
                  </a:ext>
                </a:extLst>
              </a:tr>
              <a:tr h="292510">
                <a:tc>
                  <a:txBody>
                    <a:bodyPr/>
                    <a:lstStyle/>
                    <a:p>
                      <a:pPr algn="ctr" fontAlgn="b"/>
                      <a:r>
                        <a:rPr lang="en-US" sz="1200" b="0" kern="1200" dirty="0">
                          <a:solidFill>
                            <a:schemeClr val="tx1"/>
                          </a:solidFill>
                          <a:latin typeface="+mn-lt"/>
                          <a:ea typeface="+mn-ea"/>
                          <a:cs typeface="+mn-cs"/>
                          <a:hlinkClick r:id="rId6"/>
                        </a:rPr>
                        <a:t>1523r0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Performance evaluation of deterministic service for EHT</a:t>
                      </a:r>
                    </a:p>
                  </a:txBody>
                  <a:tcPr marL="9525" marR="9525" marT="9525" marB="0" anchor="b"/>
                </a:tc>
                <a:tc>
                  <a:txBody>
                    <a:bodyPr/>
                    <a:lstStyle/>
                    <a:p>
                      <a:pPr algn="ctr" fontAlgn="b"/>
                      <a:r>
                        <a:rPr lang="en-US" sz="1200" b="0" kern="1200">
                          <a:solidFill>
                            <a:schemeClr val="tx1"/>
                          </a:solidFill>
                          <a:latin typeface="+mn-lt"/>
                          <a:ea typeface="+mn-ea"/>
                          <a:cs typeface="+mn-cs"/>
                        </a:rPr>
                        <a:t>Suhwook Kim</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Low Lat</a:t>
                      </a:r>
                    </a:p>
                  </a:txBody>
                  <a:tcPr marL="9525" marR="9525" marT="9525" marB="0" anchor="b"/>
                </a:tc>
                <a:extLst>
                  <a:ext uri="{0D108BD9-81ED-4DB2-BD59-A6C34878D82A}">
                    <a16:rowId xmlns:a16="http://schemas.microsoft.com/office/drawing/2014/main" val="1751318475"/>
                  </a:ext>
                </a:extLst>
              </a:tr>
              <a:tr h="292510">
                <a:tc>
                  <a:txBody>
                    <a:bodyPr/>
                    <a:lstStyle/>
                    <a:p>
                      <a:pPr algn="ctr" fontAlgn="b"/>
                      <a:r>
                        <a:rPr lang="en-US" sz="1200" b="0" kern="1200" dirty="0">
                          <a:solidFill>
                            <a:schemeClr val="tx1"/>
                          </a:solidFill>
                          <a:latin typeface="+mn-lt"/>
                          <a:ea typeface="+mn-ea"/>
                          <a:cs typeface="+mn-cs"/>
                          <a:hlinkClick r:id="rId7"/>
                        </a:rPr>
                        <a:t>1524r0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Latency enhancement for EHT</a:t>
                      </a:r>
                    </a:p>
                  </a:txBody>
                  <a:tcPr marL="9525" marR="9525" marT="9525" marB="0" anchor="b"/>
                </a:tc>
                <a:tc>
                  <a:txBody>
                    <a:bodyPr/>
                    <a:lstStyle/>
                    <a:p>
                      <a:pPr algn="ctr" fontAlgn="b"/>
                      <a:r>
                        <a:rPr lang="en-US" sz="1200" b="0" kern="1200">
                          <a:solidFill>
                            <a:schemeClr val="tx1"/>
                          </a:solidFill>
                          <a:latin typeface="+mn-lt"/>
                          <a:ea typeface="+mn-ea"/>
                          <a:cs typeface="+mn-cs"/>
                        </a:rPr>
                        <a:t>Suhwook Kim</a:t>
                      </a:r>
                    </a:p>
                  </a:txBody>
                  <a:tcPr marL="9525" marR="9525" marT="9525" marB="0" anchor="b"/>
                </a:tc>
                <a:tc>
                  <a:txBody>
                    <a:bodyPr/>
                    <a:lstStyle/>
                    <a:p>
                      <a:pPr algn="ctr"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Low Lat</a:t>
                      </a:r>
                    </a:p>
                  </a:txBody>
                  <a:tcPr marL="9525" marR="9525" marT="9525" marB="0" anchor="b"/>
                </a:tc>
                <a:extLst>
                  <a:ext uri="{0D108BD9-81ED-4DB2-BD59-A6C34878D82A}">
                    <a16:rowId xmlns:a16="http://schemas.microsoft.com/office/drawing/2014/main" val="3571507352"/>
                  </a:ext>
                </a:extLst>
              </a:tr>
              <a:tr h="292510">
                <a:tc>
                  <a:txBody>
                    <a:bodyPr/>
                    <a:lstStyle/>
                    <a:p>
                      <a:pPr algn="ctr" fontAlgn="b"/>
                      <a:r>
                        <a:rPr lang="en-US" sz="1200" b="0" kern="1200" dirty="0">
                          <a:solidFill>
                            <a:schemeClr val="tx1"/>
                          </a:solidFill>
                          <a:latin typeface="+mn-lt"/>
                          <a:ea typeface="+mn-ea"/>
                          <a:cs typeface="+mn-cs"/>
                          <a:hlinkClick r:id="rId8"/>
                        </a:rPr>
                        <a:t>1525r0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Multi-Link Association</a:t>
                      </a:r>
                    </a:p>
                  </a:txBody>
                  <a:tcPr marL="9525" marR="9525" marT="9525" marB="0" anchor="b"/>
                </a:tc>
                <a:tc>
                  <a:txBody>
                    <a:bodyPr/>
                    <a:lstStyle/>
                    <a:p>
                      <a:pPr algn="ctr" fontAlgn="b"/>
                      <a:r>
                        <a:rPr lang="en-US" sz="1200" b="0" kern="1200">
                          <a:solidFill>
                            <a:schemeClr val="tx1"/>
                          </a:solidFill>
                          <a:latin typeface="+mn-lt"/>
                          <a:ea typeface="+mn-ea"/>
                          <a:cs typeface="+mn-cs"/>
                        </a:rPr>
                        <a:t>Abhishek Patil</a:t>
                      </a:r>
                    </a:p>
                  </a:txBody>
                  <a:tcPr marL="9525" marR="9525" marT="9525" marB="0" anchor="b"/>
                </a:tc>
                <a:tc>
                  <a:txBody>
                    <a:bodyPr/>
                    <a:lstStyle/>
                    <a:p>
                      <a:pPr algn="ctr"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1211899792"/>
                  </a:ext>
                </a:extLst>
              </a:tr>
              <a:tr h="292510">
                <a:tc>
                  <a:txBody>
                    <a:bodyPr/>
                    <a:lstStyle/>
                    <a:p>
                      <a:pPr algn="ctr" fontAlgn="b"/>
                      <a:r>
                        <a:rPr lang="en-US" sz="1200" b="0" kern="1200" dirty="0">
                          <a:solidFill>
                            <a:schemeClr val="tx1"/>
                          </a:solidFill>
                          <a:latin typeface="+mn-lt"/>
                          <a:ea typeface="+mn-ea"/>
                          <a:cs typeface="+mn-cs"/>
                          <a:hlinkClick r:id="rId9"/>
                        </a:rPr>
                        <a:t>1526r0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Multi-Link Power-save</a:t>
                      </a:r>
                    </a:p>
                  </a:txBody>
                  <a:tcPr marL="9525" marR="9525" marT="9525" marB="0" anchor="b"/>
                </a:tc>
                <a:tc>
                  <a:txBody>
                    <a:bodyPr/>
                    <a:lstStyle/>
                    <a:p>
                      <a:pPr algn="ctr" fontAlgn="b"/>
                      <a:r>
                        <a:rPr lang="en-US" sz="1200" b="0" kern="1200">
                          <a:solidFill>
                            <a:schemeClr val="tx1"/>
                          </a:solidFill>
                          <a:latin typeface="+mn-lt"/>
                          <a:ea typeface="+mn-ea"/>
                          <a:cs typeface="+mn-cs"/>
                        </a:rPr>
                        <a:t>Abhishek Patil</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3562672658"/>
                  </a:ext>
                </a:extLst>
              </a:tr>
              <a:tr h="292510">
                <a:tc>
                  <a:txBody>
                    <a:bodyPr/>
                    <a:lstStyle/>
                    <a:p>
                      <a:pPr algn="ctr" fontAlgn="b"/>
                      <a:r>
                        <a:rPr lang="en-US" sz="1200" b="0" kern="1200" dirty="0">
                          <a:solidFill>
                            <a:schemeClr val="tx1"/>
                          </a:solidFill>
                          <a:latin typeface="+mn-lt"/>
                          <a:ea typeface="+mn-ea"/>
                          <a:cs typeface="+mn-cs"/>
                          <a:hlinkClick r:id="rId10"/>
                        </a:rPr>
                        <a:t>1528r0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Multi-Link Operation - Link Management</a:t>
                      </a:r>
                    </a:p>
                  </a:txBody>
                  <a:tcPr marL="9525" marR="9525" marT="9525" marB="0" anchor="b"/>
                </a:tc>
                <a:tc>
                  <a:txBody>
                    <a:bodyPr/>
                    <a:lstStyle/>
                    <a:p>
                      <a:pPr algn="ctr" fontAlgn="b"/>
                      <a:r>
                        <a:rPr lang="en-US" sz="1200" b="0" kern="1200" dirty="0">
                          <a:solidFill>
                            <a:schemeClr val="tx1"/>
                          </a:solidFill>
                          <a:latin typeface="+mn-lt"/>
                          <a:ea typeface="+mn-ea"/>
                          <a:cs typeface="+mn-cs"/>
                        </a:rPr>
                        <a:t>Abhishek Patil</a:t>
                      </a:r>
                    </a:p>
                  </a:txBody>
                  <a:tcPr marL="9525" marR="9525" marT="9525" marB="0" anchor="b"/>
                </a:tc>
                <a:tc>
                  <a:txBody>
                    <a:bodyPr/>
                    <a:lstStyle/>
                    <a:p>
                      <a:pPr algn="ctr" fontAlgn="b"/>
                      <a:r>
                        <a:rPr lang="en-US" sz="1200" b="0" kern="120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3369950697"/>
                  </a:ext>
                </a:extLst>
              </a:tr>
              <a:tr h="292510">
                <a:tc>
                  <a:txBody>
                    <a:bodyPr/>
                    <a:lstStyle/>
                    <a:p>
                      <a:pPr algn="ctr" fontAlgn="b"/>
                      <a:r>
                        <a:rPr lang="en-US" sz="1200" b="0" kern="1200" dirty="0">
                          <a:solidFill>
                            <a:schemeClr val="tx1"/>
                          </a:solidFill>
                          <a:latin typeface="+mn-lt"/>
                          <a:ea typeface="+mn-ea"/>
                          <a:cs typeface="+mn-cs"/>
                          <a:hlinkClick r:id="rId11"/>
                        </a:rPr>
                        <a:t>1532r0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Discussion on Multi-link Acknowledgement</a:t>
                      </a:r>
                    </a:p>
                  </a:txBody>
                  <a:tcPr marL="9525" marR="9525" marT="9525" marB="0" anchor="b"/>
                </a:tc>
                <a:tc>
                  <a:txBody>
                    <a:bodyPr/>
                    <a:lstStyle/>
                    <a:p>
                      <a:pPr algn="ctr" fontAlgn="b"/>
                      <a:r>
                        <a:rPr lang="en-US" sz="1200" b="0" kern="1200" dirty="0">
                          <a:solidFill>
                            <a:schemeClr val="tx1"/>
                          </a:solidFill>
                          <a:latin typeface="+mn-lt"/>
                          <a:ea typeface="+mn-ea"/>
                          <a:cs typeface="+mn-cs"/>
                        </a:rPr>
                        <a:t>Ryuichi Hirata</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3575665778"/>
                  </a:ext>
                </a:extLst>
              </a:tr>
              <a:tr h="292510">
                <a:tc>
                  <a:txBody>
                    <a:bodyPr/>
                    <a:lstStyle/>
                    <a:p>
                      <a:pPr algn="ctr" fontAlgn="b"/>
                      <a:r>
                        <a:rPr lang="en-US" sz="1200" b="0" kern="1200" dirty="0">
                          <a:solidFill>
                            <a:schemeClr val="tx1"/>
                          </a:solidFill>
                          <a:latin typeface="+mn-lt"/>
                          <a:ea typeface="+mn-ea"/>
                          <a:cs typeface="+mn-cs"/>
                          <a:hlinkClick r:id="rId12"/>
                        </a:rPr>
                        <a:t>1533r0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Consideration on Multi-AP Ack Protocol</a:t>
                      </a:r>
                    </a:p>
                  </a:txBody>
                  <a:tcPr marL="9525" marR="9525" marT="9525" marB="0" anchor="b"/>
                </a:tc>
                <a:tc>
                  <a:txBody>
                    <a:bodyPr/>
                    <a:lstStyle/>
                    <a:p>
                      <a:pPr algn="ctr" fontAlgn="b"/>
                      <a:r>
                        <a:rPr lang="en-US" sz="1200" b="0" kern="1200" dirty="0">
                          <a:solidFill>
                            <a:schemeClr val="tx1"/>
                          </a:solidFill>
                          <a:latin typeface="+mn-lt"/>
                          <a:ea typeface="+mn-ea"/>
                          <a:cs typeface="+mn-cs"/>
                        </a:rPr>
                        <a:t>Kosuke Aio</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AP</a:t>
                      </a:r>
                    </a:p>
                  </a:txBody>
                  <a:tcPr marL="9525" marR="9525" marT="9525" marB="0" anchor="b"/>
                </a:tc>
                <a:extLst>
                  <a:ext uri="{0D108BD9-81ED-4DB2-BD59-A6C34878D82A}">
                    <a16:rowId xmlns:a16="http://schemas.microsoft.com/office/drawing/2014/main" val="3656549911"/>
                  </a:ext>
                </a:extLst>
              </a:tr>
              <a:tr h="292510">
                <a:tc>
                  <a:txBody>
                    <a:bodyPr/>
                    <a:lstStyle/>
                    <a:p>
                      <a:pPr algn="ctr" fontAlgn="b"/>
                      <a:r>
                        <a:rPr lang="en-US" sz="1200" b="0" kern="1200" dirty="0">
                          <a:solidFill>
                            <a:schemeClr val="tx1"/>
                          </a:solidFill>
                          <a:latin typeface="+mn-lt"/>
                          <a:ea typeface="+mn-ea"/>
                          <a:cs typeface="+mn-cs"/>
                          <a:hlinkClick r:id="rId13"/>
                        </a:rPr>
                        <a:t>1534r0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Coordinated Spatial Reuse Performance Analysis</a:t>
                      </a:r>
                    </a:p>
                  </a:txBody>
                  <a:tcPr marL="9525" marR="9525" marT="9525" marB="0" anchor="b"/>
                </a:tc>
                <a:tc>
                  <a:txBody>
                    <a:bodyPr/>
                    <a:lstStyle/>
                    <a:p>
                      <a:pPr algn="ctr" fontAlgn="b"/>
                      <a:r>
                        <a:rPr lang="en-US" sz="1200" b="0" kern="1200" dirty="0">
                          <a:solidFill>
                            <a:schemeClr val="tx1"/>
                          </a:solidFill>
                          <a:latin typeface="+mn-lt"/>
                          <a:ea typeface="+mn-ea"/>
                          <a:cs typeface="+mn-cs"/>
                        </a:rPr>
                        <a:t>Kosuke Aio</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a:solidFill>
                            <a:schemeClr val="tx1"/>
                          </a:solidFill>
                          <a:latin typeface="+mn-lt"/>
                          <a:ea typeface="+mn-ea"/>
                          <a:cs typeface="+mn-cs"/>
                        </a:rPr>
                        <a:t>Multi AP</a:t>
                      </a:r>
                    </a:p>
                  </a:txBody>
                  <a:tcPr marL="9525" marR="9525" marT="9525" marB="0" anchor="b"/>
                </a:tc>
                <a:extLst>
                  <a:ext uri="{0D108BD9-81ED-4DB2-BD59-A6C34878D82A}">
                    <a16:rowId xmlns:a16="http://schemas.microsoft.com/office/drawing/2014/main" val="3170315652"/>
                  </a:ext>
                </a:extLst>
              </a:tr>
              <a:tr h="0">
                <a:tc>
                  <a:txBody>
                    <a:bodyPr/>
                    <a:lstStyle/>
                    <a:p>
                      <a:pPr algn="ctr" fontAlgn="b"/>
                      <a:r>
                        <a:rPr lang="en-US" sz="1200" b="0" kern="1200" dirty="0">
                          <a:solidFill>
                            <a:schemeClr val="tx1"/>
                          </a:solidFill>
                          <a:latin typeface="+mn-lt"/>
                          <a:ea typeface="+mn-ea"/>
                          <a:cs typeface="+mn-cs"/>
                          <a:hlinkClick r:id="rId14"/>
                        </a:rPr>
                        <a:t>1535r0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Sounding for AP Collaboration</a:t>
                      </a:r>
                    </a:p>
                  </a:txBody>
                  <a:tcPr marL="9525" marR="9525" marT="9525" marB="0" anchor="b"/>
                </a:tc>
                <a:tc>
                  <a:txBody>
                    <a:bodyPr/>
                    <a:lstStyle/>
                    <a:p>
                      <a:pPr algn="ctr" fontAlgn="b"/>
                      <a:r>
                        <a:rPr lang="en-US" sz="1200" b="0" kern="1200" dirty="0" err="1">
                          <a:solidFill>
                            <a:schemeClr val="tx1"/>
                          </a:solidFill>
                          <a:latin typeface="+mn-lt"/>
                          <a:ea typeface="+mn-ea"/>
                          <a:cs typeface="+mn-cs"/>
                        </a:rPr>
                        <a:t>Junghoon</a:t>
                      </a:r>
                      <a:r>
                        <a:rPr lang="en-US" sz="1200" b="0" kern="1200" dirty="0">
                          <a:solidFill>
                            <a:schemeClr val="tx1"/>
                          </a:solidFill>
                          <a:latin typeface="+mn-lt"/>
                          <a:ea typeface="+mn-ea"/>
                          <a:cs typeface="+mn-cs"/>
                        </a:rPr>
                        <a:t> Suh</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Multi AP</a:t>
                      </a:r>
                    </a:p>
                  </a:txBody>
                  <a:tcPr marL="9525" marR="9525" marT="9525" marB="0" anchor="b"/>
                </a:tc>
                <a:extLst>
                  <a:ext uri="{0D108BD9-81ED-4DB2-BD59-A6C34878D82A}">
                    <a16:rowId xmlns:a16="http://schemas.microsoft.com/office/drawing/2014/main" val="3840040463"/>
                  </a:ext>
                </a:extLst>
              </a:tr>
              <a:tr h="292510">
                <a:tc>
                  <a:txBody>
                    <a:bodyPr/>
                    <a:lstStyle/>
                    <a:p>
                      <a:pPr algn="ctr" fontAlgn="b"/>
                      <a:r>
                        <a:rPr lang="en-US" sz="1200" b="0" kern="1200" dirty="0">
                          <a:solidFill>
                            <a:schemeClr val="tx1"/>
                          </a:solidFill>
                          <a:latin typeface="+mn-lt"/>
                          <a:ea typeface="+mn-ea"/>
                          <a:cs typeface="+mn-cs"/>
                          <a:hlinkClick r:id="rId15"/>
                        </a:rPr>
                        <a:t>1536r0</a:t>
                      </a:r>
                      <a:endParaRPr lang="en-US" sz="1200" b="0" kern="1200" dirty="0">
                        <a:solidFill>
                          <a:schemeClr val="tx1"/>
                        </a:solidFill>
                        <a:latin typeface="+mn-lt"/>
                        <a:ea typeface="+mn-ea"/>
                        <a:cs typeface="+mn-cs"/>
                      </a:endParaRPr>
                    </a:p>
                  </a:txBody>
                  <a:tcPr marL="9525" marR="9525" marT="9525" marB="0" anchor="b"/>
                </a:tc>
                <a:tc>
                  <a:txBody>
                    <a:bodyPr/>
                    <a:lstStyle/>
                    <a:p>
                      <a:pPr algn="l" fontAlgn="b"/>
                      <a:r>
                        <a:rPr lang="en-US" sz="1200" b="0" kern="1200" dirty="0">
                          <a:solidFill>
                            <a:schemeClr val="tx1"/>
                          </a:solidFill>
                          <a:latin typeface="+mn-lt"/>
                          <a:ea typeface="+mn-ea"/>
                          <a:cs typeface="+mn-cs"/>
                        </a:rPr>
                        <a:t> Power Consideration for Multi-link Transmissions</a:t>
                      </a:r>
                    </a:p>
                  </a:txBody>
                  <a:tcPr marL="9525" marR="9525" marT="9525" marB="0" anchor="b"/>
                </a:tc>
                <a:tc>
                  <a:txBody>
                    <a:bodyPr/>
                    <a:lstStyle/>
                    <a:p>
                      <a:pPr algn="ctr" fontAlgn="b"/>
                      <a:r>
                        <a:rPr lang="en-US" sz="1200" b="0" kern="1200" dirty="0">
                          <a:solidFill>
                            <a:schemeClr val="tx1"/>
                          </a:solidFill>
                          <a:latin typeface="+mn-lt"/>
                          <a:ea typeface="+mn-ea"/>
                          <a:cs typeface="+mn-cs"/>
                        </a:rPr>
                        <a:t>Rojan Chitrakar</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l" fontAlgn="b"/>
                      <a:r>
                        <a:rPr lang="en-US" sz="1200" b="0" kern="1200" dirty="0">
                          <a:solidFill>
                            <a:schemeClr val="tx1"/>
                          </a:solidFill>
                          <a:latin typeface="+mn-lt"/>
                          <a:ea typeface="+mn-ea"/>
                          <a:cs typeface="+mn-cs"/>
                        </a:rPr>
                        <a:t>Multi Link</a:t>
                      </a:r>
                    </a:p>
                  </a:txBody>
                  <a:tcPr marL="9525" marR="9525" marT="9525" marB="0" anchor="b"/>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1250459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Hanoi, Vietnam</a:t>
            </a:r>
          </a:p>
          <a:p>
            <a:pPr algn="ctr">
              <a:lnSpc>
                <a:spcPct val="90000"/>
              </a:lnSpc>
              <a:buFontTx/>
              <a:buNone/>
            </a:pPr>
            <a:r>
              <a:rPr lang="en-US" sz="4000" dirty="0">
                <a:latin typeface="Arial" panose="020B0604020202020204" pitchFamily="34" charset="0"/>
              </a:rPr>
              <a:t>September 16-20,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4" name="Date Placeholder 3"/>
          <p:cNvSpPr>
            <a:spLocks noGrp="1"/>
          </p:cNvSpPr>
          <p:nvPr>
            <p:ph type="dt" idx="15"/>
          </p:nvPr>
        </p:nvSpPr>
        <p:spPr/>
        <p:txBody>
          <a:bodyPr/>
          <a:lstStyle/>
          <a:p>
            <a:r>
              <a:rPr lang="en-US" dirty="0"/>
              <a:t>September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44623484"/>
              </p:ext>
            </p:extLst>
          </p:nvPr>
        </p:nvGraphicFramePr>
        <p:xfrm>
          <a:off x="533400" y="1524000"/>
          <a:ext cx="8153400" cy="4462538"/>
        </p:xfrm>
        <a:graphic>
          <a:graphicData uri="http://schemas.openxmlformats.org/drawingml/2006/table">
            <a:tbl>
              <a:tblPr firstRow="1" bandRow="1">
                <a:tableStyleId>{ED083AE6-46FA-4A59-8FB0-9F97EB10719F}</a:tableStyleId>
              </a:tblPr>
              <a:tblGrid>
                <a:gridCol w="606118">
                  <a:extLst>
                    <a:ext uri="{9D8B030D-6E8A-4147-A177-3AD203B41FA5}">
                      <a16:colId xmlns:a16="http://schemas.microsoft.com/office/drawing/2014/main" val="20000"/>
                    </a:ext>
                  </a:extLst>
                </a:gridCol>
                <a:gridCol w="4190000">
                  <a:extLst>
                    <a:ext uri="{9D8B030D-6E8A-4147-A177-3AD203B41FA5}">
                      <a16:colId xmlns:a16="http://schemas.microsoft.com/office/drawing/2014/main" val="20001"/>
                    </a:ext>
                  </a:extLst>
                </a:gridCol>
                <a:gridCol w="1560289">
                  <a:extLst>
                    <a:ext uri="{9D8B030D-6E8A-4147-A177-3AD203B41FA5}">
                      <a16:colId xmlns:a16="http://schemas.microsoft.com/office/drawing/2014/main" val="20002"/>
                    </a:ext>
                  </a:extLst>
                </a:gridCol>
                <a:gridCol w="884059">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5168">
                <a:tc>
                  <a:txBody>
                    <a:bodyPr/>
                    <a:lstStyle/>
                    <a:p>
                      <a:pPr algn="ctr" fontAlgn="b"/>
                      <a:r>
                        <a:rPr lang="en-US" sz="1200" b="0" i="0" u="none" strike="noStrike" dirty="0">
                          <a:solidFill>
                            <a:srgbClr val="FF0000"/>
                          </a:solidFill>
                          <a:effectLst/>
                          <a:latin typeface="Times New Roman" panose="02020603050405020304" pitchFamily="18" charset="0"/>
                        </a:rPr>
                        <a:t>1538r0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Use of Uplink Persistent Allocation for RTA</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Xin </a:t>
                      </a:r>
                      <a:r>
                        <a:rPr lang="en-US" sz="1200" b="0" i="0" u="none" strike="noStrike" dirty="0" err="1">
                          <a:solidFill>
                            <a:srgbClr val="000000"/>
                          </a:solidFill>
                          <a:effectLst/>
                          <a:latin typeface="Times New Roman" panose="02020603050405020304" pitchFamily="18" charset="0"/>
                        </a:rPr>
                        <a:t>Zuo</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Low Lat</a:t>
                      </a:r>
                    </a:p>
                  </a:txBody>
                  <a:tcPr marL="9525" marR="9525" marT="9525" marB="0" anchor="b"/>
                </a:tc>
                <a:extLst>
                  <a:ext uri="{0D108BD9-81ED-4DB2-BD59-A6C34878D82A}">
                    <a16:rowId xmlns:a16="http://schemas.microsoft.com/office/drawing/2014/main" val="942160162"/>
                  </a:ext>
                </a:extLst>
              </a:tr>
              <a:tr h="255168">
                <a:tc>
                  <a:txBody>
                    <a:bodyPr/>
                    <a:lstStyle/>
                    <a:p>
                      <a:pPr algn="ctr" fontAlgn="b"/>
                      <a:r>
                        <a:rPr lang="en-US" sz="1200" b="0" i="0" u="none" strike="noStrike" dirty="0">
                          <a:solidFill>
                            <a:srgbClr val="000000"/>
                          </a:solidFill>
                          <a:effectLst/>
                          <a:latin typeface="Times New Roman" panose="02020603050405020304" pitchFamily="18" charset="0"/>
                          <a:hlinkClick r:id="rId2"/>
                        </a:rPr>
                        <a:t>1540r0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EHT Preamble Design</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Rui Cao</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003"/>
                  </a:ext>
                </a:extLst>
              </a:tr>
              <a:tr h="255168">
                <a:tc>
                  <a:txBody>
                    <a:bodyPr/>
                    <a:lstStyle/>
                    <a:p>
                      <a:pPr algn="ctr" fontAlgn="b"/>
                      <a:r>
                        <a:rPr lang="en-US" sz="1200" b="0" i="0" u="none" strike="noStrike" dirty="0">
                          <a:solidFill>
                            <a:srgbClr val="000000"/>
                          </a:solidFill>
                          <a:effectLst/>
                          <a:latin typeface="Times New Roman" panose="02020603050405020304" pitchFamily="18" charset="0"/>
                          <a:hlinkClick r:id="rId3"/>
                        </a:rPr>
                        <a:t>1541r0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Performance aspects of multi link op with constraints</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Dmitry </a:t>
                      </a:r>
                      <a:r>
                        <a:rPr lang="en-US" sz="1200" b="0" i="0" u="none" strike="noStrike" dirty="0" err="1">
                          <a:solidFill>
                            <a:srgbClr val="000000"/>
                          </a:solidFill>
                          <a:effectLst/>
                          <a:latin typeface="Times New Roman" panose="02020603050405020304" pitchFamily="18" charset="0"/>
                        </a:rPr>
                        <a:t>Akhmetov</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10004"/>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4"/>
                        </a:rPr>
                        <a:t>1542r0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Multi-link broadcast addressed frame reception</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Po-Kai Huang</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10005"/>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5"/>
                        </a:rPr>
                        <a:t>1544r0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Multi-link power save operation</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Minyoung Park</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3765737835"/>
                  </a:ext>
                </a:extLst>
              </a:tr>
              <a:tr h="292510">
                <a:tc>
                  <a:txBody>
                    <a:bodyPr/>
                    <a:lstStyle/>
                    <a:p>
                      <a:pPr algn="ctr" fontAlgn="b"/>
                      <a:r>
                        <a:rPr lang="en-US" sz="1200" b="0" i="0" u="none" strike="noStrike" dirty="0">
                          <a:solidFill>
                            <a:srgbClr val="FF0000"/>
                          </a:solidFill>
                          <a:effectLst/>
                          <a:latin typeface="Times New Roman" panose="02020603050405020304" pitchFamily="18" charset="0"/>
                          <a:hlinkClick r:id="rId6"/>
                        </a:rPr>
                        <a:t>1546r0</a:t>
                      </a:r>
                      <a:endParaRPr lang="en-US" sz="12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Legacy Performance Impact on Multi-link Operation</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1751318475"/>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7"/>
                        </a:rPr>
                        <a:t>1548r0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Channel access design for synchronized multi-links</a:t>
                      </a:r>
                    </a:p>
                  </a:txBody>
                  <a:tcPr marL="9525" marR="9525" marT="9525" marB="0" anchor="b"/>
                </a:tc>
                <a:tc>
                  <a:txBody>
                    <a:bodyPr/>
                    <a:lstStyle/>
                    <a:p>
                      <a:pPr algn="ctr" fontAlgn="b"/>
                      <a:r>
                        <a:rPr lang="en-US" sz="1200" b="0" i="0" u="none" strike="noStrike" dirty="0" err="1">
                          <a:solidFill>
                            <a:srgbClr val="000000"/>
                          </a:solidFill>
                          <a:effectLst/>
                          <a:latin typeface="Times New Roman" panose="02020603050405020304" pitchFamily="18" charset="0"/>
                        </a:rPr>
                        <a:t>Yunbo</a:t>
                      </a:r>
                      <a:r>
                        <a:rPr lang="en-US" sz="1200" b="0" i="0" u="none" strike="noStrike" dirty="0">
                          <a:solidFill>
                            <a:srgbClr val="000000"/>
                          </a:solidFill>
                          <a:effectLst/>
                          <a:latin typeface="Times New Roman" panose="02020603050405020304" pitchFamily="18" charset="0"/>
                        </a:rPr>
                        <a:t> Li</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3571507352"/>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8"/>
                        </a:rPr>
                        <a:t>1549r0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Multi-link association</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Yunbo Li</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1211899792"/>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9"/>
                        </a:rPr>
                        <a:t>1553r0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Consideration on HARQ feedback</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Taewon Song</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a:t>
                      </a:r>
                    </a:p>
                  </a:txBody>
                  <a:tcPr marL="9525" marR="9525" marT="9525" marB="0" anchor="b"/>
                </a:tc>
                <a:extLst>
                  <a:ext uri="{0D108BD9-81ED-4DB2-BD59-A6C34878D82A}">
                    <a16:rowId xmlns:a16="http://schemas.microsoft.com/office/drawing/2014/main" val="3562672658"/>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10"/>
                        </a:rPr>
                        <a:t>1554r1</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Data Sharing for Multi-AP Coordination</a:t>
                      </a:r>
                    </a:p>
                  </a:txBody>
                  <a:tcPr marL="9525" marR="9525" marT="9525" marB="0" anchor="b"/>
                </a:tc>
                <a:tc>
                  <a:txBody>
                    <a:bodyPr/>
                    <a:lstStyle/>
                    <a:p>
                      <a:pPr algn="ctr" fontAlgn="b"/>
                      <a:r>
                        <a:rPr lang="en-US" sz="1200" b="0" i="0" u="none" strike="noStrike" dirty="0" err="1">
                          <a:solidFill>
                            <a:srgbClr val="000000"/>
                          </a:solidFill>
                          <a:effectLst/>
                          <a:latin typeface="Times New Roman" panose="02020603050405020304" pitchFamily="18" charset="0"/>
                        </a:rPr>
                        <a:t>Sungjin</a:t>
                      </a:r>
                      <a:r>
                        <a:rPr lang="en-US" sz="1200" b="0" i="0" u="none" strike="noStrike" dirty="0">
                          <a:solidFill>
                            <a:srgbClr val="000000"/>
                          </a:solidFill>
                          <a:effectLst/>
                          <a:latin typeface="Times New Roman" panose="02020603050405020304" pitchFamily="18" charset="0"/>
                        </a:rPr>
                        <a:t> Park</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3369950697"/>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11"/>
                        </a:rPr>
                        <a:t>1555r0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Remarks on P matrices for EHT</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Miguel Lopez </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75665778"/>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12"/>
                        </a:rPr>
                        <a:t>1556r0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Lean PHY for EHT</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Miguel Lopez</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656549911"/>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13"/>
                        </a:rPr>
                        <a:t>1568r0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Further Discussion on Multi-link Operations</a:t>
                      </a:r>
                    </a:p>
                  </a:txBody>
                  <a:tcPr marL="9525" marR="9525" marT="9525" marB="0" anchor="b"/>
                </a:tc>
                <a:tc>
                  <a:txBody>
                    <a:bodyPr/>
                    <a:lstStyle/>
                    <a:p>
                      <a:pPr algn="ctr" fontAlgn="b"/>
                      <a:r>
                        <a:rPr lang="en-US" sz="1200" b="0" i="0" u="none" strike="noStrike" dirty="0" err="1">
                          <a:solidFill>
                            <a:srgbClr val="000000"/>
                          </a:solidFill>
                          <a:effectLst/>
                          <a:latin typeface="Times New Roman" panose="02020603050405020304" pitchFamily="18" charset="0"/>
                        </a:rPr>
                        <a:t>Xiaofei</a:t>
                      </a:r>
                      <a:r>
                        <a:rPr lang="en-US" sz="1200" b="0" i="0" u="none" strike="noStrike" dirty="0">
                          <a:solidFill>
                            <a:srgbClr val="000000"/>
                          </a:solidFill>
                          <a:effectLst/>
                          <a:latin typeface="Times New Roman" panose="02020603050405020304" pitchFamily="18" charset="0"/>
                        </a:rPr>
                        <a:t> WANG</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3170315652"/>
                  </a:ext>
                </a:extLst>
              </a:tr>
              <a:tr h="0">
                <a:tc>
                  <a:txBody>
                    <a:bodyPr/>
                    <a:lstStyle/>
                    <a:p>
                      <a:pPr algn="ctr" fontAlgn="b"/>
                      <a:r>
                        <a:rPr lang="en-US" sz="1200" b="0" i="0" u="none" strike="noStrike" dirty="0">
                          <a:solidFill>
                            <a:srgbClr val="000000"/>
                          </a:solidFill>
                          <a:effectLst/>
                          <a:latin typeface="Times New Roman" panose="02020603050405020304" pitchFamily="18" charset="0"/>
                          <a:hlinkClick r:id="rId14"/>
                        </a:rPr>
                        <a:t>1569r0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Preamble Design Consideration for 11be follow-up</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Li-Hsiang Sun</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840040463"/>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15" action="ppaction://hlinkfile"/>
                        </a:rPr>
                        <a:t>1573r0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One Channel Info. Feedback Method for Multi-AP Coordination</a:t>
                      </a:r>
                    </a:p>
                  </a:txBody>
                  <a:tcPr marL="9525" marR="9525" marT="9525" marB="0" anchor="b"/>
                </a:tc>
                <a:tc>
                  <a:txBody>
                    <a:bodyPr/>
                    <a:lstStyle/>
                    <a:p>
                      <a:pPr algn="ctr" fontAlgn="b"/>
                      <a:r>
                        <a:rPr lang="en-US" sz="1200" b="0" i="0" u="none" strike="noStrike" dirty="0" err="1">
                          <a:solidFill>
                            <a:srgbClr val="000000"/>
                          </a:solidFill>
                          <a:effectLst/>
                          <a:latin typeface="Times New Roman" panose="02020603050405020304" pitchFamily="18" charset="0"/>
                        </a:rPr>
                        <a:t>Dandan</a:t>
                      </a:r>
                      <a:r>
                        <a:rPr lang="en-US" sz="1200" b="0" i="0" u="none" strike="noStrike" dirty="0">
                          <a:solidFill>
                            <a:srgbClr val="000000"/>
                          </a:solidFill>
                          <a:effectLst/>
                          <a:latin typeface="Times New Roman" panose="02020603050405020304" pitchFamily="18" charset="0"/>
                        </a:rPr>
                        <a:t> Liang</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32028300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95301212"/>
              </p:ext>
            </p:extLst>
          </p:nvPr>
        </p:nvGraphicFramePr>
        <p:xfrm>
          <a:off x="533400" y="1524000"/>
          <a:ext cx="8153400" cy="4462538"/>
        </p:xfrm>
        <a:graphic>
          <a:graphicData uri="http://schemas.openxmlformats.org/drawingml/2006/table">
            <a:tbl>
              <a:tblPr firstRow="1" bandRow="1">
                <a:tableStyleId>{ED083AE6-46FA-4A59-8FB0-9F97EB10719F}</a:tableStyleId>
              </a:tblPr>
              <a:tblGrid>
                <a:gridCol w="606118">
                  <a:extLst>
                    <a:ext uri="{9D8B030D-6E8A-4147-A177-3AD203B41FA5}">
                      <a16:colId xmlns:a16="http://schemas.microsoft.com/office/drawing/2014/main" val="20000"/>
                    </a:ext>
                  </a:extLst>
                </a:gridCol>
                <a:gridCol w="4190000">
                  <a:extLst>
                    <a:ext uri="{9D8B030D-6E8A-4147-A177-3AD203B41FA5}">
                      <a16:colId xmlns:a16="http://schemas.microsoft.com/office/drawing/2014/main" val="20001"/>
                    </a:ext>
                  </a:extLst>
                </a:gridCol>
                <a:gridCol w="1560289">
                  <a:extLst>
                    <a:ext uri="{9D8B030D-6E8A-4147-A177-3AD203B41FA5}">
                      <a16:colId xmlns:a16="http://schemas.microsoft.com/office/drawing/2014/main" val="20002"/>
                    </a:ext>
                  </a:extLst>
                </a:gridCol>
                <a:gridCol w="884059">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5168">
                <a:tc>
                  <a:txBody>
                    <a:bodyPr/>
                    <a:lstStyle/>
                    <a:p>
                      <a:pPr algn="ctr" fontAlgn="b"/>
                      <a:r>
                        <a:rPr lang="en-US" sz="1200" b="0" i="0" u="none" strike="noStrike" dirty="0">
                          <a:solidFill>
                            <a:srgbClr val="000000"/>
                          </a:solidFill>
                          <a:effectLst/>
                          <a:latin typeface="Times New Roman" panose="02020603050405020304" pitchFamily="18" charset="0"/>
                          <a:hlinkClick r:id="rId2"/>
                        </a:rPr>
                        <a:t>1578r0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An HARQ Transmission Scheme for 11be</a:t>
                      </a:r>
                    </a:p>
                  </a:txBody>
                  <a:tcPr marL="9525" marR="9525" marT="9525" marB="0" anchor="b"/>
                </a:tc>
                <a:tc>
                  <a:txBody>
                    <a:bodyPr/>
                    <a:lstStyle/>
                    <a:p>
                      <a:pPr algn="ctr" fontAlgn="b"/>
                      <a:r>
                        <a:rPr lang="en-US" sz="1200" b="0" i="0" u="none" strike="noStrike" dirty="0" err="1">
                          <a:solidFill>
                            <a:srgbClr val="000000"/>
                          </a:solidFill>
                          <a:effectLst/>
                          <a:latin typeface="Times New Roman" panose="02020603050405020304" pitchFamily="18" charset="0"/>
                        </a:rPr>
                        <a:t>Shimi</a:t>
                      </a:r>
                      <a:r>
                        <a:rPr lang="en-US" sz="1200" b="0" i="0" u="none" strike="noStrike" dirty="0">
                          <a:solidFill>
                            <a:srgbClr val="000000"/>
                          </a:solidFill>
                          <a:effectLst/>
                          <a:latin typeface="Times New Roman" panose="02020603050405020304" pitchFamily="18" charset="0"/>
                        </a:rPr>
                        <a:t> </a:t>
                      </a:r>
                      <a:r>
                        <a:rPr lang="en-US" sz="1200" b="0" i="0" u="none" strike="noStrike" dirty="0" err="1">
                          <a:solidFill>
                            <a:srgbClr val="000000"/>
                          </a:solidFill>
                          <a:effectLst/>
                          <a:latin typeface="Times New Roman" panose="02020603050405020304" pitchFamily="18" charset="0"/>
                        </a:rPr>
                        <a:t>Shilo</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a:t>
                      </a:r>
                    </a:p>
                  </a:txBody>
                  <a:tcPr marL="9525" marR="9525" marT="9525" marB="0" anchor="b"/>
                </a:tc>
                <a:extLst>
                  <a:ext uri="{0D108BD9-81ED-4DB2-BD59-A6C34878D82A}">
                    <a16:rowId xmlns:a16="http://schemas.microsoft.com/office/drawing/2014/main" val="942160162"/>
                  </a:ext>
                </a:extLst>
              </a:tr>
              <a:tr h="255168">
                <a:tc>
                  <a:txBody>
                    <a:bodyPr/>
                    <a:lstStyle/>
                    <a:p>
                      <a:pPr algn="ctr" fontAlgn="b"/>
                      <a:r>
                        <a:rPr lang="en-US" sz="1200" b="0" i="0" u="none" strike="noStrike" dirty="0">
                          <a:solidFill>
                            <a:srgbClr val="000000"/>
                          </a:solidFill>
                          <a:effectLst/>
                          <a:latin typeface="Times New Roman" panose="02020603050405020304" pitchFamily="18" charset="0"/>
                          <a:hlinkClick r:id="rId3"/>
                        </a:rPr>
                        <a:t>1579r0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Adapting the 11be channel model to modern (Doppler) use cases</a:t>
                      </a:r>
                    </a:p>
                  </a:txBody>
                  <a:tcPr marL="9525" marR="9525" marT="9525" marB="0" anchor="b"/>
                </a:tc>
                <a:tc>
                  <a:txBody>
                    <a:bodyPr/>
                    <a:lstStyle/>
                    <a:p>
                      <a:pPr algn="ctr" fontAlgn="b"/>
                      <a:r>
                        <a:rPr lang="en-US" sz="1200" b="0" i="0" u="none" strike="noStrike" dirty="0" err="1">
                          <a:solidFill>
                            <a:srgbClr val="000000"/>
                          </a:solidFill>
                          <a:effectLst/>
                          <a:latin typeface="Times New Roman" panose="02020603050405020304" pitchFamily="18" charset="0"/>
                        </a:rPr>
                        <a:t>Shimi</a:t>
                      </a:r>
                      <a:r>
                        <a:rPr lang="en-US" sz="1200" b="0" i="0" u="none" strike="noStrike" dirty="0">
                          <a:solidFill>
                            <a:srgbClr val="000000"/>
                          </a:solidFill>
                          <a:effectLst/>
                          <a:latin typeface="Times New Roman" panose="02020603050405020304" pitchFamily="18" charset="0"/>
                        </a:rPr>
                        <a:t> </a:t>
                      </a:r>
                      <a:r>
                        <a:rPr lang="en-US" sz="1200" b="0" i="0" u="none" strike="noStrike" dirty="0" err="1">
                          <a:solidFill>
                            <a:srgbClr val="000000"/>
                          </a:solidFill>
                          <a:effectLst/>
                          <a:latin typeface="Times New Roman" panose="02020603050405020304" pitchFamily="18" charset="0"/>
                        </a:rPr>
                        <a:t>Shilo</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003"/>
                  </a:ext>
                </a:extLst>
              </a:tr>
              <a:tr h="255168">
                <a:tc>
                  <a:txBody>
                    <a:bodyPr/>
                    <a:lstStyle/>
                    <a:p>
                      <a:pPr algn="ctr" fontAlgn="b"/>
                      <a:r>
                        <a:rPr lang="en-US" sz="1200" b="0" i="0" u="none" strike="noStrike" dirty="0">
                          <a:solidFill>
                            <a:srgbClr val="000000"/>
                          </a:solidFill>
                          <a:effectLst/>
                          <a:latin typeface="Times New Roman" panose="02020603050405020304" pitchFamily="18" charset="0"/>
                          <a:hlinkClick r:id="rId4"/>
                        </a:rPr>
                        <a:t>1583r0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Multi-Link BSS Operations</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Jarkko Kneckt</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10004"/>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5"/>
                        </a:rPr>
                        <a:t>1585r0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Orthogonal Sequence based Reference Signal for LTF Reduction</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Junghoon Suh</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MIMO</a:t>
                      </a:r>
                    </a:p>
                  </a:txBody>
                  <a:tcPr marL="9525" marR="9525" marT="9525" marB="0" anchor="b"/>
                </a:tc>
                <a:extLst>
                  <a:ext uri="{0D108BD9-81ED-4DB2-BD59-A6C34878D82A}">
                    <a16:rowId xmlns:a16="http://schemas.microsoft.com/office/drawing/2014/main" val="10005"/>
                  </a:ext>
                </a:extLst>
              </a:tr>
              <a:tr h="292510">
                <a:tc>
                  <a:txBody>
                    <a:bodyPr/>
                    <a:lstStyle/>
                    <a:p>
                      <a:pPr algn="ctr" fontAlgn="b"/>
                      <a:r>
                        <a:rPr lang="en-US" sz="1200" b="0" i="0" u="none" strike="noStrike" dirty="0">
                          <a:solidFill>
                            <a:srgbClr val="FF0000"/>
                          </a:solidFill>
                          <a:effectLst/>
                          <a:latin typeface="Times New Roman" panose="02020603050405020304" pitchFamily="18" charset="0"/>
                        </a:rPr>
                        <a:t>1588r0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Multi-AP backhaul analysis</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Sigurd Schelstraete</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3765737835"/>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6"/>
                        </a:rPr>
                        <a:t>1589r0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What should be the HARQ unit and why?</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Imran Latif</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HARQ</a:t>
                      </a:r>
                    </a:p>
                  </a:txBody>
                  <a:tcPr marL="9525" marR="9525" marT="9525" marB="0" anchor="b"/>
                </a:tc>
                <a:extLst>
                  <a:ext uri="{0D108BD9-81ED-4DB2-BD59-A6C34878D82A}">
                    <a16:rowId xmlns:a16="http://schemas.microsoft.com/office/drawing/2014/main" val="1751318475"/>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7"/>
                        </a:rPr>
                        <a:t>1591r0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BA setup for multi-link Aggregation</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Jason Yuchen Guo</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3571507352"/>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8"/>
                        </a:rPr>
                        <a:t>1592r0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Simulation Results for coordinated OFDMA in multi-AP operation</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Jason Yuchen Guo</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1211899792"/>
                  </a:ext>
                </a:extLst>
              </a:tr>
              <a:tr h="292510">
                <a:tc>
                  <a:txBody>
                    <a:bodyPr/>
                    <a:lstStyle/>
                    <a:p>
                      <a:pPr algn="ctr" fontAlgn="b"/>
                      <a:r>
                        <a:rPr lang="en-US" sz="1200" b="0" i="0" u="none" strike="noStrike" dirty="0">
                          <a:solidFill>
                            <a:srgbClr val="FF0000"/>
                          </a:solidFill>
                          <a:effectLst/>
                          <a:latin typeface="Times New Roman" panose="02020603050405020304" pitchFamily="18" charset="0"/>
                          <a:hlinkClick r:id="rId9"/>
                        </a:rPr>
                        <a:t>1593r0</a:t>
                      </a:r>
                      <a:endParaRPr lang="en-US" sz="12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Joint Sounding for Multi-AP Systems</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Jianhan Liu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3048467406"/>
                  </a:ext>
                </a:extLst>
              </a:tr>
              <a:tr h="292510">
                <a:tc>
                  <a:txBody>
                    <a:bodyPr/>
                    <a:lstStyle/>
                    <a:p>
                      <a:pPr algn="ctr" fontAlgn="b"/>
                      <a:r>
                        <a:rPr lang="en-US" sz="1200" b="0" i="0" u="none" strike="noStrike" dirty="0">
                          <a:solidFill>
                            <a:srgbClr val="FF0000"/>
                          </a:solidFill>
                          <a:effectLst/>
                          <a:latin typeface="Times New Roman" panose="02020603050405020304" pitchFamily="18" charset="0"/>
                        </a:rPr>
                        <a:t>1594r0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Coordinated Beamforming/Null Steering Protocol in 802.11be</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David Lopez-Perez</a:t>
                      </a: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3562672658"/>
                  </a:ext>
                </a:extLst>
              </a:tr>
              <a:tr h="292510">
                <a:tc>
                  <a:txBody>
                    <a:bodyPr/>
                    <a:lstStyle/>
                    <a:p>
                      <a:pPr algn="ctr" fontAlgn="b"/>
                      <a:r>
                        <a:rPr lang="en-US" sz="1200" b="0" i="0" u="none" strike="noStrike" dirty="0">
                          <a:solidFill>
                            <a:srgbClr val="FF0000"/>
                          </a:solidFill>
                          <a:effectLst/>
                          <a:latin typeface="Times New Roman" panose="02020603050405020304" pitchFamily="18" charset="0"/>
                        </a:rPr>
                        <a:t>1595r0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Consideration on Joint transmission</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Lily </a:t>
                      </a:r>
                      <a:r>
                        <a:rPr lang="en-US" sz="1200" b="0" i="0" u="none" strike="noStrike" dirty="0" err="1">
                          <a:solidFill>
                            <a:srgbClr val="000000"/>
                          </a:solidFill>
                          <a:effectLst/>
                          <a:latin typeface="Times New Roman" panose="02020603050405020304" pitchFamily="18" charset="0"/>
                        </a:rPr>
                        <a:t>Yunping</a:t>
                      </a:r>
                      <a:r>
                        <a:rPr lang="en-US" sz="1200" b="0" i="0" u="none" strike="noStrike" dirty="0">
                          <a:solidFill>
                            <a:srgbClr val="000000"/>
                          </a:solidFill>
                          <a:effectLst/>
                          <a:latin typeface="Times New Roman" panose="02020603050405020304" pitchFamily="18" charset="0"/>
                        </a:rPr>
                        <a:t> </a:t>
                      </a:r>
                      <a:r>
                        <a:rPr lang="en-US" sz="1200" b="0" i="0" u="none" strike="noStrike" dirty="0" err="1">
                          <a:solidFill>
                            <a:srgbClr val="000000"/>
                          </a:solidFill>
                          <a:effectLst/>
                          <a:latin typeface="Times New Roman" panose="02020603050405020304" pitchFamily="18" charset="0"/>
                        </a:rPr>
                        <a:t>Lyu</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3369950697"/>
                  </a:ext>
                </a:extLst>
              </a:tr>
              <a:tr h="292510">
                <a:tc>
                  <a:txBody>
                    <a:bodyPr/>
                    <a:lstStyle/>
                    <a:p>
                      <a:pPr algn="ctr" fontAlgn="b"/>
                      <a:r>
                        <a:rPr lang="en-US" sz="1200" b="0" i="0" u="none" strike="noStrike" dirty="0">
                          <a:solidFill>
                            <a:srgbClr val="000000"/>
                          </a:solidFill>
                          <a:effectLst/>
                          <a:latin typeface="Times New Roman" panose="02020603050405020304" pitchFamily="18" charset="0"/>
                          <a:hlinkClick r:id="rId10"/>
                        </a:rPr>
                        <a:t>1597r0</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JT performance with Multiple Impairments</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Ron </a:t>
                      </a:r>
                      <a:r>
                        <a:rPr lang="en-US" sz="1200" b="0" i="0" u="none" strike="noStrike" dirty="0" err="1">
                          <a:solidFill>
                            <a:srgbClr val="000000"/>
                          </a:solidFill>
                          <a:effectLst/>
                          <a:latin typeface="Times New Roman" panose="02020603050405020304" pitchFamily="18" charset="0"/>
                        </a:rPr>
                        <a:t>Porat</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3575665778"/>
                  </a:ext>
                </a:extLst>
              </a:tr>
              <a:tr h="292510">
                <a:tc>
                  <a:txBody>
                    <a:bodyPr/>
                    <a:lstStyle/>
                    <a:p>
                      <a:pPr algn="ctr" fontAlgn="b"/>
                      <a:r>
                        <a:rPr lang="en-US" sz="1200" b="0" i="0" u="none" strike="noStrike" dirty="0">
                          <a:solidFill>
                            <a:srgbClr val="FF0000"/>
                          </a:solidFill>
                          <a:effectLst/>
                          <a:latin typeface="Times New Roman" panose="02020603050405020304" pitchFamily="18" charset="0"/>
                        </a:rPr>
                        <a:t>1606r0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Preamble Puncturing and SIG-B Signaling</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John Son</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656549911"/>
                  </a:ext>
                </a:extLst>
              </a:tr>
              <a:tr h="292510">
                <a:tc>
                  <a:txBody>
                    <a:bodyPr/>
                    <a:lstStyle/>
                    <a:p>
                      <a:pPr algn="ctr" fontAlgn="b"/>
                      <a:r>
                        <a:rPr lang="en-US" sz="1200" b="0" i="0" u="none" strike="noStrike" dirty="0">
                          <a:solidFill>
                            <a:srgbClr val="FF0000"/>
                          </a:solidFill>
                          <a:effectLst/>
                          <a:latin typeface="Times New Roman" panose="02020603050405020304" pitchFamily="18" charset="0"/>
                        </a:rPr>
                        <a:t>1613r0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Multi-link TXOP Sharing for Delay Reduction</a:t>
                      </a:r>
                    </a:p>
                  </a:txBody>
                  <a:tcPr marL="9525" marR="9525" marT="9525" marB="0" anchor="b"/>
                </a:tc>
                <a:tc>
                  <a:txBody>
                    <a:bodyPr/>
                    <a:lstStyle/>
                    <a:p>
                      <a:pPr algn="ctr" fontAlgn="b"/>
                      <a:r>
                        <a:rPr lang="en-US" sz="1200" b="0" i="0" u="none" strike="noStrike" dirty="0" err="1">
                          <a:solidFill>
                            <a:srgbClr val="000000"/>
                          </a:solidFill>
                          <a:effectLst/>
                          <a:latin typeface="Times New Roman" panose="02020603050405020304" pitchFamily="18" charset="0"/>
                        </a:rPr>
                        <a:t>Yongsu</a:t>
                      </a:r>
                      <a:r>
                        <a:rPr lang="en-US" sz="1200" b="0" i="0" u="none" strike="noStrike" dirty="0">
                          <a:solidFill>
                            <a:srgbClr val="000000"/>
                          </a:solidFill>
                          <a:effectLst/>
                          <a:latin typeface="Times New Roman" panose="02020603050405020304" pitchFamily="18" charset="0"/>
                        </a:rPr>
                        <a:t> </a:t>
                      </a:r>
                      <a:r>
                        <a:rPr lang="en-US" sz="1200" b="0" i="0" u="none" strike="noStrike" dirty="0" err="1">
                          <a:solidFill>
                            <a:srgbClr val="000000"/>
                          </a:solidFill>
                          <a:effectLst/>
                          <a:latin typeface="Times New Roman" panose="02020603050405020304" pitchFamily="18" charset="0"/>
                        </a:rPr>
                        <a:t>Gwak</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3170315652"/>
                  </a:ext>
                </a:extLst>
              </a:tr>
              <a:tr h="0">
                <a:tc>
                  <a:txBody>
                    <a:bodyPr/>
                    <a:lstStyle/>
                    <a:p>
                      <a:pPr algn="ctr" fontAlgn="b"/>
                      <a:r>
                        <a:rPr lang="en-US" sz="1200" b="0" i="0" u="none" strike="noStrike" dirty="0">
                          <a:solidFill>
                            <a:srgbClr val="FF0000"/>
                          </a:solidFill>
                          <a:effectLst/>
                          <a:latin typeface="Times New Roman" panose="02020603050405020304" pitchFamily="18" charset="0"/>
                        </a:rPr>
                        <a:t>1614r0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Multi-link setup procedure</a:t>
                      </a:r>
                    </a:p>
                  </a:txBody>
                  <a:tcPr marL="9525" marR="9525" marT="9525" marB="0" anchor="b"/>
                </a:tc>
                <a:tc>
                  <a:txBody>
                    <a:bodyPr/>
                    <a:lstStyle/>
                    <a:p>
                      <a:pPr algn="ctr" fontAlgn="b"/>
                      <a:r>
                        <a:rPr lang="en-US" sz="1200" b="0" i="0" u="none" strike="noStrike" dirty="0" err="1">
                          <a:solidFill>
                            <a:srgbClr val="000000"/>
                          </a:solidFill>
                          <a:effectLst/>
                          <a:latin typeface="Times New Roman" panose="02020603050405020304" pitchFamily="18" charset="0"/>
                        </a:rPr>
                        <a:t>Hanseul</a:t>
                      </a:r>
                      <a:r>
                        <a:rPr lang="en-US" sz="1200" b="0" i="0" u="none" strike="noStrike" dirty="0">
                          <a:solidFill>
                            <a:srgbClr val="000000"/>
                          </a:solidFill>
                          <a:effectLst/>
                          <a:latin typeface="Times New Roman" panose="02020603050405020304" pitchFamily="18" charset="0"/>
                        </a:rPr>
                        <a:t> Hong</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3840040463"/>
                  </a:ext>
                </a:extLst>
              </a:tr>
            </a:tbl>
          </a:graphicData>
        </a:graphic>
      </p:graphicFrame>
    </p:spTree>
    <p:extLst>
      <p:ext uri="{BB962C8B-B14F-4D97-AF65-F5344CB8AC3E}">
        <p14:creationId xmlns:p14="http://schemas.microsoft.com/office/powerpoint/2010/main" val="3107124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78782504"/>
              </p:ext>
            </p:extLst>
          </p:nvPr>
        </p:nvGraphicFramePr>
        <p:xfrm>
          <a:off x="533400" y="1524000"/>
          <a:ext cx="8153400" cy="4526263"/>
        </p:xfrm>
        <a:graphic>
          <a:graphicData uri="http://schemas.openxmlformats.org/drawingml/2006/table">
            <a:tbl>
              <a:tblPr firstRow="1" bandRow="1">
                <a:tableStyleId>{ED083AE6-46FA-4A59-8FB0-9F97EB10719F}</a:tableStyleId>
              </a:tblPr>
              <a:tblGrid>
                <a:gridCol w="606118">
                  <a:extLst>
                    <a:ext uri="{9D8B030D-6E8A-4147-A177-3AD203B41FA5}">
                      <a16:colId xmlns:a16="http://schemas.microsoft.com/office/drawing/2014/main" val="20000"/>
                    </a:ext>
                  </a:extLst>
                </a:gridCol>
                <a:gridCol w="4190000">
                  <a:extLst>
                    <a:ext uri="{9D8B030D-6E8A-4147-A177-3AD203B41FA5}">
                      <a16:colId xmlns:a16="http://schemas.microsoft.com/office/drawing/2014/main" val="20001"/>
                    </a:ext>
                  </a:extLst>
                </a:gridCol>
                <a:gridCol w="1560289">
                  <a:extLst>
                    <a:ext uri="{9D8B030D-6E8A-4147-A177-3AD203B41FA5}">
                      <a16:colId xmlns:a16="http://schemas.microsoft.com/office/drawing/2014/main" val="20002"/>
                    </a:ext>
                  </a:extLst>
                </a:gridCol>
                <a:gridCol w="884059">
                  <a:extLst>
                    <a:ext uri="{9D8B030D-6E8A-4147-A177-3AD203B41FA5}">
                      <a16:colId xmlns:a16="http://schemas.microsoft.com/office/drawing/2014/main" val="20004"/>
                    </a:ext>
                  </a:extLst>
                </a:gridCol>
                <a:gridCol w="912934">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val="10000"/>
                  </a:ext>
                </a:extLst>
              </a:tr>
              <a:tr h="255168">
                <a:tc>
                  <a:txBody>
                    <a:bodyPr/>
                    <a:lstStyle/>
                    <a:p>
                      <a:pPr algn="ctr" fontAlgn="b"/>
                      <a:r>
                        <a:rPr lang="en-US" sz="1200" b="0" i="0" u="none" strike="noStrike" dirty="0">
                          <a:solidFill>
                            <a:srgbClr val="FF0000"/>
                          </a:solidFill>
                          <a:effectLst/>
                          <a:latin typeface="Times New Roman" panose="02020603050405020304" pitchFamily="18" charset="0"/>
                        </a:rPr>
                        <a:t>1616r0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Multi-AP group formation</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Cheng Chen</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 AP</a:t>
                      </a:r>
                    </a:p>
                  </a:txBody>
                  <a:tcPr marL="9525" marR="9525" marT="9525" marB="0" anchor="b"/>
                </a:tc>
                <a:extLst>
                  <a:ext uri="{0D108BD9-81ED-4DB2-BD59-A6C34878D82A}">
                    <a16:rowId xmlns:a16="http://schemas.microsoft.com/office/drawing/2014/main" val="1212530527"/>
                  </a:ext>
                </a:extLst>
              </a:tr>
              <a:tr h="255168">
                <a:tc>
                  <a:txBody>
                    <a:bodyPr/>
                    <a:lstStyle/>
                    <a:p>
                      <a:pPr algn="ctr" fontAlgn="b"/>
                      <a:r>
                        <a:rPr lang="en-US" sz="1200" b="0" i="0" u="none" strike="noStrike" dirty="0">
                          <a:solidFill>
                            <a:srgbClr val="FF0000"/>
                          </a:solidFill>
                          <a:effectLst/>
                          <a:latin typeface="Times New Roman" panose="02020603050405020304" pitchFamily="18" charset="0"/>
                        </a:rPr>
                        <a:t>1617r0</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 Multi-link power save</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Liwen Chu</a:t>
                      </a:r>
                    </a:p>
                  </a:txBody>
                  <a:tcPr marL="9525" marR="9525" marT="9525"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hlinkClick r:id="rId2"/>
                        </a:rPr>
                        <a:t>1555r0</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chemeClr val="tx1"/>
                          </a:solidFill>
                          <a:latin typeface="+mn-lt"/>
                          <a:ea typeface="+mn-ea"/>
                          <a:cs typeface="+mn-cs"/>
                        </a:rPr>
                        <a:t> Simultaneous Tx/Rx Capability indication for multi-link operation</a:t>
                      </a:r>
                    </a:p>
                  </a:txBody>
                  <a:tcPr marL="9525" marR="9525" marT="9525" marB="9525" anchor="ctr"/>
                </a:tc>
                <a:tc>
                  <a:txBody>
                    <a:bodyPr/>
                    <a:lstStyle/>
                    <a:p>
                      <a:pPr algn="ctr"/>
                      <a:r>
                        <a:rPr lang="en-US" sz="1200" b="0" kern="1200" dirty="0" err="1">
                          <a:solidFill>
                            <a:schemeClr val="tx1"/>
                          </a:solidFill>
                          <a:latin typeface="+mn-lt"/>
                          <a:ea typeface="+mn-ea"/>
                          <a:cs typeface="+mn-cs"/>
                        </a:rPr>
                        <a:t>Yifan</a:t>
                      </a:r>
                      <a:r>
                        <a:rPr lang="en-US" sz="1200" b="0" kern="1200" dirty="0">
                          <a:solidFill>
                            <a:schemeClr val="tx1"/>
                          </a:solidFill>
                          <a:latin typeface="+mn-lt"/>
                          <a:ea typeface="+mn-ea"/>
                          <a:cs typeface="+mn-cs"/>
                        </a:rPr>
                        <a:t> Zhou</a:t>
                      </a:r>
                    </a:p>
                  </a:txBody>
                  <a:tcPr marL="9525" marR="9525" marT="9525" marB="9525" anchor="ctr"/>
                </a:tc>
                <a:tc>
                  <a:txBody>
                    <a:bodyPr/>
                    <a:lstStyle/>
                    <a:p>
                      <a:pPr algn="ctr" fontAlgn="b"/>
                      <a:r>
                        <a:rPr lang="en-US" sz="1200" b="0" i="0" u="none" strike="noStrike" dirty="0">
                          <a:solidFill>
                            <a:srgbClr val="000000"/>
                          </a:solidFill>
                          <a:effectLst/>
                          <a:latin typeface="Times New Roman" panose="02020603050405020304" pitchFamily="18" charset="0"/>
                        </a:rPr>
                        <a:t>Pending</a:t>
                      </a:r>
                    </a:p>
                  </a:txBody>
                  <a:tcPr marL="9525" marR="9525" marT="9525" marB="0" anchor="b"/>
                </a:tc>
                <a:tc>
                  <a:txBody>
                    <a:bodyPr/>
                    <a:lstStyle/>
                    <a:p>
                      <a:pPr algn="l" fontAlgn="b"/>
                      <a:r>
                        <a:rPr lang="en-US" sz="1200" b="0" i="0" u="none" strike="noStrike" dirty="0">
                          <a:solidFill>
                            <a:srgbClr val="000000"/>
                          </a:solidFill>
                          <a:effectLst/>
                          <a:latin typeface="Times New Roman" panose="02020603050405020304" pitchFamily="18" charset="0"/>
                        </a:rPr>
                        <a:t>Multi Link</a:t>
                      </a:r>
                    </a:p>
                  </a:txBody>
                  <a:tcPr marL="9525" marR="9525" marT="9525" marB="0" anchor="b"/>
                </a:tc>
                <a:extLst>
                  <a:ext uri="{0D108BD9-81ED-4DB2-BD59-A6C34878D82A}">
                    <a16:rowId xmlns:a16="http://schemas.microsoft.com/office/drawing/2014/main" val="10003"/>
                  </a:ext>
                </a:extLst>
              </a:tr>
              <a:tr h="255168">
                <a:tc>
                  <a:txBody>
                    <a:bodyPr/>
                    <a:lstStyle/>
                    <a:p>
                      <a:pPr algn="ctr"/>
                      <a:r>
                        <a:rPr lang="en-US" sz="1200" b="0" kern="1200" dirty="0">
                          <a:solidFill>
                            <a:schemeClr val="tx1"/>
                          </a:solidFill>
                          <a:latin typeface="+mn-lt"/>
                          <a:ea typeface="+mn-ea"/>
                          <a:cs typeface="+mn-cs"/>
                          <a:hlinkClick r:id="rId3"/>
                        </a:rPr>
                        <a:t>1497r0</a:t>
                      </a:r>
                      <a:endParaRPr lang="en-US" sz="1200" b="0" kern="1200" dirty="0">
                        <a:solidFill>
                          <a:schemeClr val="tx1"/>
                        </a:solidFill>
                        <a:latin typeface="+mn-lt"/>
                        <a:ea typeface="+mn-ea"/>
                        <a:cs typeface="+mn-cs"/>
                      </a:endParaRPr>
                    </a:p>
                  </a:txBody>
                  <a:tcPr marL="9525" marR="9525" marT="9525" marB="9525" anchor="ctr"/>
                </a:tc>
                <a:tc>
                  <a:txBody>
                    <a:bodyPr/>
                    <a:lstStyle/>
                    <a:p>
                      <a:r>
                        <a:rPr lang="en-US" sz="1200" b="0" kern="1200" dirty="0">
                          <a:solidFill>
                            <a:schemeClr val="tx1"/>
                          </a:solidFill>
                          <a:latin typeface="+mn-lt"/>
                          <a:ea typeface="+mn-ea"/>
                          <a:cs typeface="+mn-cs"/>
                        </a:rPr>
                        <a:t> Autodetection in 11be</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err="1">
                          <a:solidFill>
                            <a:schemeClr val="tx1"/>
                          </a:solidFill>
                          <a:latin typeface="+mn-lt"/>
                          <a:ea typeface="+mn-ea"/>
                          <a:cs typeface="+mn-cs"/>
                        </a:rPr>
                        <a:t>Sichan</a:t>
                      </a:r>
                      <a:r>
                        <a:rPr lang="en-US" sz="1200" b="0" kern="1200" dirty="0">
                          <a:solidFill>
                            <a:schemeClr val="tx1"/>
                          </a:solidFill>
                          <a:latin typeface="+mn-lt"/>
                          <a:ea typeface="+mn-ea"/>
                          <a:cs typeface="+mn-cs"/>
                        </a:rPr>
                        <a:t> Noh</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a:solidFill>
                            <a:srgbClr val="000000"/>
                          </a:solidFill>
                          <a:effectLst/>
                          <a:latin typeface="Times New Roman" panose="02020603050405020304" pitchFamily="18" charset="0"/>
                          <a:ea typeface="+mn-ea"/>
                          <a:cs typeface="+mn-cs"/>
                        </a:rPr>
                        <a:t>Pending</a:t>
                      </a:r>
                    </a:p>
                  </a:txBody>
                  <a:tcPr/>
                </a:tc>
                <a:tc>
                  <a:txBody>
                    <a:bodyPr/>
                    <a:lstStyle/>
                    <a:p>
                      <a:pPr algn="ctr"/>
                      <a:r>
                        <a:rPr lang="en-US" sz="1200" b="0" kern="1200" dirty="0">
                          <a:solidFill>
                            <a:schemeClr val="tx1"/>
                          </a:solidFill>
                          <a:latin typeface="+mn-lt"/>
                          <a:ea typeface="+mn-ea"/>
                          <a:cs typeface="+mn-cs"/>
                        </a:rPr>
                        <a:t>PHY</a:t>
                      </a:r>
                    </a:p>
                  </a:txBody>
                  <a:tcPr/>
                </a:tc>
                <a:extLst>
                  <a:ext uri="{0D108BD9-81ED-4DB2-BD59-A6C34878D82A}">
                    <a16:rowId xmlns:a16="http://schemas.microsoft.com/office/drawing/2014/main" val="10004"/>
                  </a:ext>
                </a:extLst>
              </a:tr>
              <a:tr h="292510">
                <a:tc>
                  <a:txBody>
                    <a:bodyPr/>
                    <a:lstStyle/>
                    <a:p>
                      <a:pPr algn="ctr"/>
                      <a:endParaRPr lang="en-US" sz="1200" b="0" kern="1200" dirty="0">
                        <a:solidFill>
                          <a:schemeClr val="tx1"/>
                        </a:solidFill>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endParaRPr lang="en-US" sz="1200" b="0" kern="1200" dirty="0">
                        <a:solidFill>
                          <a:schemeClr val="tx1"/>
                        </a:solidFill>
                        <a:latin typeface="+mn-lt"/>
                        <a:ea typeface="+mn-ea"/>
                        <a:cs typeface="+mn-cs"/>
                      </a:endParaRPr>
                    </a:p>
                  </a:txBody>
                  <a:tcPr marL="9525" marR="9525" marT="9525" marB="9525" anchor="ctr"/>
                </a:tc>
                <a:tc>
                  <a:txBody>
                    <a:bodyPr/>
                    <a:lstStyle/>
                    <a:p>
                      <a:endParaRPr lang="en-US" sz="1200" b="0" kern="1200" dirty="0">
                        <a:solidFill>
                          <a:schemeClr val="tx1"/>
                        </a:solidFill>
                        <a:latin typeface="+mn-lt"/>
                        <a:ea typeface="+mn-ea"/>
                        <a:cs typeface="+mn-cs"/>
                      </a:endParaRPr>
                    </a:p>
                  </a:txBody>
                  <a:tcPr marL="9525" marR="9525" marT="9525" marB="9525" anchor="ctr"/>
                </a:tc>
                <a:tc>
                  <a:txBody>
                    <a:bodyPr/>
                    <a:lstStyle/>
                    <a:p>
                      <a:pPr algn="ctr"/>
                      <a:endParaRPr lang="en-US" sz="1200" b="0" kern="1200" dirty="0">
                        <a:solidFill>
                          <a:schemeClr val="tx1"/>
                        </a:solidFill>
                        <a:latin typeface="+mn-lt"/>
                        <a:ea typeface="+mn-ea"/>
                        <a:cs typeface="+mn-cs"/>
                      </a:endParaRP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1507352"/>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marL="0" algn="ctr" defTabSz="914400" rtl="0" eaLnBrk="1" latinLnBrk="0" hangingPunct="1"/>
                      <a:endParaRPr lang="en-US" sz="1200" b="0" kern="1200" dirty="0">
                        <a:solidFill>
                          <a:schemeClr val="tx1"/>
                        </a:solidFill>
                        <a:latin typeface="+mn-lt"/>
                        <a:ea typeface="+mn-ea"/>
                        <a:cs typeface="+mn-cs"/>
                      </a:endParaRPr>
                    </a:p>
                  </a:txBody>
                  <a:tcPr marL="9525" marR="9525" marT="9525" marB="9525" anchor="ctr"/>
                </a:tc>
                <a:tc>
                  <a:txBody>
                    <a:bodyPr/>
                    <a:lstStyle/>
                    <a:p>
                      <a:pPr marL="0" algn="l" defTabSz="914400" rtl="0" eaLnBrk="1" latinLnBrk="0" hangingPunct="1"/>
                      <a:endParaRPr lang="en-US" sz="1200" b="0" kern="1200" dirty="0">
                        <a:solidFill>
                          <a:schemeClr val="tx1"/>
                        </a:solidFill>
                        <a:latin typeface="+mn-lt"/>
                        <a:ea typeface="+mn-ea"/>
                        <a:cs typeface="+mn-cs"/>
                      </a:endParaRPr>
                    </a:p>
                  </a:txBody>
                  <a:tcPr marL="9525" marR="9525" marT="9525" marB="9525" anchor="ctr"/>
                </a:tc>
                <a:tc>
                  <a:txBody>
                    <a:bodyPr/>
                    <a:lstStyle/>
                    <a:p>
                      <a:pPr marL="0" algn="ctr" defTabSz="914400" rtl="0" eaLnBrk="1" latinLnBrk="0" hangingPunct="1"/>
                      <a:endParaRPr lang="en-US" sz="1200" b="0" kern="1200" dirty="0">
                        <a:solidFill>
                          <a:schemeClr val="tx1"/>
                        </a:solidFill>
                        <a:latin typeface="+mn-lt"/>
                        <a:ea typeface="+mn-ea"/>
                        <a:cs typeface="+mn-cs"/>
                      </a:endParaRPr>
                    </a:p>
                  </a:txBody>
                  <a:tcPr marL="9525" marR="9525" marT="9525" marB="9525" anchor="ctr"/>
                </a:tc>
                <a:tc>
                  <a:txBody>
                    <a:bodyPr/>
                    <a:lstStyle/>
                    <a:p>
                      <a:pPr marL="0" algn="ctr" defTabSz="914400" rtl="0" eaLnBrk="1" latinLnBrk="0" hangingPunct="1"/>
                      <a:endParaRPr lang="en-US" sz="1200" b="0" kern="1200" dirty="0">
                        <a:solidFill>
                          <a:schemeClr val="tx1"/>
                        </a:solidFill>
                        <a:latin typeface="+mn-lt"/>
                        <a:ea typeface="+mn-ea"/>
                        <a:cs typeface="+mn-cs"/>
                      </a:endParaRPr>
                    </a:p>
                  </a:txBody>
                  <a:tcPr/>
                </a:tc>
                <a:tc>
                  <a:txBody>
                    <a:bodyPr/>
                    <a:lstStyle/>
                    <a:p>
                      <a:pPr marL="0" algn="ctr" defTabSz="914400" rtl="0" eaLnBrk="1" latinLnBrk="0" hangingPunct="1"/>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5665778"/>
                  </a:ext>
                </a:extLst>
              </a:tr>
              <a:tr h="292510">
                <a:tc>
                  <a:txBody>
                    <a:bodyPr/>
                    <a:lstStyle/>
                    <a:p>
                      <a:pPr algn="ctr"/>
                      <a:endParaRPr lang="en-US" sz="1200" b="0" kern="1200" dirty="0">
                        <a:solidFill>
                          <a:schemeClr val="tx1"/>
                        </a:solidFill>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nchor="ct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bl>
          </a:graphicData>
        </a:graphic>
      </p:graphicFrame>
    </p:spTree>
    <p:extLst>
      <p:ext uri="{BB962C8B-B14F-4D97-AF65-F5344CB8AC3E}">
        <p14:creationId xmlns:p14="http://schemas.microsoft.com/office/powerpoint/2010/main" val="11354876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p:txBody>
          <a:bodyPr/>
          <a:lstStyle/>
          <a:p>
            <a:r>
              <a:rPr lang="en-US" dirty="0"/>
              <a:t>Order of Topics</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HARQ</a:t>
            </a:r>
          </a:p>
          <a:p>
            <a:pPr>
              <a:buFont typeface="Arial" panose="020B0604020202020204" pitchFamily="34" charset="0"/>
              <a:buChar char="•"/>
            </a:pPr>
            <a:r>
              <a:rPr lang="en-US" dirty="0"/>
              <a:t>PHY</a:t>
            </a:r>
          </a:p>
          <a:p>
            <a:pPr>
              <a:buFont typeface="Arial" panose="020B0604020202020204" pitchFamily="34" charset="0"/>
              <a:buChar char="•"/>
            </a:pPr>
            <a:r>
              <a:rPr lang="en-US" dirty="0"/>
              <a:t>Multi-Link</a:t>
            </a:r>
          </a:p>
          <a:p>
            <a:pPr>
              <a:buFont typeface="Arial" panose="020B0604020202020204" pitchFamily="34" charset="0"/>
              <a:buChar char="•"/>
            </a:pPr>
            <a:r>
              <a:rPr lang="en-US" dirty="0"/>
              <a:t>Low Latency</a:t>
            </a:r>
          </a:p>
          <a:p>
            <a:pPr>
              <a:buFont typeface="Arial" panose="020B0604020202020204" pitchFamily="34" charset="0"/>
              <a:buChar char="•"/>
            </a:pPr>
            <a:r>
              <a:rPr lang="en-US" dirty="0"/>
              <a:t>Multi-AP</a:t>
            </a:r>
          </a:p>
          <a:p>
            <a:pPr>
              <a:buFont typeface="Arial" panose="020B0604020202020204" pitchFamily="34" charset="0"/>
              <a:buChar char="•"/>
            </a:pPr>
            <a:r>
              <a:rPr lang="en-US" dirty="0"/>
              <a:t>MIMO</a:t>
            </a:r>
          </a:p>
          <a:p>
            <a:pPr>
              <a:buFont typeface="Arial" panose="020B0604020202020204" pitchFamily="34" charset="0"/>
              <a:buChar char="•"/>
            </a:pPr>
            <a:r>
              <a:rPr lang="en-US" dirty="0"/>
              <a:t>MAC</a:t>
            </a:r>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p:txBody>
          <a:bodyPr/>
          <a:lstStyle/>
          <a:p>
            <a:r>
              <a:rPr lang="en-GB"/>
              <a:t>Alfred Asterjadhi, Qualcomm Inc.</a:t>
            </a:r>
            <a:endParaRPr lang="en-GB" dirty="0"/>
          </a:p>
        </p:txBody>
      </p:sp>
      <p:sp>
        <p:nvSpPr>
          <p:cNvPr id="3" name="Date Placeholder 2">
            <a:extLst>
              <a:ext uri="{FF2B5EF4-FFF2-40B4-BE49-F238E27FC236}">
                <a16:creationId xmlns:a16="http://schemas.microsoft.com/office/drawing/2014/main" id="{2C46C1F3-7591-4F54-9879-568E29454A90}"/>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962565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July 2019 meeting and conf calls</a:t>
            </a:r>
          </a:p>
          <a:p>
            <a:pPr>
              <a:lnSpc>
                <a:spcPct val="80000"/>
              </a:lnSpc>
              <a:buFont typeface="Arial" panose="020B0604020202020204" pitchFamily="34" charset="0"/>
              <a:buChar char="•"/>
            </a:pPr>
            <a:r>
              <a:rPr lang="en-US" altLang="en-US" sz="2200" dirty="0"/>
              <a:t>Approve TG minutes</a:t>
            </a:r>
          </a:p>
          <a:p>
            <a:pPr>
              <a:lnSpc>
                <a:spcPct val="80000"/>
              </a:lnSpc>
              <a:buFont typeface="Arial" panose="020B0604020202020204" pitchFamily="34" charset="0"/>
              <a:buChar char="•"/>
            </a:pPr>
            <a:r>
              <a:rPr lang="en-US" altLang="en-US" dirty="0">
                <a:solidFill>
                  <a:schemeClr val="tx1"/>
                </a:solidFill>
              </a:rPr>
              <a:t>Ad-hoc(s) creation &amp; call for ad-hoc chair(s)</a:t>
            </a:r>
            <a:endParaRPr lang="en-US" altLang="en-US" sz="2200" dirty="0"/>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24</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8100221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Summary from July 2019 meeting</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Approved the following TG documents</a:t>
            </a:r>
          </a:p>
          <a:p>
            <a:pPr marL="800100" lvl="1" indent="-342900">
              <a:buFont typeface="Arial" panose="020B0604020202020204" pitchFamily="34" charset="0"/>
              <a:buChar char="•"/>
            </a:pPr>
            <a:r>
              <a:rPr lang="en-US" sz="1800" dirty="0"/>
              <a:t>TGbe channel model document (19/719r1)</a:t>
            </a:r>
          </a:p>
          <a:p>
            <a:pPr marL="800100" lvl="1" indent="-342900">
              <a:buFont typeface="Arial" panose="020B0604020202020204" pitchFamily="34" charset="0"/>
              <a:buChar char="•"/>
            </a:pPr>
            <a:r>
              <a:rPr lang="en-US" sz="1800" dirty="0"/>
              <a:t>TGbe Functional Requirements (19/722r1)</a:t>
            </a:r>
          </a:p>
          <a:p>
            <a:pPr marL="800100" lvl="1" indent="-342900">
              <a:buFont typeface="Arial" panose="020B0604020202020204" pitchFamily="34" charset="0"/>
              <a:buChar char="•"/>
            </a:pPr>
            <a:r>
              <a:rPr lang="en-US" sz="1800" dirty="0"/>
              <a:t>Specification Framework for TGbe (19/1262r2)</a:t>
            </a:r>
          </a:p>
          <a:p>
            <a:pPr marL="1657350" lvl="3" indent="-285750">
              <a:buFont typeface="Arial" panose="020B0604020202020204" pitchFamily="34" charset="0"/>
              <a:buChar char="•"/>
            </a:pPr>
            <a:endParaRPr lang="en-US" sz="1400" dirty="0"/>
          </a:p>
          <a:p>
            <a:pPr>
              <a:buFont typeface="Arial" panose="020B0604020202020204" pitchFamily="34" charset="0"/>
              <a:buChar char="•"/>
            </a:pPr>
            <a:r>
              <a:rPr lang="en-US" sz="2000" dirty="0"/>
              <a:t>Discussed 22 technical submissions covering a wide range of topics</a:t>
            </a:r>
          </a:p>
          <a:p>
            <a:pPr marL="800100" lvl="1" indent="-342900">
              <a:buFont typeface="Arial" panose="020B0604020202020204" pitchFamily="34" charset="0"/>
              <a:buChar char="•"/>
            </a:pPr>
            <a:r>
              <a:rPr lang="en-US" sz="1800" dirty="0"/>
              <a:t>Multi-AP coordination, PHY, multi-link operation, HARQ, and MIMO</a:t>
            </a:r>
          </a:p>
          <a:p>
            <a:pPr marL="1657350" lvl="3" indent="-285750">
              <a:buFont typeface="Arial" panose="020B0604020202020204" pitchFamily="34" charset="0"/>
              <a:buChar char="•"/>
            </a:pPr>
            <a:endParaRPr lang="en-US" sz="1400" dirty="0"/>
          </a:p>
          <a:p>
            <a:pPr>
              <a:buFont typeface="Arial" panose="020B0604020202020204" pitchFamily="34" charset="0"/>
              <a:buChar char="•"/>
            </a:pPr>
            <a:r>
              <a:rPr lang="en-US" sz="2000" dirty="0"/>
              <a:t>Held a joint session with IEEE802.1/TSN</a:t>
            </a:r>
          </a:p>
          <a:p>
            <a:pPr marL="800100" lvl="1" indent="-342900">
              <a:buFont typeface="Arial" panose="020B0604020202020204" pitchFamily="34" charset="0"/>
              <a:buChar char="•"/>
            </a:pPr>
            <a:r>
              <a:rPr lang="en-US" sz="1800" dirty="0"/>
              <a:t>Intro to IEEE802.1 TSN, part of the picture for </a:t>
            </a:r>
            <a:r>
              <a:rPr lang="en-US" sz="1800" dirty="0" err="1"/>
              <a:t>TSN+Wireless</a:t>
            </a:r>
            <a:r>
              <a:rPr lang="en-US" sz="1800" dirty="0"/>
              <a:t>, </a:t>
            </a:r>
          </a:p>
          <a:p>
            <a:pPr marL="800100" lvl="1" indent="-342900">
              <a:buFont typeface="Arial" panose="020B0604020202020204" pitchFamily="34" charset="0"/>
              <a:buChar char="•"/>
            </a:pPr>
            <a:r>
              <a:rPr lang="en-US" sz="1800" dirty="0"/>
              <a:t>TSN for .11 with potential extensions, and improving WLAN reliability</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July 2019 meeting to today:</a:t>
            </a:r>
          </a:p>
          <a:p>
            <a:r>
              <a:rPr lang="en-US" sz="2000" dirty="0">
                <a:hlinkClick r:id="rId2"/>
              </a:rPr>
              <a:t>	</a:t>
            </a:r>
            <a:r>
              <a:rPr lang="en-US" sz="2000" dirty="0">
                <a:hlinkClick r:id="rId3"/>
              </a:rPr>
              <a:t>https://mentor.ieee.org/802.11/dcn/19/11-19-1356-00-00be-meeting-minutes-july-2019.docx</a:t>
            </a:r>
            <a:endParaRPr lang="en-US" sz="2000" dirty="0"/>
          </a:p>
          <a:p>
            <a:r>
              <a:rPr lang="en-US" sz="2000" dirty="0">
                <a:hlinkClick r:id="rId4"/>
              </a:rPr>
              <a:t>	</a:t>
            </a:r>
            <a:r>
              <a:rPr lang="en-US" sz="2000" dirty="0">
                <a:hlinkClick r:id="rId5"/>
              </a:rPr>
              <a:t>https://mentor.ieee.org/802.11/dcn/19/11-19-1401-08-00be-telephone-conference-meeting-minutes-august-and-september-2019.docx</a:t>
            </a:r>
            <a:endParaRPr lang="en-US" sz="2000" dirty="0"/>
          </a:p>
          <a:p>
            <a:endParaRPr lang="en-US" sz="2000" dirty="0"/>
          </a:p>
          <a:p>
            <a:r>
              <a:rPr lang="en-US" sz="2000" dirty="0"/>
              <a:t>Move: Dennis </a:t>
            </a:r>
            <a:r>
              <a:rPr lang="en-US" sz="2000" dirty="0" err="1"/>
              <a:t>Sundman</a:t>
            </a:r>
            <a:r>
              <a:rPr lang="en-US" sz="2000" dirty="0"/>
              <a:t>					Second: Srinivas </a:t>
            </a:r>
            <a:r>
              <a:rPr lang="en-US" sz="2000" dirty="0" err="1"/>
              <a:t>Kandala</a:t>
            </a:r>
            <a:endParaRPr lang="en-US" sz="2000" dirty="0"/>
          </a:p>
          <a:p>
            <a:r>
              <a:rPr lang="en-US" sz="2000" dirty="0"/>
              <a:t>Discussion: None.</a:t>
            </a:r>
          </a:p>
          <a:p>
            <a:r>
              <a:rPr lang="en-US" sz="2000" dirty="0">
                <a:highlight>
                  <a:srgbClr val="00FF00"/>
                </a:highlight>
              </a:rPr>
              <a:t>Result: Approved with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F10F6FD-7BB5-4A65-8F15-60B3079C425C}"/>
              </a:ext>
            </a:extLst>
          </p:cNvPr>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p:txBody>
          <a:bodyPr/>
          <a:lstStyle/>
          <a:p>
            <a:r>
              <a:rPr lang="en-US" dirty="0"/>
              <a:t>Proposed TG Structure</a:t>
            </a:r>
          </a:p>
        </p:txBody>
      </p:sp>
      <p:sp>
        <p:nvSpPr>
          <p:cNvPr id="3" name="Content Placeholder 2">
            <a:extLst>
              <a:ext uri="{FF2B5EF4-FFF2-40B4-BE49-F238E27FC236}">
                <a16:creationId xmlns:a16="http://schemas.microsoft.com/office/drawing/2014/main" id="{BA81CA66-36C1-4159-BDBE-897A4500503B}"/>
              </a:ext>
            </a:extLst>
          </p:cNvPr>
          <p:cNvSpPr>
            <a:spLocks noGrp="1"/>
          </p:cNvSpPr>
          <p:nvPr>
            <p:ph idx="1"/>
          </p:nvPr>
        </p:nvSpPr>
        <p:spPr>
          <a:xfrm>
            <a:off x="685800" y="4138490"/>
            <a:ext cx="7770813" cy="2336916"/>
          </a:xfrm>
        </p:spPr>
        <p:txBody>
          <a:bodyPr/>
          <a:lstStyle/>
          <a:p>
            <a:pPr>
              <a:buFont typeface="Arial" panose="020B0604020202020204" pitchFamily="34" charset="0"/>
              <a:buChar char="•"/>
            </a:pPr>
            <a:r>
              <a:rPr lang="en-US" sz="1600" dirty="0"/>
              <a:t>Determine the number of ad-hoc groups</a:t>
            </a:r>
          </a:p>
          <a:p>
            <a:pPr marL="800100" lvl="1" indent="-342900">
              <a:buFont typeface="Arial" panose="020B0604020202020204" pitchFamily="34" charset="0"/>
              <a:buChar char="•"/>
            </a:pPr>
            <a:r>
              <a:rPr lang="en-US" sz="1400" dirty="0"/>
              <a:t>At least two ad-hoc groups (MAC and PHY)? Any other ad-hoc group?</a:t>
            </a:r>
          </a:p>
          <a:p>
            <a:pPr>
              <a:buFont typeface="Arial" panose="020B0604020202020204" pitchFamily="34" charset="0"/>
              <a:buChar char="•"/>
            </a:pPr>
            <a:r>
              <a:rPr lang="en-US" sz="1600" dirty="0"/>
              <a:t>Determine how many chairs for each ad-hoc group</a:t>
            </a:r>
          </a:p>
          <a:p>
            <a:pPr marL="800100" lvl="1" indent="-342900">
              <a:buFont typeface="Arial" panose="020B0604020202020204" pitchFamily="34" charset="0"/>
              <a:buChar char="•"/>
            </a:pPr>
            <a:r>
              <a:rPr lang="en-US" sz="1400" dirty="0"/>
              <a:t>At least one chair is needed for each ad-hoc group</a:t>
            </a:r>
          </a:p>
          <a:p>
            <a:pPr>
              <a:buFont typeface="Arial" panose="020B0604020202020204" pitchFamily="34" charset="0"/>
              <a:buChar char="•"/>
            </a:pPr>
            <a:r>
              <a:rPr lang="en-US" sz="1600" dirty="0"/>
              <a:t>Call for chairs for each ad-hoc group</a:t>
            </a:r>
          </a:p>
          <a:p>
            <a:pPr marL="800100" lvl="1" indent="-342900">
              <a:buFont typeface="Arial" panose="020B0604020202020204" pitchFamily="34" charset="0"/>
              <a:buChar char="•"/>
            </a:pPr>
            <a:r>
              <a:rPr lang="en-US" sz="1400" dirty="0"/>
              <a:t>Elections to be held in a subsequent session</a:t>
            </a:r>
          </a:p>
          <a:p>
            <a:pPr marL="400050">
              <a:buFont typeface="Arial" panose="020B0604020202020204" pitchFamily="34" charset="0"/>
              <a:buChar char="•"/>
            </a:pPr>
            <a:r>
              <a:rPr lang="en-US" sz="1600" dirty="0"/>
              <a:t>Submission:</a:t>
            </a:r>
            <a:endParaRPr lang="en-US" sz="1600" dirty="0">
              <a:hlinkClick r:id="rId2">
                <a:extLst>
                  <a:ext uri="{A12FA001-AC4F-418D-AE19-62706E023703}">
                    <ahyp:hlinkClr xmlns:ahyp="http://schemas.microsoft.com/office/drawing/2018/hyperlinkcolor" val="tx"/>
                  </a:ext>
                </a:extLst>
              </a:hlinkClick>
            </a:endParaRPr>
          </a:p>
          <a:p>
            <a:pPr marL="800100" lvl="1">
              <a:buFont typeface="Arial" panose="020B0604020202020204" pitchFamily="34" charset="0"/>
              <a:buChar char="•"/>
            </a:pPr>
            <a:r>
              <a:rPr lang="en-US" sz="1400" dirty="0">
                <a:hlinkClick r:id="rId2"/>
              </a:rPr>
              <a:t>1623r0</a:t>
            </a:r>
            <a:r>
              <a:rPr lang="en-US" sz="1400" dirty="0"/>
              <a:t> Proposal for Structure of ad-hoc Groups in 802.11be (Osama Aboul-Magd) – 5 mins</a:t>
            </a:r>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p:txBody>
          <a:bodyPr/>
          <a:lstStyle/>
          <a:p>
            <a:r>
              <a:rPr lang="en-US" dirty="0"/>
              <a:t>September 2019</a:t>
            </a:r>
            <a:endParaRPr lang="en-GB" dirty="0"/>
          </a:p>
        </p:txBody>
      </p:sp>
      <p:sp>
        <p:nvSpPr>
          <p:cNvPr id="7" name="Rectangle 6">
            <a:extLst>
              <a:ext uri="{FF2B5EF4-FFF2-40B4-BE49-F238E27FC236}">
                <a16:creationId xmlns:a16="http://schemas.microsoft.com/office/drawing/2014/main" id="{7078CCF3-0DFD-474F-84F0-A806A2715779}"/>
              </a:ext>
            </a:extLst>
          </p:cNvPr>
          <p:cNvSpPr/>
          <p:nvPr/>
        </p:nvSpPr>
        <p:spPr bwMode="auto">
          <a:xfrm>
            <a:off x="3442283" y="1575207"/>
            <a:ext cx="2109782" cy="50718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bg1">
                    <a:lumMod val="85000"/>
                  </a:schemeClr>
                </a:solidFill>
              </a:rPr>
              <a:t>TGbe Chair</a:t>
            </a:r>
          </a:p>
        </p:txBody>
      </p:sp>
      <p:sp>
        <p:nvSpPr>
          <p:cNvPr id="10" name="Rectangle 9">
            <a:extLst>
              <a:ext uri="{FF2B5EF4-FFF2-40B4-BE49-F238E27FC236}">
                <a16:creationId xmlns:a16="http://schemas.microsoft.com/office/drawing/2014/main" id="{EB6BA1F4-3382-4143-A9A9-37725A269D68}"/>
              </a:ext>
            </a:extLst>
          </p:cNvPr>
          <p:cNvSpPr/>
          <p:nvPr/>
        </p:nvSpPr>
        <p:spPr bwMode="auto">
          <a:xfrm>
            <a:off x="2057400" y="2210499"/>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dirty="0">
                <a:solidFill>
                  <a:schemeClr val="bg1">
                    <a:lumMod val="85000"/>
                  </a:schemeClr>
                </a:solidFill>
              </a:rPr>
              <a:t>1st Vice Chair</a:t>
            </a:r>
          </a:p>
        </p:txBody>
      </p:sp>
      <p:sp>
        <p:nvSpPr>
          <p:cNvPr id="16" name="Rectangle 15">
            <a:extLst>
              <a:ext uri="{FF2B5EF4-FFF2-40B4-BE49-F238E27FC236}">
                <a16:creationId xmlns:a16="http://schemas.microsoft.com/office/drawing/2014/main" id="{224458F6-EF79-44A1-AB52-DED774BAB2B1}"/>
              </a:ext>
            </a:extLst>
          </p:cNvPr>
          <p:cNvSpPr/>
          <p:nvPr/>
        </p:nvSpPr>
        <p:spPr bwMode="auto">
          <a:xfrm>
            <a:off x="4991011" y="2209800"/>
            <a:ext cx="2060006"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dirty="0">
                <a:solidFill>
                  <a:schemeClr val="bg1">
                    <a:lumMod val="85000"/>
                  </a:schemeClr>
                </a:solidFill>
              </a:rPr>
              <a:t>2nd Vice Chair</a:t>
            </a:r>
          </a:p>
        </p:txBody>
      </p:sp>
      <p:sp>
        <p:nvSpPr>
          <p:cNvPr id="17" name="Rectangle 16">
            <a:extLst>
              <a:ext uri="{FF2B5EF4-FFF2-40B4-BE49-F238E27FC236}">
                <a16:creationId xmlns:a16="http://schemas.microsoft.com/office/drawing/2014/main" id="{CB176AD6-0C03-4ACE-AD06-F99217FF6AE0}"/>
              </a:ext>
            </a:extLst>
          </p:cNvPr>
          <p:cNvSpPr/>
          <p:nvPr/>
        </p:nvSpPr>
        <p:spPr bwMode="auto">
          <a:xfrm>
            <a:off x="2057400" y="2830920"/>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bg1">
                    <a:lumMod val="85000"/>
                  </a:schemeClr>
                </a:solidFill>
              </a:rPr>
              <a:t>Secretary</a:t>
            </a:r>
            <a:endParaRPr kumimoji="0" lang="en-US" sz="2000" b="0" i="0" u="none" strike="noStrike" cap="none" normalizeH="0" baseline="0" dirty="0">
              <a:ln>
                <a:noFill/>
              </a:ln>
              <a:solidFill>
                <a:schemeClr val="bg1">
                  <a:lumMod val="85000"/>
                </a:schemeClr>
              </a:solidFill>
              <a:effectLst/>
            </a:endParaRPr>
          </a:p>
        </p:txBody>
      </p:sp>
      <p:sp>
        <p:nvSpPr>
          <p:cNvPr id="18" name="Rectangle 17">
            <a:extLst>
              <a:ext uri="{FF2B5EF4-FFF2-40B4-BE49-F238E27FC236}">
                <a16:creationId xmlns:a16="http://schemas.microsoft.com/office/drawing/2014/main" id="{AAD6D8B1-12B2-4F5C-9413-EBB9687B8C11}"/>
              </a:ext>
            </a:extLst>
          </p:cNvPr>
          <p:cNvSpPr/>
          <p:nvPr/>
        </p:nvSpPr>
        <p:spPr bwMode="auto">
          <a:xfrm>
            <a:off x="4987465" y="2830920"/>
            <a:ext cx="2050918"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bg1">
                    <a:lumMod val="85000"/>
                  </a:schemeClr>
                </a:solidFill>
              </a:rPr>
              <a:t>Editor</a:t>
            </a:r>
            <a:endParaRPr kumimoji="0" lang="en-US" sz="2000" b="0" i="0" u="none" strike="noStrike" cap="none" normalizeH="0" baseline="0" dirty="0">
              <a:ln>
                <a:noFill/>
              </a:ln>
              <a:solidFill>
                <a:schemeClr val="bg1">
                  <a:lumMod val="85000"/>
                </a:schemeClr>
              </a:solidFill>
              <a:effectLst/>
            </a:endParaRPr>
          </a:p>
        </p:txBody>
      </p:sp>
      <p:cxnSp>
        <p:nvCxnSpPr>
          <p:cNvPr id="20" name="Straight Connector 19">
            <a:extLst>
              <a:ext uri="{FF2B5EF4-FFF2-40B4-BE49-F238E27FC236}">
                <a16:creationId xmlns:a16="http://schemas.microsoft.com/office/drawing/2014/main" id="{BDF28544-5B7F-4D52-B929-ED87F6977CB7}"/>
              </a:ext>
            </a:extLst>
          </p:cNvPr>
          <p:cNvCxnSpPr>
            <a:cxnSpLocks/>
            <a:stCxn id="7" idx="2"/>
          </p:cNvCxnSpPr>
          <p:nvPr/>
        </p:nvCxnSpPr>
        <p:spPr bwMode="auto">
          <a:xfrm>
            <a:off x="4497174" y="2082392"/>
            <a:ext cx="0" cy="1536891"/>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2557210A-D3AB-406E-8196-7DED54CABDDA}"/>
              </a:ext>
            </a:extLst>
          </p:cNvPr>
          <p:cNvCxnSpPr>
            <a:cxnSpLocks/>
          </p:cNvCxnSpPr>
          <p:nvPr/>
        </p:nvCxnSpPr>
        <p:spPr bwMode="auto">
          <a:xfrm>
            <a:off x="3009900" y="3360576"/>
            <a:ext cx="148590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1E8AEC08-7ED7-413B-BA5A-174B213F6E61}"/>
              </a:ext>
            </a:extLst>
          </p:cNvPr>
          <p:cNvCxnSpPr>
            <a:cxnSpLocks/>
          </p:cNvCxnSpPr>
          <p:nvPr/>
        </p:nvCxnSpPr>
        <p:spPr bwMode="auto">
          <a:xfrm>
            <a:off x="4495800" y="3360576"/>
            <a:ext cx="1517124"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54BC8E72-CE70-4DD4-939B-D8084A1241C2}"/>
              </a:ext>
            </a:extLst>
          </p:cNvPr>
          <p:cNvCxnSpPr>
            <a:cxnSpLocks/>
          </p:cNvCxnSpPr>
          <p:nvPr/>
        </p:nvCxnSpPr>
        <p:spPr bwMode="auto">
          <a:xfrm>
            <a:off x="3953312" y="3040993"/>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1" name="Straight Connector 30">
            <a:extLst>
              <a:ext uri="{FF2B5EF4-FFF2-40B4-BE49-F238E27FC236}">
                <a16:creationId xmlns:a16="http://schemas.microsoft.com/office/drawing/2014/main" id="{F10E98B3-0841-468A-AF38-367F9BC365C8}"/>
              </a:ext>
            </a:extLst>
          </p:cNvPr>
          <p:cNvCxnSpPr>
            <a:cxnSpLocks/>
          </p:cNvCxnSpPr>
          <p:nvPr/>
        </p:nvCxnSpPr>
        <p:spPr bwMode="auto">
          <a:xfrm>
            <a:off x="3962400" y="2410220"/>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Straight Connector 33">
            <a:extLst>
              <a:ext uri="{FF2B5EF4-FFF2-40B4-BE49-F238E27FC236}">
                <a16:creationId xmlns:a16="http://schemas.microsoft.com/office/drawing/2014/main" id="{140D117D-7AAD-491C-8B94-3E27D01383EA}"/>
              </a:ext>
            </a:extLst>
          </p:cNvPr>
          <p:cNvCxnSpPr>
            <a:cxnSpLocks/>
          </p:cNvCxnSpPr>
          <p:nvPr/>
        </p:nvCxnSpPr>
        <p:spPr bwMode="auto">
          <a:xfrm>
            <a:off x="3009900" y="3360576"/>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7" name="Straight Connector 36">
            <a:extLst>
              <a:ext uri="{FF2B5EF4-FFF2-40B4-BE49-F238E27FC236}">
                <a16:creationId xmlns:a16="http://schemas.microsoft.com/office/drawing/2014/main" id="{321FDFFB-6534-4960-AC3F-6C874DFED11B}"/>
              </a:ext>
            </a:extLst>
          </p:cNvPr>
          <p:cNvCxnSpPr>
            <a:cxnSpLocks/>
          </p:cNvCxnSpPr>
          <p:nvPr/>
        </p:nvCxnSpPr>
        <p:spPr bwMode="auto">
          <a:xfrm>
            <a:off x="6019800" y="3360576"/>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8" name="Rectangle 37">
            <a:extLst>
              <a:ext uri="{FF2B5EF4-FFF2-40B4-BE49-F238E27FC236}">
                <a16:creationId xmlns:a16="http://schemas.microsoft.com/office/drawing/2014/main" id="{6047479D-86DB-4979-BD5C-117E9E214BF1}"/>
              </a:ext>
            </a:extLst>
          </p:cNvPr>
          <p:cNvSpPr/>
          <p:nvPr/>
        </p:nvSpPr>
        <p:spPr bwMode="auto">
          <a:xfrm>
            <a:off x="2057400" y="3435662"/>
            <a:ext cx="1905000" cy="67913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Ad-Hoc </a:t>
            </a:r>
            <a:r>
              <a:rPr lang="en-US" sz="2000" i="1" dirty="0">
                <a:solidFill>
                  <a:schemeClr val="tx1"/>
                </a:solidFill>
              </a:rPr>
              <a:t>1</a:t>
            </a:r>
            <a:r>
              <a:rPr lang="en-US" sz="2000"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dirty="0">
                <a:ln>
                  <a:noFill/>
                </a:ln>
                <a:solidFill>
                  <a:schemeClr val="tx1"/>
                </a:solidFill>
                <a:effectLst/>
              </a:rPr>
              <a:t>Chair(s)</a:t>
            </a:r>
          </a:p>
        </p:txBody>
      </p:sp>
      <p:sp>
        <p:nvSpPr>
          <p:cNvPr id="39" name="Rectangle 38">
            <a:extLst>
              <a:ext uri="{FF2B5EF4-FFF2-40B4-BE49-F238E27FC236}">
                <a16:creationId xmlns:a16="http://schemas.microsoft.com/office/drawing/2014/main" id="{BE561A9E-344D-44FE-8BB1-F9B2F731BCAA}"/>
              </a:ext>
            </a:extLst>
          </p:cNvPr>
          <p:cNvSpPr/>
          <p:nvPr/>
        </p:nvSpPr>
        <p:spPr bwMode="auto">
          <a:xfrm>
            <a:off x="5019943" y="3435661"/>
            <a:ext cx="2018438" cy="679135"/>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Ad-Hoc </a:t>
            </a:r>
            <a:r>
              <a:rPr lang="en-US" sz="2000" i="1" dirty="0">
                <a:solidFill>
                  <a:schemeClr val="tx1"/>
                </a:solidFill>
              </a:rPr>
              <a:t>N</a:t>
            </a:r>
            <a:r>
              <a:rPr lang="en-US" sz="2000"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a:solidFill>
                  <a:schemeClr val="tx1"/>
                </a:solidFill>
              </a:rPr>
              <a:t>Chair(s)</a:t>
            </a:r>
          </a:p>
        </p:txBody>
      </p:sp>
      <p:sp>
        <p:nvSpPr>
          <p:cNvPr id="41" name="TextBox 40">
            <a:extLst>
              <a:ext uri="{FF2B5EF4-FFF2-40B4-BE49-F238E27FC236}">
                <a16:creationId xmlns:a16="http://schemas.microsoft.com/office/drawing/2014/main" id="{FACAFD8F-4F50-4245-8C61-6A64F1611322}"/>
              </a:ext>
            </a:extLst>
          </p:cNvPr>
          <p:cNvSpPr txBox="1"/>
          <p:nvPr/>
        </p:nvSpPr>
        <p:spPr>
          <a:xfrm>
            <a:off x="4249578" y="3540139"/>
            <a:ext cx="492443" cy="461665"/>
          </a:xfrm>
          <a:prstGeom prst="rect">
            <a:avLst/>
          </a:prstGeom>
          <a:noFill/>
        </p:spPr>
        <p:txBody>
          <a:bodyPr wrap="none" rtlCol="0">
            <a:spAutoFit/>
          </a:bodyPr>
          <a:lstStyle/>
          <a:p>
            <a:r>
              <a:rPr lang="en-US" dirty="0">
                <a:solidFill>
                  <a:schemeClr val="tx1"/>
                </a:solidFill>
              </a:rPr>
              <a:t>…</a:t>
            </a:r>
          </a:p>
        </p:txBody>
      </p:sp>
      <p:sp>
        <p:nvSpPr>
          <p:cNvPr id="45" name="TextBox 44">
            <a:extLst>
              <a:ext uri="{FF2B5EF4-FFF2-40B4-BE49-F238E27FC236}">
                <a16:creationId xmlns:a16="http://schemas.microsoft.com/office/drawing/2014/main" id="{6C81672E-9982-4CC8-A59B-FBC38DC52450}"/>
              </a:ext>
            </a:extLst>
          </p:cNvPr>
          <p:cNvSpPr txBox="1"/>
          <p:nvPr/>
        </p:nvSpPr>
        <p:spPr>
          <a:xfrm>
            <a:off x="7125562" y="3478584"/>
            <a:ext cx="2018438" cy="523220"/>
          </a:xfrm>
          <a:prstGeom prst="rect">
            <a:avLst/>
          </a:prstGeom>
          <a:noFill/>
        </p:spPr>
        <p:txBody>
          <a:bodyPr wrap="square" rtlCol="0">
            <a:spAutoFit/>
          </a:bodyPr>
          <a:lstStyle/>
          <a:p>
            <a:r>
              <a:rPr lang="en-US" sz="1400" dirty="0">
                <a:solidFill>
                  <a:schemeClr val="tx1"/>
                </a:solidFill>
              </a:rPr>
              <a:t>Decided:     TG Members</a:t>
            </a:r>
          </a:p>
          <a:p>
            <a:r>
              <a:rPr lang="en-US" sz="1400" dirty="0">
                <a:solidFill>
                  <a:schemeClr val="tx1"/>
                </a:solidFill>
              </a:rPr>
              <a:t>Confirmed: TG Majority</a:t>
            </a:r>
          </a:p>
        </p:txBody>
      </p:sp>
    </p:spTree>
    <p:extLst>
      <p:ext uri="{BB962C8B-B14F-4D97-AF65-F5344CB8AC3E}">
        <p14:creationId xmlns:p14="http://schemas.microsoft.com/office/powerpoint/2010/main" val="32383883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75119-F6C5-4C5A-B13D-F123BD7E03BE}"/>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45677BBF-DA2D-4151-83D0-1E20E0563726}"/>
              </a:ext>
            </a:extLst>
          </p:cNvPr>
          <p:cNvSpPr>
            <a:spLocks noGrp="1"/>
          </p:cNvSpPr>
          <p:nvPr>
            <p:ph idx="1"/>
          </p:nvPr>
        </p:nvSpPr>
        <p:spPr/>
        <p:txBody>
          <a:bodyPr/>
          <a:lstStyle/>
          <a:p>
            <a:pPr>
              <a:buFont typeface="Arial" panose="020B0604020202020204" pitchFamily="34" charset="0"/>
              <a:buChar char="•"/>
            </a:pPr>
            <a:r>
              <a:rPr lang="en-US" dirty="0"/>
              <a:t>How many ad-hoc groups do you prefer?</a:t>
            </a:r>
          </a:p>
          <a:p>
            <a:pPr lvl="1">
              <a:buFont typeface="Arial" panose="020B0604020202020204" pitchFamily="34" charset="0"/>
              <a:buChar char="•"/>
            </a:pPr>
            <a:r>
              <a:rPr lang="en-US" dirty="0"/>
              <a:t>Two Ad-hoc groups (67)</a:t>
            </a:r>
          </a:p>
          <a:p>
            <a:pPr lvl="1">
              <a:buFont typeface="Arial" panose="020B0604020202020204" pitchFamily="34" charset="0"/>
              <a:buChar char="•"/>
            </a:pPr>
            <a:r>
              <a:rPr lang="en-US" dirty="0"/>
              <a:t>Three Ad-hoc groups (9)</a:t>
            </a:r>
          </a:p>
          <a:p>
            <a:pPr lvl="1">
              <a:buFont typeface="Arial" panose="020B0604020202020204" pitchFamily="34" charset="0"/>
              <a:buChar char="•"/>
            </a:pPr>
            <a:r>
              <a:rPr lang="en-US" dirty="0"/>
              <a:t>Four Ad-hoc groups (53)</a:t>
            </a:r>
          </a:p>
          <a:p>
            <a:pPr lvl="1">
              <a:buFont typeface="Arial" panose="020B0604020202020204" pitchFamily="34" charset="0"/>
              <a:buChar char="•"/>
            </a:pPr>
            <a:r>
              <a:rPr lang="en-US" dirty="0"/>
              <a:t>Five Ad-hoc groups (12)</a:t>
            </a:r>
          </a:p>
          <a:p>
            <a:pPr lvl="1">
              <a:buFont typeface="Arial" panose="020B0604020202020204" pitchFamily="34" charset="0"/>
              <a:buChar char="•"/>
            </a:pPr>
            <a:r>
              <a:rPr lang="en-US" dirty="0"/>
              <a:t>None (1)</a:t>
            </a:r>
          </a:p>
          <a:p>
            <a:pPr lvl="1">
              <a:buFont typeface="Arial" panose="020B0604020202020204" pitchFamily="34" charset="0"/>
              <a:buChar char="•"/>
            </a:pPr>
            <a:r>
              <a:rPr lang="en-US" dirty="0"/>
              <a:t>Abstain (2)</a:t>
            </a:r>
          </a:p>
        </p:txBody>
      </p:sp>
      <p:sp>
        <p:nvSpPr>
          <p:cNvPr id="4" name="Slide Number Placeholder 3">
            <a:extLst>
              <a:ext uri="{FF2B5EF4-FFF2-40B4-BE49-F238E27FC236}">
                <a16:creationId xmlns:a16="http://schemas.microsoft.com/office/drawing/2014/main" id="{272738EE-8151-48FA-8D5A-2BB5EEB8F961}"/>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444737EB-80D0-4B4C-84F3-23336519716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5054911-A778-4412-9233-8D9EC955ABAE}"/>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8282991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01023-D319-47E9-A40B-77186EAD192A}"/>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2144E2DD-B4C9-4455-BF3D-11C5769871AF}"/>
              </a:ext>
            </a:extLst>
          </p:cNvPr>
          <p:cNvSpPr>
            <a:spLocks noGrp="1"/>
          </p:cNvSpPr>
          <p:nvPr>
            <p:ph idx="1"/>
          </p:nvPr>
        </p:nvSpPr>
        <p:spPr/>
        <p:txBody>
          <a:bodyPr/>
          <a:lstStyle/>
          <a:p>
            <a:pPr>
              <a:buFont typeface="Arial" panose="020B0604020202020204" pitchFamily="34" charset="0"/>
              <a:buChar char="•"/>
            </a:pPr>
            <a:r>
              <a:rPr lang="en-US" dirty="0"/>
              <a:t>How many ad-hoc chair(s) do you prefer?</a:t>
            </a:r>
          </a:p>
          <a:p>
            <a:pPr lvl="1">
              <a:buFont typeface="Arial" panose="020B0604020202020204" pitchFamily="34" charset="0"/>
              <a:buChar char="•"/>
            </a:pPr>
            <a:r>
              <a:rPr lang="en-US" dirty="0"/>
              <a:t>One ad-hoc chair (5)</a:t>
            </a:r>
          </a:p>
          <a:p>
            <a:pPr lvl="1">
              <a:buFont typeface="Arial" panose="020B0604020202020204" pitchFamily="34" charset="0"/>
              <a:buChar char="•"/>
            </a:pPr>
            <a:r>
              <a:rPr lang="en-US" dirty="0"/>
              <a:t>Two ad-hoc chairs (65)</a:t>
            </a:r>
          </a:p>
          <a:p>
            <a:pPr lvl="1">
              <a:buFont typeface="Arial" panose="020B0604020202020204" pitchFamily="34" charset="0"/>
              <a:buChar char="•"/>
            </a:pPr>
            <a:r>
              <a:rPr lang="en-US" dirty="0"/>
              <a:t>Three ad-hoc chairs (50)</a:t>
            </a:r>
          </a:p>
          <a:p>
            <a:pPr lvl="1">
              <a:buFont typeface="Arial" panose="020B0604020202020204" pitchFamily="34" charset="0"/>
              <a:buChar char="•"/>
            </a:pPr>
            <a:r>
              <a:rPr lang="en-US" dirty="0"/>
              <a:t>Abstain (5)</a:t>
            </a:r>
          </a:p>
        </p:txBody>
      </p:sp>
      <p:sp>
        <p:nvSpPr>
          <p:cNvPr id="4" name="Slide Number Placeholder 3">
            <a:extLst>
              <a:ext uri="{FF2B5EF4-FFF2-40B4-BE49-F238E27FC236}">
                <a16:creationId xmlns:a16="http://schemas.microsoft.com/office/drawing/2014/main" id="{E782EDCB-7899-4015-BC09-556409FEFBD7}"/>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81C4AC04-339C-49EB-8A37-5F6EE5CA03D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ED88F75-1924-4CBC-91FE-4A60A3529046}"/>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285484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1035B-7F3B-4566-8DC8-16409D4449B5}"/>
              </a:ext>
            </a:extLst>
          </p:cNvPr>
          <p:cNvSpPr>
            <a:spLocks noGrp="1"/>
          </p:cNvSpPr>
          <p:nvPr>
            <p:ph type="title"/>
          </p:nvPr>
        </p:nvSpPr>
        <p:spPr/>
        <p:txBody>
          <a:bodyPr/>
          <a:lstStyle/>
          <a:p>
            <a:r>
              <a:rPr lang="en-US" dirty="0"/>
              <a:t>Ad-Hoc Groups Motion</a:t>
            </a:r>
          </a:p>
        </p:txBody>
      </p:sp>
      <p:sp>
        <p:nvSpPr>
          <p:cNvPr id="3" name="Content Placeholder 2">
            <a:extLst>
              <a:ext uri="{FF2B5EF4-FFF2-40B4-BE49-F238E27FC236}">
                <a16:creationId xmlns:a16="http://schemas.microsoft.com/office/drawing/2014/main" id="{DBB0B390-25E0-4DCA-8553-05206AB88AA8}"/>
              </a:ext>
            </a:extLst>
          </p:cNvPr>
          <p:cNvSpPr>
            <a:spLocks noGrp="1"/>
          </p:cNvSpPr>
          <p:nvPr>
            <p:ph idx="1"/>
          </p:nvPr>
        </p:nvSpPr>
        <p:spPr/>
        <p:txBody>
          <a:bodyPr/>
          <a:lstStyle/>
          <a:p>
            <a:pPr>
              <a:buFont typeface="Arial" panose="020B0604020202020204" pitchFamily="34" charset="0"/>
              <a:buChar char="•"/>
            </a:pPr>
            <a:r>
              <a:rPr lang="en-US" dirty="0"/>
              <a:t>Move to create 2 ad-hoc groups for TGbe</a:t>
            </a:r>
          </a:p>
          <a:p>
            <a:pPr lvl="1">
              <a:buFont typeface="Arial" panose="020B0604020202020204" pitchFamily="34" charset="0"/>
              <a:buChar char="•"/>
            </a:pPr>
            <a:r>
              <a:rPr lang="en-US" dirty="0"/>
              <a:t>One Ad-hoc group for MAC</a:t>
            </a:r>
          </a:p>
          <a:p>
            <a:pPr lvl="1">
              <a:buFont typeface="Arial" panose="020B0604020202020204" pitchFamily="34" charset="0"/>
              <a:buChar char="•"/>
            </a:pPr>
            <a:r>
              <a:rPr lang="en-US" dirty="0"/>
              <a:t>One Ad-hoc group for PHY</a:t>
            </a:r>
          </a:p>
          <a:p>
            <a:pPr marL="57150" indent="0"/>
            <a:r>
              <a:rPr lang="en-US" sz="1800" dirty="0"/>
              <a:t>NOTE-Each ad-hoc group has 2 ad-hoc chairs</a:t>
            </a:r>
          </a:p>
          <a:p>
            <a:pPr marL="57150" indent="0"/>
            <a:endParaRPr lang="en-US" sz="1800" dirty="0"/>
          </a:p>
          <a:p>
            <a:pPr marL="57150" indent="0"/>
            <a:r>
              <a:rPr lang="en-US" sz="1800" dirty="0"/>
              <a:t>Move: Po-Kai Huang  		Second: Jianhan Liu</a:t>
            </a:r>
          </a:p>
          <a:p>
            <a:pPr marL="57150" indent="0"/>
            <a:r>
              <a:rPr lang="en-US" sz="1800" dirty="0"/>
              <a:t>Discussion: None.</a:t>
            </a:r>
          </a:p>
          <a:p>
            <a:pPr marL="57150" indent="0"/>
            <a:r>
              <a:rPr lang="en-US" sz="1800" dirty="0"/>
              <a:t>Result: 69 Y, 3 N, 20 A</a:t>
            </a:r>
          </a:p>
          <a:p>
            <a:pPr marL="57150" indent="0"/>
            <a:r>
              <a:rPr lang="en-US" sz="1800" dirty="0">
                <a:highlight>
                  <a:srgbClr val="00FF00"/>
                </a:highlight>
              </a:rPr>
              <a:t>MOTION PASSES.</a:t>
            </a:r>
            <a:endParaRPr lang="en-US" dirty="0"/>
          </a:p>
          <a:p>
            <a:r>
              <a:rPr lang="en-US" dirty="0"/>
              <a:t>	</a:t>
            </a:r>
          </a:p>
        </p:txBody>
      </p:sp>
      <p:sp>
        <p:nvSpPr>
          <p:cNvPr id="4" name="Slide Number Placeholder 3">
            <a:extLst>
              <a:ext uri="{FF2B5EF4-FFF2-40B4-BE49-F238E27FC236}">
                <a16:creationId xmlns:a16="http://schemas.microsoft.com/office/drawing/2014/main" id="{AE25AF12-7E23-4C06-B788-EF3F8CEFB761}"/>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062480CD-EF38-418E-AE64-63D71D96A83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5F451C8-01D9-4EA1-9DC5-5D44A4E585A0}"/>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5877660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p:txBody>
          <a:bodyPr/>
          <a:lstStyle/>
          <a:p>
            <a:r>
              <a:rPr lang="en-US" dirty="0">
                <a:solidFill>
                  <a:schemeClr val="tx1"/>
                </a:solidFill>
              </a:rPr>
              <a:t>Ad-Hoc Chairs Election Process</a:t>
            </a:r>
          </a:p>
        </p:txBody>
      </p:sp>
      <p:sp>
        <p:nvSpPr>
          <p:cNvPr id="3" name="Content Placeholder 2">
            <a:extLst>
              <a:ext uri="{FF2B5EF4-FFF2-40B4-BE49-F238E27FC236}">
                <a16:creationId xmlns:a16="http://schemas.microsoft.com/office/drawing/2014/main" id="{BA81CA66-36C1-4159-BDBE-897A4500503B}"/>
              </a:ext>
            </a:extLst>
          </p:cNvPr>
          <p:cNvSpPr>
            <a:spLocks noGrp="1"/>
          </p:cNvSpPr>
          <p:nvPr>
            <p:ph idx="1"/>
          </p:nvPr>
        </p:nvSpPr>
        <p:spPr>
          <a:xfrm>
            <a:off x="685800" y="2971800"/>
            <a:ext cx="7770813" cy="3495133"/>
          </a:xfrm>
        </p:spPr>
        <p:txBody>
          <a:bodyPr/>
          <a:lstStyle/>
          <a:p>
            <a:pPr>
              <a:buFont typeface="Arial" panose="020B0604020202020204" pitchFamily="34" charset="0"/>
              <a:buChar char="•"/>
            </a:pPr>
            <a:r>
              <a:rPr lang="en-US" sz="2000" dirty="0"/>
              <a:t>How many Ad-Hoc Chairs?</a:t>
            </a:r>
          </a:p>
          <a:p>
            <a:pPr lvl="1">
              <a:buFont typeface="Arial" panose="020B0604020202020204" pitchFamily="34" charset="0"/>
              <a:buChar char="•"/>
            </a:pPr>
            <a:r>
              <a:rPr lang="en-US" sz="1800" dirty="0"/>
              <a:t>TBD</a:t>
            </a:r>
          </a:p>
          <a:p>
            <a:pPr>
              <a:buFont typeface="Arial" panose="020B0604020202020204" pitchFamily="34" charset="0"/>
              <a:buChar char="•"/>
            </a:pPr>
            <a:r>
              <a:rPr lang="en-US" sz="2000" dirty="0"/>
              <a:t>Proposed Election Process (if K &lt; M)</a:t>
            </a:r>
          </a:p>
          <a:p>
            <a:pPr marL="914400" lvl="1" indent="-457200">
              <a:buFont typeface="+mj-lt"/>
              <a:buAutoNum type="arabicPeriod"/>
            </a:pPr>
            <a:r>
              <a:rPr lang="en-US" sz="1800" b="1" dirty="0"/>
              <a:t>First Voting Round </a:t>
            </a:r>
            <a:r>
              <a:rPr lang="en-US" sz="1800" dirty="0"/>
              <a:t>– Members select K out of M candidates</a:t>
            </a:r>
          </a:p>
          <a:p>
            <a:pPr marL="1314450" lvl="2" indent="-457200">
              <a:buFont typeface="Arial" panose="020B0604020202020204" pitchFamily="34" charset="0"/>
              <a:buChar char="•"/>
            </a:pPr>
            <a:r>
              <a:rPr lang="en-US" sz="1600" dirty="0"/>
              <a:t>1</a:t>
            </a:r>
            <a:r>
              <a:rPr lang="en-US" sz="1600" baseline="30000" dirty="0"/>
              <a:t>st</a:t>
            </a:r>
            <a:r>
              <a:rPr lang="en-US" sz="1600" dirty="0"/>
              <a:t> Ad-Hoc Chair: Candidate with highest number of votes</a:t>
            </a:r>
          </a:p>
          <a:p>
            <a:pPr marL="1314450" lvl="2" indent="-457200">
              <a:buFont typeface="Arial" panose="020B0604020202020204" pitchFamily="34" charset="0"/>
              <a:buChar char="•"/>
            </a:pPr>
            <a:r>
              <a:rPr lang="en-US" sz="1600" dirty="0"/>
              <a:t>K</a:t>
            </a:r>
            <a:r>
              <a:rPr lang="en-US" sz="1600" baseline="30000" dirty="0"/>
              <a:t>th</a:t>
            </a:r>
            <a:r>
              <a:rPr lang="en-US" sz="1600" dirty="0"/>
              <a:t> Ad-Hoc Chair: Candidate with K</a:t>
            </a:r>
            <a:r>
              <a:rPr lang="en-US" sz="1600" baseline="30000" dirty="0"/>
              <a:t>th</a:t>
            </a:r>
            <a:r>
              <a:rPr lang="en-US" sz="1600" dirty="0"/>
              <a:t> highest number of votes</a:t>
            </a:r>
          </a:p>
          <a:p>
            <a:pPr marL="914400" lvl="1" indent="-457200">
              <a:buFont typeface="+mj-lt"/>
              <a:buAutoNum type="arabicPeriod"/>
            </a:pPr>
            <a:r>
              <a:rPr lang="en-US" sz="1800" b="1" dirty="0"/>
              <a:t>Draw Round (optional) </a:t>
            </a:r>
            <a:r>
              <a:rPr lang="en-US" sz="1800" dirty="0"/>
              <a:t>– If &gt;1 candidates get same # of votes</a:t>
            </a:r>
          </a:p>
          <a:p>
            <a:pPr marL="1314450" lvl="2" indent="-457200">
              <a:buFont typeface="Arial" panose="020B0604020202020204" pitchFamily="34" charset="0"/>
              <a:buChar char="•"/>
            </a:pPr>
            <a:r>
              <a:rPr lang="en-US" sz="1600" dirty="0"/>
              <a:t>Members select one out of the X candidates</a:t>
            </a:r>
          </a:p>
          <a:p>
            <a:pPr marL="914400" lvl="1" indent="-457200">
              <a:buFont typeface="+mj-lt"/>
              <a:buAutoNum type="arabicPeriod"/>
            </a:pPr>
            <a:r>
              <a:rPr lang="en-US" sz="1800" b="1" dirty="0"/>
              <a:t>Final Round</a:t>
            </a:r>
            <a:r>
              <a:rPr lang="en-US" sz="1800" dirty="0"/>
              <a:t> – Approve selected Ad-Hoc Chairs with TG majority</a:t>
            </a:r>
          </a:p>
          <a:p>
            <a:pPr marL="1314450" lvl="2" indent="-45720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p:txBody>
          <a:bodyPr/>
          <a:lstStyle/>
          <a:p>
            <a:r>
              <a:rPr lang="en-US" dirty="0"/>
              <a:t>September 2019</a:t>
            </a:r>
            <a:endParaRPr lang="en-GB" dirty="0"/>
          </a:p>
        </p:txBody>
      </p:sp>
      <p:sp>
        <p:nvSpPr>
          <p:cNvPr id="7" name="Rectangle 6">
            <a:extLst>
              <a:ext uri="{FF2B5EF4-FFF2-40B4-BE49-F238E27FC236}">
                <a16:creationId xmlns:a16="http://schemas.microsoft.com/office/drawing/2014/main" id="{9F4C402B-74E5-41C2-882B-EC6665999EB9}"/>
              </a:ext>
            </a:extLst>
          </p:cNvPr>
          <p:cNvSpPr/>
          <p:nvPr/>
        </p:nvSpPr>
        <p:spPr bwMode="auto">
          <a:xfrm>
            <a:off x="3581400" y="1828800"/>
            <a:ext cx="1600200" cy="4572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t>Election</a:t>
            </a: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8" name="TextBox 7">
            <a:extLst>
              <a:ext uri="{FF2B5EF4-FFF2-40B4-BE49-F238E27FC236}">
                <a16:creationId xmlns:a16="http://schemas.microsoft.com/office/drawing/2014/main" id="{429C9BA3-3C86-43CE-B239-85DCA47D38B7}"/>
              </a:ext>
            </a:extLst>
          </p:cNvPr>
          <p:cNvSpPr txBox="1"/>
          <p:nvPr/>
        </p:nvSpPr>
        <p:spPr>
          <a:xfrm>
            <a:off x="1605661" y="1545760"/>
            <a:ext cx="1241045" cy="1077218"/>
          </a:xfrm>
          <a:prstGeom prst="rect">
            <a:avLst/>
          </a:prstGeom>
          <a:noFill/>
        </p:spPr>
        <p:txBody>
          <a:bodyPr wrap="none" rtlCol="0">
            <a:spAutoFit/>
          </a:bodyPr>
          <a:lstStyle/>
          <a:p>
            <a:r>
              <a:rPr lang="en-US" sz="1600" dirty="0">
                <a:solidFill>
                  <a:schemeClr val="tx1"/>
                </a:solidFill>
              </a:rPr>
              <a:t>Candidate 1</a:t>
            </a:r>
          </a:p>
          <a:p>
            <a:r>
              <a:rPr lang="en-US" sz="1600" dirty="0">
                <a:solidFill>
                  <a:schemeClr val="tx1"/>
                </a:solidFill>
              </a:rPr>
              <a:t>Candidate 2,</a:t>
            </a:r>
          </a:p>
          <a:p>
            <a:r>
              <a:rPr lang="en-US" sz="1600" dirty="0">
                <a:solidFill>
                  <a:schemeClr val="tx1"/>
                </a:solidFill>
              </a:rPr>
              <a:t>       …</a:t>
            </a:r>
          </a:p>
          <a:p>
            <a:r>
              <a:rPr lang="en-US" sz="1600" dirty="0">
                <a:solidFill>
                  <a:schemeClr val="tx1"/>
                </a:solidFill>
              </a:rPr>
              <a:t>Candidate </a:t>
            </a:r>
            <a:r>
              <a:rPr lang="en-US" sz="1600" i="1" dirty="0">
                <a:solidFill>
                  <a:schemeClr val="tx1"/>
                </a:solidFill>
              </a:rPr>
              <a:t>M</a:t>
            </a:r>
          </a:p>
        </p:txBody>
      </p:sp>
      <p:cxnSp>
        <p:nvCxnSpPr>
          <p:cNvPr id="10" name="Straight Arrow Connector 9">
            <a:extLst>
              <a:ext uri="{FF2B5EF4-FFF2-40B4-BE49-F238E27FC236}">
                <a16:creationId xmlns:a16="http://schemas.microsoft.com/office/drawing/2014/main" id="{04EB6131-348E-4C18-8E67-4DBC0B5ED133}"/>
              </a:ext>
            </a:extLst>
          </p:cNvPr>
          <p:cNvCxnSpPr>
            <a:cxnSpLocks/>
          </p:cNvCxnSpPr>
          <p:nvPr/>
        </p:nvCxnSpPr>
        <p:spPr bwMode="auto">
          <a:xfrm>
            <a:off x="2819400" y="1713707"/>
            <a:ext cx="762000" cy="19129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2" name="Straight Arrow Connector 11">
            <a:extLst>
              <a:ext uri="{FF2B5EF4-FFF2-40B4-BE49-F238E27FC236}">
                <a16:creationId xmlns:a16="http://schemas.microsoft.com/office/drawing/2014/main" id="{17C40E9A-EBFD-4DE5-85D1-DD5B14C40C82}"/>
              </a:ext>
            </a:extLst>
          </p:cNvPr>
          <p:cNvCxnSpPr>
            <a:cxnSpLocks/>
            <a:stCxn id="8" idx="3"/>
            <a:endCxn id="7" idx="1"/>
          </p:cNvCxnSpPr>
          <p:nvPr/>
        </p:nvCxnSpPr>
        <p:spPr bwMode="auto">
          <a:xfrm flipV="1">
            <a:off x="2846706" y="2057400"/>
            <a:ext cx="734694" cy="2696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4" name="Straight Arrow Connector 13">
            <a:extLst>
              <a:ext uri="{FF2B5EF4-FFF2-40B4-BE49-F238E27FC236}">
                <a16:creationId xmlns:a16="http://schemas.microsoft.com/office/drawing/2014/main" id="{85DB6F37-18BB-4C62-A09C-9CD229DF9D79}"/>
              </a:ext>
            </a:extLst>
          </p:cNvPr>
          <p:cNvCxnSpPr>
            <a:cxnSpLocks/>
          </p:cNvCxnSpPr>
          <p:nvPr/>
        </p:nvCxnSpPr>
        <p:spPr bwMode="auto">
          <a:xfrm flipV="1">
            <a:off x="2819400" y="2209800"/>
            <a:ext cx="762000" cy="2676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8" name="Straight Arrow Connector 17">
            <a:extLst>
              <a:ext uri="{FF2B5EF4-FFF2-40B4-BE49-F238E27FC236}">
                <a16:creationId xmlns:a16="http://schemas.microsoft.com/office/drawing/2014/main" id="{0CCE06A2-EC98-48B7-B058-D75774F2CE35}"/>
              </a:ext>
            </a:extLst>
          </p:cNvPr>
          <p:cNvCxnSpPr>
            <a:cxnSpLocks/>
            <a:endCxn id="19" idx="1"/>
          </p:cNvCxnSpPr>
          <p:nvPr/>
        </p:nvCxnSpPr>
        <p:spPr bwMode="auto">
          <a:xfrm flipV="1">
            <a:off x="5181600" y="1843516"/>
            <a:ext cx="570706" cy="9642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9" name="TextBox 18">
            <a:extLst>
              <a:ext uri="{FF2B5EF4-FFF2-40B4-BE49-F238E27FC236}">
                <a16:creationId xmlns:a16="http://schemas.microsoft.com/office/drawing/2014/main" id="{1C33C7F0-11A2-4C85-95B6-09A7734B464D}"/>
              </a:ext>
            </a:extLst>
          </p:cNvPr>
          <p:cNvSpPr txBox="1"/>
          <p:nvPr/>
        </p:nvSpPr>
        <p:spPr>
          <a:xfrm>
            <a:off x="5752306" y="1643461"/>
            <a:ext cx="1938608" cy="400110"/>
          </a:xfrm>
          <a:prstGeom prst="rect">
            <a:avLst/>
          </a:prstGeom>
          <a:noFill/>
        </p:spPr>
        <p:txBody>
          <a:bodyPr wrap="none" rtlCol="0">
            <a:spAutoFit/>
          </a:bodyPr>
          <a:lstStyle/>
          <a:p>
            <a:r>
              <a:rPr lang="en-US" sz="2000" dirty="0">
                <a:solidFill>
                  <a:schemeClr val="tx1"/>
                </a:solidFill>
              </a:rPr>
              <a:t>1</a:t>
            </a:r>
            <a:r>
              <a:rPr lang="en-US" sz="2000" baseline="30000" dirty="0">
                <a:solidFill>
                  <a:schemeClr val="tx1"/>
                </a:solidFill>
              </a:rPr>
              <a:t>st</a:t>
            </a:r>
            <a:r>
              <a:rPr lang="en-US" sz="2000" dirty="0">
                <a:solidFill>
                  <a:schemeClr val="tx1"/>
                </a:solidFill>
              </a:rPr>
              <a:t> Ad-Hoc Chair</a:t>
            </a:r>
          </a:p>
        </p:txBody>
      </p:sp>
      <p:sp>
        <p:nvSpPr>
          <p:cNvPr id="20" name="TextBox 19">
            <a:extLst>
              <a:ext uri="{FF2B5EF4-FFF2-40B4-BE49-F238E27FC236}">
                <a16:creationId xmlns:a16="http://schemas.microsoft.com/office/drawing/2014/main" id="{54A334F1-B2BC-434D-9A70-B11D2D947D49}"/>
              </a:ext>
            </a:extLst>
          </p:cNvPr>
          <p:cNvSpPr txBox="1"/>
          <p:nvPr/>
        </p:nvSpPr>
        <p:spPr>
          <a:xfrm>
            <a:off x="5752306" y="2085776"/>
            <a:ext cx="2013949" cy="400110"/>
          </a:xfrm>
          <a:prstGeom prst="rect">
            <a:avLst/>
          </a:prstGeom>
          <a:noFill/>
        </p:spPr>
        <p:txBody>
          <a:bodyPr wrap="none" rtlCol="0">
            <a:spAutoFit/>
          </a:bodyPr>
          <a:lstStyle/>
          <a:p>
            <a:r>
              <a:rPr lang="en-US" sz="2000" dirty="0">
                <a:solidFill>
                  <a:schemeClr val="tx1"/>
                </a:solidFill>
              </a:rPr>
              <a:t>K</a:t>
            </a:r>
            <a:r>
              <a:rPr lang="en-US" sz="2000" baseline="30000" dirty="0">
                <a:solidFill>
                  <a:schemeClr val="tx1"/>
                </a:solidFill>
              </a:rPr>
              <a:t>th</a:t>
            </a:r>
            <a:r>
              <a:rPr lang="en-US" sz="2000" dirty="0">
                <a:solidFill>
                  <a:schemeClr val="tx1"/>
                </a:solidFill>
              </a:rPr>
              <a:t> Ad-Hoc Chair</a:t>
            </a:r>
          </a:p>
        </p:txBody>
      </p:sp>
      <p:cxnSp>
        <p:nvCxnSpPr>
          <p:cNvPr id="21" name="Straight Arrow Connector 20">
            <a:extLst>
              <a:ext uri="{FF2B5EF4-FFF2-40B4-BE49-F238E27FC236}">
                <a16:creationId xmlns:a16="http://schemas.microsoft.com/office/drawing/2014/main" id="{788A6050-8573-476E-9E1A-0E657EC2D7A6}"/>
              </a:ext>
            </a:extLst>
          </p:cNvPr>
          <p:cNvCxnSpPr>
            <a:cxnSpLocks/>
            <a:endCxn id="20" idx="1"/>
          </p:cNvCxnSpPr>
          <p:nvPr/>
        </p:nvCxnSpPr>
        <p:spPr bwMode="auto">
          <a:xfrm>
            <a:off x="5181600" y="2168625"/>
            <a:ext cx="570706" cy="1172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0329640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E694E-C156-4204-A0B1-40EA9B77B126}"/>
              </a:ext>
            </a:extLst>
          </p:cNvPr>
          <p:cNvSpPr>
            <a:spLocks noGrp="1"/>
          </p:cNvSpPr>
          <p:nvPr>
            <p:ph type="title"/>
          </p:nvPr>
        </p:nvSpPr>
        <p:spPr/>
        <p:txBody>
          <a:bodyPr/>
          <a:lstStyle/>
          <a:p>
            <a:r>
              <a:rPr lang="en-US" dirty="0"/>
              <a:t>Call for Ad-Hoc chairs</a:t>
            </a:r>
          </a:p>
        </p:txBody>
      </p:sp>
      <p:sp>
        <p:nvSpPr>
          <p:cNvPr id="3" name="Content Placeholder 2">
            <a:extLst>
              <a:ext uri="{FF2B5EF4-FFF2-40B4-BE49-F238E27FC236}">
                <a16:creationId xmlns:a16="http://schemas.microsoft.com/office/drawing/2014/main" id="{79EC96B1-BBBD-4A61-990C-748F270A232A}"/>
              </a:ext>
            </a:extLst>
          </p:cNvPr>
          <p:cNvSpPr>
            <a:spLocks noGrp="1"/>
          </p:cNvSpPr>
          <p:nvPr>
            <p:ph idx="1"/>
          </p:nvPr>
        </p:nvSpPr>
        <p:spPr/>
        <p:txBody>
          <a:bodyPr/>
          <a:lstStyle/>
          <a:p>
            <a:pPr>
              <a:buFont typeface="Arial" panose="020B0604020202020204" pitchFamily="34" charset="0"/>
              <a:buChar char="•"/>
            </a:pPr>
            <a:r>
              <a:rPr lang="en-US" dirty="0"/>
              <a:t>Candidates for MAC ad-hoc chairs</a:t>
            </a:r>
          </a:p>
          <a:p>
            <a:pPr lvl="1">
              <a:buFont typeface="Arial" panose="020B0604020202020204" pitchFamily="34" charset="0"/>
              <a:buChar char="•"/>
            </a:pPr>
            <a:r>
              <a:rPr lang="en-US" dirty="0"/>
              <a:t>Yongho Seok</a:t>
            </a:r>
          </a:p>
          <a:p>
            <a:pPr lvl="1">
              <a:buFont typeface="Arial" panose="020B0604020202020204" pitchFamily="34" charset="0"/>
              <a:buChar char="•"/>
            </a:pPr>
            <a:r>
              <a:rPr lang="en-US" dirty="0"/>
              <a:t>Jeongki Kim</a:t>
            </a:r>
          </a:p>
          <a:p>
            <a:pPr lvl="1">
              <a:buFont typeface="Arial" panose="020B0604020202020204" pitchFamily="34" charset="0"/>
              <a:buChar char="•"/>
            </a:pPr>
            <a:r>
              <a:rPr lang="en-US" dirty="0"/>
              <a:t>Liwen Chu</a:t>
            </a:r>
          </a:p>
          <a:p>
            <a:pPr lvl="1">
              <a:buFont typeface="Arial" panose="020B0604020202020204" pitchFamily="34" charset="0"/>
              <a:buChar char="•"/>
            </a:pPr>
            <a:r>
              <a:rPr lang="en-US" dirty="0"/>
              <a:t>Zhou Lan</a:t>
            </a:r>
          </a:p>
          <a:p>
            <a:pPr>
              <a:buFont typeface="Arial" panose="020B0604020202020204" pitchFamily="34" charset="0"/>
              <a:buChar char="•"/>
            </a:pPr>
            <a:r>
              <a:rPr lang="en-US" dirty="0"/>
              <a:t>Candidates for PHY ad-hoc chairs</a:t>
            </a:r>
          </a:p>
          <a:p>
            <a:pPr lvl="1">
              <a:buFont typeface="Arial" panose="020B0604020202020204" pitchFamily="34" charset="0"/>
              <a:buChar char="•"/>
            </a:pPr>
            <a:r>
              <a:rPr lang="en-US" dirty="0"/>
              <a:t>Bo Sun</a:t>
            </a:r>
          </a:p>
          <a:p>
            <a:pPr lvl="1">
              <a:buFont typeface="Arial" panose="020B0604020202020204" pitchFamily="34" charset="0"/>
              <a:buChar char="•"/>
            </a:pPr>
            <a:r>
              <a:rPr lang="en-US" dirty="0"/>
              <a:t>Ross Jian Yu</a:t>
            </a:r>
          </a:p>
          <a:p>
            <a:pPr lvl="1">
              <a:buFont typeface="Arial" panose="020B0604020202020204" pitchFamily="34" charset="0"/>
              <a:buChar char="•"/>
            </a:pPr>
            <a:r>
              <a:rPr lang="en-US" dirty="0"/>
              <a:t>Sigurd Schelstraete</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A518A7B2-CEA0-41D5-AEEF-0F89B9E4D999}"/>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5A23EB-39CE-4D77-8F87-709D34A7A68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8CF09EE-9DED-4C12-B082-EA6D86E381AD}"/>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2083980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BA2ED-E14B-45A5-8C7A-0F9454D9F2C3}"/>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89FEA64C-81FC-48A2-9D51-905C6BDA23DF}"/>
              </a:ext>
            </a:extLst>
          </p:cNvPr>
          <p:cNvSpPr>
            <a:spLocks noGrp="1"/>
          </p:cNvSpPr>
          <p:nvPr>
            <p:ph idx="1"/>
          </p:nvPr>
        </p:nvSpPr>
        <p:spPr/>
        <p:txBody>
          <a:bodyPr/>
          <a:lstStyle/>
          <a:p>
            <a:pPr fontAlgn="t">
              <a:buFont typeface="Arial" panose="020B0604020202020204" pitchFamily="34" charset="0"/>
              <a:buChar char="•"/>
            </a:pPr>
            <a:r>
              <a:rPr lang="en-GB" sz="1800" b="0" dirty="0">
                <a:solidFill>
                  <a:srgbClr val="00B050"/>
                </a:solidFill>
                <a:hlinkClick r:id="rId2">
                  <a:extLst>
                    <a:ext uri="{A12FA001-AC4F-418D-AE19-62706E023703}">
                      <ahyp:hlinkClr xmlns:ahyp="http://schemas.microsoft.com/office/drawing/2018/hyperlinkcolor" val="tx"/>
                    </a:ext>
                  </a:extLst>
                </a:hlinkClick>
              </a:rPr>
              <a:t>1080r0</a:t>
            </a:r>
            <a:r>
              <a:rPr lang="en-GB" sz="1800" b="0" dirty="0">
                <a:solidFill>
                  <a:srgbClr val="00B050"/>
                </a:solidFill>
              </a:rPr>
              <a:t>-HARQ Complexity (Steve Shellhammer) [25 mins]</a:t>
            </a:r>
          </a:p>
          <a:p>
            <a:pPr fontAlgn="ctr">
              <a:buFont typeface="Arial" panose="020B0604020202020204" pitchFamily="34" charset="0"/>
              <a:buChar char="•"/>
            </a:pPr>
            <a:r>
              <a:rPr lang="en-GB" sz="1800" b="0" dirty="0">
                <a:solidFill>
                  <a:srgbClr val="00B050"/>
                </a:solidFill>
                <a:hlinkClick r:id="rId3">
                  <a:extLst>
                    <a:ext uri="{A12FA001-AC4F-418D-AE19-62706E023703}">
                      <ahyp:hlinkClr xmlns:ahyp="http://schemas.microsoft.com/office/drawing/2018/hyperlinkcolor" val="tx"/>
                    </a:ext>
                  </a:extLst>
                </a:hlinkClick>
              </a:rPr>
              <a:t>1098r1</a:t>
            </a:r>
            <a:r>
              <a:rPr lang="en-GB" sz="1800" b="0" dirty="0">
                <a:solidFill>
                  <a:srgbClr val="00B050"/>
                </a:solidFill>
              </a:rPr>
              <a:t>-Acknowledgement for HARQ transmission (Ming Gan) [15 mins]</a:t>
            </a:r>
          </a:p>
          <a:p>
            <a:pPr fontAlgn="t">
              <a:buFont typeface="Arial" panose="020B0604020202020204" pitchFamily="34" charset="0"/>
              <a:buChar char="•"/>
            </a:pPr>
            <a:r>
              <a:rPr lang="en-GB" sz="1800" b="0" dirty="0">
                <a:solidFill>
                  <a:srgbClr val="00B050"/>
                </a:solidFill>
                <a:hlinkClick r:id="rId4">
                  <a:extLst>
                    <a:ext uri="{A12FA001-AC4F-418D-AE19-62706E023703}">
                      <ahyp:hlinkClr xmlns:ahyp="http://schemas.microsoft.com/office/drawing/2018/hyperlinkcolor" val="tx"/>
                    </a:ext>
                  </a:extLst>
                </a:hlinkClick>
              </a:rPr>
              <a:t>1132r2</a:t>
            </a:r>
            <a:r>
              <a:rPr lang="en-GB" sz="1800" b="0" dirty="0">
                <a:solidFill>
                  <a:srgbClr val="00B050"/>
                </a:solidFill>
              </a:rPr>
              <a:t>-Channel coding issue in HARQ (Jinmin Kim) [20 mins]</a:t>
            </a:r>
            <a:endParaRPr lang="en-US" sz="1800" b="0" dirty="0">
              <a:solidFill>
                <a:srgbClr val="00B050"/>
              </a:solidFill>
            </a:endParaRPr>
          </a:p>
          <a:p>
            <a:pPr fontAlgn="ctr">
              <a:buFont typeface="Arial" panose="020B0604020202020204" pitchFamily="34" charset="0"/>
              <a:buChar char="•"/>
            </a:pPr>
            <a:endParaRPr lang="en-US" sz="1800" b="0" dirty="0"/>
          </a:p>
          <a:p>
            <a:pPr fontAlgn="t">
              <a:buFont typeface="Arial" panose="020B0604020202020204" pitchFamily="34" charset="0"/>
              <a:buChar char="•"/>
            </a:pPr>
            <a:endParaRPr lang="en-US" sz="1800" b="0" dirty="0"/>
          </a:p>
          <a:p>
            <a:pPr>
              <a:buFont typeface="Arial" panose="020B0604020202020204" pitchFamily="34" charset="0"/>
              <a:buChar char="•"/>
            </a:pPr>
            <a:endParaRPr lang="en-US" sz="1800" dirty="0">
              <a:solidFill>
                <a:srgbClr val="FF0000"/>
              </a:solidFill>
            </a:endParaRPr>
          </a:p>
        </p:txBody>
      </p:sp>
      <p:sp>
        <p:nvSpPr>
          <p:cNvPr id="4" name="Slide Number Placeholder 3">
            <a:extLst>
              <a:ext uri="{FF2B5EF4-FFF2-40B4-BE49-F238E27FC236}">
                <a16:creationId xmlns:a16="http://schemas.microsoft.com/office/drawing/2014/main" id="{C2536562-3B97-4B66-A8D1-F58F70460D5B}"/>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9D7BE0C0-07D4-412B-A5D7-6FB56455EA2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B3EFFA-1390-42A4-8A0E-E162489A322A}"/>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938656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34</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895302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F48D7-4D08-43E2-8B1F-F84107289B6B}"/>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75210C35-A76A-4334-8182-079B0EB21A51}"/>
              </a:ext>
            </a:extLst>
          </p:cNvPr>
          <p:cNvSpPr>
            <a:spLocks noGrp="1"/>
          </p:cNvSpPr>
          <p:nvPr>
            <p:ph idx="1"/>
          </p:nvPr>
        </p:nvSpPr>
        <p:spPr/>
        <p:txBody>
          <a:bodyPr/>
          <a:lstStyle/>
          <a:p>
            <a:pPr fontAlgn="ctr">
              <a:buFont typeface="Arial" panose="020B0604020202020204" pitchFamily="34" charset="0"/>
              <a:buChar char="•"/>
            </a:pPr>
            <a:r>
              <a:rPr lang="en-US" sz="1600" b="0" dirty="0">
                <a:hlinkClick r:id="rId2"/>
              </a:rPr>
              <a:t>1099r0</a:t>
            </a:r>
            <a:r>
              <a:rPr lang="en-US" sz="1600" b="0" dirty="0"/>
              <a:t> Preamble structure in 11be (Ross Jian Yu) (1 SP) [10 mins]</a:t>
            </a:r>
          </a:p>
          <a:p>
            <a:pPr fontAlgn="ctr">
              <a:buFont typeface="Arial" panose="020B0604020202020204" pitchFamily="34" charset="0"/>
              <a:buChar char="•"/>
            </a:pPr>
            <a:r>
              <a:rPr lang="en-US" sz="1600" b="0" dirty="0">
                <a:hlinkClick r:id="rId3"/>
              </a:rPr>
              <a:t>1126r0</a:t>
            </a:r>
            <a:r>
              <a:rPr lang="en-US" sz="1600" b="0" dirty="0"/>
              <a:t> Enhanced Resource Unit allocation schemes for 11be (Jianhan Liu) [10 mins]</a:t>
            </a:r>
          </a:p>
          <a:p>
            <a:pPr fontAlgn="ctr">
              <a:buFont typeface="Arial" panose="020B0604020202020204" pitchFamily="34" charset="0"/>
              <a:buChar char="•"/>
            </a:pPr>
            <a:r>
              <a:rPr lang="en-US" sz="1600" b="0" dirty="0">
                <a:hlinkClick r:id="rId4"/>
              </a:rPr>
              <a:t>1190r1</a:t>
            </a:r>
            <a:r>
              <a:rPr lang="en-US" sz="1600" b="0" dirty="0"/>
              <a:t> Improved Preamble Puncturing in 11be (O. Redlich) (3 SPs) [10 mins]</a:t>
            </a:r>
          </a:p>
          <a:p>
            <a:pPr fontAlgn="b">
              <a:buFont typeface="Arial" panose="020B0604020202020204" pitchFamily="34" charset="0"/>
              <a:buChar char="•"/>
            </a:pPr>
            <a:r>
              <a:rPr lang="en-US" sz="1600" b="0" dirty="0">
                <a:hlinkClick r:id="rId5"/>
              </a:rPr>
              <a:t>1486r0</a:t>
            </a:r>
            <a:r>
              <a:rPr lang="en-US" sz="1600" b="0" dirty="0"/>
              <a:t> Further discussion for 11be preamble (Dongguk Lim) [25 mins]</a:t>
            </a:r>
          </a:p>
          <a:p>
            <a:pPr fontAlgn="b">
              <a:buFont typeface="Arial" panose="020B0604020202020204" pitchFamily="34" charset="0"/>
              <a:buChar char="•"/>
            </a:pPr>
            <a:r>
              <a:rPr lang="en-US" sz="1600" b="0" dirty="0">
                <a:hlinkClick r:id="rId6"/>
              </a:rPr>
              <a:t>1487r0</a:t>
            </a:r>
            <a:r>
              <a:rPr lang="en-US" sz="1600" b="0" dirty="0"/>
              <a:t>  11be tone plan (Ross Jian Yu) [25 mins]</a:t>
            </a:r>
          </a:p>
          <a:p>
            <a:pPr fontAlgn="b">
              <a:buFont typeface="Arial" panose="020B0604020202020204" pitchFamily="34" charset="0"/>
              <a:buChar char="•"/>
            </a:pPr>
            <a:r>
              <a:rPr lang="en-US" sz="1600" b="0" dirty="0">
                <a:hlinkClick r:id="rId7"/>
              </a:rPr>
              <a:t>1488r0</a:t>
            </a:r>
            <a:r>
              <a:rPr lang="en-US" sz="1600" b="0" dirty="0"/>
              <a:t>  Auto-detection in 11be (Ross Jian Yu) [25 mins]</a:t>
            </a:r>
          </a:p>
          <a:p>
            <a:pPr fontAlgn="b">
              <a:buFont typeface="Arial" panose="020B0604020202020204" pitchFamily="34" charset="0"/>
              <a:buChar char="•"/>
            </a:pPr>
            <a:r>
              <a:rPr lang="en-US" sz="1600" b="0" dirty="0">
                <a:hlinkClick r:id="rId8"/>
              </a:rPr>
              <a:t>1492r0</a:t>
            </a:r>
            <a:r>
              <a:rPr lang="en-US" sz="1600" b="0" dirty="0"/>
              <a:t> Phase Rotation for 320MHz (</a:t>
            </a:r>
            <a:r>
              <a:rPr lang="en-US" sz="1600" b="0" dirty="0" err="1"/>
              <a:t>Eunsung</a:t>
            </a:r>
            <a:r>
              <a:rPr lang="en-US" sz="1600" b="0" dirty="0"/>
              <a:t> Park) [25 mins]</a:t>
            </a:r>
          </a:p>
          <a:p>
            <a:pPr fontAlgn="b">
              <a:buFont typeface="Arial" panose="020B0604020202020204" pitchFamily="34" charset="0"/>
              <a:buChar char="•"/>
            </a:pPr>
            <a:r>
              <a:rPr lang="en-US" sz="1600" b="0" dirty="0">
                <a:hlinkClick r:id="rId9"/>
              </a:rPr>
              <a:t>1493r0</a:t>
            </a:r>
            <a:r>
              <a:rPr lang="en-US" sz="1600" b="0" dirty="0"/>
              <a:t> Non-OFDMA Tone Plan for 320MHz (</a:t>
            </a:r>
            <a:r>
              <a:rPr lang="en-US" sz="1600" b="0" dirty="0" err="1"/>
              <a:t>Eunsung</a:t>
            </a:r>
            <a:r>
              <a:rPr lang="en-US" sz="1600" b="0" dirty="0"/>
              <a:t> Park) [25 mins]</a:t>
            </a:r>
          </a:p>
          <a:p>
            <a:pPr>
              <a:buFont typeface="Arial" panose="020B0604020202020204" pitchFamily="34" charset="0"/>
              <a:buChar char="•"/>
            </a:pPr>
            <a:endParaRPr lang="en-US" sz="1600" dirty="0">
              <a:solidFill>
                <a:srgbClr val="FF0000"/>
              </a:solidFill>
            </a:endParaRPr>
          </a:p>
        </p:txBody>
      </p:sp>
      <p:sp>
        <p:nvSpPr>
          <p:cNvPr id="4" name="Slide Number Placeholder 3">
            <a:extLst>
              <a:ext uri="{FF2B5EF4-FFF2-40B4-BE49-F238E27FC236}">
                <a16:creationId xmlns:a16="http://schemas.microsoft.com/office/drawing/2014/main" id="{F2A78D88-397C-43CD-A416-51B71AA3EE7B}"/>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14891E5-738B-41AF-9B6D-B0EA9DB5A72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A780643-F5F7-4CF6-AB63-CC3EA0C608EF}"/>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0545319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36</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18492953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6D0EC-2825-4B94-8ECB-316572A3E464}"/>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3A3FAF69-F30D-480E-B0C6-656CD47A49AA}"/>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9BF5E08D-E84A-449D-BB11-35784B4B2CF6}"/>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1D46F23-EC30-41FC-999C-557A03DF87F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143B965-F4F9-4502-B692-AFE5FAEDEC2B}"/>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1534249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3091103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7D4F2A-D4BE-4541-8EA4-A81FD8A7D4B6}"/>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FBC876E5-D4D6-4E3C-AC85-DE7564773A85}"/>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27D19B8B-1111-4EA4-A31C-E560759BEFE4}"/>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AC4835D0-833E-422F-81C0-293A84B3E7F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D36362-CA0B-4D94-BDEC-722E196F0096}"/>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27604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Wednesday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40</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534675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D19ED-FA15-41DE-8EA5-67282BB0DD76}"/>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7F5D52C6-07BC-4103-BBEF-E5A4CC9353C1}"/>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AACE05D2-DA4A-4EDC-9AFD-692C274A875F}"/>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E9B8471B-28D5-4044-BCFF-A4CEEF92BA3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12B2ED6-1F90-43D5-A233-7A4A5C235382}"/>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70242586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AM2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42</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26649109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D19ED-FA15-41DE-8EA5-67282BB0DD76}"/>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7F5D52C6-07BC-4103-BBEF-E5A4CC9353C1}"/>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AACE05D2-DA4A-4EDC-9AFD-692C274A875F}"/>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E9B8471B-28D5-4044-BCFF-A4CEEF92BA3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12B2ED6-1F90-43D5-A233-7A4A5C235382}"/>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0897515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a:buFont typeface="Arial" panose="020B0604020202020204" pitchFamily="34" charset="0"/>
              <a:buChar char="•"/>
            </a:pPr>
            <a:r>
              <a:rPr lang="en-US" altLang="en-US" dirty="0">
                <a:solidFill>
                  <a:schemeClr val="tx1"/>
                </a:solidFill>
              </a:rPr>
              <a:t>Ad-hoc chair(s) elections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Teleconference Plan</a:t>
            </a:r>
          </a:p>
          <a:p>
            <a:pPr>
              <a:lnSpc>
                <a:spcPct val="80000"/>
              </a:lnSpc>
              <a:buFont typeface="Arial" panose="020B0604020202020204" pitchFamily="34" charset="0"/>
              <a:buChar char="•"/>
            </a:pPr>
            <a:r>
              <a:rPr lang="en-US" altLang="en-US" dirty="0"/>
              <a:t>Goals for November 2019</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44</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09D88-4C9C-4B54-8A61-61DE7666D352}"/>
              </a:ext>
            </a:extLst>
          </p:cNvPr>
          <p:cNvSpPr>
            <a:spLocks noGrp="1"/>
          </p:cNvSpPr>
          <p:nvPr>
            <p:ph type="title"/>
          </p:nvPr>
        </p:nvSpPr>
        <p:spPr/>
        <p:txBody>
          <a:bodyPr/>
          <a:lstStyle/>
          <a:p>
            <a:r>
              <a:rPr lang="en-US"/>
              <a:t>Final Call </a:t>
            </a:r>
            <a:r>
              <a:rPr lang="en-US" dirty="0"/>
              <a:t>For Ad-Hoc Chair(s)</a:t>
            </a:r>
          </a:p>
        </p:txBody>
      </p:sp>
      <p:sp>
        <p:nvSpPr>
          <p:cNvPr id="3" name="Content Placeholder 2">
            <a:extLst>
              <a:ext uri="{FF2B5EF4-FFF2-40B4-BE49-F238E27FC236}">
                <a16:creationId xmlns:a16="http://schemas.microsoft.com/office/drawing/2014/main" id="{1F20FB25-12D9-462B-ABAC-EF0CD00FC756}"/>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47726D7-07B5-417B-A8EC-418F11918856}"/>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D8D0F7F3-264F-41D5-8BD9-860979E6CF5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DCEE1-BEC3-4223-A6E1-895F469A8CDB}"/>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5207524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15CE7D-FA82-419D-98E7-BF6AD278CAFF}"/>
              </a:ext>
            </a:extLst>
          </p:cNvPr>
          <p:cNvSpPr>
            <a:spLocks noGrp="1"/>
          </p:cNvSpPr>
          <p:nvPr>
            <p:ph type="title"/>
          </p:nvPr>
        </p:nvSpPr>
        <p:spPr/>
        <p:txBody>
          <a:bodyPr/>
          <a:lstStyle/>
          <a:p>
            <a:r>
              <a:rPr lang="en-US" dirty="0"/>
              <a:t>Ad-hoc chair(s) election</a:t>
            </a:r>
          </a:p>
        </p:txBody>
      </p:sp>
      <p:sp>
        <p:nvSpPr>
          <p:cNvPr id="3" name="Content Placeholder 2">
            <a:extLst>
              <a:ext uri="{FF2B5EF4-FFF2-40B4-BE49-F238E27FC236}">
                <a16:creationId xmlns:a16="http://schemas.microsoft.com/office/drawing/2014/main" id="{416AA740-9BB6-4087-9C99-B9AC6C19CE4E}"/>
              </a:ext>
            </a:extLst>
          </p:cNvPr>
          <p:cNvSpPr>
            <a:spLocks noGrp="1"/>
          </p:cNvSpPr>
          <p:nvPr>
            <p:ph idx="1"/>
          </p:nvPr>
        </p:nvSpPr>
        <p:spPr/>
        <p:txBody>
          <a:bodyPr/>
          <a:lstStyle/>
          <a:p>
            <a:pPr>
              <a:buFont typeface="Arial" panose="020B0604020202020204" pitchFamily="34" charset="0"/>
              <a:buChar char="•"/>
            </a:pPr>
            <a:r>
              <a:rPr lang="en-US" dirty="0">
                <a:solidFill>
                  <a:schemeClr val="tx1"/>
                </a:solidFill>
              </a:rPr>
              <a:t>Candidates for ad-hoc chairs</a:t>
            </a:r>
          </a:p>
          <a:p>
            <a:pPr lvl="1">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3E0EFC4C-6C94-487D-B9C9-B696ACEEB334}"/>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C7325DA-8B45-4E50-AB40-B0607BD5D2E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651E6CC-3954-4E94-A9C3-C6884865FC87}"/>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02800965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D19ED-FA15-41DE-8EA5-67282BB0DD76}"/>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7F5D52C6-07BC-4103-BBEF-E5A4CC9353C1}"/>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AACE05D2-DA4A-4EDC-9AFD-692C274A875F}"/>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9B8471B-28D5-4044-BCFF-A4CEEF92BA3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12B2ED6-1F90-43D5-A233-7A4A5C235382}"/>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43016179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2E08324D-B948-4A51-BD7F-47D9114380C8}"/>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November 2019</a:t>
            </a:r>
          </a:p>
        </p:txBody>
      </p:sp>
      <p:sp>
        <p:nvSpPr>
          <p:cNvPr id="11" name="Content Placeholder 10">
            <a:extLst>
              <a:ext uri="{FF2B5EF4-FFF2-40B4-BE49-F238E27FC236}">
                <a16:creationId xmlns:a16="http://schemas.microsoft.com/office/drawing/2014/main" id="{DA9AE685-BCBC-476B-8927-C85BF6E53BC3}"/>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Alfred Asterjadhi, Qualcomm Inc.</a:t>
            </a:r>
            <a:endParaRPr lang="en-GB" dirty="0"/>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8B3F5F-4FE2-4A09-868E-C58C361CD22E}"/>
              </a:ext>
            </a:extLst>
          </p:cNvPr>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203931235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a:t>adjourn</a:t>
            </a:r>
          </a:p>
        </p:txBody>
      </p:sp>
      <p:sp>
        <p:nvSpPr>
          <p:cNvPr id="6" name="Date Placeholder 5">
            <a:extLst>
              <a:ext uri="{FF2B5EF4-FFF2-40B4-BE49-F238E27FC236}">
                <a16:creationId xmlns:a16="http://schemas.microsoft.com/office/drawing/2014/main" id="{AC4518E4-1383-430B-89F1-441256025D39}"/>
              </a:ext>
            </a:extLst>
          </p:cNvPr>
          <p:cNvSpPr>
            <a:spLocks noGrp="1"/>
          </p:cNvSpPr>
          <p:nvPr>
            <p:ph type="dt" idx="10"/>
          </p:nvPr>
        </p:nvSpPr>
        <p:spPr/>
        <p:txBody>
          <a:bodyPr/>
          <a:lstStyle/>
          <a:p>
            <a:r>
              <a:rPr lang="en-US" dirty="0"/>
              <a:t>September 2019</a:t>
            </a:r>
            <a:endParaRPr lang="en-GB" dirty="0"/>
          </a:p>
        </p:txBody>
      </p:sp>
      <p:sp>
        <p:nvSpPr>
          <p:cNvPr id="5" name="Footer Placeholder 4">
            <a:extLst>
              <a:ext uri="{FF2B5EF4-FFF2-40B4-BE49-F238E27FC236}">
                <a16:creationId xmlns:a16="http://schemas.microsoft.com/office/drawing/2014/main" id="{97E02F75-3E0B-4283-B4F0-CC8A12C34190}"/>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Tree>
    <p:extLst>
      <p:ext uri="{BB962C8B-B14F-4D97-AF65-F5344CB8AC3E}">
        <p14:creationId xmlns:p14="http://schemas.microsoft.com/office/powerpoint/2010/main" val="355838027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22CC00A-B750-4C1F-9396-FF7D44333336}"/>
              </a:ext>
            </a:extLst>
          </p:cNvPr>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33700</TotalTime>
  <Words>3529</Words>
  <Application>Microsoft Office PowerPoint</Application>
  <PresentationFormat>On-screen Show (4:3)</PresentationFormat>
  <Paragraphs>1015</Paragraphs>
  <Slides>52</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52</vt:i4>
      </vt:variant>
    </vt:vector>
  </HeadingPairs>
  <TitlesOfParts>
    <vt:vector size="59" baseType="lpstr">
      <vt:lpstr>Arial</vt:lpstr>
      <vt:lpstr>Arial Black</vt:lpstr>
      <vt:lpstr>Calibri</vt:lpstr>
      <vt:lpstr>Monotype Sorts</vt:lpstr>
      <vt:lpstr>Times New Roman</vt:lpstr>
      <vt:lpstr>Office Theme</vt:lpstr>
      <vt:lpstr>Document</vt:lpstr>
      <vt:lpstr>TGbe September 2019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Schedule</vt:lpstr>
      <vt:lpstr>Summary from Conf Calls</vt:lpstr>
      <vt:lpstr>Back-Logged Submission’s List</vt:lpstr>
      <vt:lpstr>Straw Polls Submission’s List</vt:lpstr>
      <vt:lpstr>Submission’s List (1)</vt:lpstr>
      <vt:lpstr>Submission’s List (2)</vt:lpstr>
      <vt:lpstr>Submission’s List (3)</vt:lpstr>
      <vt:lpstr>Submission’s List (4)</vt:lpstr>
      <vt:lpstr>Submission’s List (5)</vt:lpstr>
      <vt:lpstr>Order of Topics</vt:lpstr>
      <vt:lpstr>Agenda for Monday PM1</vt:lpstr>
      <vt:lpstr>Summary from July 2019 meeting</vt:lpstr>
      <vt:lpstr>Approve TG Minutes</vt:lpstr>
      <vt:lpstr>Proposed TG Structure</vt:lpstr>
      <vt:lpstr>Straw Poll 1</vt:lpstr>
      <vt:lpstr>Straw Poll 2</vt:lpstr>
      <vt:lpstr>Ad-Hoc Groups Motion</vt:lpstr>
      <vt:lpstr>Ad-Hoc Chairs Election Process</vt:lpstr>
      <vt:lpstr>Call for Ad-Hoc chairs</vt:lpstr>
      <vt:lpstr>Submissions</vt:lpstr>
      <vt:lpstr>Agenda for Monday EVE</vt:lpstr>
      <vt:lpstr>Submissions</vt:lpstr>
      <vt:lpstr>Agenda for Tuesday PM1</vt:lpstr>
      <vt:lpstr>Submissions</vt:lpstr>
      <vt:lpstr>Agenda for Tuesday EVE</vt:lpstr>
      <vt:lpstr>Submissions</vt:lpstr>
      <vt:lpstr>Agenda for Wednesday PM2</vt:lpstr>
      <vt:lpstr>Submissions</vt:lpstr>
      <vt:lpstr>Agenda for Thursday AM2</vt:lpstr>
      <vt:lpstr>Submissions</vt:lpstr>
      <vt:lpstr>Agenda for Thursday PM2</vt:lpstr>
      <vt:lpstr>Final Call For Ad-Hoc Chair(s)</vt:lpstr>
      <vt:lpstr>Ad-hoc chair(s) election</vt:lpstr>
      <vt:lpstr>Submissions</vt:lpstr>
      <vt:lpstr>Teleconference Plan</vt:lpstr>
      <vt:lpstr>Goals for November 2019</vt:lpstr>
      <vt:lpstr>Any other business</vt:lpstr>
      <vt:lpstr>adjourn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990</cp:revision>
  <cp:lastPrinted>1601-01-01T00:00:00Z</cp:lastPrinted>
  <dcterms:created xsi:type="dcterms:W3CDTF">2017-01-26T15:28:16Z</dcterms:created>
  <dcterms:modified xsi:type="dcterms:W3CDTF">2019-09-16T09:05:05Z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