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6"/>
  </p:notesMasterIdLst>
  <p:handoutMasterIdLst>
    <p:handoutMasterId r:id="rId117"/>
  </p:handoutMasterIdLst>
  <p:sldIdLst>
    <p:sldId id="256" r:id="rId2"/>
    <p:sldId id="257" r:id="rId3"/>
    <p:sldId id="357" r:id="rId4"/>
    <p:sldId id="358"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 id="317" r:id="rId65"/>
    <p:sldId id="318" r:id="rId66"/>
    <p:sldId id="319" r:id="rId67"/>
    <p:sldId id="320" r:id="rId68"/>
    <p:sldId id="321" r:id="rId69"/>
    <p:sldId id="322" r:id="rId70"/>
    <p:sldId id="323" r:id="rId71"/>
    <p:sldId id="324" r:id="rId72"/>
    <p:sldId id="325" r:id="rId73"/>
    <p:sldId id="326" r:id="rId74"/>
    <p:sldId id="327" r:id="rId75"/>
    <p:sldId id="328" r:id="rId76"/>
    <p:sldId id="329" r:id="rId77"/>
    <p:sldId id="330" r:id="rId78"/>
    <p:sldId id="331" r:id="rId79"/>
    <p:sldId id="332" r:id="rId80"/>
    <p:sldId id="333" r:id="rId81"/>
    <p:sldId id="334" r:id="rId82"/>
    <p:sldId id="335" r:id="rId83"/>
    <p:sldId id="336" r:id="rId84"/>
    <p:sldId id="337" r:id="rId85"/>
    <p:sldId id="338" r:id="rId86"/>
    <p:sldId id="339" r:id="rId87"/>
    <p:sldId id="359" r:id="rId88"/>
    <p:sldId id="360" r:id="rId89"/>
    <p:sldId id="361" r:id="rId90"/>
    <p:sldId id="362" r:id="rId91"/>
    <p:sldId id="363" r:id="rId92"/>
    <p:sldId id="364" r:id="rId93"/>
    <p:sldId id="365" r:id="rId94"/>
    <p:sldId id="366" r:id="rId95"/>
    <p:sldId id="367" r:id="rId96"/>
    <p:sldId id="368" r:id="rId97"/>
    <p:sldId id="369" r:id="rId98"/>
    <p:sldId id="370" r:id="rId99"/>
    <p:sldId id="371" r:id="rId100"/>
    <p:sldId id="372" r:id="rId101"/>
    <p:sldId id="373" r:id="rId102"/>
    <p:sldId id="374" r:id="rId103"/>
    <p:sldId id="375" r:id="rId104"/>
    <p:sldId id="376" r:id="rId105"/>
    <p:sldId id="341" r:id="rId106"/>
    <p:sldId id="342" r:id="rId107"/>
    <p:sldId id="343" r:id="rId108"/>
    <p:sldId id="344" r:id="rId109"/>
    <p:sldId id="345" r:id="rId110"/>
    <p:sldId id="346" r:id="rId111"/>
    <p:sldId id="377" r:id="rId112"/>
    <p:sldId id="354" r:id="rId113"/>
    <p:sldId id="355" r:id="rId114"/>
    <p:sldId id="356" r:id="rId1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832" autoAdjust="0"/>
    <p:restoredTop sz="94660"/>
  </p:normalViewPr>
  <p:slideViewPr>
    <p:cSldViewPr>
      <p:cViewPr varScale="1">
        <p:scale>
          <a:sx n="89" d="100"/>
          <a:sy n="89" d="100"/>
        </p:scale>
        <p:origin x="106" y="32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handoutMaster" Target="handoutMasters/handoutMaster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6.png"/></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9/19/2019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17</a:t>
            </a:fld>
            <a:endParaRPr lang="en-US"/>
          </a:p>
        </p:txBody>
      </p:sp>
    </p:spTree>
    <p:extLst>
      <p:ext uri="{BB962C8B-B14F-4D97-AF65-F5344CB8AC3E}">
        <p14:creationId xmlns:p14="http://schemas.microsoft.com/office/powerpoint/2010/main" val="143710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844785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3958942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5792492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384175" y="701675"/>
            <a:ext cx="6165850"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21</a:t>
            </a:fld>
            <a:endParaRPr lang="en-US"/>
          </a:p>
        </p:txBody>
      </p:sp>
    </p:spTree>
    <p:extLst>
      <p:ext uri="{BB962C8B-B14F-4D97-AF65-F5344CB8AC3E}">
        <p14:creationId xmlns:p14="http://schemas.microsoft.com/office/powerpoint/2010/main" val="40377398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384175" y="701675"/>
            <a:ext cx="6165850"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22</a:t>
            </a:fld>
            <a:endParaRPr lang="en-US"/>
          </a:p>
        </p:txBody>
      </p:sp>
    </p:spTree>
    <p:extLst>
      <p:ext uri="{BB962C8B-B14F-4D97-AF65-F5344CB8AC3E}">
        <p14:creationId xmlns:p14="http://schemas.microsoft.com/office/powerpoint/2010/main" val="23665327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23</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7411"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7412"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7413"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B6A31C27-B09A-4880-B9CE-D62100860083}" type="slidenum">
              <a:rPr lang="en-GB" altLang="en-US"/>
              <a:pPr>
                <a:spcBef>
                  <a:spcPct val="0"/>
                </a:spcBef>
              </a:pPr>
              <a:t>31</a:t>
            </a:fld>
            <a:endParaRPr lang="en-GB" altLang="en-US"/>
          </a:p>
        </p:txBody>
      </p:sp>
      <p:sp>
        <p:nvSpPr>
          <p:cNvPr id="17414" name="Rectangle 2"/>
          <p:cNvSpPr>
            <a:spLocks noGrp="1" noRot="1" noChangeAspect="1" noChangeArrowheads="1" noTextEdit="1"/>
          </p:cNvSpPr>
          <p:nvPr>
            <p:ph type="sldImg"/>
          </p:nvPr>
        </p:nvSpPr>
        <p:spPr>
          <a:xfrm>
            <a:off x="98425" y="750888"/>
            <a:ext cx="6597650" cy="3711575"/>
          </a:xfrm>
          <a:ln/>
        </p:spPr>
      </p:sp>
      <p:sp>
        <p:nvSpPr>
          <p:cNvPr id="17415"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9439783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8435"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8436"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8437"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0D2CC4C-3E45-403F-B1FF-28CA88101F17}" type="slidenum">
              <a:rPr lang="en-GB" altLang="en-US"/>
              <a:pPr>
                <a:spcBef>
                  <a:spcPct val="0"/>
                </a:spcBef>
              </a:pPr>
              <a:t>32</a:t>
            </a:fld>
            <a:endParaRPr lang="en-GB" altLang="en-US"/>
          </a:p>
        </p:txBody>
      </p:sp>
      <p:sp>
        <p:nvSpPr>
          <p:cNvPr id="18438" name="Rectangle 2"/>
          <p:cNvSpPr>
            <a:spLocks noGrp="1" noRot="1" noChangeAspect="1" noChangeArrowheads="1" noTextEdit="1"/>
          </p:cNvSpPr>
          <p:nvPr>
            <p:ph type="sldImg"/>
          </p:nvPr>
        </p:nvSpPr>
        <p:spPr>
          <a:xfrm>
            <a:off x="98425" y="750888"/>
            <a:ext cx="6597650" cy="3711575"/>
          </a:xfrm>
          <a:ln cap="flat"/>
        </p:spPr>
      </p:sp>
      <p:sp>
        <p:nvSpPr>
          <p:cNvPr id="18439" name="Rectangle 3"/>
          <p:cNvSpPr>
            <a:spLocks noGrp="1" noChangeArrowheads="1"/>
          </p:cNvSpPr>
          <p:nvPr>
            <p:ph type="body" idx="1"/>
          </p:nvPr>
        </p:nvSpPr>
        <p:spPr>
          <a:noFill/>
        </p:spPr>
        <p:txBody>
          <a:bodyPr lIns="95335" rIns="95335"/>
          <a:lstStyle/>
          <a:p>
            <a:endParaRPr lang="en-US" altLang="en-US"/>
          </a:p>
        </p:txBody>
      </p:sp>
    </p:spTree>
    <p:extLst>
      <p:ext uri="{BB962C8B-B14F-4D97-AF65-F5344CB8AC3E}">
        <p14:creationId xmlns:p14="http://schemas.microsoft.com/office/powerpoint/2010/main" val="13628465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9459"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9460"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9461"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CE31C515-4596-4B3E-8972-F5FD6C34C3AA}" type="slidenum">
              <a:rPr lang="en-GB" altLang="en-US"/>
              <a:pPr>
                <a:spcBef>
                  <a:spcPct val="0"/>
                </a:spcBef>
              </a:pPr>
              <a:t>33</a:t>
            </a:fld>
            <a:endParaRPr lang="en-GB" altLang="en-US"/>
          </a:p>
        </p:txBody>
      </p:sp>
      <p:sp>
        <p:nvSpPr>
          <p:cNvPr id="19462" name="Rectangle 2"/>
          <p:cNvSpPr>
            <a:spLocks noGrp="1" noRot="1" noChangeAspect="1" noChangeArrowheads="1" noTextEdit="1"/>
          </p:cNvSpPr>
          <p:nvPr>
            <p:ph type="sldImg"/>
          </p:nvPr>
        </p:nvSpPr>
        <p:spPr>
          <a:xfrm>
            <a:off x="100013" y="750888"/>
            <a:ext cx="6596062" cy="3711575"/>
          </a:xfrm>
          <a:ln cap="flat"/>
        </p:spPr>
      </p:sp>
      <p:sp>
        <p:nvSpPr>
          <p:cNvPr id="19463" name="Rectangle 3"/>
          <p:cNvSpPr>
            <a:spLocks noGrp="1" noChangeArrowheads="1"/>
          </p:cNvSpPr>
          <p:nvPr>
            <p:ph type="body" idx="1"/>
          </p:nvPr>
        </p:nvSpPr>
        <p:spPr>
          <a:xfrm>
            <a:off x="904875" y="4718050"/>
            <a:ext cx="4984750" cy="4468813"/>
          </a:xfrm>
          <a:noFill/>
        </p:spPr>
        <p:txBody>
          <a:bodyPr lIns="95230" tIns="46028" rIns="95230" bIns="46028"/>
          <a:lstStyle/>
          <a:p>
            <a:endParaRPr lang="en-US" altLang="en-US"/>
          </a:p>
        </p:txBody>
      </p:sp>
    </p:spTree>
    <p:extLst>
      <p:ext uri="{BB962C8B-B14F-4D97-AF65-F5344CB8AC3E}">
        <p14:creationId xmlns:p14="http://schemas.microsoft.com/office/powerpoint/2010/main" val="3898565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34</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802.11-19/1706r0</a:t>
            </a:r>
            <a:endParaRPr lang="en-US"/>
          </a:p>
        </p:txBody>
      </p:sp>
      <p:sp>
        <p:nvSpPr>
          <p:cNvPr id="5" name="Rectangle 3"/>
          <p:cNvSpPr>
            <a:spLocks noGrp="1" noChangeArrowheads="1"/>
          </p:cNvSpPr>
          <p:nvPr>
            <p:ph type="dt"/>
          </p:nvPr>
        </p:nvSpPr>
        <p:spPr>
          <a:ln/>
        </p:spPr>
        <p:txBody>
          <a:bodyPr/>
          <a:lstStyle/>
          <a:p>
            <a:r>
              <a:rPr lang="en-US" smtClean="0"/>
              <a:t>September 2019</a:t>
            </a:r>
            <a:endParaRPr lang="en-US"/>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37</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802.11-19/1706r0</a:t>
            </a:r>
            <a:endParaRPr lang="en-US"/>
          </a:p>
        </p:txBody>
      </p:sp>
      <p:sp>
        <p:nvSpPr>
          <p:cNvPr id="5" name="Rectangle 3"/>
          <p:cNvSpPr>
            <a:spLocks noGrp="1" noChangeArrowheads="1"/>
          </p:cNvSpPr>
          <p:nvPr>
            <p:ph type="dt"/>
          </p:nvPr>
        </p:nvSpPr>
        <p:spPr>
          <a:ln/>
        </p:spPr>
        <p:txBody>
          <a:bodyPr/>
          <a:lstStyle/>
          <a:p>
            <a:r>
              <a:rPr lang="en-US" smtClean="0"/>
              <a:t>September 2019</a:t>
            </a:r>
            <a:endParaRPr lang="en-US"/>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802.11-19/1706r0</a:t>
            </a:r>
            <a:endParaRPr lang="en-US"/>
          </a:p>
        </p:txBody>
      </p:sp>
      <p:sp>
        <p:nvSpPr>
          <p:cNvPr id="5" name="Rectangle 3"/>
          <p:cNvSpPr>
            <a:spLocks noGrp="1" noChangeArrowheads="1"/>
          </p:cNvSpPr>
          <p:nvPr>
            <p:ph type="dt"/>
          </p:nvPr>
        </p:nvSpPr>
        <p:spPr>
          <a:ln/>
        </p:spPr>
        <p:txBody>
          <a:bodyPr/>
          <a:lstStyle/>
          <a:p>
            <a:r>
              <a:rPr lang="en-US" smtClean="0"/>
              <a:t>September 2019</a:t>
            </a:r>
            <a:endParaRPr lang="en-US"/>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802.11-19/1706r0</a:t>
            </a:r>
            <a:endParaRPr lang="en-US"/>
          </a:p>
        </p:txBody>
      </p:sp>
      <p:sp>
        <p:nvSpPr>
          <p:cNvPr id="5" name="Rectangle 3"/>
          <p:cNvSpPr>
            <a:spLocks noGrp="1" noChangeArrowheads="1"/>
          </p:cNvSpPr>
          <p:nvPr>
            <p:ph type="dt"/>
          </p:nvPr>
        </p:nvSpPr>
        <p:spPr>
          <a:ln/>
        </p:spPr>
        <p:txBody>
          <a:bodyPr/>
          <a:lstStyle/>
          <a:p>
            <a:r>
              <a:rPr lang="en-US" smtClean="0"/>
              <a:t>September 2019</a:t>
            </a:r>
            <a:endParaRPr lang="en-US"/>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802.11-19/1706r0</a:t>
            </a:r>
            <a:endParaRPr lang="en-US"/>
          </a:p>
        </p:txBody>
      </p:sp>
      <p:sp>
        <p:nvSpPr>
          <p:cNvPr id="5" name="Rectangle 3"/>
          <p:cNvSpPr>
            <a:spLocks noGrp="1" noChangeArrowheads="1"/>
          </p:cNvSpPr>
          <p:nvPr>
            <p:ph type="dt"/>
          </p:nvPr>
        </p:nvSpPr>
        <p:spPr>
          <a:ln/>
        </p:spPr>
        <p:txBody>
          <a:bodyPr/>
          <a:lstStyle/>
          <a:p>
            <a:r>
              <a:rPr lang="en-US" smtClean="0"/>
              <a:t>September 2019</a:t>
            </a:r>
            <a:endParaRPr lang="en-US"/>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802.11-11/0xxxr0</a:t>
            </a:r>
          </a:p>
        </p:txBody>
      </p:sp>
      <p:sp>
        <p:nvSpPr>
          <p:cNvPr id="13315" name="Rectangle 3"/>
          <p:cNvSpPr>
            <a:spLocks noGrp="1" noChangeArrowheads="1"/>
          </p:cNvSpPr>
          <p:nvPr>
            <p:ph type="dt" sz="quarter" idx="1"/>
          </p:nvPr>
        </p:nvSpPr>
        <p:spPr>
          <a:noFill/>
        </p:spPr>
        <p:txBody>
          <a:bodyPr/>
          <a:lstStyle/>
          <a:p>
            <a:r>
              <a:rPr lang="en-US"/>
              <a:t>November 2011</a:t>
            </a:r>
          </a:p>
        </p:txBody>
      </p:sp>
      <p:sp>
        <p:nvSpPr>
          <p:cNvPr id="13316" name="Rectangle 6"/>
          <p:cNvSpPr>
            <a:spLocks noGrp="1" noChangeArrowheads="1"/>
          </p:cNvSpPr>
          <p:nvPr>
            <p:ph type="ftr" sz="quarter" idx="4"/>
          </p:nvPr>
        </p:nvSpPr>
        <p:spPr>
          <a:noFill/>
        </p:spPr>
        <p:txBody>
          <a:bodyPr/>
          <a:lstStyle/>
          <a:p>
            <a:pPr lvl="4"/>
            <a:r>
              <a:rPr lang="en-US"/>
              <a:t>Osama Aboul-Magd (Samsung)</a:t>
            </a:r>
          </a:p>
        </p:txBody>
      </p:sp>
      <p:sp>
        <p:nvSpPr>
          <p:cNvPr id="13317" name="Rectangle 7"/>
          <p:cNvSpPr>
            <a:spLocks noGrp="1" noChangeArrowheads="1"/>
          </p:cNvSpPr>
          <p:nvPr>
            <p:ph type="sldNum" sz="quarter" idx="5"/>
          </p:nvPr>
        </p:nvSpPr>
        <p:spPr>
          <a:noFill/>
        </p:spPr>
        <p:txBody>
          <a:bodyPr/>
          <a:lstStyle/>
          <a:p>
            <a:r>
              <a:rPr lang="en-US"/>
              <a:t>Page </a:t>
            </a:r>
            <a:fld id="{CC47AE6E-6830-4D66-A48E-1AB33BF56CB8}" type="slidenum">
              <a:rPr lang="en-US" smtClean="0"/>
              <a:pPr/>
              <a:t>42</a:t>
            </a:fld>
            <a:endParaRPr lang="en-US"/>
          </a:p>
        </p:txBody>
      </p:sp>
      <p:sp>
        <p:nvSpPr>
          <p:cNvPr id="13318" name="Rectangle 2"/>
          <p:cNvSpPr>
            <a:spLocks noGrp="1" noRot="1" noChangeAspect="1" noChangeArrowheads="1" noTextEdit="1"/>
          </p:cNvSpPr>
          <p:nvPr>
            <p:ph type="sldImg"/>
          </p:nvPr>
        </p:nvSpPr>
        <p:spPr>
          <a:xfrm>
            <a:off x="384175" y="701675"/>
            <a:ext cx="6165850"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4379379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p>
            <a:r>
              <a:rPr lang="en-US"/>
              <a:t>doc.: IEEE 802.11-11/0xxxr0</a:t>
            </a:r>
          </a:p>
        </p:txBody>
      </p:sp>
      <p:sp>
        <p:nvSpPr>
          <p:cNvPr id="14339" name="Rectangle 3"/>
          <p:cNvSpPr>
            <a:spLocks noGrp="1" noChangeArrowheads="1"/>
          </p:cNvSpPr>
          <p:nvPr>
            <p:ph type="dt" sz="quarter" idx="1"/>
          </p:nvPr>
        </p:nvSpPr>
        <p:spPr>
          <a:noFill/>
        </p:spPr>
        <p:txBody>
          <a:bodyPr/>
          <a:lstStyle/>
          <a:p>
            <a:r>
              <a:rPr lang="en-US"/>
              <a:t>November 2011</a:t>
            </a:r>
          </a:p>
        </p:txBody>
      </p:sp>
      <p:sp>
        <p:nvSpPr>
          <p:cNvPr id="14340" name="Rectangle 6"/>
          <p:cNvSpPr>
            <a:spLocks noGrp="1" noChangeArrowheads="1"/>
          </p:cNvSpPr>
          <p:nvPr>
            <p:ph type="ftr" sz="quarter" idx="4"/>
          </p:nvPr>
        </p:nvSpPr>
        <p:spPr>
          <a:noFill/>
        </p:spPr>
        <p:txBody>
          <a:bodyPr/>
          <a:lstStyle/>
          <a:p>
            <a:pPr lvl="4"/>
            <a:r>
              <a:rPr lang="en-US"/>
              <a:t>Osama Aboul-Magd (Samsung)</a:t>
            </a:r>
          </a:p>
        </p:txBody>
      </p:sp>
      <p:sp>
        <p:nvSpPr>
          <p:cNvPr id="14341" name="Rectangle 7"/>
          <p:cNvSpPr>
            <a:spLocks noGrp="1" noChangeArrowheads="1"/>
          </p:cNvSpPr>
          <p:nvPr>
            <p:ph type="sldNum" sz="quarter" idx="5"/>
          </p:nvPr>
        </p:nvSpPr>
        <p:spPr>
          <a:noFill/>
        </p:spPr>
        <p:txBody>
          <a:bodyPr/>
          <a:lstStyle/>
          <a:p>
            <a:r>
              <a:rPr lang="en-US"/>
              <a:t>Page </a:t>
            </a:r>
            <a:fld id="{E45B7B12-CE07-4A54-96EB-35A50D49DB14}" type="slidenum">
              <a:rPr lang="en-US" smtClean="0"/>
              <a:pPr/>
              <a:t>43</a:t>
            </a:fld>
            <a:endParaRPr lang="en-US"/>
          </a:p>
        </p:txBody>
      </p:sp>
      <p:sp>
        <p:nvSpPr>
          <p:cNvPr id="14342" name="Rectangle 2"/>
          <p:cNvSpPr>
            <a:spLocks noGrp="1" noRot="1" noChangeAspect="1" noChangeArrowheads="1" noTextEdit="1"/>
          </p:cNvSpPr>
          <p:nvPr>
            <p:ph type="sldImg"/>
          </p:nvPr>
        </p:nvSpPr>
        <p:spPr>
          <a:xfrm>
            <a:off x="384175" y="701675"/>
            <a:ext cx="6165850" cy="3468688"/>
          </a:xfrm>
          <a:ln cap="flat"/>
        </p:spPr>
      </p:sp>
      <p:sp>
        <p:nvSpPr>
          <p:cNvPr id="14343"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1096480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802.11-11/0xxxr0</a:t>
            </a:r>
          </a:p>
        </p:txBody>
      </p:sp>
      <p:sp>
        <p:nvSpPr>
          <p:cNvPr id="5" name="Date Placeholder 4"/>
          <p:cNvSpPr>
            <a:spLocks noGrp="1"/>
          </p:cNvSpPr>
          <p:nvPr>
            <p:ph type="dt" idx="11"/>
          </p:nvPr>
        </p:nvSpPr>
        <p:spPr/>
        <p:txBody>
          <a:bodyPr/>
          <a:lstStyle/>
          <a:p>
            <a:pPr>
              <a:defRPr/>
            </a:pPr>
            <a:r>
              <a:rPr lang="en-US"/>
              <a:t>November 2011</a:t>
            </a:r>
          </a:p>
        </p:txBody>
      </p:sp>
      <p:sp>
        <p:nvSpPr>
          <p:cNvPr id="6" name="Footer Placeholder 5"/>
          <p:cNvSpPr>
            <a:spLocks noGrp="1"/>
          </p:cNvSpPr>
          <p:nvPr>
            <p:ph type="ftr" sz="quarter" idx="12"/>
          </p:nvPr>
        </p:nvSpPr>
        <p:spPr/>
        <p:txBody>
          <a:bodyPr/>
          <a:lstStyle/>
          <a:p>
            <a:pPr lvl="4">
              <a:defRPr/>
            </a:pPr>
            <a:r>
              <a:rPr lang="en-US"/>
              <a:t>Osama Aboul-Magd (Samsung)</a:t>
            </a:r>
          </a:p>
        </p:txBody>
      </p:sp>
      <p:sp>
        <p:nvSpPr>
          <p:cNvPr id="7" name="Slide Number Placeholder 6"/>
          <p:cNvSpPr>
            <a:spLocks noGrp="1"/>
          </p:cNvSpPr>
          <p:nvPr>
            <p:ph type="sldNum" sz="quarter" idx="13"/>
          </p:nvPr>
        </p:nvSpPr>
        <p:spPr/>
        <p:txBody>
          <a:bodyPr/>
          <a:lstStyle/>
          <a:p>
            <a:pPr>
              <a:defRPr/>
            </a:pPr>
            <a:r>
              <a:rPr lang="en-US"/>
              <a:t>Page </a:t>
            </a:r>
            <a:fld id="{8494B09C-02D3-414B-B0EE-19148CC64A93}" type="slidenum">
              <a:rPr lang="en-US" smtClean="0"/>
              <a:pPr>
                <a:defRPr/>
              </a:pPr>
              <a:t>44</a:t>
            </a:fld>
            <a:endParaRPr lang="en-US"/>
          </a:p>
        </p:txBody>
      </p:sp>
    </p:spTree>
    <p:extLst>
      <p:ext uri="{BB962C8B-B14F-4D97-AF65-F5344CB8AC3E}">
        <p14:creationId xmlns:p14="http://schemas.microsoft.com/office/powerpoint/2010/main" val="40638322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384175" y="701675"/>
            <a:ext cx="6165850" cy="3468688"/>
          </a:xfrm>
          <a:ln/>
        </p:spPr>
      </p:sp>
      <p:sp>
        <p:nvSpPr>
          <p:cNvPr id="16387" name="Notes Placeholder 2"/>
          <p:cNvSpPr>
            <a:spLocks noGrp="1"/>
          </p:cNvSpPr>
          <p:nvPr>
            <p:ph type="body" idx="1"/>
          </p:nvPr>
        </p:nvSpPr>
        <p:spPr>
          <a:noFill/>
          <a:ln/>
        </p:spPr>
        <p:txBody>
          <a:bodyPr/>
          <a:lstStyle/>
          <a:p>
            <a:endParaRPr lang="en-US"/>
          </a:p>
        </p:txBody>
      </p:sp>
      <p:sp>
        <p:nvSpPr>
          <p:cNvPr id="16388" name="Header Placeholder 3"/>
          <p:cNvSpPr>
            <a:spLocks noGrp="1"/>
          </p:cNvSpPr>
          <p:nvPr>
            <p:ph type="hdr" sz="quarter"/>
          </p:nvPr>
        </p:nvSpPr>
        <p:spPr>
          <a:noFill/>
        </p:spPr>
        <p:txBody>
          <a:bodyPr/>
          <a:lstStyle/>
          <a:p>
            <a:r>
              <a:rPr lang="en-US"/>
              <a:t>doc.: IEEE 802.11-11/0xxxr0</a:t>
            </a:r>
          </a:p>
        </p:txBody>
      </p:sp>
      <p:sp>
        <p:nvSpPr>
          <p:cNvPr id="16389" name="Date Placeholder 4"/>
          <p:cNvSpPr>
            <a:spLocks noGrp="1"/>
          </p:cNvSpPr>
          <p:nvPr>
            <p:ph type="dt" sz="quarter" idx="1"/>
          </p:nvPr>
        </p:nvSpPr>
        <p:spPr>
          <a:noFill/>
        </p:spPr>
        <p:txBody>
          <a:bodyPr/>
          <a:lstStyle/>
          <a:p>
            <a:r>
              <a:rPr lang="en-US"/>
              <a:t>November 2011</a:t>
            </a:r>
          </a:p>
        </p:txBody>
      </p:sp>
      <p:sp>
        <p:nvSpPr>
          <p:cNvPr id="16390" name="Footer Placeholder 5"/>
          <p:cNvSpPr>
            <a:spLocks noGrp="1"/>
          </p:cNvSpPr>
          <p:nvPr>
            <p:ph type="ftr" sz="quarter" idx="4"/>
          </p:nvPr>
        </p:nvSpPr>
        <p:spPr>
          <a:noFill/>
        </p:spPr>
        <p:txBody>
          <a:bodyPr/>
          <a:lstStyle/>
          <a:p>
            <a:pPr lvl="4"/>
            <a:r>
              <a:rPr lang="en-US"/>
              <a:t>Osama Aboul-Magd (Samsung)</a:t>
            </a:r>
          </a:p>
        </p:txBody>
      </p:sp>
      <p:sp>
        <p:nvSpPr>
          <p:cNvPr id="16391" name="Slide Number Placeholder 6"/>
          <p:cNvSpPr>
            <a:spLocks noGrp="1"/>
          </p:cNvSpPr>
          <p:nvPr>
            <p:ph type="sldNum" sz="quarter" idx="5"/>
          </p:nvPr>
        </p:nvSpPr>
        <p:spPr>
          <a:noFill/>
        </p:spPr>
        <p:txBody>
          <a:bodyPr/>
          <a:lstStyle/>
          <a:p>
            <a:r>
              <a:rPr lang="en-US"/>
              <a:t>Page </a:t>
            </a:r>
            <a:fld id="{C0FE0FD1-4DD9-4FB0-9C7C-C209A0639D2E}" type="slidenum">
              <a:rPr lang="en-US" smtClean="0"/>
              <a:pPr/>
              <a:t>45</a:t>
            </a:fld>
            <a:endParaRPr lang="en-US"/>
          </a:p>
        </p:txBody>
      </p:sp>
    </p:spTree>
    <p:extLst>
      <p:ext uri="{BB962C8B-B14F-4D97-AF65-F5344CB8AC3E}">
        <p14:creationId xmlns:p14="http://schemas.microsoft.com/office/powerpoint/2010/main" val="5810022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5</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6479066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BB3B9FA0-5DE5-48EA-8E8D-E050FA4316D8}" type="slidenum">
              <a:rPr lang="en-US" altLang="en-US" smtClean="0"/>
              <a:pPr>
                <a:spcBef>
                  <a:spcPct val="0"/>
                </a:spcBef>
              </a:pPr>
              <a:t>47</a:t>
            </a:fld>
            <a:endParaRPr lang="en-US" altLang="en-US" smtClean="0"/>
          </a:p>
        </p:txBody>
      </p:sp>
      <p:sp>
        <p:nvSpPr>
          <p:cNvPr id="16390" name="Rectangle 2"/>
          <p:cNvSpPr>
            <a:spLocks noGrp="1" noRot="1" noChangeAspect="1" noChangeArrowheads="1" noTextEdit="1"/>
          </p:cNvSpPr>
          <p:nvPr>
            <p:ph type="sldImg"/>
          </p:nvPr>
        </p:nvSpPr>
        <p:spPr>
          <a:xfrm>
            <a:off x="384175" y="701675"/>
            <a:ext cx="6165850"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96829190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smtClean="0"/>
              <a:t>doc.: IEEE 802.11-11/0xxxr0</a:t>
            </a:r>
          </a:p>
        </p:txBody>
      </p:sp>
      <p:sp>
        <p:nvSpPr>
          <p:cNvPr id="14339" name="Rectangle 3"/>
          <p:cNvSpPr>
            <a:spLocks noGrp="1" noChangeArrowheads="1"/>
          </p:cNvSpPr>
          <p:nvPr>
            <p:ph type="dt" sz="quarter" idx="1"/>
          </p:nvPr>
        </p:nvSpPr>
        <p:spPr/>
        <p:txBody>
          <a:bodyPr/>
          <a:lstStyle/>
          <a:p>
            <a:pPr>
              <a:defRPr/>
            </a:pPr>
            <a:r>
              <a:rPr lang="en-US" smtClean="0"/>
              <a:t>November 2011</a:t>
            </a:r>
          </a:p>
        </p:txBody>
      </p:sp>
      <p:sp>
        <p:nvSpPr>
          <p:cNvPr id="14340" name="Rectangle 6"/>
          <p:cNvSpPr>
            <a:spLocks noGrp="1" noChangeArrowheads="1"/>
          </p:cNvSpPr>
          <p:nvPr>
            <p:ph type="ftr" sz="quarter" idx="4"/>
          </p:nvPr>
        </p:nvSpPr>
        <p:spPr/>
        <p:txBody>
          <a:bodyPr/>
          <a:lstStyle/>
          <a:p>
            <a:pPr lvl="4">
              <a:defRPr/>
            </a:pPr>
            <a:r>
              <a:rPr lang="en-US" smtClean="0"/>
              <a:t>Osama Aboul-Magd (Samsung)</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5CCDCAA7-3859-4832-A0E9-004121392C26}" type="slidenum">
              <a:rPr lang="en-US" altLang="en-US" smtClean="0"/>
              <a:pPr>
                <a:spcBef>
                  <a:spcPct val="0"/>
                </a:spcBef>
              </a:pPr>
              <a:t>48</a:t>
            </a:fld>
            <a:endParaRPr lang="en-US" altLang="en-US" smtClean="0"/>
          </a:p>
        </p:txBody>
      </p:sp>
      <p:sp>
        <p:nvSpPr>
          <p:cNvPr id="18438" name="Rectangle 2"/>
          <p:cNvSpPr>
            <a:spLocks noGrp="1" noRot="1" noChangeAspect="1" noChangeArrowheads="1" noTextEdit="1"/>
          </p:cNvSpPr>
          <p:nvPr>
            <p:ph type="sldImg"/>
          </p:nvPr>
        </p:nvSpPr>
        <p:spPr>
          <a:xfrm>
            <a:off x="384175" y="701675"/>
            <a:ext cx="6165850"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15912206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384175" y="701675"/>
            <a:ext cx="6165850"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00C3F1C5-F5E6-4EB6-B375-09EEAD81BB07}" type="slidenum">
              <a:rPr lang="en-US" altLang="en-US" smtClean="0"/>
              <a:pPr>
                <a:spcBef>
                  <a:spcPct val="0"/>
                </a:spcBef>
              </a:pPr>
              <a:t>49</a:t>
            </a:fld>
            <a:endParaRPr lang="en-US" altLang="en-US" smtClean="0"/>
          </a:p>
        </p:txBody>
      </p:sp>
    </p:spTree>
    <p:extLst>
      <p:ext uri="{BB962C8B-B14F-4D97-AF65-F5344CB8AC3E}">
        <p14:creationId xmlns:p14="http://schemas.microsoft.com/office/powerpoint/2010/main" val="419077329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384175" y="701675"/>
            <a:ext cx="6165850" cy="3468688"/>
          </a:xfrm>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D3D53425-07ED-4426-A6FE-50CA34F4EDCF}" type="slidenum">
              <a:rPr lang="en-US" altLang="en-US" smtClean="0"/>
              <a:pPr>
                <a:spcBef>
                  <a:spcPct val="0"/>
                </a:spcBef>
              </a:pPr>
              <a:t>50</a:t>
            </a:fld>
            <a:endParaRPr lang="en-US" altLang="en-US" smtClean="0"/>
          </a:p>
        </p:txBody>
      </p:sp>
    </p:spTree>
    <p:extLst>
      <p:ext uri="{BB962C8B-B14F-4D97-AF65-F5344CB8AC3E}">
        <p14:creationId xmlns:p14="http://schemas.microsoft.com/office/powerpoint/2010/main" val="148955540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384175" y="701675"/>
            <a:ext cx="6165850"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7CAE8E6-C9B7-42DD-93C7-FC4C69A17475}" type="slidenum">
              <a:rPr lang="en-US" altLang="en-US" smtClean="0"/>
              <a:pPr>
                <a:spcBef>
                  <a:spcPct val="0"/>
                </a:spcBef>
              </a:pPr>
              <a:t>51</a:t>
            </a:fld>
            <a:endParaRPr lang="en-US" altLang="en-US" smtClean="0"/>
          </a:p>
        </p:txBody>
      </p:sp>
    </p:spTree>
    <p:extLst>
      <p:ext uri="{BB962C8B-B14F-4D97-AF65-F5344CB8AC3E}">
        <p14:creationId xmlns:p14="http://schemas.microsoft.com/office/powerpoint/2010/main" val="424773964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384175" y="701675"/>
            <a:ext cx="6165850"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C5677FD0-B9D8-45F4-8B4D-5D8D80305F5D}" type="slidenum">
              <a:rPr lang="en-US" altLang="en-US" smtClean="0"/>
              <a:pPr>
                <a:spcBef>
                  <a:spcPct val="0"/>
                </a:spcBef>
              </a:pPr>
              <a:t>52</a:t>
            </a:fld>
            <a:endParaRPr lang="en-US" altLang="en-US" smtClean="0"/>
          </a:p>
        </p:txBody>
      </p:sp>
    </p:spTree>
    <p:extLst>
      <p:ext uri="{BB962C8B-B14F-4D97-AF65-F5344CB8AC3E}">
        <p14:creationId xmlns:p14="http://schemas.microsoft.com/office/powerpoint/2010/main" val="2165265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53</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99951E6F-3E83-4EC3-B7FE-DE4A0DBD7FFD}" type="slidenum">
              <a:rPr lang="en-US" altLang="en-US" smtClean="0"/>
              <a:pPr>
                <a:spcBef>
                  <a:spcPct val="0"/>
                </a:spcBef>
              </a:pPr>
              <a:t>58</a:t>
            </a:fld>
            <a:endParaRPr lang="en-US" altLang="en-US" smtClean="0"/>
          </a:p>
        </p:txBody>
      </p:sp>
    </p:spTree>
    <p:extLst>
      <p:ext uri="{BB962C8B-B14F-4D97-AF65-F5344CB8AC3E}">
        <p14:creationId xmlns:p14="http://schemas.microsoft.com/office/powerpoint/2010/main" val="1411084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xfrm>
            <a:off x="384175" y="701675"/>
            <a:ext cx="6165850" cy="3468688"/>
          </a:xfrm>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92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144D5DE0-B752-4ABB-A75F-CE3A367C841A}" type="slidenum">
              <a:rPr lang="en-US" altLang="en-US" smtClean="0"/>
              <a:pPr>
                <a:spcBef>
                  <a:spcPct val="0"/>
                </a:spcBef>
              </a:pPr>
              <a:t>61</a:t>
            </a:fld>
            <a:endParaRPr lang="en-US" altLang="en-US" smtClean="0"/>
          </a:p>
        </p:txBody>
      </p:sp>
    </p:spTree>
    <p:extLst>
      <p:ext uri="{BB962C8B-B14F-4D97-AF65-F5344CB8AC3E}">
        <p14:creationId xmlns:p14="http://schemas.microsoft.com/office/powerpoint/2010/main" val="95109865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62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174435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802.11-19/1428r0</a:t>
            </a:r>
            <a:endParaRPr lang="en-US"/>
          </a:p>
        </p:txBody>
      </p:sp>
      <p:sp>
        <p:nvSpPr>
          <p:cNvPr id="5" name="Rectangle 3"/>
          <p:cNvSpPr>
            <a:spLocks noGrp="1" noChangeArrowheads="1"/>
          </p:cNvSpPr>
          <p:nvPr>
            <p:ph type="dt"/>
          </p:nvPr>
        </p:nvSpPr>
        <p:spPr>
          <a:ln/>
        </p:spPr>
        <p:txBody>
          <a:bodyPr/>
          <a:lstStyle/>
          <a:p>
            <a:r>
              <a:rPr lang="en-GB"/>
              <a:t>September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66</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802.11-19/1428r0</a:t>
            </a:r>
            <a:endParaRPr lang="en-US"/>
          </a:p>
        </p:txBody>
      </p:sp>
      <p:sp>
        <p:nvSpPr>
          <p:cNvPr id="5" name="Rectangle 3"/>
          <p:cNvSpPr>
            <a:spLocks noGrp="1" noChangeArrowheads="1"/>
          </p:cNvSpPr>
          <p:nvPr>
            <p:ph type="dt"/>
          </p:nvPr>
        </p:nvSpPr>
        <p:spPr>
          <a:ln/>
        </p:spPr>
        <p:txBody>
          <a:bodyPr/>
          <a:lstStyle/>
          <a:p>
            <a:r>
              <a:rPr lang="en-GB"/>
              <a:t>September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802.11-19/1428r0</a:t>
            </a:r>
            <a:endParaRPr lang="en-US"/>
          </a:p>
        </p:txBody>
      </p:sp>
      <p:sp>
        <p:nvSpPr>
          <p:cNvPr id="5" name="Rectangle 3"/>
          <p:cNvSpPr>
            <a:spLocks noGrp="1" noChangeArrowheads="1"/>
          </p:cNvSpPr>
          <p:nvPr>
            <p:ph type="dt"/>
          </p:nvPr>
        </p:nvSpPr>
        <p:spPr>
          <a:ln/>
        </p:spPr>
        <p:txBody>
          <a:bodyPr/>
          <a:lstStyle/>
          <a:p>
            <a:r>
              <a:rPr lang="en-GB"/>
              <a:t>September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802.11-19/1428r0</a:t>
            </a:r>
            <a:endParaRPr lang="en-US"/>
          </a:p>
        </p:txBody>
      </p:sp>
      <p:sp>
        <p:nvSpPr>
          <p:cNvPr id="5" name="Rectangle 3"/>
          <p:cNvSpPr>
            <a:spLocks noGrp="1" noChangeArrowheads="1"/>
          </p:cNvSpPr>
          <p:nvPr>
            <p:ph type="dt"/>
          </p:nvPr>
        </p:nvSpPr>
        <p:spPr>
          <a:ln/>
        </p:spPr>
        <p:txBody>
          <a:bodyPr/>
          <a:lstStyle/>
          <a:p>
            <a:r>
              <a:rPr lang="en-GB"/>
              <a:t>September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802.11-18/0980r0</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73</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252369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802.11-18/0980r0</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79</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p:nvPr/>
        </p:nvSpPr>
        <p:spPr>
          <a:xfrm>
            <a:off x="5513400" y="120600"/>
            <a:ext cx="640440" cy="21168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sv-SE" sz="1400" b="1" strike="noStrike" spc="-1">
                <a:solidFill>
                  <a:srgbClr val="000000"/>
                </a:solidFill>
                <a:latin typeface="Times New Roman"/>
                <a:ea typeface="+mn-ea"/>
              </a:rPr>
              <a:t>doc.: IEEE 802.11-13/0900r0</a:t>
            </a:r>
            <a:endParaRPr lang="sv-SE" sz="1400" b="0" strike="noStrike" spc="-1">
              <a:latin typeface="DejaVu Sans"/>
            </a:endParaRPr>
          </a:p>
        </p:txBody>
      </p:sp>
      <p:sp>
        <p:nvSpPr>
          <p:cNvPr id="65" name="CustomShape 2"/>
          <p:cNvSpPr/>
          <p:nvPr/>
        </p:nvSpPr>
        <p:spPr>
          <a:xfrm>
            <a:off x="641520" y="120600"/>
            <a:ext cx="825840" cy="21168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sv-SE" sz="1400" b="1" strike="noStrike" spc="-1">
                <a:solidFill>
                  <a:srgbClr val="000000"/>
                </a:solidFill>
                <a:latin typeface="Times New Roman"/>
                <a:ea typeface="+mn-ea"/>
              </a:rPr>
              <a:t>July 2013</a:t>
            </a:r>
            <a:endParaRPr lang="sv-SE" sz="1400" b="0" strike="noStrike" spc="-1">
              <a:latin typeface="DejaVu Sans"/>
            </a:endParaRPr>
          </a:p>
        </p:txBody>
      </p:sp>
      <p:sp>
        <p:nvSpPr>
          <p:cNvPr id="66" name="CustomShape 3"/>
          <p:cNvSpPr/>
          <p:nvPr/>
        </p:nvSpPr>
        <p:spPr>
          <a:xfrm>
            <a:off x="5230800" y="9615600"/>
            <a:ext cx="922680" cy="1814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458640" algn="r">
              <a:lnSpc>
                <a:spcPct val="100000"/>
              </a:lnSpc>
            </a:pPr>
            <a:r>
              <a:rPr lang="sv-SE" sz="1200" b="0" strike="noStrike" spc="-1">
                <a:solidFill>
                  <a:srgbClr val="000000"/>
                </a:solidFill>
                <a:latin typeface="Times New Roman"/>
                <a:ea typeface="+mn-ea"/>
              </a:rPr>
              <a:t>Clint Chaplin, Chair (Samsung)</a:t>
            </a:r>
            <a:endParaRPr lang="sv-SE" sz="1200" b="0" strike="noStrike" spc="-1">
              <a:latin typeface="DejaVu Sans"/>
            </a:endParaRPr>
          </a:p>
        </p:txBody>
      </p:sp>
      <p:sp>
        <p:nvSpPr>
          <p:cNvPr id="67" name="CustomShape 4"/>
          <p:cNvSpPr/>
          <p:nvPr/>
        </p:nvSpPr>
        <p:spPr>
          <a:xfrm>
            <a:off x="3146400" y="9615600"/>
            <a:ext cx="511560" cy="1814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sv-SE" sz="1200" b="0" strike="noStrike" spc="-1">
                <a:solidFill>
                  <a:srgbClr val="000000"/>
                </a:solidFill>
                <a:latin typeface="Times New Roman"/>
                <a:ea typeface="+mn-ea"/>
              </a:rPr>
              <a:t>Page </a:t>
            </a:r>
            <a:fld id="{2B5F3D45-A2E1-4593-AE10-192CEF049B0E}" type="slidenum">
              <a:rPr lang="sv-SE" sz="1200" b="0" strike="noStrike" spc="-1">
                <a:solidFill>
                  <a:srgbClr val="000000"/>
                </a:solidFill>
                <a:latin typeface="Times New Roman"/>
                <a:ea typeface="+mn-ea"/>
              </a:rPr>
              <a:t>84</a:t>
            </a:fld>
            <a:endParaRPr lang="sv-SE" sz="1200" b="0" strike="noStrike" spc="-1">
              <a:latin typeface="DejaVu Sans"/>
            </a:endParaRPr>
          </a:p>
        </p:txBody>
      </p:sp>
      <p:sp>
        <p:nvSpPr>
          <p:cNvPr id="68" name="PlaceHolder 5"/>
          <p:cNvSpPr>
            <a:spLocks noGrp="1" noRot="1" noChangeAspect="1"/>
          </p:cNvSpPr>
          <p:nvPr>
            <p:ph type="sldImg"/>
          </p:nvPr>
        </p:nvSpPr>
        <p:spPr>
          <a:xfrm>
            <a:off x="98425" y="750888"/>
            <a:ext cx="6597650" cy="3711575"/>
          </a:xfrm>
          <a:prstGeom prst="rect">
            <a:avLst/>
          </a:prstGeom>
        </p:spPr>
      </p:sp>
      <p:sp>
        <p:nvSpPr>
          <p:cNvPr id="69" name="PlaceHolder 6"/>
          <p:cNvSpPr>
            <a:spLocks noGrp="1"/>
          </p:cNvSpPr>
          <p:nvPr>
            <p:ph type="body"/>
          </p:nvPr>
        </p:nvSpPr>
        <p:spPr>
          <a:xfrm>
            <a:off x="905040" y="4716360"/>
            <a:ext cx="4983840" cy="4470840"/>
          </a:xfrm>
          <a:prstGeom prst="rect">
            <a:avLst/>
          </a:prstGeom>
        </p:spPr>
        <p:txBody>
          <a:bodyPr lIns="93600" tIns="46080" rIns="93600" bIns="46080">
            <a:noAutofit/>
          </a:bodyPr>
          <a:lstStyle/>
          <a:p>
            <a:endParaRPr lang="sv-SE" sz="2000" b="0" strike="noStrike" spc="-1">
              <a:latin typeface="DejaVu Sans"/>
            </a:endParaRPr>
          </a:p>
        </p:txBody>
      </p:sp>
    </p:spTree>
    <p:extLst>
      <p:ext uri="{BB962C8B-B14F-4D97-AF65-F5344CB8AC3E}">
        <p14:creationId xmlns:p14="http://schemas.microsoft.com/office/powerpoint/2010/main" val="177093399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CustomShape 1"/>
          <p:cNvSpPr/>
          <p:nvPr/>
        </p:nvSpPr>
        <p:spPr>
          <a:xfrm>
            <a:off x="5513400" y="120600"/>
            <a:ext cx="640440" cy="21168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sv-SE" sz="1400" b="1" strike="noStrike" spc="-1">
                <a:solidFill>
                  <a:srgbClr val="000000"/>
                </a:solidFill>
                <a:latin typeface="Times New Roman"/>
                <a:ea typeface="+mn-ea"/>
              </a:rPr>
              <a:t>doc.: IEEE 802.11-13/0900r0</a:t>
            </a:r>
            <a:endParaRPr lang="sv-SE" sz="1400" b="0" strike="noStrike" spc="-1">
              <a:latin typeface="DejaVu Sans"/>
            </a:endParaRPr>
          </a:p>
        </p:txBody>
      </p:sp>
      <p:sp>
        <p:nvSpPr>
          <p:cNvPr id="71" name="CustomShape 2"/>
          <p:cNvSpPr/>
          <p:nvPr/>
        </p:nvSpPr>
        <p:spPr>
          <a:xfrm>
            <a:off x="641520" y="120600"/>
            <a:ext cx="825840" cy="21168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sv-SE" sz="1400" b="1" strike="noStrike" spc="-1">
                <a:solidFill>
                  <a:srgbClr val="000000"/>
                </a:solidFill>
                <a:latin typeface="Times New Roman"/>
                <a:ea typeface="+mn-ea"/>
              </a:rPr>
              <a:t>July 2013</a:t>
            </a:r>
            <a:endParaRPr lang="sv-SE" sz="1400" b="0" strike="noStrike" spc="-1">
              <a:latin typeface="DejaVu Sans"/>
            </a:endParaRPr>
          </a:p>
        </p:txBody>
      </p:sp>
      <p:sp>
        <p:nvSpPr>
          <p:cNvPr id="72" name="CustomShape 3"/>
          <p:cNvSpPr/>
          <p:nvPr/>
        </p:nvSpPr>
        <p:spPr>
          <a:xfrm>
            <a:off x="5230800" y="9615600"/>
            <a:ext cx="922680" cy="1814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458640" algn="r">
              <a:lnSpc>
                <a:spcPct val="100000"/>
              </a:lnSpc>
            </a:pPr>
            <a:r>
              <a:rPr lang="sv-SE" sz="1200" b="0" strike="noStrike" spc="-1">
                <a:solidFill>
                  <a:srgbClr val="000000"/>
                </a:solidFill>
                <a:latin typeface="Times New Roman"/>
                <a:ea typeface="+mn-ea"/>
              </a:rPr>
              <a:t>Clint Chaplin, Chair (Samsung)</a:t>
            </a:r>
            <a:endParaRPr lang="sv-SE" sz="1200" b="0" strike="noStrike" spc="-1">
              <a:latin typeface="DejaVu Sans"/>
            </a:endParaRPr>
          </a:p>
        </p:txBody>
      </p:sp>
      <p:sp>
        <p:nvSpPr>
          <p:cNvPr id="73" name="CustomShape 4"/>
          <p:cNvSpPr/>
          <p:nvPr/>
        </p:nvSpPr>
        <p:spPr>
          <a:xfrm>
            <a:off x="3146400" y="9615600"/>
            <a:ext cx="511560" cy="1814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sv-SE" sz="1200" b="0" strike="noStrike" spc="-1">
                <a:solidFill>
                  <a:srgbClr val="000000"/>
                </a:solidFill>
                <a:latin typeface="Times New Roman"/>
                <a:ea typeface="+mn-ea"/>
              </a:rPr>
              <a:t>Page </a:t>
            </a:r>
            <a:fld id="{5969CF23-81C6-476B-AFC4-584A48E43C11}" type="slidenum">
              <a:rPr lang="sv-SE" sz="1200" b="0" strike="noStrike" spc="-1">
                <a:solidFill>
                  <a:srgbClr val="000000"/>
                </a:solidFill>
                <a:latin typeface="Times New Roman"/>
                <a:ea typeface="+mn-ea"/>
              </a:rPr>
              <a:t>85</a:t>
            </a:fld>
            <a:endParaRPr lang="sv-SE" sz="1200" b="0" strike="noStrike" spc="-1">
              <a:latin typeface="DejaVu Sans"/>
            </a:endParaRPr>
          </a:p>
        </p:txBody>
      </p:sp>
      <p:sp>
        <p:nvSpPr>
          <p:cNvPr id="74" name="PlaceHolder 5"/>
          <p:cNvSpPr>
            <a:spLocks noGrp="1" noRot="1" noChangeAspect="1"/>
          </p:cNvSpPr>
          <p:nvPr>
            <p:ph type="sldImg"/>
          </p:nvPr>
        </p:nvSpPr>
        <p:spPr>
          <a:xfrm>
            <a:off x="98425" y="750888"/>
            <a:ext cx="6597650" cy="3711575"/>
          </a:xfrm>
          <a:prstGeom prst="rect">
            <a:avLst/>
          </a:prstGeom>
        </p:spPr>
      </p:sp>
      <p:sp>
        <p:nvSpPr>
          <p:cNvPr id="75" name="PlaceHolder 6"/>
          <p:cNvSpPr>
            <a:spLocks noGrp="1"/>
          </p:cNvSpPr>
          <p:nvPr>
            <p:ph type="body"/>
          </p:nvPr>
        </p:nvSpPr>
        <p:spPr>
          <a:xfrm>
            <a:off x="905040" y="4716360"/>
            <a:ext cx="4983840" cy="4470840"/>
          </a:xfrm>
          <a:prstGeom prst="rect">
            <a:avLst/>
          </a:prstGeom>
        </p:spPr>
        <p:txBody>
          <a:bodyPr lIns="95400" tIns="46080" rIns="95400" bIns="46080">
            <a:noAutofit/>
          </a:bodyPr>
          <a:lstStyle/>
          <a:p>
            <a:endParaRPr lang="sv-SE" sz="2000" b="0" strike="noStrike" spc="-1">
              <a:latin typeface="DejaVu Sans"/>
            </a:endParaRPr>
          </a:p>
        </p:txBody>
      </p:sp>
    </p:spTree>
    <p:extLst>
      <p:ext uri="{BB962C8B-B14F-4D97-AF65-F5344CB8AC3E}">
        <p14:creationId xmlns:p14="http://schemas.microsoft.com/office/powerpoint/2010/main" val="360542503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CustomShape 1"/>
          <p:cNvSpPr/>
          <p:nvPr/>
        </p:nvSpPr>
        <p:spPr>
          <a:xfrm>
            <a:off x="5513400" y="120600"/>
            <a:ext cx="640440" cy="21168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sv-SE" sz="1400" b="1" strike="noStrike" spc="-1">
                <a:solidFill>
                  <a:srgbClr val="000000"/>
                </a:solidFill>
                <a:latin typeface="Times New Roman"/>
                <a:ea typeface="+mn-ea"/>
              </a:rPr>
              <a:t>doc.: IEEE 802.11-13/0900r0</a:t>
            </a:r>
            <a:endParaRPr lang="sv-SE" sz="1400" b="0" strike="noStrike" spc="-1">
              <a:latin typeface="DejaVu Sans"/>
            </a:endParaRPr>
          </a:p>
        </p:txBody>
      </p:sp>
      <p:sp>
        <p:nvSpPr>
          <p:cNvPr id="77" name="CustomShape 2"/>
          <p:cNvSpPr/>
          <p:nvPr/>
        </p:nvSpPr>
        <p:spPr>
          <a:xfrm>
            <a:off x="641520" y="120600"/>
            <a:ext cx="825840" cy="21168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sv-SE" sz="1400" b="1" strike="noStrike" spc="-1">
                <a:solidFill>
                  <a:srgbClr val="000000"/>
                </a:solidFill>
                <a:latin typeface="Times New Roman"/>
                <a:ea typeface="+mn-ea"/>
              </a:rPr>
              <a:t>July 2013</a:t>
            </a:r>
            <a:endParaRPr lang="sv-SE" sz="1400" b="0" strike="noStrike" spc="-1">
              <a:latin typeface="DejaVu Sans"/>
            </a:endParaRPr>
          </a:p>
        </p:txBody>
      </p:sp>
      <p:sp>
        <p:nvSpPr>
          <p:cNvPr id="78" name="CustomShape 3"/>
          <p:cNvSpPr/>
          <p:nvPr/>
        </p:nvSpPr>
        <p:spPr>
          <a:xfrm>
            <a:off x="5230800" y="9615600"/>
            <a:ext cx="922680" cy="1814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458640" algn="r">
              <a:lnSpc>
                <a:spcPct val="100000"/>
              </a:lnSpc>
            </a:pPr>
            <a:r>
              <a:rPr lang="sv-SE" sz="1200" b="0" strike="noStrike" spc="-1">
                <a:solidFill>
                  <a:srgbClr val="000000"/>
                </a:solidFill>
                <a:latin typeface="Times New Roman"/>
                <a:ea typeface="+mn-ea"/>
              </a:rPr>
              <a:t>Clint Chaplin, Chair (Samsung)</a:t>
            </a:r>
            <a:endParaRPr lang="sv-SE" sz="1200" b="0" strike="noStrike" spc="-1">
              <a:latin typeface="DejaVu Sans"/>
            </a:endParaRPr>
          </a:p>
        </p:txBody>
      </p:sp>
      <p:sp>
        <p:nvSpPr>
          <p:cNvPr id="79" name="CustomShape 4"/>
          <p:cNvSpPr/>
          <p:nvPr/>
        </p:nvSpPr>
        <p:spPr>
          <a:xfrm>
            <a:off x="3146400" y="9615600"/>
            <a:ext cx="511560" cy="1814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sv-SE" sz="1200" b="0" strike="noStrike" spc="-1">
                <a:solidFill>
                  <a:srgbClr val="000000"/>
                </a:solidFill>
                <a:latin typeface="Times New Roman"/>
                <a:ea typeface="+mn-ea"/>
              </a:rPr>
              <a:t>Page </a:t>
            </a:r>
            <a:fld id="{647EEF86-2815-4368-8600-CEFD1C7F2CB9}" type="slidenum">
              <a:rPr lang="sv-SE" sz="1200" b="0" strike="noStrike" spc="-1">
                <a:solidFill>
                  <a:srgbClr val="000000"/>
                </a:solidFill>
                <a:latin typeface="Times New Roman"/>
                <a:ea typeface="+mn-ea"/>
              </a:rPr>
              <a:t>86</a:t>
            </a:fld>
            <a:endParaRPr lang="sv-SE" sz="1200" b="0" strike="noStrike" spc="-1">
              <a:latin typeface="DejaVu Sans"/>
            </a:endParaRPr>
          </a:p>
        </p:txBody>
      </p:sp>
      <p:sp>
        <p:nvSpPr>
          <p:cNvPr id="80" name="PlaceHolder 5"/>
          <p:cNvSpPr>
            <a:spLocks noGrp="1" noRot="1" noChangeAspect="1"/>
          </p:cNvSpPr>
          <p:nvPr>
            <p:ph type="sldImg"/>
          </p:nvPr>
        </p:nvSpPr>
        <p:spPr>
          <a:xfrm>
            <a:off x="98425" y="750888"/>
            <a:ext cx="6597650" cy="3711575"/>
          </a:xfrm>
          <a:prstGeom prst="rect">
            <a:avLst/>
          </a:prstGeom>
        </p:spPr>
      </p:sp>
      <p:sp>
        <p:nvSpPr>
          <p:cNvPr id="81" name="PlaceHolder 6"/>
          <p:cNvSpPr>
            <a:spLocks noGrp="1"/>
          </p:cNvSpPr>
          <p:nvPr>
            <p:ph type="body"/>
          </p:nvPr>
        </p:nvSpPr>
        <p:spPr>
          <a:xfrm>
            <a:off x="905040" y="4718160"/>
            <a:ext cx="4983840" cy="4467600"/>
          </a:xfrm>
          <a:prstGeom prst="rect">
            <a:avLst/>
          </a:prstGeom>
        </p:spPr>
        <p:txBody>
          <a:bodyPr lIns="95400" tIns="46080" rIns="95400" bIns="46080">
            <a:noAutofit/>
          </a:bodyPr>
          <a:lstStyle/>
          <a:p>
            <a:endParaRPr lang="sv-SE" sz="2000" b="0" strike="noStrike" spc="-1">
              <a:latin typeface="DejaVu Sans"/>
            </a:endParaRPr>
          </a:p>
        </p:txBody>
      </p:sp>
    </p:spTree>
    <p:extLst>
      <p:ext uri="{BB962C8B-B14F-4D97-AF65-F5344CB8AC3E}">
        <p14:creationId xmlns:p14="http://schemas.microsoft.com/office/powerpoint/2010/main" val="240804598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5123"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5124" name="Rectangle 2"/>
          <p:cNvSpPr>
            <a:spLocks noGrp="1" noChangeArrowheads="1"/>
          </p:cNvSpPr>
          <p:nvPr>
            <p:ph type="hdr" sz="quarter"/>
          </p:nvPr>
        </p:nvSpPr>
        <p:spPr>
          <a:xfrm>
            <a:off x="5640388" y="98425"/>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doc.: IEEE 802.11-08/0924r0</a:t>
            </a:r>
          </a:p>
        </p:txBody>
      </p:sp>
      <p:sp>
        <p:nvSpPr>
          <p:cNvPr id="5125"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5126" name="Rectangle 6"/>
          <p:cNvSpPr>
            <a:spLocks noGrp="1" noChangeArrowheads="1"/>
          </p:cNvSpPr>
          <p:nvPr>
            <p:ph type="ftr" sz="quarter" idx="4"/>
          </p:nvPr>
        </p:nvSpPr>
        <p:spPr>
          <a:xfrm>
            <a:off x="5357813" y="8985250"/>
            <a:ext cx="923925" cy="1825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smtClean="0"/>
              <a:t>Clint Chaplin, Samsung Electronics</a:t>
            </a:r>
          </a:p>
        </p:txBody>
      </p:sp>
      <p:sp>
        <p:nvSpPr>
          <p:cNvPr id="51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mtClean="0"/>
              <a:t>Page </a:t>
            </a:r>
            <a:fld id="{C66C9883-F437-4E2E-97AB-BA5A301F71BC}" type="slidenum">
              <a:rPr lang="en-US" altLang="en-US" smtClean="0"/>
              <a:pPr>
                <a:spcBef>
                  <a:spcPct val="0"/>
                </a:spcBef>
              </a:pPr>
              <a:t>87</a:t>
            </a:fld>
            <a:endParaRPr lang="en-US" altLang="en-US" smtClean="0"/>
          </a:p>
        </p:txBody>
      </p:sp>
      <p:sp>
        <p:nvSpPr>
          <p:cNvPr id="5128" name="Rectangle 2"/>
          <p:cNvSpPr>
            <a:spLocks noGrp="1" noRot="1" noChangeAspect="1" noChangeArrowheads="1" noTextEdit="1"/>
          </p:cNvSpPr>
          <p:nvPr>
            <p:ph type="sldImg"/>
          </p:nvPr>
        </p:nvSpPr>
        <p:spPr>
          <a:xfrm>
            <a:off x="384175" y="701675"/>
            <a:ext cx="6165850" cy="3468688"/>
          </a:xfrm>
          <a:ln/>
        </p:spPr>
      </p:sp>
      <p:sp>
        <p:nvSpPr>
          <p:cNvPr id="512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080289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7171"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7172" name="Rectangle 2"/>
          <p:cNvSpPr>
            <a:spLocks noGrp="1" noChangeArrowheads="1"/>
          </p:cNvSpPr>
          <p:nvPr>
            <p:ph type="hdr" sz="quarter"/>
          </p:nvPr>
        </p:nvSpPr>
        <p:spPr>
          <a:xfrm>
            <a:off x="5640388" y="98425"/>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doc.: IEEE 802.11-08/0924r0</a:t>
            </a:r>
          </a:p>
        </p:txBody>
      </p:sp>
      <p:sp>
        <p:nvSpPr>
          <p:cNvPr id="7173"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7174" name="Rectangle 6"/>
          <p:cNvSpPr>
            <a:spLocks noGrp="1" noChangeArrowheads="1"/>
          </p:cNvSpPr>
          <p:nvPr>
            <p:ph type="ftr" sz="quarter" idx="4"/>
          </p:nvPr>
        </p:nvSpPr>
        <p:spPr>
          <a:xfrm>
            <a:off x="5357813" y="8985250"/>
            <a:ext cx="923925" cy="1825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smtClean="0"/>
              <a:t>Clint Chaplin, Samsung Electronics</a:t>
            </a:r>
          </a:p>
        </p:txBody>
      </p:sp>
      <p:sp>
        <p:nvSpPr>
          <p:cNvPr id="71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mtClean="0"/>
              <a:t>Page </a:t>
            </a:r>
            <a:fld id="{9F907AA6-968E-40A3-9824-0B5A7054B2FD}" type="slidenum">
              <a:rPr lang="en-US" altLang="en-US" smtClean="0"/>
              <a:pPr>
                <a:spcBef>
                  <a:spcPct val="0"/>
                </a:spcBef>
              </a:pPr>
              <a:t>88</a:t>
            </a:fld>
            <a:endParaRPr lang="en-US" altLang="en-US" smtClean="0"/>
          </a:p>
        </p:txBody>
      </p:sp>
      <p:sp>
        <p:nvSpPr>
          <p:cNvPr id="7176" name="Rectangle 2"/>
          <p:cNvSpPr>
            <a:spLocks noGrp="1" noRot="1" noChangeAspect="1" noChangeArrowheads="1" noTextEdit="1"/>
          </p:cNvSpPr>
          <p:nvPr>
            <p:ph type="sldImg"/>
          </p:nvPr>
        </p:nvSpPr>
        <p:spPr>
          <a:xfrm>
            <a:off x="384175" y="701675"/>
            <a:ext cx="6165850" cy="3468688"/>
          </a:xfrm>
          <a:ln cap="flat"/>
        </p:spPr>
      </p:sp>
      <p:sp>
        <p:nvSpPr>
          <p:cNvPr id="717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101436258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9219"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9220"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9221"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9222"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9223"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75671644-4664-4635-B5C3-E156559093DD}" type="slidenum">
              <a:rPr lang="en-US" altLang="en-US"/>
              <a:pPr algn="r">
                <a:spcBef>
                  <a:spcPct val="0"/>
                </a:spcBef>
              </a:pPr>
              <a:t>89</a:t>
            </a:fld>
            <a:endParaRPr lang="en-US" altLang="en-US"/>
          </a:p>
        </p:txBody>
      </p:sp>
      <p:sp>
        <p:nvSpPr>
          <p:cNvPr id="9224"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9225"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9226"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9227"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3E2C2E77-2642-49DD-B339-C2B2AB08A027}" type="slidenum">
              <a:rPr lang="en-US" altLang="en-US"/>
              <a:pPr algn="r">
                <a:spcBef>
                  <a:spcPct val="0"/>
                </a:spcBef>
              </a:pPr>
              <a:t>89</a:t>
            </a:fld>
            <a:endParaRPr lang="en-US" altLang="en-US"/>
          </a:p>
        </p:txBody>
      </p:sp>
      <p:sp>
        <p:nvSpPr>
          <p:cNvPr id="9228" name="Rectangle 2"/>
          <p:cNvSpPr>
            <a:spLocks noGrp="1" noRot="1" noChangeAspect="1" noChangeArrowheads="1" noTextEdit="1"/>
          </p:cNvSpPr>
          <p:nvPr>
            <p:ph type="sldImg"/>
          </p:nvPr>
        </p:nvSpPr>
        <p:spPr>
          <a:xfrm>
            <a:off x="577850" y="806450"/>
            <a:ext cx="5778500" cy="3251200"/>
          </a:xfrm>
          <a:ln/>
        </p:spPr>
      </p:sp>
      <p:sp>
        <p:nvSpPr>
          <p:cNvPr id="9229"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05420762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11267"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11268"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11269"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11270"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11271"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57C27D27-B533-4412-B50C-A56D8B9CEE63}" type="slidenum">
              <a:rPr lang="en-US" altLang="en-US"/>
              <a:pPr algn="r">
                <a:spcBef>
                  <a:spcPct val="0"/>
                </a:spcBef>
              </a:pPr>
              <a:t>90</a:t>
            </a:fld>
            <a:endParaRPr lang="en-US" altLang="en-US"/>
          </a:p>
        </p:txBody>
      </p:sp>
      <p:sp>
        <p:nvSpPr>
          <p:cNvPr id="11272"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11273"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11274"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11275"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E4B2EC0F-60B1-4CFB-9A1C-193CAEB2D2DC}" type="slidenum">
              <a:rPr lang="en-US" altLang="en-US"/>
              <a:pPr algn="r">
                <a:spcBef>
                  <a:spcPct val="0"/>
                </a:spcBef>
              </a:pPr>
              <a:t>90</a:t>
            </a:fld>
            <a:endParaRPr lang="en-US" altLang="en-US"/>
          </a:p>
        </p:txBody>
      </p:sp>
      <p:sp>
        <p:nvSpPr>
          <p:cNvPr id="11276" name="Rectangle 2"/>
          <p:cNvSpPr>
            <a:spLocks noGrp="1" noRot="1" noChangeAspect="1" noChangeArrowheads="1" noTextEdit="1"/>
          </p:cNvSpPr>
          <p:nvPr>
            <p:ph type="sldImg"/>
          </p:nvPr>
        </p:nvSpPr>
        <p:spPr>
          <a:xfrm>
            <a:off x="577850" y="806450"/>
            <a:ext cx="5778500" cy="3251200"/>
          </a:xfrm>
          <a:ln/>
        </p:spPr>
      </p:sp>
      <p:sp>
        <p:nvSpPr>
          <p:cNvPr id="11277"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63395506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13315"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13316"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13317"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13318"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13319"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0D104D63-33A6-4BF3-8720-B3661C3A0DB2}" type="slidenum">
              <a:rPr lang="en-US" altLang="en-US"/>
              <a:pPr algn="r">
                <a:spcBef>
                  <a:spcPct val="0"/>
                </a:spcBef>
              </a:pPr>
              <a:t>91</a:t>
            </a:fld>
            <a:endParaRPr lang="en-US" altLang="en-US"/>
          </a:p>
        </p:txBody>
      </p:sp>
      <p:sp>
        <p:nvSpPr>
          <p:cNvPr id="13320"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13321"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13322"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13323"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4C57AA65-3660-4207-9EF3-17EE900848F6}" type="slidenum">
              <a:rPr lang="en-US" altLang="en-US"/>
              <a:pPr algn="r">
                <a:spcBef>
                  <a:spcPct val="0"/>
                </a:spcBef>
              </a:pPr>
              <a:t>91</a:t>
            </a:fld>
            <a:endParaRPr lang="en-US" altLang="en-US"/>
          </a:p>
        </p:txBody>
      </p:sp>
      <p:sp>
        <p:nvSpPr>
          <p:cNvPr id="13324" name="Rectangle 2"/>
          <p:cNvSpPr>
            <a:spLocks noGrp="1" noRot="1" noChangeAspect="1" noChangeArrowheads="1" noTextEdit="1"/>
          </p:cNvSpPr>
          <p:nvPr>
            <p:ph type="sldImg"/>
          </p:nvPr>
        </p:nvSpPr>
        <p:spPr>
          <a:xfrm>
            <a:off x="577850" y="806450"/>
            <a:ext cx="5778500" cy="3251200"/>
          </a:xfrm>
          <a:ln/>
        </p:spPr>
      </p:sp>
      <p:sp>
        <p:nvSpPr>
          <p:cNvPr id="13325"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51641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a:t>doc.: IEEE 802.11-16/0190r0</a:t>
            </a:r>
          </a:p>
        </p:txBody>
      </p:sp>
      <p:sp>
        <p:nvSpPr>
          <p:cNvPr id="19459" name="Rectangle 3"/>
          <p:cNvSpPr>
            <a:spLocks noGrp="1" noChangeArrowheads="1"/>
          </p:cNvSpPr>
          <p:nvPr>
            <p:ph type="dt" sz="quarter" idx="1"/>
          </p:nvPr>
        </p:nvSpPr>
        <p:spPr>
          <a:noFill/>
        </p:spPr>
        <p:txBody>
          <a:bodyPr/>
          <a:lstStyle/>
          <a:p>
            <a:r>
              <a:rPr lang="en-US"/>
              <a:t>January 2016</a:t>
            </a:r>
          </a:p>
        </p:txBody>
      </p:sp>
      <p:sp>
        <p:nvSpPr>
          <p:cNvPr id="19460" name="Rectangle 6"/>
          <p:cNvSpPr>
            <a:spLocks noGrp="1" noChangeArrowheads="1"/>
          </p:cNvSpPr>
          <p:nvPr>
            <p:ph type="ftr" sz="quarter" idx="4"/>
          </p:nvPr>
        </p:nvSpPr>
        <p:spPr>
          <a:noFill/>
        </p:spPr>
        <p:txBody>
          <a:bodyPr/>
          <a:lstStyle/>
          <a:p>
            <a:pPr lvl="4"/>
            <a:r>
              <a:rPr lang="en-US"/>
              <a:t>Joseph Levy (InterDigital)</a:t>
            </a:r>
          </a:p>
        </p:txBody>
      </p:sp>
      <p:sp>
        <p:nvSpPr>
          <p:cNvPr id="19461" name="Rectangle 7"/>
          <p:cNvSpPr>
            <a:spLocks noGrp="1" noChangeArrowheads="1"/>
          </p:cNvSpPr>
          <p:nvPr>
            <p:ph type="sldNum" sz="quarter" idx="5"/>
          </p:nvPr>
        </p:nvSpPr>
        <p:spPr>
          <a:noFill/>
        </p:spPr>
        <p:txBody>
          <a:bodyPr/>
          <a:lstStyle/>
          <a:p>
            <a:r>
              <a:rPr lang="en-US"/>
              <a:t>Page </a:t>
            </a:r>
            <a:fld id="{7441BA8B-EA44-4BCB-8894-4A698C9D9ECD}" type="slidenum">
              <a:rPr lang="en-US" smtClean="0"/>
              <a:pPr/>
              <a:t>13</a:t>
            </a:fld>
            <a:endParaRPr lang="en-US"/>
          </a:p>
        </p:txBody>
      </p:sp>
      <p:sp>
        <p:nvSpPr>
          <p:cNvPr id="19462" name="Rectangle 2"/>
          <p:cNvSpPr>
            <a:spLocks noGrp="1" noRot="1" noChangeAspect="1" noChangeArrowheads="1" noTextEdit="1"/>
          </p:cNvSpPr>
          <p:nvPr>
            <p:ph type="sldImg"/>
          </p:nvPr>
        </p:nvSpPr>
        <p:spPr>
          <a:xfrm>
            <a:off x="384175" y="701675"/>
            <a:ext cx="6165850" cy="3468688"/>
          </a:xfrm>
          <a:ln/>
        </p:spPr>
      </p:sp>
      <p:sp>
        <p:nvSpPr>
          <p:cNvPr id="1946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036939933"/>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15363"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15364"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15365"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15366"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15367"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FF74C393-DB28-4F8B-9FDB-3E0B39E5D0E1}" type="slidenum">
              <a:rPr lang="en-US" altLang="en-US"/>
              <a:pPr algn="r">
                <a:spcBef>
                  <a:spcPct val="0"/>
                </a:spcBef>
              </a:pPr>
              <a:t>92</a:t>
            </a:fld>
            <a:endParaRPr lang="en-US" altLang="en-US"/>
          </a:p>
        </p:txBody>
      </p:sp>
      <p:sp>
        <p:nvSpPr>
          <p:cNvPr id="15368"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15369"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15370"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15371"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A65DE865-A080-473E-BA24-E19E5890058E}" type="slidenum">
              <a:rPr lang="en-US" altLang="en-US"/>
              <a:pPr algn="r">
                <a:spcBef>
                  <a:spcPct val="0"/>
                </a:spcBef>
              </a:pPr>
              <a:t>92</a:t>
            </a:fld>
            <a:endParaRPr lang="en-US" altLang="en-US"/>
          </a:p>
        </p:txBody>
      </p:sp>
      <p:sp>
        <p:nvSpPr>
          <p:cNvPr id="15372" name="Rectangle 2"/>
          <p:cNvSpPr>
            <a:spLocks noGrp="1" noRot="1" noChangeAspect="1" noChangeArrowheads="1" noTextEdit="1"/>
          </p:cNvSpPr>
          <p:nvPr>
            <p:ph type="sldImg"/>
          </p:nvPr>
        </p:nvSpPr>
        <p:spPr>
          <a:xfrm>
            <a:off x="577850" y="806450"/>
            <a:ext cx="5778500" cy="3251200"/>
          </a:xfrm>
          <a:ln/>
        </p:spPr>
      </p:sp>
      <p:sp>
        <p:nvSpPr>
          <p:cNvPr id="15373"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3092941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17411"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17412"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17413"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17414"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17415"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A333A92D-DAF6-43E9-A369-7615819315FA}" type="slidenum">
              <a:rPr lang="en-US" altLang="en-US"/>
              <a:pPr algn="r">
                <a:spcBef>
                  <a:spcPct val="0"/>
                </a:spcBef>
              </a:pPr>
              <a:t>93</a:t>
            </a:fld>
            <a:endParaRPr lang="en-US" altLang="en-US"/>
          </a:p>
        </p:txBody>
      </p:sp>
      <p:sp>
        <p:nvSpPr>
          <p:cNvPr id="17416"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17417"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17418"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17419"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42A8AA5A-509E-4F52-8156-6EE95F4A46AE}" type="slidenum">
              <a:rPr lang="en-US" altLang="en-US"/>
              <a:pPr algn="r">
                <a:spcBef>
                  <a:spcPct val="0"/>
                </a:spcBef>
              </a:pPr>
              <a:t>93</a:t>
            </a:fld>
            <a:endParaRPr lang="en-US" altLang="en-US"/>
          </a:p>
        </p:txBody>
      </p:sp>
      <p:sp>
        <p:nvSpPr>
          <p:cNvPr id="17420" name="Rectangle 2"/>
          <p:cNvSpPr>
            <a:spLocks noGrp="1" noRot="1" noChangeAspect="1" noChangeArrowheads="1" noTextEdit="1"/>
          </p:cNvSpPr>
          <p:nvPr>
            <p:ph type="sldImg"/>
          </p:nvPr>
        </p:nvSpPr>
        <p:spPr>
          <a:xfrm>
            <a:off x="577850" y="806450"/>
            <a:ext cx="5778500" cy="3251200"/>
          </a:xfrm>
          <a:ln/>
        </p:spPr>
      </p:sp>
      <p:sp>
        <p:nvSpPr>
          <p:cNvPr id="17421"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2474823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19459"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19460"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19461"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19462"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19463"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6529A1CF-9D72-44FE-B78B-79466C7BDC32}" type="slidenum">
              <a:rPr lang="en-US" altLang="en-US"/>
              <a:pPr algn="r">
                <a:spcBef>
                  <a:spcPct val="0"/>
                </a:spcBef>
              </a:pPr>
              <a:t>94</a:t>
            </a:fld>
            <a:endParaRPr lang="en-US" altLang="en-US"/>
          </a:p>
        </p:txBody>
      </p:sp>
      <p:sp>
        <p:nvSpPr>
          <p:cNvPr id="19464"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19465"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19466"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19467"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225D67DD-B6C3-4056-BD0C-0EA8B8C050FB}" type="slidenum">
              <a:rPr lang="en-US" altLang="en-US"/>
              <a:pPr algn="r">
                <a:spcBef>
                  <a:spcPct val="0"/>
                </a:spcBef>
              </a:pPr>
              <a:t>94</a:t>
            </a:fld>
            <a:endParaRPr lang="en-US" altLang="en-US"/>
          </a:p>
        </p:txBody>
      </p:sp>
      <p:sp>
        <p:nvSpPr>
          <p:cNvPr id="19468" name="Rectangle 2"/>
          <p:cNvSpPr>
            <a:spLocks noGrp="1" noRot="1" noChangeAspect="1" noChangeArrowheads="1" noTextEdit="1"/>
          </p:cNvSpPr>
          <p:nvPr>
            <p:ph type="sldImg"/>
          </p:nvPr>
        </p:nvSpPr>
        <p:spPr>
          <a:xfrm>
            <a:off x="577850" y="806450"/>
            <a:ext cx="5778500" cy="3251200"/>
          </a:xfrm>
          <a:ln/>
        </p:spPr>
      </p:sp>
      <p:sp>
        <p:nvSpPr>
          <p:cNvPr id="19469"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03984076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21507"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21508"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21509"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21510"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21511"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1FDA826D-B6AC-4274-BD22-4D0045209728}" type="slidenum">
              <a:rPr lang="en-US" altLang="en-US"/>
              <a:pPr algn="r">
                <a:spcBef>
                  <a:spcPct val="0"/>
                </a:spcBef>
              </a:pPr>
              <a:t>95</a:t>
            </a:fld>
            <a:endParaRPr lang="en-US" altLang="en-US"/>
          </a:p>
        </p:txBody>
      </p:sp>
      <p:sp>
        <p:nvSpPr>
          <p:cNvPr id="21512"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21513"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21514"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21515"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60F2F33F-5B66-4E11-A394-7603E29E0309}" type="slidenum">
              <a:rPr lang="en-US" altLang="en-US"/>
              <a:pPr algn="r">
                <a:spcBef>
                  <a:spcPct val="0"/>
                </a:spcBef>
              </a:pPr>
              <a:t>95</a:t>
            </a:fld>
            <a:endParaRPr lang="en-US" altLang="en-US"/>
          </a:p>
        </p:txBody>
      </p:sp>
      <p:sp>
        <p:nvSpPr>
          <p:cNvPr id="21516" name="Rectangle 2"/>
          <p:cNvSpPr>
            <a:spLocks noGrp="1" noRot="1" noChangeAspect="1" noChangeArrowheads="1" noTextEdit="1"/>
          </p:cNvSpPr>
          <p:nvPr>
            <p:ph type="sldImg"/>
          </p:nvPr>
        </p:nvSpPr>
        <p:spPr>
          <a:xfrm>
            <a:off x="577850" y="806450"/>
            <a:ext cx="5778500" cy="3251200"/>
          </a:xfrm>
          <a:ln/>
        </p:spPr>
      </p:sp>
      <p:sp>
        <p:nvSpPr>
          <p:cNvPr id="21517"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26157851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23555"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23556"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23557"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23558"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23559"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C13F7F16-E562-441C-BE7B-7C8B32BF6169}" type="slidenum">
              <a:rPr lang="en-US" altLang="en-US"/>
              <a:pPr algn="r">
                <a:spcBef>
                  <a:spcPct val="0"/>
                </a:spcBef>
              </a:pPr>
              <a:t>96</a:t>
            </a:fld>
            <a:endParaRPr lang="en-US" altLang="en-US"/>
          </a:p>
        </p:txBody>
      </p:sp>
      <p:sp>
        <p:nvSpPr>
          <p:cNvPr id="23560"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23561"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23562"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23563"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CE880E3A-FA86-4142-B751-2756CF96F766}" type="slidenum">
              <a:rPr lang="en-US" altLang="en-US"/>
              <a:pPr algn="r">
                <a:spcBef>
                  <a:spcPct val="0"/>
                </a:spcBef>
              </a:pPr>
              <a:t>96</a:t>
            </a:fld>
            <a:endParaRPr lang="en-US" altLang="en-US"/>
          </a:p>
        </p:txBody>
      </p:sp>
      <p:sp>
        <p:nvSpPr>
          <p:cNvPr id="23564" name="Rectangle 2"/>
          <p:cNvSpPr>
            <a:spLocks noGrp="1" noRot="1" noChangeAspect="1" noChangeArrowheads="1" noTextEdit="1"/>
          </p:cNvSpPr>
          <p:nvPr>
            <p:ph type="sldImg"/>
          </p:nvPr>
        </p:nvSpPr>
        <p:spPr>
          <a:xfrm>
            <a:off x="577850" y="806450"/>
            <a:ext cx="5778500" cy="3251200"/>
          </a:xfrm>
          <a:ln/>
        </p:spPr>
      </p:sp>
      <p:sp>
        <p:nvSpPr>
          <p:cNvPr id="23565"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66742687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25603"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25604"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25605"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25606"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25607"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E020F449-A928-4C07-9347-8D9C25557BE7}" type="slidenum">
              <a:rPr lang="en-US" altLang="en-US"/>
              <a:pPr algn="r">
                <a:spcBef>
                  <a:spcPct val="0"/>
                </a:spcBef>
              </a:pPr>
              <a:t>97</a:t>
            </a:fld>
            <a:endParaRPr lang="en-US" altLang="en-US"/>
          </a:p>
        </p:txBody>
      </p:sp>
      <p:sp>
        <p:nvSpPr>
          <p:cNvPr id="25608"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25609"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25610"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25611"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22BA38C4-07CB-4472-86EF-25AD1F12D990}" type="slidenum">
              <a:rPr lang="en-US" altLang="en-US"/>
              <a:pPr algn="r">
                <a:spcBef>
                  <a:spcPct val="0"/>
                </a:spcBef>
              </a:pPr>
              <a:t>97</a:t>
            </a:fld>
            <a:endParaRPr lang="en-US" altLang="en-US"/>
          </a:p>
        </p:txBody>
      </p:sp>
      <p:sp>
        <p:nvSpPr>
          <p:cNvPr id="25612" name="Rectangle 2"/>
          <p:cNvSpPr>
            <a:spLocks noGrp="1" noRot="1" noChangeAspect="1" noChangeArrowheads="1" noTextEdit="1"/>
          </p:cNvSpPr>
          <p:nvPr>
            <p:ph type="sldImg"/>
          </p:nvPr>
        </p:nvSpPr>
        <p:spPr>
          <a:xfrm>
            <a:off x="577850" y="806450"/>
            <a:ext cx="5778500" cy="3251200"/>
          </a:xfrm>
          <a:ln/>
        </p:spPr>
      </p:sp>
      <p:sp>
        <p:nvSpPr>
          <p:cNvPr id="25613"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6349806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27651"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27652"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27653"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27654"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27655"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4EDE8C00-722C-4949-9A04-DF693E15659E}" type="slidenum">
              <a:rPr lang="en-US" altLang="en-US"/>
              <a:pPr algn="r">
                <a:spcBef>
                  <a:spcPct val="0"/>
                </a:spcBef>
              </a:pPr>
              <a:t>98</a:t>
            </a:fld>
            <a:endParaRPr lang="en-US" altLang="en-US"/>
          </a:p>
        </p:txBody>
      </p:sp>
      <p:sp>
        <p:nvSpPr>
          <p:cNvPr id="27656"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27657"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27658"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27659"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2F47EBA6-B093-4BF3-954E-49D059C31BDD}" type="slidenum">
              <a:rPr lang="en-US" altLang="en-US"/>
              <a:pPr algn="r">
                <a:spcBef>
                  <a:spcPct val="0"/>
                </a:spcBef>
              </a:pPr>
              <a:t>98</a:t>
            </a:fld>
            <a:endParaRPr lang="en-US" altLang="en-US"/>
          </a:p>
        </p:txBody>
      </p:sp>
      <p:sp>
        <p:nvSpPr>
          <p:cNvPr id="27660" name="Rectangle 2"/>
          <p:cNvSpPr>
            <a:spLocks noGrp="1" noRot="1" noChangeAspect="1" noChangeArrowheads="1" noTextEdit="1"/>
          </p:cNvSpPr>
          <p:nvPr>
            <p:ph type="sldImg"/>
          </p:nvPr>
        </p:nvSpPr>
        <p:spPr>
          <a:xfrm>
            <a:off x="577850" y="806450"/>
            <a:ext cx="5778500" cy="3251200"/>
          </a:xfrm>
          <a:ln/>
        </p:spPr>
      </p:sp>
      <p:sp>
        <p:nvSpPr>
          <p:cNvPr id="27661"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20149537"/>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29699"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29700"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29701"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29702"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29703"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5C65EBB1-295B-4657-ABE2-7028EA75D72D}" type="slidenum">
              <a:rPr lang="en-US" altLang="en-US"/>
              <a:pPr algn="r">
                <a:spcBef>
                  <a:spcPct val="0"/>
                </a:spcBef>
              </a:pPr>
              <a:t>99</a:t>
            </a:fld>
            <a:endParaRPr lang="en-US" altLang="en-US"/>
          </a:p>
        </p:txBody>
      </p:sp>
      <p:sp>
        <p:nvSpPr>
          <p:cNvPr id="29704"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29705"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29706"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29707"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BBE5E201-1BCC-4FAB-8D41-E758E482AF68}" type="slidenum">
              <a:rPr lang="en-US" altLang="en-US"/>
              <a:pPr algn="r">
                <a:spcBef>
                  <a:spcPct val="0"/>
                </a:spcBef>
              </a:pPr>
              <a:t>99</a:t>
            </a:fld>
            <a:endParaRPr lang="en-US" altLang="en-US"/>
          </a:p>
        </p:txBody>
      </p:sp>
      <p:sp>
        <p:nvSpPr>
          <p:cNvPr id="29708" name="Rectangle 2"/>
          <p:cNvSpPr>
            <a:spLocks noGrp="1" noRot="1" noChangeAspect="1" noChangeArrowheads="1" noTextEdit="1"/>
          </p:cNvSpPr>
          <p:nvPr>
            <p:ph type="sldImg"/>
          </p:nvPr>
        </p:nvSpPr>
        <p:spPr>
          <a:xfrm>
            <a:off x="577850" y="806450"/>
            <a:ext cx="5778500" cy="3251200"/>
          </a:xfrm>
          <a:ln/>
        </p:spPr>
      </p:sp>
      <p:sp>
        <p:nvSpPr>
          <p:cNvPr id="29709"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35640766"/>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31747"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31748"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31749"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31750"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31751"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674ACCFC-F3C4-48FA-9B25-9ECB6F407EFB}" type="slidenum">
              <a:rPr lang="en-US" altLang="en-US"/>
              <a:pPr algn="r">
                <a:spcBef>
                  <a:spcPct val="0"/>
                </a:spcBef>
              </a:pPr>
              <a:t>100</a:t>
            </a:fld>
            <a:endParaRPr lang="en-US" altLang="en-US"/>
          </a:p>
        </p:txBody>
      </p:sp>
      <p:sp>
        <p:nvSpPr>
          <p:cNvPr id="31752"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31753"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31754"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31755"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C8098A62-A19D-479E-87FB-413A6055A295}" type="slidenum">
              <a:rPr lang="en-US" altLang="en-US"/>
              <a:pPr algn="r">
                <a:spcBef>
                  <a:spcPct val="0"/>
                </a:spcBef>
              </a:pPr>
              <a:t>100</a:t>
            </a:fld>
            <a:endParaRPr lang="en-US" altLang="en-US"/>
          </a:p>
        </p:txBody>
      </p:sp>
      <p:sp>
        <p:nvSpPr>
          <p:cNvPr id="31756" name="Rectangle 2"/>
          <p:cNvSpPr>
            <a:spLocks noGrp="1" noRot="1" noChangeAspect="1" noChangeArrowheads="1" noTextEdit="1"/>
          </p:cNvSpPr>
          <p:nvPr>
            <p:ph type="sldImg"/>
          </p:nvPr>
        </p:nvSpPr>
        <p:spPr>
          <a:xfrm>
            <a:off x="577850" y="806450"/>
            <a:ext cx="5778500" cy="3251200"/>
          </a:xfrm>
          <a:ln/>
        </p:spPr>
      </p:sp>
      <p:sp>
        <p:nvSpPr>
          <p:cNvPr id="31757"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2008210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33795"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33796"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33797"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33798"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33799"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FA6E3F3C-9D0C-49F3-B083-236A74D5DB3C}" type="slidenum">
              <a:rPr lang="en-US" altLang="en-US"/>
              <a:pPr algn="r">
                <a:spcBef>
                  <a:spcPct val="0"/>
                </a:spcBef>
              </a:pPr>
              <a:t>101</a:t>
            </a:fld>
            <a:endParaRPr lang="en-US" altLang="en-US"/>
          </a:p>
        </p:txBody>
      </p:sp>
      <p:sp>
        <p:nvSpPr>
          <p:cNvPr id="33800"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33801"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33802"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33803"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E6BA139D-5801-4B19-9D27-A57AA40392DA}" type="slidenum">
              <a:rPr lang="en-US" altLang="en-US"/>
              <a:pPr algn="r">
                <a:spcBef>
                  <a:spcPct val="0"/>
                </a:spcBef>
              </a:pPr>
              <a:t>101</a:t>
            </a:fld>
            <a:endParaRPr lang="en-US" altLang="en-US"/>
          </a:p>
        </p:txBody>
      </p:sp>
      <p:sp>
        <p:nvSpPr>
          <p:cNvPr id="33804" name="Rectangle 2"/>
          <p:cNvSpPr>
            <a:spLocks noGrp="1" noRot="1" noChangeAspect="1" noChangeArrowheads="1" noTextEdit="1"/>
          </p:cNvSpPr>
          <p:nvPr>
            <p:ph type="sldImg"/>
          </p:nvPr>
        </p:nvSpPr>
        <p:spPr>
          <a:xfrm>
            <a:off x="577850" y="806450"/>
            <a:ext cx="5778500" cy="3251200"/>
          </a:xfrm>
          <a:ln/>
        </p:spPr>
      </p:sp>
      <p:sp>
        <p:nvSpPr>
          <p:cNvPr id="33805"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933346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a:t>doc.: IEEE 802.11-16/0190r0</a:t>
            </a:r>
          </a:p>
        </p:txBody>
      </p:sp>
      <p:sp>
        <p:nvSpPr>
          <p:cNvPr id="20483" name="Rectangle 3"/>
          <p:cNvSpPr>
            <a:spLocks noGrp="1" noChangeArrowheads="1"/>
          </p:cNvSpPr>
          <p:nvPr>
            <p:ph type="dt" sz="quarter" idx="1"/>
          </p:nvPr>
        </p:nvSpPr>
        <p:spPr>
          <a:noFill/>
        </p:spPr>
        <p:txBody>
          <a:bodyPr/>
          <a:lstStyle/>
          <a:p>
            <a:r>
              <a:rPr lang="en-US"/>
              <a:t>January 2016</a:t>
            </a:r>
          </a:p>
        </p:txBody>
      </p:sp>
      <p:sp>
        <p:nvSpPr>
          <p:cNvPr id="20484" name="Rectangle 6"/>
          <p:cNvSpPr>
            <a:spLocks noGrp="1" noChangeArrowheads="1"/>
          </p:cNvSpPr>
          <p:nvPr>
            <p:ph type="ftr" sz="quarter" idx="4"/>
          </p:nvPr>
        </p:nvSpPr>
        <p:spPr>
          <a:noFill/>
        </p:spPr>
        <p:txBody>
          <a:bodyPr/>
          <a:lstStyle/>
          <a:p>
            <a:pPr lvl="4"/>
            <a:r>
              <a:rPr lang="en-US"/>
              <a:t>Joseph Levy (InterDigital)</a:t>
            </a:r>
          </a:p>
        </p:txBody>
      </p:sp>
      <p:sp>
        <p:nvSpPr>
          <p:cNvPr id="20485" name="Rectangle 7"/>
          <p:cNvSpPr>
            <a:spLocks noGrp="1" noChangeArrowheads="1"/>
          </p:cNvSpPr>
          <p:nvPr>
            <p:ph type="sldNum" sz="quarter" idx="5"/>
          </p:nvPr>
        </p:nvSpPr>
        <p:spPr>
          <a:noFill/>
        </p:spPr>
        <p:txBody>
          <a:bodyPr/>
          <a:lstStyle/>
          <a:p>
            <a:r>
              <a:rPr lang="en-US"/>
              <a:t>Page </a:t>
            </a:r>
            <a:fld id="{F12C820A-A132-4231-BE0A-AC79B82FD720}" type="slidenum">
              <a:rPr lang="en-US" smtClean="0"/>
              <a:pPr/>
              <a:t>14</a:t>
            </a:fld>
            <a:endParaRPr lang="en-US"/>
          </a:p>
        </p:txBody>
      </p:sp>
      <p:sp>
        <p:nvSpPr>
          <p:cNvPr id="20486" name="Rectangle 2"/>
          <p:cNvSpPr>
            <a:spLocks noGrp="1" noRot="1" noChangeAspect="1" noChangeArrowheads="1" noTextEdit="1"/>
          </p:cNvSpPr>
          <p:nvPr>
            <p:ph type="sldImg"/>
          </p:nvPr>
        </p:nvSpPr>
        <p:spPr>
          <a:xfrm>
            <a:off x="384175" y="701675"/>
            <a:ext cx="6165850" cy="3468688"/>
          </a:xfrm>
          <a:ln cap="flat"/>
        </p:spPr>
      </p:sp>
      <p:sp>
        <p:nvSpPr>
          <p:cNvPr id="20487"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1727891480"/>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35843"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35844"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35845"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35846"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35847"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9C8907C6-EB80-454D-9F1B-65D19A30BA51}" type="slidenum">
              <a:rPr lang="en-US" altLang="en-US"/>
              <a:pPr algn="r">
                <a:spcBef>
                  <a:spcPct val="0"/>
                </a:spcBef>
              </a:pPr>
              <a:t>102</a:t>
            </a:fld>
            <a:endParaRPr lang="en-US" altLang="en-US"/>
          </a:p>
        </p:txBody>
      </p:sp>
      <p:sp>
        <p:nvSpPr>
          <p:cNvPr id="35848"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35849"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35850"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35851"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9541C373-72AC-4784-B3E8-1FA80CC1EF3F}" type="slidenum">
              <a:rPr lang="en-US" altLang="en-US"/>
              <a:pPr algn="r">
                <a:spcBef>
                  <a:spcPct val="0"/>
                </a:spcBef>
              </a:pPr>
              <a:t>102</a:t>
            </a:fld>
            <a:endParaRPr lang="en-US" altLang="en-US"/>
          </a:p>
        </p:txBody>
      </p:sp>
      <p:sp>
        <p:nvSpPr>
          <p:cNvPr id="35852" name="Rectangle 2"/>
          <p:cNvSpPr>
            <a:spLocks noGrp="1" noRot="1" noChangeAspect="1" noChangeArrowheads="1" noTextEdit="1"/>
          </p:cNvSpPr>
          <p:nvPr>
            <p:ph type="sldImg"/>
          </p:nvPr>
        </p:nvSpPr>
        <p:spPr>
          <a:xfrm>
            <a:off x="577850" y="806450"/>
            <a:ext cx="5778500" cy="3251200"/>
          </a:xfrm>
          <a:ln/>
        </p:spPr>
      </p:sp>
      <p:sp>
        <p:nvSpPr>
          <p:cNvPr id="35853"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94574341"/>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37891"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37892"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37893"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37894"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37895"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B30D0CBE-0039-4270-82BC-C175C1486291}" type="slidenum">
              <a:rPr lang="en-US" altLang="en-US"/>
              <a:pPr algn="r">
                <a:spcBef>
                  <a:spcPct val="0"/>
                </a:spcBef>
              </a:pPr>
              <a:t>103</a:t>
            </a:fld>
            <a:endParaRPr lang="en-US" altLang="en-US"/>
          </a:p>
        </p:txBody>
      </p:sp>
      <p:sp>
        <p:nvSpPr>
          <p:cNvPr id="37896"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37897"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37898"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37899"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FB51018C-5278-4262-B86E-AE6EC26B10F8}" type="slidenum">
              <a:rPr lang="en-US" altLang="en-US"/>
              <a:pPr algn="r">
                <a:spcBef>
                  <a:spcPct val="0"/>
                </a:spcBef>
              </a:pPr>
              <a:t>103</a:t>
            </a:fld>
            <a:endParaRPr lang="en-US" altLang="en-US"/>
          </a:p>
        </p:txBody>
      </p:sp>
      <p:sp>
        <p:nvSpPr>
          <p:cNvPr id="37900" name="Rectangle 2"/>
          <p:cNvSpPr>
            <a:spLocks noGrp="1" noRot="1" noChangeAspect="1" noChangeArrowheads="1" noTextEdit="1"/>
          </p:cNvSpPr>
          <p:nvPr>
            <p:ph type="sldImg"/>
          </p:nvPr>
        </p:nvSpPr>
        <p:spPr>
          <a:xfrm>
            <a:off x="577850" y="806450"/>
            <a:ext cx="5778500" cy="3251200"/>
          </a:xfrm>
          <a:ln/>
        </p:spPr>
      </p:sp>
      <p:sp>
        <p:nvSpPr>
          <p:cNvPr id="37901"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863875744"/>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39939"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39940" name="Rectangle 2"/>
          <p:cNvSpPr>
            <a:spLocks noGrp="1" noChangeArrowheads="1"/>
          </p:cNvSpPr>
          <p:nvPr>
            <p:ph type="hdr" sz="quarter"/>
          </p:nvPr>
        </p:nvSpPr>
        <p:spPr>
          <a:xfrm>
            <a:off x="5640388" y="98425"/>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doc.: IEEE 802.11-08/0924r0</a:t>
            </a:r>
          </a:p>
        </p:txBody>
      </p:sp>
      <p:sp>
        <p:nvSpPr>
          <p:cNvPr id="39941"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39942" name="Rectangle 6"/>
          <p:cNvSpPr>
            <a:spLocks noGrp="1" noChangeArrowheads="1"/>
          </p:cNvSpPr>
          <p:nvPr>
            <p:ph type="ftr" sz="quarter" idx="4"/>
          </p:nvPr>
        </p:nvSpPr>
        <p:spPr>
          <a:xfrm>
            <a:off x="5357813" y="8985250"/>
            <a:ext cx="923925" cy="1825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smtClean="0"/>
              <a:t>Clint Chaplin, Samsung Electronics</a:t>
            </a:r>
          </a:p>
        </p:txBody>
      </p:sp>
      <p:sp>
        <p:nvSpPr>
          <p:cNvPr id="399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mtClean="0"/>
              <a:t>Page </a:t>
            </a:r>
            <a:fld id="{909D3DD6-62B5-4124-B754-D95AC7378CEA}" type="slidenum">
              <a:rPr lang="en-US" altLang="en-US" smtClean="0"/>
              <a:pPr>
                <a:spcBef>
                  <a:spcPct val="0"/>
                </a:spcBef>
              </a:pPr>
              <a:t>104</a:t>
            </a:fld>
            <a:endParaRPr lang="en-US" altLang="en-US" smtClean="0"/>
          </a:p>
        </p:txBody>
      </p:sp>
      <p:sp>
        <p:nvSpPr>
          <p:cNvPr id="39944"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39945"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39946"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39947"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1085BB39-0BC4-46C6-9EA6-77F3C04D4B8A}" type="slidenum">
              <a:rPr lang="en-US" altLang="en-US"/>
              <a:pPr algn="r">
                <a:spcBef>
                  <a:spcPct val="0"/>
                </a:spcBef>
              </a:pPr>
              <a:t>104</a:t>
            </a:fld>
            <a:endParaRPr lang="en-US" altLang="en-US"/>
          </a:p>
        </p:txBody>
      </p:sp>
      <p:sp>
        <p:nvSpPr>
          <p:cNvPr id="39948" name="Rectangle 2"/>
          <p:cNvSpPr>
            <a:spLocks noGrp="1" noRot="1" noChangeAspect="1" noChangeArrowheads="1" noTextEdit="1"/>
          </p:cNvSpPr>
          <p:nvPr>
            <p:ph type="sldImg"/>
          </p:nvPr>
        </p:nvSpPr>
        <p:spPr>
          <a:xfrm>
            <a:off x="384175" y="701675"/>
            <a:ext cx="6165850" cy="3468688"/>
          </a:xfrm>
          <a:ln/>
        </p:spPr>
      </p:sp>
      <p:sp>
        <p:nvSpPr>
          <p:cNvPr id="3994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68021503"/>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t>doc.: 15-13/0083r0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sz="quarter" idx="12"/>
          </p:nvPr>
        </p:nvSpPr>
        <p:spPr/>
        <p:txBody>
          <a:bodyPr/>
          <a:lstStyle/>
          <a:p>
            <a:pPr lvl="4"/>
            <a:r>
              <a:rPr lang="en-US" dirty="0"/>
              <a:t>John Doe, Some Company</a:t>
            </a:r>
          </a:p>
        </p:txBody>
      </p:sp>
      <p:sp>
        <p:nvSpPr>
          <p:cNvPr id="7" name="Slide Number Placeholder 6"/>
          <p:cNvSpPr>
            <a:spLocks noGrp="1"/>
          </p:cNvSpPr>
          <p:nvPr>
            <p:ph type="sldNum" sz="quarter" idx="13"/>
          </p:nvPr>
        </p:nvSpPr>
        <p:spPr/>
        <p:txBody>
          <a:bodyPr/>
          <a:lstStyle/>
          <a:p>
            <a:r>
              <a:rPr lang="en-US" dirty="0"/>
              <a:t>Page </a:t>
            </a:r>
            <a:fld id="{2474B621-0683-2C49-85C4-D962E663A1EC}" type="slidenum">
              <a:rPr lang="en-US" smtClean="0"/>
              <a:pPr/>
              <a:t>105</a:t>
            </a:fld>
            <a:endParaRPr lang="en-US" dirty="0"/>
          </a:p>
        </p:txBody>
      </p:sp>
    </p:spTree>
    <p:extLst>
      <p:ext uri="{BB962C8B-B14F-4D97-AF65-F5344CB8AC3E}">
        <p14:creationId xmlns:p14="http://schemas.microsoft.com/office/powerpoint/2010/main" val="163963605"/>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xmlns="" id="{F93A8539-262F-4B62-BFDB-9043556CDBCE}"/>
              </a:ext>
            </a:extLst>
          </p:cNvPr>
          <p:cNvSpPr>
            <a:spLocks noGrp="1" noChangeArrowheads="1"/>
          </p:cNvSpPr>
          <p:nvPr>
            <p:ph type="dt" sz="quarter" idx="1"/>
          </p:nvPr>
        </p:nvSpPr>
        <p:spPr>
          <a:xfrm>
            <a:off x="641350" y="1206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cs typeface="Arial" panose="020B0604020202020204" pitchFamily="34" charset="0"/>
              </a:rPr>
              <a:t>Nov 2015</a:t>
            </a:r>
            <a:endParaRPr lang="en-GB" altLang="en-US" sz="1400">
              <a:cs typeface="Arial" panose="020B0604020202020204" pitchFamily="34" charset="0"/>
            </a:endParaRPr>
          </a:p>
        </p:txBody>
      </p:sp>
      <p:sp>
        <p:nvSpPr>
          <p:cNvPr id="5123" name="Rectangle 6">
            <a:extLst>
              <a:ext uri="{FF2B5EF4-FFF2-40B4-BE49-F238E27FC236}">
                <a16:creationId xmlns:a16="http://schemas.microsoft.com/office/drawing/2014/main" xmlns="" id="{32432647-841C-4120-873B-EDCCFACC0DD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cs typeface="Arial" panose="020B0604020202020204" pitchFamily="34" charset="0"/>
              </a:rPr>
              <a:t>Tim Godfrey (EPRI)</a:t>
            </a:r>
          </a:p>
        </p:txBody>
      </p:sp>
      <p:sp>
        <p:nvSpPr>
          <p:cNvPr id="5124" name="Rectangle 7">
            <a:extLst>
              <a:ext uri="{FF2B5EF4-FFF2-40B4-BE49-F238E27FC236}">
                <a16:creationId xmlns:a16="http://schemas.microsoft.com/office/drawing/2014/main" xmlns="" id="{A02996B3-FCC1-4908-BDCC-42A1C391DE2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E82D4C2-41DE-4B60-A41C-2D893392DF12}" type="slidenum">
              <a:rPr lang="en-GB" altLang="en-US" smtClean="0"/>
              <a:pPr>
                <a:spcBef>
                  <a:spcPct val="0"/>
                </a:spcBef>
              </a:pPr>
              <a:t>112</a:t>
            </a:fld>
            <a:endParaRPr lang="en-GB" altLang="en-US"/>
          </a:p>
        </p:txBody>
      </p:sp>
      <p:sp>
        <p:nvSpPr>
          <p:cNvPr id="5125" name="Rectangle 2">
            <a:extLst>
              <a:ext uri="{FF2B5EF4-FFF2-40B4-BE49-F238E27FC236}">
                <a16:creationId xmlns:a16="http://schemas.microsoft.com/office/drawing/2014/main" xmlns="" id="{10979739-557A-4A2E-B124-CA5D18B077FD}"/>
              </a:ext>
            </a:extLst>
          </p:cNvPr>
          <p:cNvSpPr>
            <a:spLocks noGrp="1" noRot="1" noChangeAspect="1" noChangeArrowheads="1" noTextEdit="1"/>
          </p:cNvSpPr>
          <p:nvPr>
            <p:ph type="sldImg"/>
          </p:nvPr>
        </p:nvSpPr>
        <p:spPr>
          <a:xfrm>
            <a:off x="98425" y="750888"/>
            <a:ext cx="6597650" cy="3711575"/>
          </a:xfrm>
          <a:ln/>
        </p:spPr>
      </p:sp>
      <p:sp>
        <p:nvSpPr>
          <p:cNvPr id="5126" name="Rectangle 3">
            <a:extLst>
              <a:ext uri="{FF2B5EF4-FFF2-40B4-BE49-F238E27FC236}">
                <a16:creationId xmlns:a16="http://schemas.microsoft.com/office/drawing/2014/main" xmlns="" id="{579096FC-7A9C-44B8-8419-BCB1F4FCC3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64635729"/>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xmlns="" id="{6F28E8A2-4D7C-422F-8229-531B52966CCE}"/>
              </a:ext>
            </a:extLst>
          </p:cNvPr>
          <p:cNvSpPr>
            <a:spLocks noGrp="1" noRot="1" noChangeAspect="1" noChangeArrowheads="1" noTextEdit="1"/>
          </p:cNvSpPr>
          <p:nvPr>
            <p:ph type="sldImg"/>
          </p:nvPr>
        </p:nvSpPr>
        <p:spPr>
          <a:ln/>
        </p:spPr>
      </p:sp>
      <p:sp>
        <p:nvSpPr>
          <p:cNvPr id="7171" name="Notes Placeholder 2">
            <a:extLst>
              <a:ext uri="{FF2B5EF4-FFF2-40B4-BE49-F238E27FC236}">
                <a16:creationId xmlns:a16="http://schemas.microsoft.com/office/drawing/2014/main" xmlns="" id="{BDF2E3FD-92C8-4481-9ADE-CE3721719EA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7172" name="Date Placeholder 3">
            <a:extLst>
              <a:ext uri="{FF2B5EF4-FFF2-40B4-BE49-F238E27FC236}">
                <a16:creationId xmlns:a16="http://schemas.microsoft.com/office/drawing/2014/main" xmlns="" id="{ABBF57B3-CD6D-48DC-A18D-5F78986924D4}"/>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cs typeface="Arial" panose="020B0604020202020204" pitchFamily="34" charset="0"/>
              </a:rPr>
              <a:t>Nov 2015</a:t>
            </a:r>
            <a:endParaRPr lang="en-GB" altLang="en-US" sz="1400">
              <a:cs typeface="Arial" panose="020B0604020202020204" pitchFamily="34" charset="0"/>
            </a:endParaRPr>
          </a:p>
        </p:txBody>
      </p:sp>
      <p:sp>
        <p:nvSpPr>
          <p:cNvPr id="7173" name="Footer Placeholder 4">
            <a:extLst>
              <a:ext uri="{FF2B5EF4-FFF2-40B4-BE49-F238E27FC236}">
                <a16:creationId xmlns:a16="http://schemas.microsoft.com/office/drawing/2014/main" xmlns="" id="{BF9BD2D0-EDB3-45CD-BAB5-5D24C128CCBD}"/>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cs typeface="Arial" panose="020B0604020202020204" pitchFamily="34" charset="0"/>
              </a:rPr>
              <a:t>Tim Godfrey (EPRI)</a:t>
            </a:r>
          </a:p>
        </p:txBody>
      </p:sp>
      <p:sp>
        <p:nvSpPr>
          <p:cNvPr id="7174" name="Slide Number Placeholder 5">
            <a:extLst>
              <a:ext uri="{FF2B5EF4-FFF2-40B4-BE49-F238E27FC236}">
                <a16:creationId xmlns:a16="http://schemas.microsoft.com/office/drawing/2014/main" xmlns="" id="{B1E8D863-CEE4-4EF5-8973-539D236599C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9C2CA03-B579-4D4F-A438-1F932221CA46}" type="slidenum">
              <a:rPr lang="en-GB" altLang="en-US" smtClean="0"/>
              <a:pPr>
                <a:spcBef>
                  <a:spcPct val="0"/>
                </a:spcBef>
              </a:pPr>
              <a:t>113</a:t>
            </a:fld>
            <a:endParaRPr lang="en-GB" altLang="en-US"/>
          </a:p>
        </p:txBody>
      </p:sp>
    </p:spTree>
    <p:extLst>
      <p:ext uri="{BB962C8B-B14F-4D97-AF65-F5344CB8AC3E}">
        <p14:creationId xmlns:p14="http://schemas.microsoft.com/office/powerpoint/2010/main" val="3464797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15</a:t>
            </a:fld>
            <a:endParaRPr lang="en-US"/>
          </a:p>
        </p:txBody>
      </p:sp>
    </p:spTree>
    <p:extLst>
      <p:ext uri="{BB962C8B-B14F-4D97-AF65-F5344CB8AC3E}">
        <p14:creationId xmlns:p14="http://schemas.microsoft.com/office/powerpoint/2010/main" val="5917501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2831089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2019</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2019</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2019</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802.11-19/1394r1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3" Type="http://schemas.openxmlformats.org/officeDocument/2006/relationships/hyperlink" Target="https://mentor.ieee.org/802.15/documents" TargetMode="External"/><Relationship Id="rId2" Type="http://schemas.openxmlformats.org/officeDocument/2006/relationships/notesSlide" Target="../notesSlides/notesSlide72.xml"/><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3" Type="http://schemas.openxmlformats.org/officeDocument/2006/relationships/notesSlide" Target="../notesSlides/notesSlide73.xml"/><Relationship Id="rId2" Type="http://schemas.openxmlformats.org/officeDocument/2006/relationships/slideLayout" Target="../slideLayouts/slideLayout2.xml"/><Relationship Id="rId1" Type="http://schemas.openxmlformats.org/officeDocument/2006/relationships/vmlDrawing" Target="../drawings/vmlDrawing18.vml"/><Relationship Id="rId5" Type="http://schemas.openxmlformats.org/officeDocument/2006/relationships/image" Target="../media/image20.emf"/><Relationship Id="rId4" Type="http://schemas.openxmlformats.org/officeDocument/2006/relationships/oleObject" Target="../embeddings/oleObject10.bin"/></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3" Type="http://schemas.openxmlformats.org/officeDocument/2006/relationships/hyperlink" Target="https://mentor.ieee.org/802.18/dcn/19/18-19-0119-01-0000-draft-reply-comments-to-uwb-petition.docx" TargetMode="External"/><Relationship Id="rId2" Type="http://schemas.openxmlformats.org/officeDocument/2006/relationships/hyperlink" Target="https://mentor.ieee.org/802.18/dcn/19/18-19-0079-00-0000-bosch-petition-for-rulemaking-uwb-devices-and-systems.pdf" TargetMode="External"/><Relationship Id="rId1" Type="http://schemas.openxmlformats.org/officeDocument/2006/relationships/slideLayout" Target="../slideLayouts/slideLayout2.xml"/><Relationship Id="rId4" Type="http://schemas.openxmlformats.org/officeDocument/2006/relationships/hyperlink" Target="https://mentor.ieee.org/802.18/dcn/19/18-19-0122-00-0000-piper-uwb-waiver-request-to-fcc.pdf" TargetMode="External"/></Relationships>
</file>

<file path=ppt/slides/_rels/slide108.xml.rels><?xml version="1.0" encoding="UTF-8" standalone="yes"?>
<Relationships xmlns="http://schemas.openxmlformats.org/package/2006/relationships"><Relationship Id="rId3" Type="http://schemas.openxmlformats.org/officeDocument/2006/relationships/hyperlink" Target="https://www.msit.go.kr/web/msipContents/contentsView.do?cateId=mssw353&amp;artId=2122983" TargetMode="External"/><Relationship Id="rId2" Type="http://schemas.openxmlformats.org/officeDocument/2006/relationships/hyperlink" Target="http://www.soumu.go.jp/menu_news/s-news/01kiban14_02000393.html" TargetMode="External"/><Relationship Id="rId1" Type="http://schemas.openxmlformats.org/officeDocument/2006/relationships/slideLayout" Target="../slideLayouts/slideLayout2.xml"/><Relationship Id="rId6" Type="http://schemas.openxmlformats.org/officeDocument/2006/relationships/hyperlink" Target="https://mentor.ieee.org/802.18/dcn/19/18-19-0130-00-0000-itu-r-and-ursi-harmonization-between-scientific-and-commercial-uses-of-radio.pdf" TargetMode="External"/><Relationship Id="rId5" Type="http://schemas.openxmlformats.org/officeDocument/2006/relationships/hyperlink" Target="https://mentor.ieee.org/802.18/dcn/19/18-19-0129-00-0000-apac-update-september-2019.pptx" TargetMode="External"/><Relationship Id="rId4" Type="http://schemas.openxmlformats.org/officeDocument/2006/relationships/hyperlink" Target="https://mentor.ieee.org/802.18/dcn/19/18-19-0128-00-0000-latest-positions-of-apt-on-selected-wrc-19-agenda-items-after-apg19-5.pptx" TargetMode="External"/></Relationships>
</file>

<file path=ppt/slides/_rels/slide109.xml.rels><?xml version="1.0" encoding="UTF-8" standalone="yes"?>
<Relationships xmlns="http://schemas.openxmlformats.org/package/2006/relationships"><Relationship Id="rId3" Type="http://schemas.openxmlformats.org/officeDocument/2006/relationships/hyperlink" Target="https://mentor.ieee.org/802.18/dcn/17/18-17-0051-01-0000-meeting-minutes-march-2017-vancouver.docx" TargetMode="External"/><Relationship Id="rId2" Type="http://schemas.openxmlformats.org/officeDocument/2006/relationships/hyperlink" Target="https://mentor.ieee.org/802.18/dcn/19/18-19-0126" TargetMode="External"/><Relationship Id="rId1" Type="http://schemas.openxmlformats.org/officeDocument/2006/relationships/slideLayout" Target="../slideLayouts/slideLayout2.xml"/><Relationship Id="rId4" Type="http://schemas.openxmlformats.org/officeDocument/2006/relationships/hyperlink" Target="https://mentor.ieee.org/802.18/dcn/19/18-19-0098-00-0000-minutes-vie-plenary-16-18jul2019-rr-tag.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9/11-19-1529-01-AANI-objective-and-scope-of-technical-report-on-interworking-between-5g-core-network-and-wlan.docx" TargetMode="External"/><Relationship Id="rId2" Type="http://schemas.openxmlformats.org/officeDocument/2006/relationships/hyperlink" Target="https://mentor.ieee.org/802.11/dcn/19/11-19-1415-02-AANI-aani-sc-agenda-september-2019.pptx" TargetMode="External"/><Relationship Id="rId1" Type="http://schemas.openxmlformats.org/officeDocument/2006/relationships/slideLayout" Target="../slideLayouts/slideLayout2.xml"/><Relationship Id="rId6" Type="http://schemas.openxmlformats.org/officeDocument/2006/relationships/hyperlink" Target="https://mentor.ieee.org/802.1/dcn/19/1-19-0063-00-ICne-nendica-meeting-overview-2019-09.pptx" TargetMode="External"/><Relationship Id="rId5" Type="http://schemas.openxmlformats.org/officeDocument/2006/relationships/hyperlink" Target="https://mentor.ieee.org/802.11/dcn/19/11-19-1522-00-AANI-simulation-evaluation-of-802-11ax-for-imt-2020-embb-dense-urban-scenario.pptx" TargetMode="External"/><Relationship Id="rId4" Type="http://schemas.openxmlformats.org/officeDocument/2006/relationships/hyperlink" Target="https://mentor.ieee.org/802.11/dcn/19/11-19-1628-00-AANI-itu-imt-2020-status-update.ppt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8/dcn/16/18-16-0038"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3" Type="http://schemas.openxmlformats.org/officeDocument/2006/relationships/notesSlide" Target="../notesSlides/notesSlide74.xml"/><Relationship Id="rId2" Type="http://schemas.openxmlformats.org/officeDocument/2006/relationships/slideLayout" Target="../slideLayouts/slideLayout2.xml"/><Relationship Id="rId1" Type="http://schemas.openxmlformats.org/officeDocument/2006/relationships/vmlDrawing" Target="../drawings/vmlDrawing19.vml"/><Relationship Id="rId5" Type="http://schemas.openxmlformats.org/officeDocument/2006/relationships/image" Target="../media/image21.emf"/><Relationship Id="rId4" Type="http://schemas.openxmlformats.org/officeDocument/2006/relationships/oleObject" Target="../embeddings/oleObject11.bin"/></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24/dcn/19/24-19-0003-05-0000-low-latency-communication-white-paper.docx" TargetMode="External"/><Relationship Id="rId7" Type="http://schemas.openxmlformats.org/officeDocument/2006/relationships/hyperlink" Target="https://mentor.ieee.org/802.24/dcn/19/24-19-0026-02-0000-sept-2019-meeting-presentation.pptxhttps:/mentor.ieee.org/802.24/dcn/19/24-19-0020-00-0000-july-2019-closing-report.pptx" TargetMode="External"/><Relationship Id="rId2" Type="http://schemas.openxmlformats.org/officeDocument/2006/relationships/notesSlide" Target="../notesSlides/notesSlide75.xml"/><Relationship Id="rId1" Type="http://schemas.openxmlformats.org/officeDocument/2006/relationships/slideLayout" Target="../slideLayouts/slideLayout2.xml"/><Relationship Id="rId6" Type="http://schemas.openxmlformats.org/officeDocument/2006/relationships/hyperlink" Target="https://mentor.ieee.org/802.24/dcn/19/24-19-0013-02-0000-july-2019-agenda.xlsx" TargetMode="External"/><Relationship Id="rId5" Type="http://schemas.openxmlformats.org/officeDocument/2006/relationships/hyperlink" Target="https://mentor.ieee.org/802.24/dcn/19/24-19-0024-01-sgtg-licensed-narrowband-amendment-csd-draft.docxhttps:/mentor.ieee.org/802.24/dcn/19/24-19-0024-00-sgtg-licensed-narrowband-amendment-csd-draft.docx" TargetMode="External"/><Relationship Id="rId4" Type="http://schemas.openxmlformats.org/officeDocument/2006/relationships/hyperlink" Target="https://mentor.ieee.org/802.24/dcn/19/24-19-0017-03-0000-ieee-802-solutions-for-vertical-applications.docx" TargetMode="Externa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9/11-19-1419-03-0arc-arc-sc-agenda-sept-2019.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19/11-19-0106-00-000m-sta-and-ap.docx" TargetMode="External"/><Relationship Id="rId4" Type="http://schemas.openxmlformats.org/officeDocument/2006/relationships/hyperlink" Target="https://mentor.ieee.org/802.11/dcn/18/11-18-1051-07-0arc-what-is-an-ess.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08/11-08-0949-04-0arc-mac-component-breakdown-wip.pp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vmlDrawing" Target="../drawings/vmlDrawing5.vml"/><Relationship Id="rId5" Type="http://schemas.openxmlformats.org/officeDocument/2006/relationships/image" Target="../media/image7.emf"/><Relationship Id="rId4" Type="http://schemas.openxmlformats.org/officeDocument/2006/relationships/oleObject" Target="../embeddings/oleObject4.bin"/></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9/11-19-1446-05-coex-agenda-for-sep-2019-in-hanoi.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9/11-19-1446-05-coex-agenda-for-sep-2019-in-hanoi.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9/11-19-1448-01-coex-post-coex-workshop-liaisons.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9/11-19-1448-01-coex-post-coex-workshop-liaison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8.emf"/><Relationship Id="rId4" Type="http://schemas.openxmlformats.org/officeDocument/2006/relationships/oleObject" Target="../embeddings/Microsoft_Word_97_-_2003_Document2.doc"/></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19/11-19-1414-02-0wng-agenda-for-wng-sc-2019-september.ppt"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mentor.ieee.org/802.11/dcn/19/11-19-1648-00-0wng-wng-sc-meeting-minutes-2019-september-hanoi.docx" TargetMode="Externa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vmlDrawing" Target="../drawings/vmlDrawing7.vml"/><Relationship Id="rId5" Type="http://schemas.openxmlformats.org/officeDocument/2006/relationships/image" Target="../media/image9.emf"/><Relationship Id="rId4" Type="http://schemas.openxmlformats.org/officeDocument/2006/relationships/oleObject" Target="../embeddings/oleObject5.bin"/></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19/11-19-1354"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vmlDrawing" Target="../drawings/vmlDrawing8.vml"/><Relationship Id="rId5" Type="http://schemas.openxmlformats.org/officeDocument/2006/relationships/image" Target="../media/image10.emf"/><Relationship Id="rId4" Type="http://schemas.openxmlformats.org/officeDocument/2006/relationships/oleObject" Target="../embeddings/Microsoft_Word_97_-_2003_Document3.doc"/></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19/11-19-1374-08-000m-2019-september-tgmd-agenda.ppt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https://mentor.ieee.org/802.11/dcn/18/11-18-0611-21-000m-revmd-wg-ballot-comments.xls" TargetMode="External"/><Relationship Id="rId4" Type="http://schemas.openxmlformats.org/officeDocument/2006/relationships/hyperlink" Target="https://standards.ieee.org/about/sba/index.html" TargetMode="Externa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11.emf"/><Relationship Id="rId4" Type="http://schemas.openxmlformats.org/officeDocument/2006/relationships/oleObject" Target="../embeddings/oleObject6.bin"/></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16/11-16-1348-06-00ax-coexistence-assurance.docx"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hyperlink" Target="https://mentor.ieee.org/802.11/dcn/19/11-19-1409-06-00ax-tgax-september-2019-meeting-agenda.pptx" TargetMode="Externa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12.emf"/><Relationship Id="rId4" Type="http://schemas.openxmlformats.org/officeDocument/2006/relationships/oleObject" Target="../embeddings/Microsoft_Word_97_-_2003_Document4.doc"/></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1.xml"/><Relationship Id="rId1" Type="http://schemas.openxmlformats.org/officeDocument/2006/relationships/vmlDrawing" Target="../drawings/vmlDrawing11.vml"/><Relationship Id="rId5" Type="http://schemas.openxmlformats.org/officeDocument/2006/relationships/image" Target="../media/image13.emf"/><Relationship Id="rId4" Type="http://schemas.openxmlformats.org/officeDocument/2006/relationships/oleObject" Target="../embeddings/Microsoft_Word_97_-_2003_Document5.doc"/></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6.xml"/><Relationship Id="rId1" Type="http://schemas.openxmlformats.org/officeDocument/2006/relationships/vmlDrawing" Target="../drawings/vmlDrawing12.vml"/><Relationship Id="rId5" Type="http://schemas.openxmlformats.org/officeDocument/2006/relationships/image" Target="../media/image14.emf"/><Relationship Id="rId4" Type="http://schemas.openxmlformats.org/officeDocument/2006/relationships/oleObject" Target="../embeddings/Microsoft_Word_97_-_2003_Document6.doc"/></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1.xml"/><Relationship Id="rId1" Type="http://schemas.openxmlformats.org/officeDocument/2006/relationships/vmlDrawing" Target="../drawings/vmlDrawing13.vml"/><Relationship Id="rId5" Type="http://schemas.openxmlformats.org/officeDocument/2006/relationships/image" Target="../media/image15.emf"/><Relationship Id="rId4" Type="http://schemas.openxmlformats.org/officeDocument/2006/relationships/oleObject" Target="../embeddings/oleObject7.bin"/></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vmlDrawing" Target="../drawings/vmlDrawing14.vml"/><Relationship Id="rId5" Type="http://schemas.openxmlformats.org/officeDocument/2006/relationships/image" Target="../media/image16.png"/><Relationship Id="rId4" Type="http://schemas.openxmlformats.org/officeDocument/2006/relationships/oleObject" Target="../embeddings/oleObject8.bin"/></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image" Target="../media/image17.emf"/><Relationship Id="rId4" Type="http://schemas.openxmlformats.org/officeDocument/2006/relationships/oleObject" Target="../embeddings/Microsoft_Word_97_-_2003_Document7.doc"/></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image" Target="../media/image18.emf"/><Relationship Id="rId4" Type="http://schemas.openxmlformats.org/officeDocument/2006/relationships/oleObject" Target="../embeddings/oleObject9.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mailto:amelia@article19.org" TargetMode="External"/><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19/11-19-1420-05-0rcm-rcm-tig-september-f2f-agenda.pptx" TargetMode="External"/><Relationship Id="rId2" Type="http://schemas.openxmlformats.org/officeDocument/2006/relationships/notesSlide" Target="../notesSlides/notesSlide54.xml"/><Relationship Id="rId1" Type="http://schemas.openxmlformats.org/officeDocument/2006/relationships/slideLayout" Target="../slideLayouts/slideLayout7.xml"/><Relationship Id="rId4" Type="http://schemas.openxmlformats.org/officeDocument/2006/relationships/hyperlink" Target="https://mentor.ieee.org/802.11/dcn/19/11-19-1442-02-0rcm-rcm-tig-draft-report-outline.odt" TargetMode="External"/></Relationships>
</file>

<file path=ppt/slides/_rels/slide87.xml.rels><?xml version="1.0" encoding="UTF-8" standalone="yes"?>
<Relationships xmlns="http://schemas.openxmlformats.org/package/2006/relationships"><Relationship Id="rId3" Type="http://schemas.openxmlformats.org/officeDocument/2006/relationships/notesSlide" Target="../notesSlides/notesSlide55.xml"/><Relationship Id="rId2" Type="http://schemas.openxmlformats.org/officeDocument/2006/relationships/slideLayout" Target="../slideLayouts/slideLayout2.xml"/><Relationship Id="rId1" Type="http://schemas.openxmlformats.org/officeDocument/2006/relationships/vmlDrawing" Target="../drawings/vmlDrawing17.vml"/><Relationship Id="rId5" Type="http://schemas.openxmlformats.org/officeDocument/2006/relationships/image" Target="../media/image19.emf"/><Relationship Id="rId4" Type="http://schemas.openxmlformats.org/officeDocument/2006/relationships/oleObject" Target="../embeddings/Microsoft_Word_97_-_2003_Document8.doc"/></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mtClean="0"/>
              <a:t>802.11 WG September 2019 Closing Reports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 </a:t>
            </a:r>
            <a:r>
              <a:rPr lang="en-GB" sz="2000" dirty="0" smtClean="0"/>
              <a:t>2019-09-20</a:t>
            </a:r>
            <a:endParaRPr lang="en-GB" sz="2000" b="0" dirty="0"/>
          </a:p>
        </p:txBody>
      </p:sp>
      <p:sp>
        <p:nvSpPr>
          <p:cNvPr id="6" name="Date Placeholder 3"/>
          <p:cNvSpPr>
            <a:spLocks noGrp="1"/>
          </p:cNvSpPr>
          <p:nvPr>
            <p:ph type="dt" idx="10"/>
          </p:nvPr>
        </p:nvSpPr>
        <p:spPr/>
        <p:txBody>
          <a:bodyPr/>
          <a:lstStyle/>
          <a:p>
            <a:r>
              <a:rPr lang="en-US" smtClean="0"/>
              <a:t>September 2019</a:t>
            </a:r>
            <a:endParaRPr lang="en-GB" dirty="0"/>
          </a:p>
        </p:txBody>
      </p:sp>
      <p:sp>
        <p:nvSpPr>
          <p:cNvPr id="7" name="Footer Placeholder 4"/>
          <p:cNvSpPr>
            <a:spLocks noGrp="1"/>
          </p:cNvSpPr>
          <p:nvPr>
            <p:ph type="ftr" idx="11"/>
          </p:nvPr>
        </p:nvSpPr>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59450121"/>
              </p:ext>
            </p:extLst>
          </p:nvPr>
        </p:nvGraphicFramePr>
        <p:xfrm>
          <a:off x="989013" y="2411413"/>
          <a:ext cx="10039350" cy="2428875"/>
        </p:xfrm>
        <a:graphic>
          <a:graphicData uri="http://schemas.openxmlformats.org/presentationml/2006/ole">
            <mc:AlternateContent xmlns:mc="http://schemas.openxmlformats.org/markup-compatibility/2006">
              <mc:Choice xmlns:v="urn:schemas-microsoft-com:vml" Requires="v">
                <p:oleObj spid="_x0000_s3203" name="Document" r:id="rId4" imgW="10512000" imgH="2539535" progId="Word.Document.8">
                  <p:embed/>
                </p:oleObj>
              </mc:Choice>
              <mc:Fallback>
                <p:oleObj name="Document" r:id="rId4" imgW="10512000" imgH="2539535" progId="Word.Document.8">
                  <p:embed/>
                  <p:pic>
                    <p:nvPicPr>
                      <p:cNvPr id="0" name="Picture 3"/>
                      <p:cNvPicPr>
                        <a:picLocks noChangeAspect="1" noChangeArrowheads="1"/>
                      </p:cNvPicPr>
                      <p:nvPr/>
                    </p:nvPicPr>
                    <p:blipFill>
                      <a:blip r:embed="rId5"/>
                      <a:srcRect/>
                      <a:stretch>
                        <a:fillRect/>
                      </a:stretch>
                    </p:blipFill>
                    <p:spPr bwMode="auto">
                      <a:xfrm>
                        <a:off x="989013" y="2411413"/>
                        <a:ext cx="10039350" cy="242887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2216945" y="72509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kern="0" dirty="0"/>
              <a:t>Abstract</a:t>
            </a:r>
          </a:p>
        </p:txBody>
      </p:sp>
      <p:sp>
        <p:nvSpPr>
          <p:cNvPr id="6" name="TextBox 5"/>
          <p:cNvSpPr txBox="1">
            <a:spLocks noChangeArrowheads="1"/>
          </p:cNvSpPr>
          <p:nvPr/>
        </p:nvSpPr>
        <p:spPr bwMode="auto">
          <a:xfrm>
            <a:off x="2204245" y="2019698"/>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buFontTx/>
              <a:buNone/>
            </a:pPr>
            <a:r>
              <a:rPr lang="en-US" kern="0" dirty="0"/>
              <a:t>This Document is the closing report for AANI SC, </a:t>
            </a:r>
          </a:p>
          <a:p>
            <a:pPr algn="ctr">
              <a:buFontTx/>
              <a:buNone/>
            </a:pPr>
            <a:r>
              <a:rPr lang="en-US" kern="0" dirty="0"/>
              <a:t>November 2016 Meeting in San Antonio, TX</a:t>
            </a:r>
          </a:p>
        </p:txBody>
      </p:sp>
      <p:sp>
        <p:nvSpPr>
          <p:cNvPr id="7" name="Rectangle 2"/>
          <p:cNvSpPr txBox="1">
            <a:spLocks noChangeArrowheads="1"/>
          </p:cNvSpPr>
          <p:nvPr/>
        </p:nvSpPr>
        <p:spPr bwMode="auto">
          <a:xfrm>
            <a:off x="2362201" y="838201"/>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Abstract</a:t>
            </a:r>
          </a:p>
        </p:txBody>
      </p:sp>
      <p:sp>
        <p:nvSpPr>
          <p:cNvPr id="8" name="Rectangle 3"/>
          <p:cNvSpPr txBox="1">
            <a:spLocks noChangeArrowheads="1"/>
          </p:cNvSpPr>
          <p:nvPr/>
        </p:nvSpPr>
        <p:spPr bwMode="auto">
          <a:xfrm>
            <a:off x="2362201" y="2019698"/>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kern="0" dirty="0"/>
              <a:t>This Document is the closing report for AANI SC, </a:t>
            </a:r>
          </a:p>
          <a:p>
            <a:pPr algn="ctr"/>
            <a:r>
              <a:rPr lang="en-US" dirty="0"/>
              <a:t>September 2019 </a:t>
            </a:r>
            <a:r>
              <a:rPr lang="en-US" kern="0" dirty="0"/>
              <a:t>Meeting in Hanoi, Vietnam</a:t>
            </a:r>
            <a:endParaRPr lang="en-GB" dirty="0"/>
          </a:p>
          <a:p>
            <a:pPr>
              <a:buFontTx/>
              <a:buNone/>
            </a:pPr>
            <a:endParaRPr lang="en-US" kern="0" dirty="0"/>
          </a:p>
        </p:txBody>
      </p:sp>
      <p:sp>
        <p:nvSpPr>
          <p:cNvPr id="9" name="Footer Placeholder 8"/>
          <p:cNvSpPr>
            <a:spLocks noGrp="1"/>
          </p:cNvSpPr>
          <p:nvPr>
            <p:ph type="ftr" idx="11"/>
          </p:nvPr>
        </p:nvSpPr>
        <p:spPr/>
        <p:txBody>
          <a:bodyPr/>
          <a:lstStyle/>
          <a:p>
            <a:r>
              <a:rPr lang="en-GB" smtClean="0"/>
              <a:t>Joseph Levy, Interdigital</a:t>
            </a:r>
            <a:endParaRPr lang="en-GB"/>
          </a:p>
        </p:txBody>
      </p:sp>
      <p:sp>
        <p:nvSpPr>
          <p:cNvPr id="10" name="Slide Number Placeholder 9"/>
          <p:cNvSpPr>
            <a:spLocks noGrp="1"/>
          </p:cNvSpPr>
          <p:nvPr>
            <p:ph type="sldNum" idx="12"/>
          </p:nvPr>
        </p:nvSpPr>
        <p:spPr/>
        <p:txBody>
          <a:bodyPr/>
          <a:lstStyle/>
          <a:p>
            <a:r>
              <a:rPr lang="en-GB" smtClean="0"/>
              <a:t>Slide </a:t>
            </a:r>
            <a:fld id="{F5D8E26B-7BCF-4D25-9C89-0168A6618F18}" type="slidenum">
              <a:rPr lang="en-GB" smtClean="0"/>
              <a:pPr/>
              <a:t>10</a:t>
            </a:fld>
            <a:endParaRPr lang="en-GB"/>
          </a:p>
        </p:txBody>
      </p:sp>
      <p:sp>
        <p:nvSpPr>
          <p:cNvPr id="11" name="Date Placeholder 10"/>
          <p:cNvSpPr>
            <a:spLocks noGrp="1"/>
          </p:cNvSpPr>
          <p:nvPr>
            <p:ph type="dt" idx="10"/>
          </p:nvPr>
        </p:nvSpPr>
        <p:spPr/>
        <p:txBody>
          <a:bodyPr/>
          <a:lstStyle/>
          <a:p>
            <a:r>
              <a:rPr lang="en-US" smtClean="0"/>
              <a:t>September 2019</a:t>
            </a:r>
            <a:endParaRPr lang="en-GB"/>
          </a:p>
        </p:txBody>
      </p:sp>
    </p:spTree>
    <p:extLst>
      <p:ext uri="{BB962C8B-B14F-4D97-AF65-F5344CB8AC3E}">
        <p14:creationId xmlns:p14="http://schemas.microsoft.com/office/powerpoint/2010/main" val="374879148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2"/>
          <p:cNvSpPr>
            <a:spLocks noGrp="1" noChangeArrowheads="1"/>
          </p:cNvSpPr>
          <p:nvPr>
            <p:ph type="title" idx="4294967295"/>
          </p:nvPr>
        </p:nvSpPr>
        <p:spPr>
          <a:xfrm>
            <a:off x="2209800" y="885826"/>
            <a:ext cx="7772400" cy="652463"/>
          </a:xfrm>
        </p:spPr>
        <p:txBody>
          <a:bodyPr/>
          <a:lstStyle/>
          <a:p>
            <a:r>
              <a:rPr lang="en-US" altLang="en-US" smtClean="0"/>
              <a:t>Vehicular Assistive Technology </a:t>
            </a:r>
            <a:r>
              <a:rPr lang="en-GB" altLang="en-US" smtClean="0"/>
              <a:t>IG</a:t>
            </a:r>
            <a:endParaRPr lang="en-US" altLang="en-US" smtClean="0"/>
          </a:p>
        </p:txBody>
      </p:sp>
      <p:sp>
        <p:nvSpPr>
          <p:cNvPr id="28677" name="Rectangle 3"/>
          <p:cNvSpPr>
            <a:spLocks noGrp="1" noChangeArrowheads="1"/>
          </p:cNvSpPr>
          <p:nvPr>
            <p:ph type="body" idx="4294967295"/>
          </p:nvPr>
        </p:nvSpPr>
        <p:spPr>
          <a:xfrm>
            <a:off x="1828800" y="1524000"/>
            <a:ext cx="8686800" cy="4814888"/>
          </a:xfrm>
        </p:spPr>
        <p:txBody>
          <a:bodyPr>
            <a:normAutofit/>
          </a:bodyPr>
          <a:lstStyle/>
          <a:p>
            <a:pPr marL="285750" indent="-285750">
              <a:buFont typeface="Arial" panose="020B0604020202020204" pitchFamily="34" charset="0"/>
              <a:buChar char="•"/>
              <a:defRPr/>
            </a:pPr>
            <a:r>
              <a:rPr lang="en-US" dirty="0" smtClean="0"/>
              <a:t>Collected </a:t>
            </a:r>
            <a:r>
              <a:rPr lang="en-US" dirty="0"/>
              <a:t>and reviewed comments on the draft PAR and CSD</a:t>
            </a:r>
          </a:p>
          <a:p>
            <a:pPr marL="285750" indent="-285750">
              <a:buFont typeface="Arial" panose="020B0604020202020204" pitchFamily="34" charset="0"/>
              <a:buChar char="•"/>
              <a:defRPr/>
            </a:pPr>
            <a:r>
              <a:rPr lang="en-US" dirty="0"/>
              <a:t>We would have to do an </a:t>
            </a:r>
            <a:r>
              <a:rPr lang="en-US" altLang="ko-KR" dirty="0"/>
              <a:t>amendment of IEEE 802.15.7-2018 </a:t>
            </a:r>
          </a:p>
          <a:p>
            <a:pPr>
              <a:defRPr/>
            </a:pPr>
            <a:r>
              <a:rPr lang="en-US" dirty="0"/>
              <a:t>     instead of a revision.</a:t>
            </a:r>
          </a:p>
          <a:p>
            <a:pPr marL="285750" indent="-285750">
              <a:buFont typeface="Arial" panose="020B0604020202020204" pitchFamily="34" charset="0"/>
              <a:buChar char="•"/>
              <a:defRPr/>
            </a:pPr>
            <a:r>
              <a:rPr lang="en-US" dirty="0" smtClean="0"/>
              <a:t>Presentations </a:t>
            </a:r>
            <a:r>
              <a:rPr lang="en-US" dirty="0"/>
              <a:t>about applications of OCC.</a:t>
            </a:r>
          </a:p>
          <a:p>
            <a:pPr marL="285750" indent="-285750">
              <a:buFont typeface="Arial" panose="020B0604020202020204" pitchFamily="34" charset="0"/>
              <a:buChar char="•"/>
              <a:defRPr/>
            </a:pPr>
            <a:r>
              <a:rPr lang="en-US" dirty="0" smtClean="0"/>
              <a:t>Finalized </a:t>
            </a:r>
            <a:r>
              <a:rPr lang="en-US" dirty="0"/>
              <a:t>the PAR</a:t>
            </a:r>
          </a:p>
          <a:p>
            <a:pPr marL="285750" indent="-285750">
              <a:buFont typeface="Arial" panose="020B0604020202020204" pitchFamily="34" charset="0"/>
              <a:buChar char="•"/>
              <a:defRPr/>
            </a:pPr>
            <a:r>
              <a:rPr lang="en-US" dirty="0"/>
              <a:t>Finalized the CSD</a:t>
            </a:r>
          </a:p>
          <a:p>
            <a:pPr marL="285750" indent="-285750">
              <a:buFont typeface="Arial" panose="020B0604020202020204" pitchFamily="34" charset="0"/>
              <a:buChar char="•"/>
              <a:defRPr/>
            </a:pPr>
            <a:r>
              <a:rPr lang="en-US" altLang="ko-KR" dirty="0"/>
              <a:t>Presentations about compatibility  between RF and OWC/OCC</a:t>
            </a:r>
            <a:r>
              <a:rPr lang="en-US" altLang="ko-KR" dirty="0" smtClean="0"/>
              <a:t>.</a:t>
            </a:r>
            <a:endParaRPr lang="en-US" dirty="0"/>
          </a:p>
        </p:txBody>
      </p:sp>
      <p:sp>
        <p:nvSpPr>
          <p:cNvPr id="2" name="Footer Placeholder 1"/>
          <p:cNvSpPr>
            <a:spLocks noGrp="1"/>
          </p:cNvSpPr>
          <p:nvPr>
            <p:ph type="ftr" idx="11"/>
          </p:nvPr>
        </p:nvSpPr>
        <p:spPr/>
        <p:txBody>
          <a:bodyPr/>
          <a:lstStyle/>
          <a:p>
            <a:r>
              <a:rPr lang="en-GB" smtClean="0"/>
              <a:t>Clint Chaplin, Samsung Electronics</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100</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extLst>
      <p:ext uri="{BB962C8B-B14F-4D97-AF65-F5344CB8AC3E}">
        <p14:creationId xmlns:p14="http://schemas.microsoft.com/office/powerpoint/2010/main" val="422639940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2"/>
          <p:cNvSpPr>
            <a:spLocks noGrp="1" noChangeArrowheads="1"/>
          </p:cNvSpPr>
          <p:nvPr>
            <p:ph type="title" idx="4294967295"/>
          </p:nvPr>
        </p:nvSpPr>
        <p:spPr>
          <a:xfrm>
            <a:off x="2209800" y="885826"/>
            <a:ext cx="7772400" cy="652463"/>
          </a:xfrm>
        </p:spPr>
        <p:txBody>
          <a:bodyPr/>
          <a:lstStyle/>
          <a:p>
            <a:r>
              <a:rPr lang="en-GB" altLang="en-US" smtClean="0"/>
              <a:t>Maintenance SC</a:t>
            </a:r>
            <a:endParaRPr lang="en-US" altLang="en-US" smtClean="0"/>
          </a:p>
        </p:txBody>
      </p:sp>
      <p:sp>
        <p:nvSpPr>
          <p:cNvPr id="32773" name="Rectangle 3"/>
          <p:cNvSpPr>
            <a:spLocks noGrp="1" noChangeArrowheads="1"/>
          </p:cNvSpPr>
          <p:nvPr>
            <p:ph type="body" idx="4294967295"/>
          </p:nvPr>
        </p:nvSpPr>
        <p:spPr>
          <a:xfrm>
            <a:off x="1981200" y="1752600"/>
            <a:ext cx="8229600" cy="4586288"/>
          </a:xfrm>
        </p:spPr>
        <p:txBody>
          <a:bodyPr/>
          <a:lstStyle/>
          <a:p>
            <a:pPr>
              <a:buClr>
                <a:srgbClr val="FF0000"/>
              </a:buClr>
              <a:buFont typeface="Wingdings" panose="05000000000000000000" pitchFamily="2" charset="2"/>
              <a:buChar char="q"/>
            </a:pPr>
            <a:r>
              <a:rPr lang="en-US" altLang="en-US" sz="2000"/>
              <a:t>Did not meet</a:t>
            </a:r>
            <a:endParaRPr lang="en-US" altLang="en-US" sz="1800"/>
          </a:p>
        </p:txBody>
      </p:sp>
      <p:sp>
        <p:nvSpPr>
          <p:cNvPr id="2" name="Footer Placeholder 1"/>
          <p:cNvSpPr>
            <a:spLocks noGrp="1"/>
          </p:cNvSpPr>
          <p:nvPr>
            <p:ph type="ftr" idx="11"/>
          </p:nvPr>
        </p:nvSpPr>
        <p:spPr/>
        <p:txBody>
          <a:bodyPr/>
          <a:lstStyle/>
          <a:p>
            <a:r>
              <a:rPr lang="en-GB" smtClean="0"/>
              <a:t>Clint Chaplin, Samsung Electronics</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101</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extLst>
      <p:ext uri="{BB962C8B-B14F-4D97-AF65-F5344CB8AC3E}">
        <p14:creationId xmlns:p14="http://schemas.microsoft.com/office/powerpoint/2010/main" val="598215664"/>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2"/>
          <p:cNvSpPr>
            <a:spLocks noGrp="1" noChangeArrowheads="1"/>
          </p:cNvSpPr>
          <p:nvPr>
            <p:ph type="title" idx="4294967295"/>
          </p:nvPr>
        </p:nvSpPr>
        <p:spPr>
          <a:xfrm>
            <a:off x="2209800" y="885826"/>
            <a:ext cx="7772400" cy="652463"/>
          </a:xfrm>
        </p:spPr>
        <p:txBody>
          <a:bodyPr/>
          <a:lstStyle/>
          <a:p>
            <a:r>
              <a:rPr lang="en-GB" altLang="en-US" smtClean="0"/>
              <a:t>IETF SC</a:t>
            </a:r>
            <a:endParaRPr lang="en-US" altLang="en-US" smtClean="0"/>
          </a:p>
        </p:txBody>
      </p:sp>
      <p:sp>
        <p:nvSpPr>
          <p:cNvPr id="34821" name="Rectangle 3"/>
          <p:cNvSpPr>
            <a:spLocks noGrp="1" noChangeArrowheads="1"/>
          </p:cNvSpPr>
          <p:nvPr>
            <p:ph type="body" idx="4294967295"/>
          </p:nvPr>
        </p:nvSpPr>
        <p:spPr>
          <a:xfrm>
            <a:off x="1981200" y="1752600"/>
            <a:ext cx="8229600" cy="4586288"/>
          </a:xfrm>
        </p:spPr>
        <p:txBody>
          <a:bodyPr/>
          <a:lstStyle/>
          <a:p>
            <a:pPr>
              <a:buClr>
                <a:srgbClr val="FF0000"/>
              </a:buClr>
              <a:buFont typeface="Wingdings" panose="05000000000000000000" pitchFamily="2" charset="2"/>
              <a:buChar char="q"/>
            </a:pPr>
            <a:r>
              <a:rPr lang="en-US" altLang="en-US" sz="2000"/>
              <a:t>Did not meet</a:t>
            </a:r>
            <a:endParaRPr lang="en-US" altLang="en-US" sz="1800"/>
          </a:p>
        </p:txBody>
      </p:sp>
      <p:sp>
        <p:nvSpPr>
          <p:cNvPr id="2" name="Footer Placeholder 1"/>
          <p:cNvSpPr>
            <a:spLocks noGrp="1"/>
          </p:cNvSpPr>
          <p:nvPr>
            <p:ph type="ftr" idx="11"/>
          </p:nvPr>
        </p:nvSpPr>
        <p:spPr/>
        <p:txBody>
          <a:bodyPr/>
          <a:lstStyle/>
          <a:p>
            <a:r>
              <a:rPr lang="en-GB" smtClean="0"/>
              <a:t>Clint Chaplin, Samsung Electronics</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102</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extLst>
      <p:ext uri="{BB962C8B-B14F-4D97-AF65-F5344CB8AC3E}">
        <p14:creationId xmlns:p14="http://schemas.microsoft.com/office/powerpoint/2010/main" val="1489274740"/>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2"/>
          <p:cNvSpPr>
            <a:spLocks noGrp="1" noChangeArrowheads="1"/>
          </p:cNvSpPr>
          <p:nvPr>
            <p:ph type="title" idx="4294967295"/>
          </p:nvPr>
        </p:nvSpPr>
        <p:spPr>
          <a:xfrm>
            <a:off x="2209800" y="885826"/>
            <a:ext cx="7772400" cy="652463"/>
          </a:xfrm>
        </p:spPr>
        <p:txBody>
          <a:bodyPr/>
          <a:lstStyle/>
          <a:p>
            <a:r>
              <a:rPr lang="en-GB" altLang="en-US" smtClean="0"/>
              <a:t>WNG SC</a:t>
            </a:r>
            <a:endParaRPr lang="en-US" altLang="en-US" smtClean="0"/>
          </a:p>
        </p:txBody>
      </p:sp>
      <p:sp>
        <p:nvSpPr>
          <p:cNvPr id="36869" name="Rectangle 3"/>
          <p:cNvSpPr>
            <a:spLocks noGrp="1" noChangeArrowheads="1"/>
          </p:cNvSpPr>
          <p:nvPr>
            <p:ph type="body" idx="4294967295"/>
          </p:nvPr>
        </p:nvSpPr>
        <p:spPr>
          <a:xfrm>
            <a:off x="1981200" y="1752600"/>
            <a:ext cx="8229600" cy="4586288"/>
          </a:xfrm>
        </p:spPr>
        <p:txBody>
          <a:bodyPr/>
          <a:lstStyle/>
          <a:p>
            <a:pPr>
              <a:buClr>
                <a:srgbClr val="FF0000"/>
              </a:buClr>
              <a:buFont typeface="Wingdings" panose="05000000000000000000" pitchFamily="2" charset="2"/>
              <a:buChar char="q"/>
            </a:pPr>
            <a:r>
              <a:rPr lang="en-US" altLang="en-US" smtClean="0"/>
              <a:t>Two presentations</a:t>
            </a:r>
          </a:p>
          <a:p>
            <a:pPr>
              <a:buClr>
                <a:srgbClr val="FF0000"/>
              </a:buClr>
              <a:buFont typeface="Wingdings" panose="05000000000000000000" pitchFamily="2" charset="2"/>
              <a:buChar char="q"/>
            </a:pPr>
            <a:r>
              <a:rPr lang="en-US" altLang="en-US" smtClean="0"/>
              <a:t>15-19-0412-02-wng0-licensed-narrowband-amendment.pptx</a:t>
            </a:r>
          </a:p>
          <a:p>
            <a:pPr lvl="1">
              <a:buClr>
                <a:srgbClr val="FF0000"/>
              </a:buClr>
              <a:buFont typeface="Wingdings" panose="05000000000000000000" pitchFamily="2" charset="2"/>
              <a:buChar char="q"/>
            </a:pPr>
            <a:r>
              <a:rPr lang="en-US" altLang="en-US" smtClean="0"/>
              <a:t>Call for amendment to 802.16-2017</a:t>
            </a:r>
          </a:p>
          <a:p>
            <a:pPr lvl="1">
              <a:buClr>
                <a:srgbClr val="FF0000"/>
              </a:buClr>
              <a:buFont typeface="Wingdings" panose="05000000000000000000" pitchFamily="2" charset="2"/>
              <a:buChar char="q"/>
            </a:pPr>
            <a:r>
              <a:rPr lang="en-US" altLang="en-US" smtClean="0"/>
              <a:t>Since 802.16 is in hibernation, EC chair directed 802.15 to start process.</a:t>
            </a:r>
          </a:p>
          <a:p>
            <a:pPr lvl="1">
              <a:buClr>
                <a:srgbClr val="FF0000"/>
              </a:buClr>
              <a:buFont typeface="Wingdings" panose="05000000000000000000" pitchFamily="2" charset="2"/>
              <a:buChar char="q"/>
            </a:pPr>
            <a:r>
              <a:rPr lang="en-US" altLang="en-US" smtClean="0"/>
              <a:t>Effort will probably be assigned to 802.15 similar to 802.22</a:t>
            </a:r>
          </a:p>
          <a:p>
            <a:pPr>
              <a:buClr>
                <a:srgbClr val="FF0000"/>
              </a:buClr>
              <a:buFont typeface="Wingdings" panose="05000000000000000000" pitchFamily="2" charset="2"/>
              <a:buChar char="q"/>
            </a:pPr>
            <a:r>
              <a:rPr lang="en-US" altLang="en-US" smtClean="0"/>
              <a:t>15-19-0419-01-0dep-requirement-for-wireless-medical-ban-to-apply-for-ecog-based-brain-machine-interface.pdf</a:t>
            </a:r>
          </a:p>
          <a:p>
            <a:pPr lvl="1">
              <a:buClr>
                <a:srgbClr val="FF0000"/>
              </a:buClr>
              <a:buFont typeface="Wingdings" panose="05000000000000000000" pitchFamily="2" charset="2"/>
              <a:buChar char="q"/>
            </a:pPr>
            <a:r>
              <a:rPr lang="en-US" altLang="en-US" smtClean="0"/>
              <a:t>Increase channels 128 -&gt; 4096 channels</a:t>
            </a:r>
          </a:p>
          <a:p>
            <a:pPr lvl="1">
              <a:buClr>
                <a:srgbClr val="FF0000"/>
              </a:buClr>
              <a:buFont typeface="Wingdings" panose="05000000000000000000" pitchFamily="2" charset="2"/>
              <a:buChar char="q"/>
            </a:pPr>
            <a:r>
              <a:rPr lang="en-US" altLang="en-US" smtClean="0"/>
              <a:t>Need UWB for data throughput</a:t>
            </a:r>
          </a:p>
          <a:p>
            <a:pPr>
              <a:buClr>
                <a:srgbClr val="FF0000"/>
              </a:buClr>
              <a:buFont typeface="Wingdings" panose="05000000000000000000" pitchFamily="2" charset="2"/>
              <a:buChar char="q"/>
            </a:pPr>
            <a:endParaRPr lang="en-US" altLang="en-US" smtClean="0"/>
          </a:p>
        </p:txBody>
      </p:sp>
      <p:sp>
        <p:nvSpPr>
          <p:cNvPr id="2" name="Footer Placeholder 1"/>
          <p:cNvSpPr>
            <a:spLocks noGrp="1"/>
          </p:cNvSpPr>
          <p:nvPr>
            <p:ph type="ftr" idx="11"/>
          </p:nvPr>
        </p:nvSpPr>
        <p:spPr/>
        <p:txBody>
          <a:bodyPr/>
          <a:lstStyle/>
          <a:p>
            <a:r>
              <a:rPr lang="en-GB" smtClean="0"/>
              <a:t>Clint Chaplin, Samsung Electronics</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103</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extLst>
      <p:ext uri="{BB962C8B-B14F-4D97-AF65-F5344CB8AC3E}">
        <p14:creationId xmlns:p14="http://schemas.microsoft.com/office/powerpoint/2010/main" val="2084671333"/>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2"/>
          <p:cNvSpPr>
            <a:spLocks noGrp="1" noChangeArrowheads="1"/>
          </p:cNvSpPr>
          <p:nvPr>
            <p:ph type="title" idx="4294967295"/>
          </p:nvPr>
        </p:nvSpPr>
        <p:spPr/>
        <p:txBody>
          <a:bodyPr/>
          <a:lstStyle/>
          <a:p>
            <a:r>
              <a:rPr lang="en-US" altLang="en-US" smtClean="0"/>
              <a:t>References</a:t>
            </a:r>
          </a:p>
        </p:txBody>
      </p:sp>
      <p:sp>
        <p:nvSpPr>
          <p:cNvPr id="38917" name="Rectangle 3"/>
          <p:cNvSpPr>
            <a:spLocks noGrp="1" noChangeArrowheads="1"/>
          </p:cNvSpPr>
          <p:nvPr>
            <p:ph type="body" idx="4294967295"/>
          </p:nvPr>
        </p:nvSpPr>
        <p:spPr>
          <a:xfrm>
            <a:off x="2209800" y="1752600"/>
            <a:ext cx="7772400" cy="4343400"/>
          </a:xfrm>
        </p:spPr>
        <p:txBody>
          <a:bodyPr/>
          <a:lstStyle/>
          <a:p>
            <a:r>
              <a:rPr lang="en-US" altLang="en-US" smtClean="0"/>
              <a:t>This document</a:t>
            </a:r>
          </a:p>
          <a:p>
            <a:r>
              <a:rPr lang="en-US" altLang="en-US" smtClean="0"/>
              <a:t>All Documents</a:t>
            </a:r>
          </a:p>
          <a:p>
            <a:pPr lvl="1"/>
            <a:r>
              <a:rPr lang="en-US" altLang="en-US" smtClean="0">
                <a:hlinkClick r:id="rId3"/>
              </a:rPr>
              <a:t>https://mentor.ieee.org/802.15/documents</a:t>
            </a:r>
            <a:endParaRPr lang="en-US" altLang="en-US" smtClean="0"/>
          </a:p>
          <a:p>
            <a:pPr lvl="2"/>
            <a:r>
              <a:rPr lang="en-US" altLang="en-US" sz="1400"/>
              <a:t>Current draft is in the members-only area</a:t>
            </a:r>
          </a:p>
          <a:p>
            <a:pPr lvl="3"/>
            <a:r>
              <a:rPr lang="en-US" altLang="en-US" smtClean="0"/>
              <a:t>http://www.ieee802.org/15  </a:t>
            </a:r>
            <a:r>
              <a:rPr lang="en-US" altLang="en-US" sz="1400">
                <a:sym typeface="Wingdings" panose="05000000000000000000" pitchFamily="2" charset="2"/>
              </a:rPr>
              <a:t>  </a:t>
            </a:r>
            <a:r>
              <a:rPr lang="en-US" altLang="en-US" sz="1400" u="sng">
                <a:sym typeface="Wingdings" panose="05000000000000000000" pitchFamily="2" charset="2"/>
              </a:rPr>
              <a:t>Members_Only_Area</a:t>
            </a:r>
            <a:endParaRPr lang="en-US" altLang="en-US" sz="1400" u="sng"/>
          </a:p>
          <a:p>
            <a:pPr lvl="3"/>
            <a:r>
              <a:rPr lang="en-US" altLang="en-US" smtClean="0"/>
              <a:t>802.11 members log in using </a:t>
            </a:r>
            <a:r>
              <a:rPr lang="en-US" altLang="en-US" smtClean="0">
                <a:solidFill>
                  <a:srgbClr val="FF0000"/>
                </a:solidFill>
              </a:rPr>
              <a:t>802.11</a:t>
            </a:r>
            <a:r>
              <a:rPr lang="en-US" altLang="en-US" smtClean="0"/>
              <a:t> username and password</a:t>
            </a:r>
          </a:p>
        </p:txBody>
      </p:sp>
      <p:sp>
        <p:nvSpPr>
          <p:cNvPr id="2" name="Footer Placeholder 1"/>
          <p:cNvSpPr>
            <a:spLocks noGrp="1"/>
          </p:cNvSpPr>
          <p:nvPr>
            <p:ph type="ftr" idx="11"/>
          </p:nvPr>
        </p:nvSpPr>
        <p:spPr/>
        <p:txBody>
          <a:bodyPr/>
          <a:lstStyle/>
          <a:p>
            <a:r>
              <a:rPr lang="en-GB" smtClean="0"/>
              <a:t>Clint Chaplin, Samsung Electronics</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104</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extLst>
      <p:ext uri="{BB962C8B-B14F-4D97-AF65-F5344CB8AC3E}">
        <p14:creationId xmlns:p14="http://schemas.microsoft.com/office/powerpoint/2010/main" val="1843624322"/>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
            <a:extLst>
              <a:ext uri="{FF2B5EF4-FFF2-40B4-BE49-F238E27FC236}">
                <a16:creationId xmlns:a16="http://schemas.microsoft.com/office/drawing/2014/main" xmlns="" id="{2473E782-B72C-4428-B60E-2195EFA1034A}"/>
              </a:ext>
            </a:extLst>
          </p:cNvPr>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t>IEEE 802.18 RR-TAG</a:t>
            </a:r>
            <a:br>
              <a:rPr lang="en-US" sz="2400" dirty="0"/>
            </a:br>
            <a:r>
              <a:rPr lang="en-US" sz="2400" dirty="0"/>
              <a:t>Hanoi, Vietnam Wireless Interim</a:t>
            </a:r>
            <a:br>
              <a:rPr lang="en-US" sz="2400" dirty="0"/>
            </a:br>
            <a:r>
              <a:rPr lang="en-GB" sz="2400" dirty="0"/>
              <a:t>Liaison  from 802.18 to 802.11</a:t>
            </a:r>
            <a:endParaRPr lang="en-GB" dirty="0"/>
          </a:p>
        </p:txBody>
      </p:sp>
      <p:sp>
        <p:nvSpPr>
          <p:cNvPr id="11" name="Rectangle 2">
            <a:extLst>
              <a:ext uri="{FF2B5EF4-FFF2-40B4-BE49-F238E27FC236}">
                <a16:creationId xmlns:a16="http://schemas.microsoft.com/office/drawing/2014/main" xmlns="" id="{922D0B4D-6157-453D-B582-E968662E5130}"/>
              </a:ext>
            </a:extLst>
          </p:cNvPr>
          <p:cNvSpPr txBox="1">
            <a:spLocks noChangeArrowheads="1"/>
          </p:cNvSpPr>
          <p:nvPr/>
        </p:nvSpPr>
        <p:spPr bwMode="auto">
          <a:xfrm>
            <a:off x="1982788" y="1793082"/>
            <a:ext cx="7772400" cy="77152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algn="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Dates:</a:t>
            </a:r>
            <a:r>
              <a:rPr lang="en-GB" sz="2000" b="0" kern="0" dirty="0"/>
              <a:t> 20 Sept 19</a:t>
            </a:r>
          </a:p>
        </p:txBody>
      </p:sp>
      <p:graphicFrame>
        <p:nvGraphicFramePr>
          <p:cNvPr id="12" name="Object 3">
            <a:extLst>
              <a:ext uri="{FF2B5EF4-FFF2-40B4-BE49-F238E27FC236}">
                <a16:creationId xmlns:a16="http://schemas.microsoft.com/office/drawing/2014/main" xmlns="" id="{CBF8EF22-59AA-407B-9065-E5F02544E75B}"/>
              </a:ext>
            </a:extLst>
          </p:cNvPr>
          <p:cNvGraphicFramePr>
            <a:graphicFrameLocks noChangeAspect="1"/>
          </p:cNvGraphicFramePr>
          <p:nvPr>
            <p:extLst>
              <p:ext uri="{D42A27DB-BD31-4B8C-83A1-F6EECF244321}">
                <p14:modId xmlns:p14="http://schemas.microsoft.com/office/powerpoint/2010/main" val="730229955"/>
              </p:ext>
            </p:extLst>
          </p:nvPr>
        </p:nvGraphicFramePr>
        <p:xfrm>
          <a:off x="2070101" y="3600450"/>
          <a:ext cx="7834313" cy="2508250"/>
        </p:xfrm>
        <a:graphic>
          <a:graphicData uri="http://schemas.openxmlformats.org/presentationml/2006/ole">
            <mc:AlternateContent xmlns:mc="http://schemas.openxmlformats.org/markup-compatibility/2006">
              <mc:Choice xmlns:v="urn:schemas-microsoft-com:vml" Requires="v">
                <p:oleObj spid="_x0000_s19469" name="Document" r:id="rId4" imgW="8245941" imgH="2648712" progId="Word.Document.8">
                  <p:embed/>
                </p:oleObj>
              </mc:Choice>
              <mc:Fallback>
                <p:oleObj name="Document" r:id="rId4" imgW="8245941" imgH="2648712" progId="Word.Document.8">
                  <p:embed/>
                  <p:pic>
                    <p:nvPicPr>
                      <p:cNvPr id="0" name=""/>
                      <p:cNvPicPr>
                        <a:picLocks noChangeAspect="1" noChangeArrowheads="1"/>
                      </p:cNvPicPr>
                      <p:nvPr/>
                    </p:nvPicPr>
                    <p:blipFill>
                      <a:blip r:embed="rId5"/>
                      <a:srcRect/>
                      <a:stretch>
                        <a:fillRect/>
                      </a:stretch>
                    </p:blipFill>
                    <p:spPr bwMode="auto">
                      <a:xfrm>
                        <a:off x="2070101" y="3600450"/>
                        <a:ext cx="7834313" cy="2508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3" name="Rectangle 4">
            <a:extLst>
              <a:ext uri="{FF2B5EF4-FFF2-40B4-BE49-F238E27FC236}">
                <a16:creationId xmlns:a16="http://schemas.microsoft.com/office/drawing/2014/main" xmlns="" id="{6035F870-CB2C-47E7-AA77-80949CEE64F7}"/>
              </a:ext>
            </a:extLst>
          </p:cNvPr>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p:cNvSpPr>
            <a:spLocks noGrp="1"/>
          </p:cNvSpPr>
          <p:nvPr>
            <p:ph type="ftr" idx="14"/>
          </p:nvPr>
        </p:nvSpPr>
        <p:spPr/>
        <p:txBody>
          <a:bodyPr/>
          <a:lstStyle/>
          <a:p>
            <a:r>
              <a:rPr lang="en-GB" smtClean="0"/>
              <a:t>Jay Holcomb, Itron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7" name="Date Placeholder 6"/>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4158764701"/>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67EFEE-2340-439A-9906-78EF1022E61C}"/>
              </a:ext>
            </a:extLst>
          </p:cNvPr>
          <p:cNvSpPr>
            <a:spLocks noGrp="1"/>
          </p:cNvSpPr>
          <p:nvPr>
            <p:ph type="title"/>
          </p:nvPr>
        </p:nvSpPr>
        <p:spPr>
          <a:xfrm>
            <a:off x="2220913" y="609600"/>
            <a:ext cx="7772400" cy="533400"/>
          </a:xfrm>
        </p:spPr>
        <p:txBody>
          <a:bodyPr/>
          <a:lstStyle/>
          <a:p>
            <a:r>
              <a:rPr lang="en-US" sz="2800" dirty="0"/>
              <a:t>Items Discussed - Tuesday</a:t>
            </a:r>
          </a:p>
        </p:txBody>
      </p:sp>
      <p:sp>
        <p:nvSpPr>
          <p:cNvPr id="3" name="Content Placeholder 2">
            <a:extLst>
              <a:ext uri="{FF2B5EF4-FFF2-40B4-BE49-F238E27FC236}">
                <a16:creationId xmlns:a16="http://schemas.microsoft.com/office/drawing/2014/main" xmlns="" id="{E688CBFF-6841-4A69-ACB6-C9861AE6A4B7}"/>
              </a:ext>
            </a:extLst>
          </p:cNvPr>
          <p:cNvSpPr>
            <a:spLocks noGrp="1"/>
          </p:cNvSpPr>
          <p:nvPr>
            <p:ph idx="1"/>
          </p:nvPr>
        </p:nvSpPr>
        <p:spPr>
          <a:xfrm>
            <a:off x="2057401" y="1107122"/>
            <a:ext cx="8480199" cy="5534799"/>
          </a:xfrm>
        </p:spPr>
        <p:txBody>
          <a:bodyPr/>
          <a:lstStyle/>
          <a:p>
            <a:pPr lvl="5">
              <a:spcBef>
                <a:spcPts val="0"/>
              </a:spcBef>
              <a:buFont typeface="Arial" panose="020B0604020202020204" pitchFamily="34" charset="0"/>
              <a:buChar char="•"/>
            </a:pPr>
            <a:endParaRPr lang="en-US" altLang="en-US" sz="1400" u="sng" dirty="0"/>
          </a:p>
          <a:p>
            <a:pPr>
              <a:spcBef>
                <a:spcPts val="0"/>
              </a:spcBef>
              <a:buFont typeface="Arial" panose="020B0604020202020204" pitchFamily="34" charset="0"/>
              <a:buChar char="•"/>
            </a:pPr>
            <a:r>
              <a:rPr lang="en-US" altLang="en-US" dirty="0"/>
              <a:t>EU ETSI and CEPT status in many groups </a:t>
            </a:r>
          </a:p>
          <a:p>
            <a:pPr lvl="2">
              <a:spcBef>
                <a:spcPts val="0"/>
              </a:spcBef>
              <a:buFont typeface="Arial" panose="020B0604020202020204" pitchFamily="34" charset="0"/>
              <a:buChar char="•"/>
            </a:pPr>
            <a:r>
              <a:rPr lang="en-US" altLang="en-US" dirty="0"/>
              <a:t>BRAN has 2 candidates for chair, elections at October meeting;  along with start of EN 303 687 for 6 GHz</a:t>
            </a:r>
          </a:p>
          <a:p>
            <a:pPr lvl="2">
              <a:spcBef>
                <a:spcPts val="0"/>
              </a:spcBef>
              <a:buFont typeface="Arial" panose="020B0604020202020204" pitchFamily="34" charset="0"/>
              <a:buChar char="•"/>
            </a:pPr>
            <a:r>
              <a:rPr lang="en-US" altLang="en-US" dirty="0"/>
              <a:t>CEPT ECC FM57 – Public consultation on Report 73 closed with comments from 8 parties. </a:t>
            </a:r>
          </a:p>
          <a:p>
            <a:pPr lvl="3">
              <a:spcBef>
                <a:spcPts val="0"/>
              </a:spcBef>
              <a:buFont typeface="Arial" panose="020B0604020202020204" pitchFamily="34" charset="0"/>
              <a:buChar char="•"/>
            </a:pPr>
            <a:r>
              <a:rPr lang="en-US" altLang="en-US" sz="1800" dirty="0"/>
              <a:t>Will start work on Report B at meeting come up next week. </a:t>
            </a:r>
          </a:p>
          <a:p>
            <a:pPr lvl="1">
              <a:spcBef>
                <a:spcPts val="0"/>
              </a:spcBef>
              <a:buFont typeface="Arial" panose="020B0604020202020204" pitchFamily="34" charset="0"/>
              <a:buChar char="•"/>
            </a:pPr>
            <a:endParaRPr lang="en-US" altLang="en-US" sz="1800" dirty="0"/>
          </a:p>
          <a:p>
            <a:pPr lvl="2">
              <a:spcBef>
                <a:spcPts val="0"/>
              </a:spcBef>
              <a:buFont typeface="Arial" panose="020B0604020202020204" pitchFamily="34" charset="0"/>
              <a:buChar char="•"/>
            </a:pPr>
            <a:r>
              <a:rPr lang="en-US" altLang="en-US" dirty="0"/>
              <a:t>Discussed 2 initiatives: </a:t>
            </a:r>
          </a:p>
          <a:p>
            <a:pPr lvl="3">
              <a:spcBef>
                <a:spcPts val="0"/>
              </a:spcBef>
              <a:buFont typeface="Arial" panose="020B0604020202020204" pitchFamily="34" charset="0"/>
              <a:buChar char="•"/>
            </a:pPr>
            <a:r>
              <a:rPr lang="en-US" altLang="en-US" sz="1800" dirty="0"/>
              <a:t> Survey on trusting connected device  if there was an EU harmonized standard</a:t>
            </a:r>
          </a:p>
          <a:p>
            <a:pPr lvl="3">
              <a:spcBef>
                <a:spcPts val="0"/>
              </a:spcBef>
              <a:buFont typeface="Arial" panose="020B0604020202020204" pitchFamily="34" charset="0"/>
              <a:buChar char="•"/>
            </a:pPr>
            <a:r>
              <a:rPr lang="en-US" b="0" dirty="0"/>
              <a:t>Reconfigurable Radio Systems (</a:t>
            </a:r>
            <a:r>
              <a:rPr lang="en-US" altLang="en-US" sz="1800" dirty="0"/>
              <a:t>Software Defined Radios)</a:t>
            </a:r>
          </a:p>
          <a:p>
            <a:pPr>
              <a:spcBef>
                <a:spcPts val="0"/>
              </a:spcBef>
              <a:buFont typeface="Arial" panose="020B0604020202020204" pitchFamily="34" charset="0"/>
              <a:buChar char="•"/>
            </a:pPr>
            <a:endParaRPr lang="en-US" sz="2800" dirty="0"/>
          </a:p>
          <a:p>
            <a:pPr>
              <a:spcBef>
                <a:spcPts val="0"/>
              </a:spcBef>
              <a:buFont typeface="Arial" panose="020B0604020202020204" pitchFamily="34" charset="0"/>
              <a:buChar char="•"/>
            </a:pPr>
            <a:r>
              <a:rPr lang="en-US" dirty="0"/>
              <a:t>Items discussed in teleconferences since May.</a:t>
            </a:r>
          </a:p>
          <a:p>
            <a:pPr lvl="1">
              <a:spcBef>
                <a:spcPts val="0"/>
              </a:spcBef>
              <a:buFont typeface="Arial" panose="020B0604020202020204" pitchFamily="34" charset="0"/>
              <a:buChar char="•"/>
            </a:pPr>
            <a:r>
              <a:rPr lang="en-US" dirty="0"/>
              <a:t>Included 4 sets of comments sent in; APT, MCMC, FCC and ICASA, with an ACMA set of comments in LMSC ballot now. </a:t>
            </a:r>
          </a:p>
          <a:p>
            <a:pPr lvl="1">
              <a:buFont typeface="Arial" panose="020B0604020202020204" pitchFamily="34" charset="0"/>
              <a:buChar char="•"/>
            </a:pPr>
            <a:endParaRPr lang="en-US" altLang="en-US" dirty="0"/>
          </a:p>
          <a:p>
            <a:pPr lvl="2">
              <a:spcBef>
                <a:spcPts val="0"/>
              </a:spcBef>
              <a:buFont typeface="Arial" panose="020B0604020202020204" pitchFamily="34" charset="0"/>
              <a:buChar char="•"/>
            </a:pPr>
            <a:endParaRPr lang="en-US" altLang="en-US" sz="2000" dirty="0"/>
          </a:p>
        </p:txBody>
      </p:sp>
      <p:sp>
        <p:nvSpPr>
          <p:cNvPr id="7" name="Footer Placeholder 6"/>
          <p:cNvSpPr>
            <a:spLocks noGrp="1"/>
          </p:cNvSpPr>
          <p:nvPr>
            <p:ph type="ftr" idx="14"/>
          </p:nvPr>
        </p:nvSpPr>
        <p:spPr/>
        <p:txBody>
          <a:bodyPr/>
          <a:lstStyle/>
          <a:p>
            <a:r>
              <a:rPr lang="en-GB" smtClean="0"/>
              <a:t>Jay Holcomb, Itron</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6113561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67EFEE-2340-439A-9906-78EF1022E61C}"/>
              </a:ext>
            </a:extLst>
          </p:cNvPr>
          <p:cNvSpPr>
            <a:spLocks noGrp="1"/>
          </p:cNvSpPr>
          <p:nvPr>
            <p:ph type="title"/>
          </p:nvPr>
        </p:nvSpPr>
        <p:spPr>
          <a:xfrm>
            <a:off x="2220913" y="609600"/>
            <a:ext cx="7772400" cy="533400"/>
          </a:xfrm>
        </p:spPr>
        <p:txBody>
          <a:bodyPr/>
          <a:lstStyle/>
          <a:p>
            <a:r>
              <a:rPr lang="en-US" sz="2800" dirty="0"/>
              <a:t>Items Discussed – Tuesday - cont. </a:t>
            </a:r>
          </a:p>
        </p:txBody>
      </p:sp>
      <p:sp>
        <p:nvSpPr>
          <p:cNvPr id="3" name="Content Placeholder 2">
            <a:extLst>
              <a:ext uri="{FF2B5EF4-FFF2-40B4-BE49-F238E27FC236}">
                <a16:creationId xmlns:a16="http://schemas.microsoft.com/office/drawing/2014/main" xmlns="" id="{E688CBFF-6841-4A69-ACB6-C9861AE6A4B7}"/>
              </a:ext>
            </a:extLst>
          </p:cNvPr>
          <p:cNvSpPr>
            <a:spLocks noGrp="1"/>
          </p:cNvSpPr>
          <p:nvPr>
            <p:ph idx="1"/>
          </p:nvPr>
        </p:nvSpPr>
        <p:spPr>
          <a:xfrm>
            <a:off x="1926461" y="1259522"/>
            <a:ext cx="9601199" cy="4988878"/>
          </a:xfrm>
        </p:spPr>
        <p:txBody>
          <a:bodyPr/>
          <a:lstStyle/>
          <a:p>
            <a:pPr>
              <a:spcBef>
                <a:spcPts val="0"/>
              </a:spcBef>
              <a:buFont typeface="Arial" panose="020B0604020202020204" pitchFamily="34" charset="0"/>
              <a:buChar char="•"/>
            </a:pPr>
            <a:r>
              <a:rPr lang="en-US" sz="2000" dirty="0"/>
              <a:t>FCC UWB Bosch petition for rule making</a:t>
            </a:r>
          </a:p>
          <a:p>
            <a:pPr lvl="1">
              <a:spcBef>
                <a:spcPts val="0"/>
              </a:spcBef>
              <a:buFont typeface="Arial" panose="020B0604020202020204" pitchFamily="34" charset="0"/>
              <a:buChar char="•"/>
            </a:pPr>
            <a:r>
              <a:rPr lang="en-US" dirty="0"/>
              <a:t>Basically, codify what has been waived over the past many years.</a:t>
            </a:r>
          </a:p>
          <a:p>
            <a:pPr lvl="1">
              <a:spcBef>
                <a:spcPts val="0"/>
              </a:spcBef>
              <a:buFont typeface="Arial" panose="020B0604020202020204" pitchFamily="34" charset="0"/>
              <a:buChar char="•"/>
            </a:pPr>
            <a:r>
              <a:rPr lang="en-US" dirty="0">
                <a:hlinkClick r:id="rId2"/>
              </a:rPr>
              <a:t>https://mentor.ieee.org/802.18/dcn/19/18-19-0079-00-0000-bosch-petition-for-rulemaking-uwb-devices-and-systems.pdf</a:t>
            </a:r>
            <a:r>
              <a:rPr lang="en-US" dirty="0"/>
              <a:t>  </a:t>
            </a:r>
          </a:p>
          <a:p>
            <a:pPr lvl="1">
              <a:spcBef>
                <a:spcPts val="0"/>
              </a:spcBef>
              <a:buFont typeface="Arial" panose="020B0604020202020204" pitchFamily="34" charset="0"/>
              <a:buChar char="•"/>
            </a:pPr>
            <a:r>
              <a:rPr lang="en-US" dirty="0">
                <a:hlinkClick r:id="rId3"/>
              </a:rPr>
              <a:t>https://mentor.ieee.org/802.18/dcn/19/18-19-0119</a:t>
            </a:r>
            <a:endParaRPr lang="en-US" altLang="en-US" dirty="0"/>
          </a:p>
          <a:p>
            <a:pPr lvl="1">
              <a:spcBef>
                <a:spcPts val="0"/>
              </a:spcBef>
              <a:buFont typeface="Arial" panose="020B0604020202020204" pitchFamily="34" charset="0"/>
              <a:buChar char="•"/>
            </a:pPr>
            <a:r>
              <a:rPr lang="en-US" altLang="en-US" dirty="0"/>
              <a:t>Possible IEEE 802 comments being discussed.</a:t>
            </a:r>
          </a:p>
          <a:p>
            <a:pPr lvl="1">
              <a:spcBef>
                <a:spcPts val="0"/>
              </a:spcBef>
              <a:buFont typeface="Arial" panose="020B0604020202020204" pitchFamily="34" charset="0"/>
              <a:buChar char="•"/>
            </a:pPr>
            <a:endParaRPr lang="en-US" altLang="en-US" sz="2400" dirty="0"/>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sz="2000" dirty="0"/>
              <a:t>FCC UWB Piper Waiver request</a:t>
            </a:r>
          </a:p>
          <a:p>
            <a:pPr lvl="1">
              <a:spcBef>
                <a:spcPts val="0"/>
              </a:spcBef>
              <a:buFont typeface="Arial" panose="020B0604020202020204" pitchFamily="34" charset="0"/>
              <a:buChar char="•"/>
            </a:pPr>
            <a:r>
              <a:rPr lang="en-US" dirty="0"/>
              <a:t>Basically, approval for a track side, fixed outdoor, system</a:t>
            </a:r>
          </a:p>
          <a:p>
            <a:pPr lvl="1">
              <a:buFont typeface="Arial" panose="020B0604020202020204" pitchFamily="34" charset="0"/>
              <a:buChar char="•"/>
            </a:pPr>
            <a:r>
              <a:rPr lang="en-US" dirty="0">
                <a:hlinkClick r:id="rId4"/>
              </a:rPr>
              <a:t>https://mentor.ieee.org/802.18/dcn/19/18-19-0122-00-0000-piper-uwb-waiver-request-to-fcc.pdf</a:t>
            </a:r>
            <a:r>
              <a:rPr lang="en-US" dirty="0"/>
              <a:t> </a:t>
            </a:r>
          </a:p>
          <a:p>
            <a:pPr lvl="1">
              <a:buFont typeface="Arial" panose="020B0604020202020204" pitchFamily="34" charset="0"/>
              <a:buChar char="•"/>
            </a:pPr>
            <a:r>
              <a:rPr lang="en-US" altLang="en-US" dirty="0"/>
              <a:t>Possible IEEE 802 comments being discussed.</a:t>
            </a:r>
          </a:p>
          <a:p>
            <a:pPr marL="457200" lvl="1" indent="0">
              <a:spcBef>
                <a:spcPts val="0"/>
              </a:spcBef>
              <a:buNone/>
            </a:pPr>
            <a:endParaRPr lang="en-US" altLang="en-US" sz="1800" dirty="0"/>
          </a:p>
          <a:p>
            <a:pPr>
              <a:spcBef>
                <a:spcPts val="0"/>
              </a:spcBef>
              <a:buFont typeface="Arial" panose="020B0604020202020204" pitchFamily="34" charset="0"/>
              <a:buChar char="•"/>
            </a:pPr>
            <a:r>
              <a:rPr lang="en-US" sz="2000" b="0" dirty="0"/>
              <a:t>In AOB:  Apple adding UWB to their iPhone,  we should learn more about that. </a:t>
            </a:r>
          </a:p>
          <a:p>
            <a:pPr lvl="1">
              <a:spcBef>
                <a:spcPts val="600"/>
              </a:spcBef>
              <a:buFont typeface="Arial" panose="020B0604020202020204" pitchFamily="34" charset="0"/>
              <a:buChar char="•"/>
            </a:pPr>
            <a:endParaRPr lang="en-US" altLang="en-US" sz="1400" dirty="0"/>
          </a:p>
        </p:txBody>
      </p:sp>
      <p:sp>
        <p:nvSpPr>
          <p:cNvPr id="7" name="Footer Placeholder 6"/>
          <p:cNvSpPr>
            <a:spLocks noGrp="1"/>
          </p:cNvSpPr>
          <p:nvPr>
            <p:ph type="ftr" idx="14"/>
          </p:nvPr>
        </p:nvSpPr>
        <p:spPr/>
        <p:txBody>
          <a:bodyPr/>
          <a:lstStyle/>
          <a:p>
            <a:r>
              <a:rPr lang="en-GB" smtClean="0"/>
              <a:t>Jay Holcomb, Itron</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107</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908790819"/>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67EFEE-2340-439A-9906-78EF1022E61C}"/>
              </a:ext>
            </a:extLst>
          </p:cNvPr>
          <p:cNvSpPr>
            <a:spLocks noGrp="1"/>
          </p:cNvSpPr>
          <p:nvPr>
            <p:ph type="title"/>
          </p:nvPr>
        </p:nvSpPr>
        <p:spPr>
          <a:xfrm>
            <a:off x="2220913" y="609600"/>
            <a:ext cx="7772400" cy="533400"/>
          </a:xfrm>
        </p:spPr>
        <p:txBody>
          <a:bodyPr/>
          <a:lstStyle/>
          <a:p>
            <a:r>
              <a:rPr lang="en-US" sz="2800" dirty="0"/>
              <a:t>Items Discussed – Thursday</a:t>
            </a:r>
          </a:p>
        </p:txBody>
      </p:sp>
      <p:sp>
        <p:nvSpPr>
          <p:cNvPr id="3" name="Content Placeholder 2">
            <a:extLst>
              <a:ext uri="{FF2B5EF4-FFF2-40B4-BE49-F238E27FC236}">
                <a16:creationId xmlns:a16="http://schemas.microsoft.com/office/drawing/2014/main" xmlns="" id="{E688CBFF-6841-4A69-ACB6-C9861AE6A4B7}"/>
              </a:ext>
            </a:extLst>
          </p:cNvPr>
          <p:cNvSpPr>
            <a:spLocks noGrp="1"/>
          </p:cNvSpPr>
          <p:nvPr>
            <p:ph idx="1"/>
          </p:nvPr>
        </p:nvSpPr>
        <p:spPr>
          <a:xfrm>
            <a:off x="2133600" y="1066801"/>
            <a:ext cx="8229600" cy="5369199"/>
          </a:xfrm>
        </p:spPr>
        <p:txBody>
          <a:bodyPr/>
          <a:lstStyle/>
          <a:p>
            <a:pPr marL="0" indent="-365760">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altLang="en-US" sz="2000" dirty="0"/>
              <a:t>Japan MIC consultation on 60 GHz. </a:t>
            </a:r>
          </a:p>
          <a:p>
            <a:pPr lvl="1">
              <a:spcBef>
                <a:spcPts val="0"/>
              </a:spcBef>
              <a:buFont typeface="Arial" panose="020B0604020202020204" pitchFamily="34" charset="0"/>
              <a:buChar char="•"/>
            </a:pPr>
            <a:r>
              <a:rPr lang="en-US" sz="1600" kern="1200" dirty="0">
                <a:latin typeface="Times New Roman" pitchFamily="16" charset="0"/>
                <a:hlinkClick r:id="rId2"/>
              </a:rPr>
              <a:t>http://www.soumu.go.jp/menu_news/s-news/01kiban14_02000393.html</a:t>
            </a:r>
            <a:endParaRPr lang="en-US" sz="1600" kern="1200" dirty="0">
              <a:latin typeface="Times New Roman" pitchFamily="16" charset="0"/>
            </a:endParaRPr>
          </a:p>
          <a:p>
            <a:pPr>
              <a:spcBef>
                <a:spcPts val="0"/>
              </a:spcBef>
              <a:buFont typeface="Arial" panose="020B0604020202020204" pitchFamily="34" charset="0"/>
              <a:buChar char="•"/>
            </a:pPr>
            <a:r>
              <a:rPr lang="en-US" altLang="en-US" sz="2000" dirty="0"/>
              <a:t>Korea MSIT consultation on 940 MHz ubiquitous sensor networks. </a:t>
            </a:r>
          </a:p>
          <a:p>
            <a:pPr lvl="1">
              <a:spcBef>
                <a:spcPts val="0"/>
              </a:spcBef>
              <a:buFont typeface="Arial" panose="020B0604020202020204" pitchFamily="34" charset="0"/>
              <a:buChar char="•"/>
            </a:pPr>
            <a:r>
              <a:rPr lang="en-US" sz="1600" kern="1200" dirty="0">
                <a:hlinkClick r:id="rId3"/>
              </a:rPr>
              <a:t>https://www.msit.go.kr/web/msipContents/contentsView.do?cateId=mssw353&amp;artId=2122983</a:t>
            </a:r>
            <a:r>
              <a:rPr lang="en-US" sz="1600" kern="1200" dirty="0"/>
              <a:t> </a:t>
            </a:r>
            <a:endParaRPr lang="en-US" sz="1600" dirty="0"/>
          </a:p>
          <a:p>
            <a:pPr>
              <a:buFont typeface="Arial" panose="020B0604020202020204" pitchFamily="34" charset="0"/>
              <a:buChar char="•"/>
            </a:pPr>
            <a:r>
              <a:rPr lang="en-US" sz="2000" dirty="0"/>
              <a:t>Positions of APT on selected WRC-19 agenda items after APG19-5 </a:t>
            </a:r>
          </a:p>
          <a:p>
            <a:pPr lvl="1">
              <a:buFont typeface="Arial" panose="020B0604020202020204" pitchFamily="34" charset="0"/>
              <a:buChar char="•"/>
            </a:pPr>
            <a:r>
              <a:rPr lang="en-US" sz="1800" dirty="0">
                <a:hlinkClick r:id="rId4"/>
              </a:rPr>
              <a:t>https://mentor.ieee.org/802.18/dcn/19/18-19-0128-00-0000-latest-positions-of-apt-on-selected-wrc-19-agenda-items-after-apg19-5.pptx</a:t>
            </a:r>
            <a:r>
              <a:rPr lang="en-US" sz="1800" dirty="0"/>
              <a:t> </a:t>
            </a:r>
          </a:p>
          <a:p>
            <a:pPr>
              <a:buFont typeface="Arial" panose="020B0604020202020204" pitchFamily="34" charset="0"/>
              <a:buChar char="•"/>
            </a:pPr>
            <a:r>
              <a:rPr lang="en-US" sz="2000" dirty="0"/>
              <a:t>APAC update - September 2019 </a:t>
            </a:r>
          </a:p>
          <a:p>
            <a:pPr lvl="1">
              <a:buFont typeface="Arial" panose="020B0604020202020204" pitchFamily="34" charset="0"/>
              <a:buChar char="•"/>
            </a:pPr>
            <a:r>
              <a:rPr lang="en-US" sz="1800" dirty="0">
                <a:hlinkClick r:id="rId5"/>
              </a:rPr>
              <a:t>https://mentor.ieee.org/802.18/dcn/19/18-19-0129-00-0000-apac-update-september-2019.pptx</a:t>
            </a:r>
            <a:r>
              <a:rPr lang="en-US" sz="1800" dirty="0"/>
              <a:t> </a:t>
            </a:r>
          </a:p>
          <a:p>
            <a:pPr>
              <a:buFont typeface="Arial" panose="020B0604020202020204" pitchFamily="34" charset="0"/>
              <a:buChar char="•"/>
            </a:pPr>
            <a:r>
              <a:rPr lang="en-US" sz="2000" dirty="0"/>
              <a:t>ITU-R and URSI(International Union of Radio Science) harmonization between scientific and commercial uses of radio in particular, UWB.</a:t>
            </a:r>
            <a:endParaRPr lang="en-US" sz="1600" dirty="0"/>
          </a:p>
          <a:p>
            <a:pPr lvl="1">
              <a:buFont typeface="Arial" panose="020B0604020202020204" pitchFamily="34" charset="0"/>
              <a:buChar char="•"/>
            </a:pPr>
            <a:r>
              <a:rPr lang="en-US" sz="1600" dirty="0"/>
              <a:t> </a:t>
            </a:r>
            <a:r>
              <a:rPr lang="en-US" sz="1800" dirty="0">
                <a:hlinkClick r:id="rId6"/>
              </a:rPr>
              <a:t>https://mentor.ieee.org/802.18/dcn/19/18-19-0130-00-0000-itu-r-and-ursi-harmonization-between-scientific-and-commercial-uses-of-radio.pdf</a:t>
            </a:r>
            <a:r>
              <a:rPr lang="en-US" sz="1800" dirty="0"/>
              <a:t>  </a:t>
            </a:r>
          </a:p>
          <a:p>
            <a:pPr lvl="1">
              <a:buFont typeface="Arial" panose="020B0604020202020204" pitchFamily="34" charset="0"/>
              <a:buChar char="•"/>
            </a:pPr>
            <a:endParaRPr lang="en-US" sz="1800" dirty="0"/>
          </a:p>
        </p:txBody>
      </p:sp>
      <p:sp>
        <p:nvSpPr>
          <p:cNvPr id="7" name="Footer Placeholder 6"/>
          <p:cNvSpPr>
            <a:spLocks noGrp="1"/>
          </p:cNvSpPr>
          <p:nvPr>
            <p:ph type="ftr" idx="14"/>
          </p:nvPr>
        </p:nvSpPr>
        <p:spPr/>
        <p:txBody>
          <a:bodyPr/>
          <a:lstStyle/>
          <a:p>
            <a:r>
              <a:rPr lang="en-GB" smtClean="0"/>
              <a:t>Jay Holcomb, Itron</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108</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67972183"/>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20913" y="685800"/>
            <a:ext cx="7772400" cy="533400"/>
          </a:xfrm>
        </p:spPr>
        <p:txBody>
          <a:bodyPr/>
          <a:lstStyle/>
          <a:p>
            <a:r>
              <a:rPr lang="en-US" altLang="en-US" sz="2800" dirty="0"/>
              <a:t>Approved</a:t>
            </a:r>
          </a:p>
        </p:txBody>
      </p:sp>
      <p:sp>
        <p:nvSpPr>
          <p:cNvPr id="8" name="Content Placeholder 2"/>
          <p:cNvSpPr>
            <a:spLocks noGrp="1"/>
          </p:cNvSpPr>
          <p:nvPr>
            <p:ph idx="1"/>
          </p:nvPr>
        </p:nvSpPr>
        <p:spPr>
          <a:xfrm>
            <a:off x="2220913" y="1175657"/>
            <a:ext cx="7772400" cy="5161757"/>
          </a:xfrm>
        </p:spPr>
        <p:txBody>
          <a:bodyPr/>
          <a:lstStyle/>
          <a:p>
            <a:r>
              <a:rPr lang="en-US" altLang="en-US" sz="2000" dirty="0"/>
              <a:t>Documents Approved this week</a:t>
            </a:r>
            <a:endParaRPr lang="en-US" altLang="en-US" sz="1800" dirty="0"/>
          </a:p>
          <a:p>
            <a:pPr lvl="1"/>
            <a:r>
              <a:rPr lang="en-US" altLang="en-US" dirty="0"/>
              <a:t>Agenda for the week, with more detail on topics discussed.</a:t>
            </a:r>
          </a:p>
          <a:p>
            <a:pPr lvl="2"/>
            <a:r>
              <a:rPr lang="en-US" sz="1600" dirty="0">
                <a:hlinkClick r:id="rId2"/>
              </a:rPr>
              <a:t>https://mentor.ieee.org/802.18/dcn/19/18-19-0126</a:t>
            </a:r>
            <a:endParaRPr lang="en-US" altLang="en-US" dirty="0"/>
          </a:p>
          <a:p>
            <a:pPr lvl="6"/>
            <a:endParaRPr lang="en-US" altLang="en-US" sz="1800" dirty="0"/>
          </a:p>
          <a:p>
            <a:pPr lvl="1"/>
            <a:r>
              <a:rPr lang="en-US" altLang="en-US" dirty="0"/>
              <a:t>July Plenary minutes</a:t>
            </a:r>
            <a:endParaRPr lang="en-US" altLang="en-US" sz="1200" dirty="0">
              <a:hlinkClick r:id="rId3"/>
            </a:endParaRPr>
          </a:p>
          <a:p>
            <a:pPr lvl="2"/>
            <a:r>
              <a:rPr lang="en-US" altLang="en-US" sz="1600" dirty="0">
                <a:hlinkClick r:id="rId4"/>
              </a:rPr>
              <a:t>https://mentor.ieee.org/802.18/dcn/19/18-19-0098-00-0000-minutes-vie-plenary-16-18jul2019-rr-tag.docx</a:t>
            </a:r>
            <a:r>
              <a:rPr lang="en-US" altLang="en-US" sz="1600" dirty="0"/>
              <a:t> </a:t>
            </a:r>
          </a:p>
          <a:p>
            <a:pPr lvl="2"/>
            <a:endParaRPr lang="en-US" altLang="en-US" sz="2000" dirty="0">
              <a:highlight>
                <a:srgbClr val="FFFF00"/>
              </a:highlight>
            </a:endParaRPr>
          </a:p>
          <a:p>
            <a:pPr lvl="2"/>
            <a:endParaRPr lang="en-US" altLang="en-US" sz="2000" dirty="0">
              <a:highlight>
                <a:srgbClr val="FFFF00"/>
              </a:highlight>
            </a:endParaRPr>
          </a:p>
          <a:p>
            <a:pPr marL="0" indent="0" algn="ctr">
              <a:buNone/>
            </a:pPr>
            <a:r>
              <a:rPr lang="en-US" altLang="en-US" sz="2800" dirty="0"/>
              <a:t>Next</a:t>
            </a:r>
          </a:p>
          <a:p>
            <a:pPr>
              <a:buFont typeface="Wingdings" panose="05000000000000000000" pitchFamily="2" charset="2"/>
              <a:buChar char="q"/>
            </a:pPr>
            <a:r>
              <a:rPr lang="en-US" b="0" dirty="0">
                <a:solidFill>
                  <a:srgbClr val="00B0F0"/>
                </a:solidFill>
              </a:rPr>
              <a:t> </a:t>
            </a:r>
            <a:r>
              <a:rPr lang="en-US" sz="2000" b="0" dirty="0">
                <a:solidFill>
                  <a:srgbClr val="00B0F0"/>
                </a:solidFill>
              </a:rPr>
              <a:t>Next  steps on possible comments on 2 FCC UWB actions.</a:t>
            </a:r>
          </a:p>
          <a:p>
            <a:endParaRPr lang="en-US" altLang="en-US" dirty="0"/>
          </a:p>
          <a:p>
            <a:r>
              <a:rPr lang="en-US" sz="2000" b="0" dirty="0"/>
              <a:t>Also, still looking for a RR-TAG vice-chair and secretary.  If any interest, please see the Chair. </a:t>
            </a:r>
          </a:p>
          <a:p>
            <a:pPr lvl="2"/>
            <a:endParaRPr lang="en-US" altLang="en-US" sz="2000" dirty="0">
              <a:highlight>
                <a:srgbClr val="FFFF00"/>
              </a:highlight>
            </a:endParaRPr>
          </a:p>
        </p:txBody>
      </p:sp>
      <p:sp>
        <p:nvSpPr>
          <p:cNvPr id="2" name="Footer Placeholder 1"/>
          <p:cNvSpPr>
            <a:spLocks noGrp="1"/>
          </p:cNvSpPr>
          <p:nvPr>
            <p:ph type="ftr" idx="14"/>
          </p:nvPr>
        </p:nvSpPr>
        <p:spPr/>
        <p:txBody>
          <a:bodyPr/>
          <a:lstStyle/>
          <a:p>
            <a:r>
              <a:rPr lang="en-GB" smtClean="0"/>
              <a:t>Jay Holcomb, Itron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109</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3551735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20946"/>
            <a:ext cx="7770813" cy="609600"/>
          </a:xfrm>
        </p:spPr>
        <p:txBody>
          <a:bodyPr/>
          <a:lstStyle/>
          <a:p>
            <a:r>
              <a:rPr lang="en-US" dirty="0"/>
              <a:t>802.11 AANI SC – September 2019</a:t>
            </a:r>
          </a:p>
        </p:txBody>
      </p:sp>
      <p:sp>
        <p:nvSpPr>
          <p:cNvPr id="3" name="Content Placeholder 2"/>
          <p:cNvSpPr>
            <a:spLocks noGrp="1"/>
          </p:cNvSpPr>
          <p:nvPr>
            <p:ph idx="1"/>
          </p:nvPr>
        </p:nvSpPr>
        <p:spPr>
          <a:xfrm>
            <a:off x="630899" y="1230547"/>
            <a:ext cx="11029686" cy="5170254"/>
          </a:xfrm>
        </p:spPr>
        <p:txBody>
          <a:bodyPr/>
          <a:lstStyle/>
          <a:p>
            <a:pPr marL="57150" indent="0" algn="ctr"/>
            <a:r>
              <a:rPr lang="en-US" altLang="en-US" sz="2000" dirty="0"/>
              <a:t>Agenda:</a:t>
            </a:r>
            <a:r>
              <a:rPr lang="en-US" altLang="en-US" sz="2000" b="0" dirty="0"/>
              <a:t> </a:t>
            </a:r>
            <a:r>
              <a:rPr lang="en-US" altLang="en-US" sz="2000" b="0" dirty="0">
                <a:hlinkClick r:id="rId2"/>
              </a:rPr>
              <a:t>11-19/1415r2</a:t>
            </a:r>
            <a:r>
              <a:rPr lang="en-US" altLang="en-US" sz="2000" b="0" dirty="0"/>
              <a:t> , met for two time slots  </a:t>
            </a:r>
            <a:r>
              <a:rPr lang="en-US" altLang="en-US" sz="2000" dirty="0"/>
              <a:t>Minutes: </a:t>
            </a:r>
            <a:r>
              <a:rPr lang="en-US" altLang="en-US" sz="2000" b="0" dirty="0"/>
              <a:t>11-19/1702</a:t>
            </a:r>
          </a:p>
          <a:p>
            <a:pPr marL="57150" indent="0"/>
            <a:r>
              <a:rPr lang="en-US" altLang="en-US" sz="2800" dirty="0"/>
              <a:t>Contributions: </a:t>
            </a:r>
          </a:p>
          <a:p>
            <a:pPr marL="857250" lvl="1" indent="-457200">
              <a:spcBef>
                <a:spcPts val="200"/>
              </a:spcBef>
              <a:buFont typeface="+mj-lt"/>
              <a:buAutoNum type="arabicPeriod"/>
              <a:defRPr/>
            </a:pPr>
            <a:r>
              <a:rPr lang="en-US" dirty="0">
                <a:hlinkClick r:id="rId3"/>
              </a:rPr>
              <a:t>11-19/1529</a:t>
            </a:r>
            <a:r>
              <a:rPr lang="en-US" dirty="0"/>
              <a:t> “Objective and scope of technical report on interworking between 5G core network and WLAN”</a:t>
            </a:r>
          </a:p>
          <a:p>
            <a:pPr marL="1257300" lvl="2" indent="-457200">
              <a:spcBef>
                <a:spcPts val="200"/>
              </a:spcBef>
              <a:buFont typeface="Arial" panose="020B0604020202020204" pitchFamily="34" charset="0"/>
              <a:buChar char="•"/>
              <a:defRPr/>
            </a:pPr>
            <a:r>
              <a:rPr lang="en-US" dirty="0"/>
              <a:t>Triggered some discussion</a:t>
            </a:r>
          </a:p>
          <a:p>
            <a:pPr marL="1257300" lvl="2" indent="-457200">
              <a:spcBef>
                <a:spcPts val="200"/>
              </a:spcBef>
              <a:buFont typeface="Arial" panose="020B0604020202020204" pitchFamily="34" charset="0"/>
              <a:buChar char="•"/>
              <a:defRPr/>
            </a:pPr>
            <a:r>
              <a:rPr lang="en-US" dirty="0"/>
              <a:t>Polling of the attendees yielded only 1 individual who indicated they would participate in generating contributions for the proposed report. </a:t>
            </a:r>
          </a:p>
          <a:p>
            <a:pPr marL="857250" lvl="1" indent="-457200">
              <a:spcBef>
                <a:spcPts val="200"/>
              </a:spcBef>
              <a:buFont typeface="+mj-lt"/>
              <a:buAutoNum type="arabicPeriod"/>
              <a:defRPr/>
            </a:pPr>
            <a:r>
              <a:rPr lang="en-US" dirty="0">
                <a:solidFill>
                  <a:schemeClr val="tx1"/>
                </a:solidFill>
                <a:hlinkClick r:id="rId4"/>
              </a:rPr>
              <a:t>11-19/1628r0</a:t>
            </a:r>
            <a:r>
              <a:rPr lang="en-US" dirty="0">
                <a:solidFill>
                  <a:schemeClr val="tx1"/>
                </a:solidFill>
              </a:rPr>
              <a:t> “</a:t>
            </a:r>
            <a:r>
              <a:rPr lang="en-US" dirty="0"/>
              <a:t>ITU IMT-2020 Status – Update”, Joseph Levy (InterDigital)</a:t>
            </a:r>
          </a:p>
          <a:p>
            <a:pPr marL="1257300" lvl="2" indent="-457200">
              <a:spcBef>
                <a:spcPts val="200"/>
              </a:spcBef>
              <a:buFont typeface="Arial" panose="020B0604020202020204" pitchFamily="34" charset="0"/>
              <a:buChar char="•"/>
              <a:defRPr/>
            </a:pPr>
            <a:r>
              <a:rPr lang="en-US" dirty="0"/>
              <a:t>Provided an update as to the current status of the ITU IMT-2020 program status.</a:t>
            </a:r>
          </a:p>
          <a:p>
            <a:pPr marL="800100" lvl="1" indent="-342900">
              <a:spcBef>
                <a:spcPts val="200"/>
              </a:spcBef>
              <a:buFont typeface="+mj-lt"/>
              <a:buAutoNum type="arabicPeriod"/>
              <a:defRPr/>
            </a:pPr>
            <a:r>
              <a:rPr lang="en-US" altLang="en-US" dirty="0">
                <a:hlinkClick r:id="rId5"/>
              </a:rPr>
              <a:t>11-19/1522</a:t>
            </a:r>
            <a:r>
              <a:rPr lang="en-US" altLang="en-US" dirty="0"/>
              <a:t> “</a:t>
            </a:r>
            <a:r>
              <a:rPr lang="en-US" dirty="0"/>
              <a:t>Simulation Evaluation of 802.11ax for IMT-2020 eMBB Dense Urban Scenario”</a:t>
            </a:r>
          </a:p>
          <a:p>
            <a:pPr marL="1200150" lvl="2" indent="-342900">
              <a:spcBef>
                <a:spcPts val="200"/>
              </a:spcBef>
              <a:buFont typeface="Arial" panose="020B0604020202020204" pitchFamily="34" charset="0"/>
              <a:buChar char="•"/>
              <a:defRPr/>
            </a:pPr>
            <a:r>
              <a:rPr lang="en-US" dirty="0"/>
              <a:t>Provided preliminary simulation results for 802.11ax performance</a:t>
            </a:r>
          </a:p>
          <a:p>
            <a:pPr marL="1200150" lvl="2" indent="-342900">
              <a:spcBef>
                <a:spcPts val="200"/>
              </a:spcBef>
              <a:buFont typeface="Arial" panose="020B0604020202020204" pitchFamily="34" charset="0"/>
              <a:buChar char="•"/>
              <a:defRPr/>
            </a:pPr>
            <a:r>
              <a:rPr lang="en-US" dirty="0"/>
              <a:t>An updated contribution is expected in November</a:t>
            </a:r>
          </a:p>
          <a:p>
            <a:pPr marL="57150" indent="0">
              <a:spcBef>
                <a:spcPts val="200"/>
              </a:spcBef>
              <a:defRPr/>
            </a:pPr>
            <a:r>
              <a:rPr lang="en-US" sz="2000" dirty="0"/>
              <a:t>Update on Nendica activity:</a:t>
            </a:r>
          </a:p>
          <a:p>
            <a:pPr marL="800100" lvl="1" indent="-342900">
              <a:spcBef>
                <a:spcPts val="200"/>
              </a:spcBef>
              <a:buFont typeface="Arial" panose="020B0604020202020204" pitchFamily="34" charset="0"/>
              <a:buChar char="•"/>
              <a:defRPr/>
            </a:pPr>
            <a:r>
              <a:rPr lang="en-US" altLang="en-US" dirty="0">
                <a:hlinkClick r:id="rId6"/>
              </a:rPr>
              <a:t>1-19/0063r0</a:t>
            </a:r>
            <a:r>
              <a:rPr lang="en-US" altLang="en-US" dirty="0"/>
              <a:t> “IEEE 802 “</a:t>
            </a:r>
            <a:r>
              <a:rPr lang="en-US" altLang="en-US" i="1" dirty="0"/>
              <a:t>Network Enhancements for the Next Decade</a:t>
            </a:r>
            <a:r>
              <a:rPr lang="en-US" altLang="en-US" dirty="0"/>
              <a:t>” Industry Connections Activity (Nendica): Status Report”</a:t>
            </a:r>
          </a:p>
        </p:txBody>
      </p:sp>
      <p:sp>
        <p:nvSpPr>
          <p:cNvPr id="7" name="Footer Placeholder 6"/>
          <p:cNvSpPr>
            <a:spLocks noGrp="1"/>
          </p:cNvSpPr>
          <p:nvPr>
            <p:ph type="ftr" idx="14"/>
          </p:nvPr>
        </p:nvSpPr>
        <p:spPr/>
        <p:txBody>
          <a:bodyPr/>
          <a:lstStyle/>
          <a:p>
            <a:r>
              <a:rPr lang="en-GB" smtClean="0"/>
              <a:t>Joseph Levy, Interdigital</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590738440"/>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20913" y="685800"/>
            <a:ext cx="7772400" cy="1066800"/>
          </a:xfrm>
        </p:spPr>
        <p:txBody>
          <a:bodyPr/>
          <a:lstStyle/>
          <a:p>
            <a:r>
              <a:rPr lang="en-GB" sz="2800" dirty="0"/>
              <a:t>802.18 Meeting Close</a:t>
            </a:r>
            <a:endParaRPr lang="en-US" sz="2800" dirty="0"/>
          </a:p>
        </p:txBody>
      </p:sp>
      <p:sp>
        <p:nvSpPr>
          <p:cNvPr id="8" name="Content Placeholder 2"/>
          <p:cNvSpPr>
            <a:spLocks noGrp="1"/>
          </p:cNvSpPr>
          <p:nvPr>
            <p:ph idx="1"/>
          </p:nvPr>
        </p:nvSpPr>
        <p:spPr>
          <a:xfrm>
            <a:off x="2221878" y="1371600"/>
            <a:ext cx="8369922" cy="4951413"/>
          </a:xfrm>
        </p:spPr>
        <p:txBody>
          <a:bodyPr/>
          <a:lstStyle/>
          <a:p>
            <a:r>
              <a:rPr lang="en-US" sz="2000" dirty="0"/>
              <a:t>The RR-TAG adjourned AM1 Thursday this week. </a:t>
            </a:r>
          </a:p>
          <a:p>
            <a:pPr lvl="1"/>
            <a:r>
              <a:rPr lang="en-US" dirty="0"/>
              <a:t>Will hold weekly, as needed, teleconferences,  Thursdays, 15:00-15:55et</a:t>
            </a:r>
          </a:p>
          <a:p>
            <a:pPr lvl="1"/>
            <a:endParaRPr lang="en-US" dirty="0"/>
          </a:p>
          <a:p>
            <a:r>
              <a:rPr lang="en-US" sz="2000" dirty="0"/>
              <a:t>Next teleconference planned for 26 Sept 2019, 1500et/1200pt </a:t>
            </a:r>
          </a:p>
          <a:p>
            <a:pPr lvl="1"/>
            <a:r>
              <a:rPr lang="en-US" dirty="0"/>
              <a:t>Call in information: </a:t>
            </a:r>
            <a:r>
              <a:rPr lang="en-US" dirty="0">
                <a:hlinkClick r:id="rId2"/>
              </a:rPr>
              <a:t>https://mentor.ieee.org/802.18/dcn/16/18-16-0038</a:t>
            </a:r>
            <a:r>
              <a:rPr lang="en-US" dirty="0"/>
              <a:t> </a:t>
            </a:r>
            <a:r>
              <a:rPr lang="en-US" altLang="en-US" dirty="0"/>
              <a:t> </a:t>
            </a:r>
            <a:r>
              <a:rPr lang="en-US" altLang="en-US" b="1" dirty="0"/>
              <a:t>(r13 </a:t>
            </a:r>
            <a:r>
              <a:rPr lang="en-US" altLang="en-US" b="1" i="1" u="sng" dirty="0"/>
              <a:t>or latest</a:t>
            </a:r>
            <a:r>
              <a:rPr lang="en-US" altLang="en-US" b="1" dirty="0"/>
              <a:t>) </a:t>
            </a:r>
          </a:p>
          <a:p>
            <a:pPr lvl="1"/>
            <a:r>
              <a:rPr lang="en-US" dirty="0"/>
              <a:t>All notices are sent through the 802.18 list server reflector.  </a:t>
            </a:r>
          </a:p>
          <a:p>
            <a:pPr lvl="3">
              <a:buFont typeface="Arial" panose="020B0604020202020204" pitchFamily="34" charset="0"/>
              <a:buChar char="•"/>
            </a:pPr>
            <a:endParaRPr lang="en-US" sz="1000" dirty="0"/>
          </a:p>
          <a:p>
            <a:pPr>
              <a:buFont typeface="Arial" panose="020B0604020202020204" pitchFamily="34" charset="0"/>
              <a:buChar char="•"/>
            </a:pPr>
            <a:r>
              <a:rPr lang="en-US" sz="1800" b="0" dirty="0"/>
              <a:t>The next face to face meeting of the 802.18 RR-TAG will be at the IEEE 802, 10 – 15 November 2019 Plenary in the Hilton Waikoloa Village, Kona, HI, USA </a:t>
            </a:r>
          </a:p>
          <a:p>
            <a:pPr lvl="1">
              <a:buFont typeface="Arial" panose="020B0604020202020204" pitchFamily="34" charset="0"/>
              <a:buChar char="•"/>
            </a:pPr>
            <a:r>
              <a:rPr lang="en-US" sz="1800" dirty="0"/>
              <a:t>Normal time slots, Tuesday AM2 and Thursday AM1</a:t>
            </a:r>
          </a:p>
          <a:p>
            <a:pPr lvl="3">
              <a:buFont typeface="Arial" panose="020B0604020202020204" pitchFamily="34" charset="0"/>
              <a:buChar char="•"/>
            </a:pPr>
            <a:endParaRPr lang="en-US" dirty="0"/>
          </a:p>
          <a:p>
            <a:pPr>
              <a:buFont typeface="Arial" panose="020B0604020202020204" pitchFamily="34" charset="0"/>
              <a:buChar char="•"/>
            </a:pPr>
            <a:r>
              <a:rPr lang="en-US" dirty="0"/>
              <a:t>Thank You</a:t>
            </a:r>
          </a:p>
        </p:txBody>
      </p:sp>
      <p:sp>
        <p:nvSpPr>
          <p:cNvPr id="2" name="Footer Placeholder 1"/>
          <p:cNvSpPr>
            <a:spLocks noGrp="1"/>
          </p:cNvSpPr>
          <p:nvPr>
            <p:ph type="ftr" idx="14"/>
          </p:nvPr>
        </p:nvSpPr>
        <p:spPr/>
        <p:txBody>
          <a:bodyPr/>
          <a:lstStyle/>
          <a:p>
            <a:r>
              <a:rPr lang="en-GB" smtClean="0"/>
              <a:t>Jay Holcomb, Itron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110</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4259647115"/>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802.19</a:t>
            </a:r>
            <a:endParaRPr lang="en-US" dirty="0"/>
          </a:p>
        </p:txBody>
      </p:sp>
      <p:sp>
        <p:nvSpPr>
          <p:cNvPr id="8" name="Subtitle 7"/>
          <p:cNvSpPr>
            <a:spLocks noGrp="1"/>
          </p:cNvSpPr>
          <p:nvPr>
            <p:ph type="subTitle" idx="1"/>
          </p:nvPr>
        </p:nvSpPr>
        <p:spPr/>
        <p:txBody>
          <a:bodyPr/>
          <a:lstStyle/>
          <a:p>
            <a:r>
              <a:rPr lang="en-US" dirty="0" smtClean="0"/>
              <a:t>No update</a:t>
            </a:r>
            <a:endParaRPr lang="en-US" dirty="0"/>
          </a:p>
        </p:txBody>
      </p:sp>
      <p:sp>
        <p:nvSpPr>
          <p:cNvPr id="6" name="Date Placeholder 5"/>
          <p:cNvSpPr>
            <a:spLocks noGrp="1"/>
          </p:cNvSpPr>
          <p:nvPr>
            <p:ph type="dt" idx="10"/>
          </p:nvPr>
        </p:nvSpPr>
        <p:spPr/>
        <p:txBody>
          <a:bodyPr/>
          <a:lstStyle/>
          <a:p>
            <a:r>
              <a:rPr lang="en-US" smtClean="0"/>
              <a:t>September 2019</a:t>
            </a:r>
            <a:endParaRPr lang="en-GB" dirty="0"/>
          </a:p>
        </p:txBody>
      </p:sp>
      <p:sp>
        <p:nvSpPr>
          <p:cNvPr id="5" name="Footer Placeholder 4"/>
          <p:cNvSpPr>
            <a:spLocks noGrp="1"/>
          </p:cNvSpPr>
          <p:nvPr>
            <p:ph type="ftr" idx="11"/>
          </p:nvPr>
        </p:nvSpPr>
        <p:spPr/>
        <p:txBody>
          <a:bodyPr/>
          <a:lstStyle/>
          <a:p>
            <a:r>
              <a:rPr lang="en-GB" smtClean="0"/>
              <a:t>Robert Stacey (Intel)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98222045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72C7DE7A-1C42-4D28-94D9-093CF09887F4}"/>
              </a:ext>
            </a:extLst>
          </p:cNvPr>
          <p:cNvSpPr>
            <a:spLocks noGrp="1" noChangeArrowheads="1"/>
          </p:cNvSpPr>
          <p:nvPr>
            <p:ph type="title"/>
          </p:nvPr>
        </p:nvSpPr>
        <p:spPr>
          <a:xfrm>
            <a:off x="839788" y="1425575"/>
            <a:ext cx="10552112" cy="1066800"/>
          </a:xfrm>
        </p:spPr>
        <p:txBody>
          <a:bodyPr/>
          <a:lstStyle/>
          <a:p>
            <a:r>
              <a:rPr lang="en-GB" altLang="en-US"/>
              <a:t>802.24 Vertical Applications Technical Advisory Group</a:t>
            </a:r>
            <a:br>
              <a:rPr lang="en-GB" altLang="en-US"/>
            </a:br>
            <a:r>
              <a:rPr lang="en-GB" altLang="en-US"/>
              <a:t>Liaison Report</a:t>
            </a:r>
          </a:p>
        </p:txBody>
      </p:sp>
      <p:sp>
        <p:nvSpPr>
          <p:cNvPr id="4099" name="Rectangle 4">
            <a:extLst>
              <a:ext uri="{FF2B5EF4-FFF2-40B4-BE49-F238E27FC236}">
                <a16:creationId xmlns:a16="http://schemas.microsoft.com/office/drawing/2014/main" xmlns="" id="{69AD8F4E-1597-471F-ADE0-78C99368C3A2}"/>
              </a:ext>
            </a:extLst>
          </p:cNvPr>
          <p:cNvSpPr>
            <a:spLocks noGrp="1" noChangeArrowheads="1"/>
          </p:cNvSpPr>
          <p:nvPr>
            <p:ph idx="1"/>
          </p:nvPr>
        </p:nvSpPr>
        <p:spPr>
          <a:xfrm>
            <a:off x="2209800" y="3284538"/>
            <a:ext cx="7772400" cy="2811462"/>
          </a:xfrm>
        </p:spPr>
        <p:txBody>
          <a:bodyPr/>
          <a:lstStyle/>
          <a:p>
            <a:pPr algn="ctr">
              <a:buFontTx/>
              <a:buNone/>
            </a:pPr>
            <a:r>
              <a:rPr lang="en-GB" altLang="en-US" sz="2000" dirty="0"/>
              <a:t>Date:</a:t>
            </a:r>
            <a:r>
              <a:rPr lang="en-GB" altLang="en-US" sz="2000" b="0" dirty="0"/>
              <a:t> 2019-09-19</a:t>
            </a:r>
          </a:p>
        </p:txBody>
      </p:sp>
      <p:graphicFrame>
        <p:nvGraphicFramePr>
          <p:cNvPr id="4101" name="Object 146">
            <a:extLst>
              <a:ext uri="{FF2B5EF4-FFF2-40B4-BE49-F238E27FC236}">
                <a16:creationId xmlns:a16="http://schemas.microsoft.com/office/drawing/2014/main" xmlns="" id="{D0DA5E23-FE7D-4334-92B8-E06EF15CD986}"/>
              </a:ext>
            </a:extLst>
          </p:cNvPr>
          <p:cNvGraphicFramePr>
            <a:graphicFrameLocks noChangeAspect="1"/>
          </p:cNvGraphicFramePr>
          <p:nvPr/>
        </p:nvGraphicFramePr>
        <p:xfrm>
          <a:off x="2182813" y="3984625"/>
          <a:ext cx="8237537" cy="2324100"/>
        </p:xfrm>
        <a:graphic>
          <a:graphicData uri="http://schemas.openxmlformats.org/presentationml/2006/ole">
            <mc:AlternateContent xmlns:mc="http://schemas.openxmlformats.org/markup-compatibility/2006">
              <mc:Choice xmlns:v="urn:schemas-microsoft-com:vml" Requires="v">
                <p:oleObj spid="_x0000_s21517" name="Document" r:id="rId4" imgW="8152664" imgH="2297815" progId="">
                  <p:embed/>
                </p:oleObj>
              </mc:Choice>
              <mc:Fallback>
                <p:oleObj name="Document" r:id="rId4" imgW="8152664" imgH="2297815"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82813" y="3984625"/>
                        <a:ext cx="8237537" cy="232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2" name="Rectangle 6">
            <a:extLst>
              <a:ext uri="{FF2B5EF4-FFF2-40B4-BE49-F238E27FC236}">
                <a16:creationId xmlns:a16="http://schemas.microsoft.com/office/drawing/2014/main" xmlns="" id="{B63665F6-5C07-4E62-A3FB-2B38CE7D418B}"/>
              </a:ext>
            </a:extLst>
          </p:cNvPr>
          <p:cNvSpPr>
            <a:spLocks noChangeArrowheads="1"/>
          </p:cNvSpPr>
          <p:nvPr/>
        </p:nvSpPr>
        <p:spPr bwMode="auto">
          <a:xfrm>
            <a:off x="2279650" y="35734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a:t>
            </a:r>
            <a:endParaRPr lang="en-GB" altLang="en-US" sz="2000" b="0"/>
          </a:p>
        </p:txBody>
      </p:sp>
      <p:sp>
        <p:nvSpPr>
          <p:cNvPr id="2" name="Footer Placeholder 1"/>
          <p:cNvSpPr>
            <a:spLocks noGrp="1"/>
          </p:cNvSpPr>
          <p:nvPr>
            <p:ph type="ftr" idx="14"/>
          </p:nvPr>
        </p:nvSpPr>
        <p:spPr/>
        <p:txBody>
          <a:bodyPr/>
          <a:lstStyle/>
          <a:p>
            <a:r>
              <a:rPr lang="en-GB" smtClean="0"/>
              <a:t>Tim Godfrey, EPRI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112</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942F58D-C6BC-4D94-BE48-316EB905BBD2}"/>
              </a:ext>
            </a:extLst>
          </p:cNvPr>
          <p:cNvSpPr>
            <a:spLocks noGrp="1"/>
          </p:cNvSpPr>
          <p:nvPr>
            <p:ph idx="1"/>
          </p:nvPr>
        </p:nvSpPr>
        <p:spPr>
          <a:xfrm>
            <a:off x="800100" y="1760538"/>
            <a:ext cx="11056938" cy="4813300"/>
          </a:xfrm>
        </p:spPr>
        <p:txBody>
          <a:bodyPr>
            <a:normAutofit fontScale="85000" lnSpcReduction="20000"/>
          </a:bodyPr>
          <a:lstStyle/>
          <a:p>
            <a:pPr>
              <a:lnSpc>
                <a:spcPct val="120000"/>
              </a:lnSpc>
              <a:defRPr/>
            </a:pPr>
            <a:r>
              <a:rPr lang="en-US" b="0" dirty="0"/>
              <a:t>Progressing white paper on Low Latency Vertical Applications </a:t>
            </a:r>
          </a:p>
          <a:p>
            <a:pPr lvl="1">
              <a:lnSpc>
                <a:spcPct val="120000"/>
              </a:lnSpc>
              <a:defRPr/>
            </a:pPr>
            <a:r>
              <a:rPr lang="en-US" b="0" dirty="0"/>
              <a:t>Draft after this meeting </a:t>
            </a:r>
            <a:r>
              <a:rPr lang="en-US" b="0" dirty="0">
                <a:hlinkClick r:id="rId3"/>
              </a:rPr>
              <a:t>802.24-19-0003r5</a:t>
            </a:r>
            <a:endParaRPr lang="en-US" b="0" dirty="0"/>
          </a:p>
          <a:p>
            <a:pPr lvl="1">
              <a:lnSpc>
                <a:spcPct val="120000"/>
              </a:lnSpc>
              <a:defRPr/>
            </a:pPr>
            <a:r>
              <a:rPr lang="en-US" dirty="0"/>
              <a:t>Editing actions assigned. Call for additional text contributions remains open.</a:t>
            </a:r>
          </a:p>
          <a:p>
            <a:pPr>
              <a:lnSpc>
                <a:spcPct val="120000"/>
              </a:lnSpc>
              <a:defRPr/>
            </a:pPr>
            <a:r>
              <a:rPr lang="en-US" b="0" dirty="0"/>
              <a:t>Progressing </a:t>
            </a:r>
            <a:r>
              <a:rPr lang="en-US" b="0"/>
              <a:t>and editing </a:t>
            </a:r>
            <a:r>
              <a:rPr lang="en-US" b="0" dirty="0"/>
              <a:t>draft </a:t>
            </a:r>
            <a:r>
              <a:rPr lang="en-US" b="0"/>
              <a:t>of “IEEE </a:t>
            </a:r>
            <a:r>
              <a:rPr lang="en-US" b="0" dirty="0"/>
              <a:t>802 Solutions for Vertical Applications “ (formerly “Network Integration”) white paper, on the distinguishing characteristics of the IEEE 802 architecture for vertical applications.  Latest draft </a:t>
            </a:r>
            <a:r>
              <a:rPr lang="en-US" b="0" dirty="0">
                <a:hlinkClick r:id="rId4"/>
              </a:rPr>
              <a:t>802.24-19-0017r3</a:t>
            </a:r>
            <a:endParaRPr lang="en-US" b="0" dirty="0"/>
          </a:p>
          <a:p>
            <a:pPr lvl="1">
              <a:lnSpc>
                <a:spcPct val="120000"/>
              </a:lnSpc>
              <a:defRPr/>
            </a:pPr>
            <a:r>
              <a:rPr lang="en-US" dirty="0"/>
              <a:t>Actions assigned in comments. </a:t>
            </a:r>
            <a:r>
              <a:rPr lang="en-US" b="0" dirty="0"/>
              <a:t>Call for additional text contributions </a:t>
            </a:r>
            <a:r>
              <a:rPr lang="en-US" dirty="0"/>
              <a:t>remains open.</a:t>
            </a:r>
          </a:p>
          <a:p>
            <a:pPr>
              <a:lnSpc>
                <a:spcPct val="120000"/>
              </a:lnSpc>
              <a:defRPr/>
            </a:pPr>
            <a:r>
              <a:rPr lang="en-US" b="0" dirty="0"/>
              <a:t>Discussed new project for Utility FAN: Licensed Narrowband Amendment </a:t>
            </a:r>
          </a:p>
          <a:p>
            <a:pPr lvl="1">
              <a:lnSpc>
                <a:spcPct val="120000"/>
              </a:lnSpc>
              <a:defRPr/>
            </a:pPr>
            <a:r>
              <a:rPr lang="en-US" dirty="0"/>
              <a:t>High reliability, bounded latency in VHF/UHF spectrum with channel sizes between 5 KHz and 100 KHz</a:t>
            </a:r>
            <a:endParaRPr lang="en-US" dirty="0">
              <a:hlinkClick r:id=""/>
            </a:endParaRPr>
          </a:p>
          <a:p>
            <a:pPr lvl="1">
              <a:lnSpc>
                <a:spcPct val="120000"/>
              </a:lnSpc>
              <a:defRPr/>
            </a:pPr>
            <a:r>
              <a:rPr lang="en-US" dirty="0">
                <a:hlinkClick r:id=""/>
              </a:rPr>
              <a:t>PAR</a:t>
            </a:r>
            <a:r>
              <a:rPr lang="en-US" dirty="0"/>
              <a:t> and </a:t>
            </a:r>
            <a:r>
              <a:rPr lang="en-US" dirty="0">
                <a:hlinkClick r:id="rId5"/>
              </a:rPr>
              <a:t>CSD</a:t>
            </a:r>
            <a:r>
              <a:rPr lang="en-US" dirty="0"/>
              <a:t> drafts available. Project will be assigned to Task Group in 802.15</a:t>
            </a:r>
            <a:endParaRPr lang="en-US" b="0" dirty="0"/>
          </a:p>
          <a:p>
            <a:pPr algn="just">
              <a:lnSpc>
                <a:spcPct val="120000"/>
              </a:lnSpc>
              <a:defRPr/>
            </a:pPr>
            <a:endParaRPr lang="en-US" sz="1900" b="0" dirty="0"/>
          </a:p>
          <a:p>
            <a:pPr algn="just">
              <a:lnSpc>
                <a:spcPct val="120000"/>
              </a:lnSpc>
              <a:defRPr/>
            </a:pPr>
            <a:r>
              <a:rPr lang="en-US" sz="1900" b="0" dirty="0"/>
              <a:t>Agenda 			</a:t>
            </a:r>
            <a:r>
              <a:rPr lang="en-US" sz="1900" b="0" dirty="0">
                <a:solidFill>
                  <a:srgbClr val="002060"/>
                </a:solidFill>
                <a:hlinkClick r:id="rId6"/>
              </a:rPr>
              <a:t>24-19-0013r2</a:t>
            </a:r>
            <a:endParaRPr lang="en-US" sz="1900" b="0" dirty="0">
              <a:solidFill>
                <a:srgbClr val="002060"/>
              </a:solidFill>
            </a:endParaRPr>
          </a:p>
          <a:p>
            <a:pPr>
              <a:lnSpc>
                <a:spcPct val="120000"/>
              </a:lnSpc>
              <a:defRPr/>
            </a:pPr>
            <a:r>
              <a:rPr lang="en-US" sz="1900" b="0" dirty="0"/>
              <a:t>Closing Report			</a:t>
            </a:r>
            <a:r>
              <a:rPr lang="en-US" sz="1900" b="0" dirty="0">
                <a:hlinkClick r:id="rId7"/>
              </a:rPr>
              <a:t>24-19-0026r2</a:t>
            </a:r>
            <a:endParaRPr lang="en-US" sz="1900" b="0" dirty="0"/>
          </a:p>
          <a:p>
            <a:pPr>
              <a:lnSpc>
                <a:spcPct val="120000"/>
              </a:lnSpc>
              <a:defRPr/>
            </a:pPr>
            <a:r>
              <a:rPr lang="en-US" sz="1900" b="0" dirty="0"/>
              <a:t>Minutes			24-19-0027r0   </a:t>
            </a:r>
          </a:p>
        </p:txBody>
      </p:sp>
      <p:grpSp>
        <p:nvGrpSpPr>
          <p:cNvPr id="6149" name="Group 12">
            <a:extLst>
              <a:ext uri="{FF2B5EF4-FFF2-40B4-BE49-F238E27FC236}">
                <a16:creationId xmlns:a16="http://schemas.microsoft.com/office/drawing/2014/main" xmlns="" id="{E820F78B-A092-48F9-88B7-58606C405727}"/>
              </a:ext>
            </a:extLst>
          </p:cNvPr>
          <p:cNvGrpSpPr>
            <a:grpSpLocks/>
          </p:cNvGrpSpPr>
          <p:nvPr/>
        </p:nvGrpSpPr>
        <p:grpSpPr bwMode="auto">
          <a:xfrm>
            <a:off x="3287713" y="765175"/>
            <a:ext cx="5399087" cy="935038"/>
            <a:chOff x="827584" y="1412776"/>
            <a:chExt cx="7704856" cy="1440160"/>
          </a:xfrm>
          <a:solidFill>
            <a:schemeClr val="accent6">
              <a:lumMod val="20000"/>
              <a:lumOff val="80000"/>
            </a:schemeClr>
          </a:solidFill>
        </p:grpSpPr>
        <p:sp>
          <p:nvSpPr>
            <p:cNvPr id="4" name="Rectangle 3">
              <a:extLst>
                <a:ext uri="{FF2B5EF4-FFF2-40B4-BE49-F238E27FC236}">
                  <a16:creationId xmlns:a16="http://schemas.microsoft.com/office/drawing/2014/main" xmlns="" id="{DDAD3B8B-890E-4B1A-B960-C311015B49C3}"/>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7" name="Rectangle 6">
              <a:extLst>
                <a:ext uri="{FF2B5EF4-FFF2-40B4-BE49-F238E27FC236}">
                  <a16:creationId xmlns:a16="http://schemas.microsoft.com/office/drawing/2014/main" xmlns="" id="{9B0888FD-BB4D-41EB-BA98-D9E8FBD1A20E}"/>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8" name="Rectangle 7">
              <a:extLst>
                <a:ext uri="{FF2B5EF4-FFF2-40B4-BE49-F238E27FC236}">
                  <a16:creationId xmlns:a16="http://schemas.microsoft.com/office/drawing/2014/main" xmlns="" id="{88718F5A-8FEC-483C-949D-57FB97C10090}"/>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6153" name="Elbow Connector 9">
              <a:extLst>
                <a:ext uri="{FF2B5EF4-FFF2-40B4-BE49-F238E27FC236}">
                  <a16:creationId xmlns:a16="http://schemas.microsoft.com/office/drawing/2014/main" xmlns="" id="{F0932B38-502A-47C0-B5D5-2DE674C44C6C}"/>
                </a:ext>
              </a:extLst>
            </p:cNvPr>
            <p:cNvCxnSpPr>
              <a:cxnSpLocks noChangeShapeType="1"/>
              <a:stCxn id="4" idx="2"/>
              <a:endCxn id="7"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a:extLst/>
          </p:spPr>
        </p:cxnSp>
        <p:cxnSp>
          <p:nvCxnSpPr>
            <p:cNvPr id="6154" name="Elbow Connector 11">
              <a:extLst>
                <a:ext uri="{FF2B5EF4-FFF2-40B4-BE49-F238E27FC236}">
                  <a16:creationId xmlns:a16="http://schemas.microsoft.com/office/drawing/2014/main" xmlns="" id="{0791A51D-8BAE-464C-A112-9C2109DFFF4C}"/>
                </a:ext>
              </a:extLst>
            </p:cNvPr>
            <p:cNvCxnSpPr>
              <a:cxnSpLocks noChangeShapeType="1"/>
              <a:stCxn id="4" idx="2"/>
              <a:endCxn id="8"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a:extLst/>
          </p:spPr>
        </p:cxnSp>
      </p:grpSp>
      <p:cxnSp>
        <p:nvCxnSpPr>
          <p:cNvPr id="11" name="Straight Connector 10">
            <a:extLst>
              <a:ext uri="{FF2B5EF4-FFF2-40B4-BE49-F238E27FC236}">
                <a16:creationId xmlns:a16="http://schemas.microsoft.com/office/drawing/2014/main" xmlns="" id="{FAE1AA61-E6E9-4541-81B1-53AEC88DB71D}"/>
              </a:ext>
            </a:extLst>
          </p:cNvPr>
          <p:cNvCxnSpPr>
            <a:cxnSpLocks/>
          </p:cNvCxnSpPr>
          <p:nvPr/>
        </p:nvCxnSpPr>
        <p:spPr bwMode="auto">
          <a:xfrm>
            <a:off x="0" y="5229200"/>
            <a:ext cx="12192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 name="Footer Placeholder 1"/>
          <p:cNvSpPr>
            <a:spLocks noGrp="1"/>
          </p:cNvSpPr>
          <p:nvPr>
            <p:ph type="ftr" idx="14"/>
          </p:nvPr>
        </p:nvSpPr>
        <p:spPr/>
        <p:txBody>
          <a:bodyPr/>
          <a:lstStyle/>
          <a:p>
            <a:r>
              <a:rPr lang="en-GB" smtClean="0"/>
              <a:t>Tim Godfrey, EPRI</a:t>
            </a:r>
            <a:endParaRPr lang="en-GB" dirty="0"/>
          </a:p>
        </p:txBody>
      </p:sp>
      <p:sp>
        <p:nvSpPr>
          <p:cNvPr id="5" name="Slide Number Placeholder 4"/>
          <p:cNvSpPr>
            <a:spLocks noGrp="1"/>
          </p:cNvSpPr>
          <p:nvPr>
            <p:ph type="sldNum" idx="12"/>
          </p:nvPr>
        </p:nvSpPr>
        <p:spPr/>
        <p:txBody>
          <a:bodyPr/>
          <a:lstStyle/>
          <a:p>
            <a:r>
              <a:rPr lang="en-GB" smtClean="0"/>
              <a:t>Slide </a:t>
            </a:r>
            <a:fld id="{440F5867-744E-4AA6-B0ED-4C44D2DFBB7B}" type="slidenum">
              <a:rPr lang="en-GB" smtClean="0"/>
              <a:pPr/>
              <a:t>113</a:t>
            </a:fld>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802.1CQ</a:t>
            </a:r>
            <a:endParaRPr lang="en-US" dirty="0"/>
          </a:p>
        </p:txBody>
      </p:sp>
      <p:sp>
        <p:nvSpPr>
          <p:cNvPr id="3" name="Subtitle 2"/>
          <p:cNvSpPr>
            <a:spLocks noGrp="1"/>
          </p:cNvSpPr>
          <p:nvPr>
            <p:ph type="subTitle" idx="1"/>
          </p:nvPr>
        </p:nvSpPr>
        <p:spPr/>
        <p:txBody>
          <a:bodyPr/>
          <a:lstStyle/>
          <a:p>
            <a:r>
              <a:rPr lang="en-US" smtClean="0"/>
              <a:t>No report</a:t>
            </a:r>
            <a:endParaRPr lang="en-US"/>
          </a:p>
        </p:txBody>
      </p:sp>
      <p:sp>
        <p:nvSpPr>
          <p:cNvPr id="7" name="Footer Placeholder 6"/>
          <p:cNvSpPr>
            <a:spLocks noGrp="1"/>
          </p:cNvSpPr>
          <p:nvPr>
            <p:ph type="ftr" idx="11"/>
          </p:nvPr>
        </p:nvSpPr>
        <p:spPr/>
        <p:txBody>
          <a:bodyPr/>
          <a:lstStyle/>
          <a:p>
            <a:r>
              <a:rPr lang="en-GB" smtClean="0"/>
              <a:t>Max Riegel, </a:t>
            </a:r>
            <a:endParaRPr lang="en-GB"/>
          </a:p>
        </p:txBody>
      </p:sp>
      <p:sp>
        <p:nvSpPr>
          <p:cNvPr id="8" name="Slide Number Placeholder 7"/>
          <p:cNvSpPr>
            <a:spLocks noGrp="1"/>
          </p:cNvSpPr>
          <p:nvPr>
            <p:ph type="sldNum" idx="12"/>
          </p:nvPr>
        </p:nvSpPr>
        <p:spPr/>
        <p:txBody>
          <a:bodyPr/>
          <a:lstStyle/>
          <a:p>
            <a:r>
              <a:rPr lang="en-GB" smtClean="0"/>
              <a:t>Slide </a:t>
            </a:r>
            <a:fld id="{DE40C9FC-4879-4F20-9ECA-A574A90476B7}" type="slidenum">
              <a:rPr lang="en-GB" smtClean="0"/>
              <a:pPr/>
              <a:t>114</a:t>
            </a:fld>
            <a:endParaRPr lang="en-GB"/>
          </a:p>
        </p:txBody>
      </p:sp>
      <p:sp>
        <p:nvSpPr>
          <p:cNvPr id="9" name="Date Placeholder 8"/>
          <p:cNvSpPr>
            <a:spLocks noGrp="1"/>
          </p:cNvSpPr>
          <p:nvPr>
            <p:ph type="dt" idx="10"/>
          </p:nvPr>
        </p:nvSpPr>
        <p:spPr/>
        <p:txBody>
          <a:bodyPr/>
          <a:lstStyle/>
          <a:p>
            <a:r>
              <a:rPr lang="en-US" smtClean="0"/>
              <a:t>September 2019</a:t>
            </a:r>
            <a:endParaRPr lang="en-GB"/>
          </a:p>
        </p:txBody>
      </p:sp>
    </p:spTree>
    <p:extLst>
      <p:ext uri="{BB962C8B-B14F-4D97-AF65-F5344CB8AC3E}">
        <p14:creationId xmlns:p14="http://schemas.microsoft.com/office/powerpoint/2010/main" val="36944085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2209800" y="685800"/>
            <a:ext cx="7772400" cy="6096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en-US" kern="0" dirty="0"/>
              <a:t>Future Session Planning</a:t>
            </a:r>
          </a:p>
        </p:txBody>
      </p:sp>
      <p:sp>
        <p:nvSpPr>
          <p:cNvPr id="9" name="Content Placeholder 2">
            <a:extLst>
              <a:ext uri="{FF2B5EF4-FFF2-40B4-BE49-F238E27FC236}">
                <a16:creationId xmlns:a16="http://schemas.microsoft.com/office/drawing/2014/main" xmlns="" id="{18AF95E2-06FF-462E-926F-8BD2B0029A66}"/>
              </a:ext>
            </a:extLst>
          </p:cNvPr>
          <p:cNvSpPr txBox="1">
            <a:spLocks/>
          </p:cNvSpPr>
          <p:nvPr/>
        </p:nvSpPr>
        <p:spPr>
          <a:xfrm>
            <a:off x="707496" y="1295400"/>
            <a:ext cx="10777008" cy="52562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altLang="en-US" kern="0" dirty="0"/>
              <a:t>Teleconference: </a:t>
            </a:r>
            <a:r>
              <a:rPr lang="en-US" altLang="en-US" sz="2000" b="0" kern="0" dirty="0"/>
              <a:t>N</a:t>
            </a:r>
            <a:r>
              <a:rPr lang="en-US" altLang="en-US" b="0" kern="0" dirty="0"/>
              <a:t>one planned</a:t>
            </a:r>
          </a:p>
          <a:p>
            <a:r>
              <a:rPr lang="en-US" altLang="en-US" b="0" kern="0" dirty="0"/>
              <a:t>	As required with 10 days’ notification </a:t>
            </a:r>
          </a:p>
          <a:p>
            <a:endParaRPr lang="en-US" altLang="en-US" sz="700" b="0" kern="0" dirty="0"/>
          </a:p>
          <a:p>
            <a:r>
              <a:rPr lang="it-IT" altLang="en-US" dirty="0"/>
              <a:t>Next meeting: 10-15 November 2019 </a:t>
            </a:r>
            <a:r>
              <a:rPr lang="en-GB" dirty="0"/>
              <a:t>Hilton Waikoloa Village, Kona, HI, USA  :</a:t>
            </a:r>
            <a:endParaRPr lang="en-US" altLang="en-US" dirty="0"/>
          </a:p>
          <a:p>
            <a:r>
              <a:rPr lang="en-US" altLang="en-US" dirty="0"/>
              <a:t>	</a:t>
            </a:r>
            <a:r>
              <a:rPr lang="en-US" dirty="0"/>
              <a:t>The AANI SC is contribution driven, contributions are requested:</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 contribution deadline has passed</a:t>
            </a:r>
          </a:p>
          <a:p>
            <a:pPr marL="400050" lvl="1" indent="0"/>
            <a:endParaRPr lang="en-US" altLang="en-US" sz="700" i="1" dirty="0"/>
          </a:p>
          <a:p>
            <a:pPr marL="400050" lvl="1" indent="0"/>
            <a:r>
              <a:rPr lang="en-US" altLang="en-US" dirty="0"/>
              <a:t>Meeting time requested: 1 sessions – Thursday (TBC) </a:t>
            </a:r>
          </a:p>
          <a:p>
            <a:pPr lvl="2"/>
            <a:endParaRPr lang="en-US" altLang="en-US" sz="1800" kern="0" dirty="0"/>
          </a:p>
        </p:txBody>
      </p:sp>
      <p:sp>
        <p:nvSpPr>
          <p:cNvPr id="5" name="Footer Placeholder 4"/>
          <p:cNvSpPr>
            <a:spLocks noGrp="1"/>
          </p:cNvSpPr>
          <p:nvPr>
            <p:ph type="ftr" idx="11"/>
          </p:nvPr>
        </p:nvSpPr>
        <p:spPr/>
        <p:txBody>
          <a:bodyPr/>
          <a:lstStyle/>
          <a:p>
            <a:r>
              <a:rPr lang="en-GB" smtClean="0"/>
              <a:t>Joseph Levy, Interdigital</a:t>
            </a:r>
            <a:endParaRPr lang="en-GB"/>
          </a:p>
        </p:txBody>
      </p:sp>
      <p:sp>
        <p:nvSpPr>
          <p:cNvPr id="6" name="Slide Number Placeholder 5"/>
          <p:cNvSpPr>
            <a:spLocks noGrp="1"/>
          </p:cNvSpPr>
          <p:nvPr>
            <p:ph type="sldNum" idx="12"/>
          </p:nvPr>
        </p:nvSpPr>
        <p:spPr/>
        <p:txBody>
          <a:bodyPr/>
          <a:lstStyle/>
          <a:p>
            <a:r>
              <a:rPr lang="en-GB" smtClean="0"/>
              <a:t>Slide </a:t>
            </a:r>
            <a:fld id="{F5D8E26B-7BCF-4D25-9C89-0168A6618F18}" type="slidenum">
              <a:rPr lang="en-GB" smtClean="0"/>
              <a:pPr/>
              <a:t>12</a:t>
            </a:fld>
            <a:endParaRPr lang="en-GB"/>
          </a:p>
        </p:txBody>
      </p:sp>
      <p:sp>
        <p:nvSpPr>
          <p:cNvPr id="8" name="Date Placeholder 7"/>
          <p:cNvSpPr>
            <a:spLocks noGrp="1"/>
          </p:cNvSpPr>
          <p:nvPr>
            <p:ph type="dt" idx="10"/>
          </p:nvPr>
        </p:nvSpPr>
        <p:spPr/>
        <p:txBody>
          <a:bodyPr/>
          <a:lstStyle/>
          <a:p>
            <a:r>
              <a:rPr lang="en-US" smtClean="0"/>
              <a:t>September 2019</a:t>
            </a:r>
            <a:endParaRPr lang="en-GB"/>
          </a:p>
        </p:txBody>
      </p:sp>
    </p:spTree>
    <p:extLst>
      <p:ext uri="{BB962C8B-B14F-4D97-AF65-F5344CB8AC3E}">
        <p14:creationId xmlns:p14="http://schemas.microsoft.com/office/powerpoint/2010/main" val="35504790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noFill/>
        </p:spPr>
        <p:txBody>
          <a:bodyPr/>
          <a:lstStyle/>
          <a:p>
            <a:r>
              <a:rPr lang="en-US" dirty="0"/>
              <a:t>ARC Closing Report </a:t>
            </a:r>
          </a:p>
        </p:txBody>
      </p:sp>
      <p:sp>
        <p:nvSpPr>
          <p:cNvPr id="1031" name="Rectangle 6"/>
          <p:cNvSpPr>
            <a:spLocks noGrp="1" noChangeArrowheads="1"/>
          </p:cNvSpPr>
          <p:nvPr>
            <p:ph type="body" idx="1"/>
          </p:nvPr>
        </p:nvSpPr>
        <p:spPr>
          <a:xfrm>
            <a:off x="2209800" y="1524000"/>
            <a:ext cx="7772400" cy="381000"/>
          </a:xfrm>
          <a:noFill/>
        </p:spPr>
        <p:txBody>
          <a:bodyPr/>
          <a:lstStyle/>
          <a:p>
            <a:pPr algn="ctr">
              <a:buFontTx/>
              <a:buNone/>
            </a:pPr>
            <a:r>
              <a:rPr lang="en-US" sz="2000" dirty="0"/>
              <a:t>Date:</a:t>
            </a:r>
            <a:r>
              <a:rPr lang="en-US" sz="2000" b="0" dirty="0"/>
              <a:t> 2019-09-18</a:t>
            </a:r>
          </a:p>
        </p:txBody>
      </p:sp>
      <p:graphicFrame>
        <p:nvGraphicFramePr>
          <p:cNvPr id="1026" name="Object 11"/>
          <p:cNvGraphicFramePr>
            <a:graphicFrameLocks noChangeAspect="1"/>
          </p:cNvGraphicFramePr>
          <p:nvPr>
            <p:extLst>
              <p:ext uri="{D42A27DB-BD31-4B8C-83A1-F6EECF244321}">
                <p14:modId xmlns:p14="http://schemas.microsoft.com/office/powerpoint/2010/main" val="3305098018"/>
              </p:ext>
            </p:extLst>
          </p:nvPr>
        </p:nvGraphicFramePr>
        <p:xfrm>
          <a:off x="2041526" y="2286001"/>
          <a:ext cx="7559675" cy="2632075"/>
        </p:xfrm>
        <a:graphic>
          <a:graphicData uri="http://schemas.openxmlformats.org/presentationml/2006/ole">
            <mc:AlternateContent xmlns:mc="http://schemas.openxmlformats.org/markup-compatibility/2006">
              <mc:Choice xmlns:v="urn:schemas-microsoft-com:vml" Requires="v">
                <p:oleObj spid="_x0000_s6157" name="Document" r:id="rId4" imgW="8267030" imgH="2874253" progId="Word.Document.8">
                  <p:embed/>
                </p:oleObj>
              </mc:Choice>
              <mc:Fallback>
                <p:oleObj name="Document" r:id="rId4" imgW="8267030" imgH="2874253" progId="Word.Document.8">
                  <p:embed/>
                  <p:pic>
                    <p:nvPicPr>
                      <p:cNvPr id="0" name=""/>
                      <p:cNvPicPr>
                        <a:picLocks noChangeAspect="1" noChangeArrowheads="1"/>
                      </p:cNvPicPr>
                      <p:nvPr/>
                    </p:nvPicPr>
                    <p:blipFill>
                      <a:blip r:embed="rId5"/>
                      <a:srcRect/>
                      <a:stretch>
                        <a:fillRect/>
                      </a:stretch>
                    </p:blipFill>
                    <p:spPr bwMode="auto">
                      <a:xfrm>
                        <a:off x="2041526" y="2286001"/>
                        <a:ext cx="7559675" cy="2632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Footer Placeholder 1"/>
          <p:cNvSpPr>
            <a:spLocks noGrp="1"/>
          </p:cNvSpPr>
          <p:nvPr>
            <p:ph type="ftr" idx="14"/>
          </p:nvPr>
        </p:nvSpPr>
        <p:spPr/>
        <p:txBody>
          <a:bodyPr/>
          <a:lstStyle/>
          <a:p>
            <a:r>
              <a:rPr lang="en-GB" smtClean="0"/>
              <a:t>Mark Hamilton, Ruckus/CommScope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t>Abstract</a:t>
            </a:r>
          </a:p>
        </p:txBody>
      </p:sp>
      <p:sp>
        <p:nvSpPr>
          <p:cNvPr id="14339" name="Rectangle 3"/>
          <p:cNvSpPr>
            <a:spLocks noGrp="1" noChangeArrowheads="1"/>
          </p:cNvSpPr>
          <p:nvPr>
            <p:ph idx="1"/>
          </p:nvPr>
        </p:nvSpPr>
        <p:spPr/>
        <p:txBody>
          <a:bodyPr/>
          <a:lstStyle/>
          <a:p>
            <a:pPr algn="ctr" eaLnBrk="1" hangingPunct="1">
              <a:buFontTx/>
              <a:buNone/>
            </a:pPr>
            <a:r>
              <a:rPr lang="en-US" dirty="0"/>
              <a:t>This document is the closing report for ARC SC, </a:t>
            </a:r>
          </a:p>
          <a:p>
            <a:pPr algn="ctr" eaLnBrk="1" hangingPunct="1">
              <a:buFontTx/>
              <a:buNone/>
            </a:pPr>
            <a:r>
              <a:rPr lang="en-US" dirty="0"/>
              <a:t>September 2019 Meeting in Hanoi, Vietnam</a:t>
            </a:r>
          </a:p>
        </p:txBody>
      </p:sp>
      <p:sp>
        <p:nvSpPr>
          <p:cNvPr id="2" name="Footer Placeholder 1"/>
          <p:cNvSpPr>
            <a:spLocks noGrp="1"/>
          </p:cNvSpPr>
          <p:nvPr>
            <p:ph type="ftr" idx="14"/>
          </p:nvPr>
        </p:nvSpPr>
        <p:spPr/>
        <p:txBody>
          <a:bodyPr/>
          <a:lstStyle/>
          <a:p>
            <a:r>
              <a:rPr lang="en-GB" smtClean="0"/>
              <a:t>Mark Hamilton, Ruckus/CommScope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a:t>
            </a:r>
          </a:p>
        </p:txBody>
      </p:sp>
      <p:sp>
        <p:nvSpPr>
          <p:cNvPr id="15366" name="Rectangle 3"/>
          <p:cNvSpPr>
            <a:spLocks noGrp="1" noChangeArrowheads="1"/>
          </p:cNvSpPr>
          <p:nvPr>
            <p:ph type="body" idx="1"/>
          </p:nvPr>
        </p:nvSpPr>
        <p:spPr>
          <a:xfrm>
            <a:off x="1905000" y="1295400"/>
            <a:ext cx="8382000" cy="4343400"/>
          </a:xfrm>
        </p:spPr>
        <p:txBody>
          <a:bodyPr/>
          <a:lstStyle/>
          <a:p>
            <a:pPr>
              <a:spcBef>
                <a:spcPts val="0"/>
              </a:spcBef>
            </a:pPr>
            <a:r>
              <a:rPr lang="en-US" dirty="0"/>
              <a:t>Agenda is here: </a:t>
            </a:r>
            <a:r>
              <a:rPr lang="en-US" dirty="0">
                <a:hlinkClick r:id="rId3"/>
              </a:rPr>
              <a:t>11-19/1419r3</a:t>
            </a:r>
            <a:r>
              <a:rPr lang="en-US" dirty="0"/>
              <a:t> </a:t>
            </a:r>
          </a:p>
          <a:p>
            <a:pPr>
              <a:spcBef>
                <a:spcPts val="0"/>
              </a:spcBef>
            </a:pPr>
            <a:endParaRPr lang="en-US" dirty="0"/>
          </a:p>
          <a:p>
            <a:pPr>
              <a:spcBef>
                <a:spcPts val="0"/>
              </a:spcBef>
            </a:pPr>
            <a:r>
              <a:rPr lang="en-US" dirty="0"/>
              <a:t>“What is an ESS?”</a:t>
            </a:r>
          </a:p>
          <a:p>
            <a:pPr lvl="1">
              <a:spcBef>
                <a:spcPts val="0"/>
              </a:spcBef>
            </a:pPr>
            <a:r>
              <a:rPr lang="en-US" dirty="0"/>
              <a:t>No real progress coming into this meeting</a:t>
            </a:r>
          </a:p>
          <a:p>
            <a:pPr lvl="1">
              <a:spcBef>
                <a:spcPts val="0"/>
              </a:spcBef>
            </a:pPr>
            <a:r>
              <a:rPr lang="en-US" dirty="0"/>
              <a:t>Working document: </a:t>
            </a:r>
            <a:r>
              <a:rPr lang="en-US" dirty="0">
                <a:hlinkClick r:id="rId4"/>
              </a:rPr>
              <a:t>11-18/1051r7</a:t>
            </a:r>
            <a:r>
              <a:rPr lang="en-US" dirty="0"/>
              <a:t>.</a:t>
            </a:r>
          </a:p>
          <a:p>
            <a:pPr lvl="1">
              <a:spcBef>
                <a:spcPts val="0"/>
              </a:spcBef>
            </a:pPr>
            <a:r>
              <a:rPr lang="en-US" dirty="0"/>
              <a:t>Suggests direction for some changes to the Standard, to clarify (expect to have </a:t>
            </a:r>
            <a:r>
              <a:rPr lang="en-US" dirty="0" err="1"/>
              <a:t>REVmd</a:t>
            </a:r>
            <a:r>
              <a:rPr lang="en-US" dirty="0"/>
              <a:t> consider this).  Needs more review, but getting close.</a:t>
            </a:r>
          </a:p>
          <a:p>
            <a:pPr lvl="1">
              <a:spcBef>
                <a:spcPts val="0"/>
              </a:spcBef>
            </a:pPr>
            <a:r>
              <a:rPr lang="en-US" b="1" dirty="0"/>
              <a:t>Related, but separate: </a:t>
            </a:r>
            <a:r>
              <a:rPr lang="en-US" dirty="0"/>
              <a:t>No new progress on changing language to use 802.1 terms (in 802.1Q and 802.1AC), and cleanup/remove the mapping language for 802.2/LLC</a:t>
            </a:r>
          </a:p>
          <a:p>
            <a:pPr>
              <a:spcBef>
                <a:spcPts val="0"/>
              </a:spcBef>
            </a:pPr>
            <a:endParaRPr lang="en-US" dirty="0"/>
          </a:p>
          <a:p>
            <a:pPr>
              <a:spcBef>
                <a:spcPts val="0"/>
              </a:spcBef>
            </a:pPr>
            <a:r>
              <a:rPr lang="en-US" dirty="0"/>
              <a:t>“What is a STA?”</a:t>
            </a:r>
          </a:p>
          <a:p>
            <a:pPr lvl="1">
              <a:spcBef>
                <a:spcPts val="0"/>
              </a:spcBef>
            </a:pPr>
            <a:r>
              <a:rPr lang="en-US" dirty="0"/>
              <a:t>What name(s) should we use for our STA concepts (STA and AP, or “non-AP STA” and AP)? </a:t>
            </a:r>
            <a:r>
              <a:rPr lang="en-US" dirty="0">
                <a:hlinkClick r:id="rId5"/>
              </a:rPr>
              <a:t>11-19/0106r0</a:t>
            </a:r>
            <a:endParaRPr lang="en-US" dirty="0"/>
          </a:p>
          <a:p>
            <a:pPr lvl="1">
              <a:spcBef>
                <a:spcPts val="0"/>
              </a:spcBef>
            </a:pPr>
            <a:r>
              <a:rPr lang="en-US" dirty="0"/>
              <a:t>Agreed this is huge task, to change the names.</a:t>
            </a:r>
          </a:p>
          <a:p>
            <a:pPr lvl="1">
              <a:spcBef>
                <a:spcPts val="0"/>
              </a:spcBef>
            </a:pPr>
            <a:r>
              <a:rPr lang="en-US" dirty="0"/>
              <a:t>Consider an “explanation” of the terms instead, perhaps in clause 4</a:t>
            </a:r>
          </a:p>
          <a:p>
            <a:pPr>
              <a:spcBef>
                <a:spcPts val="0"/>
              </a:spcBef>
            </a:pPr>
            <a:endParaRPr lang="en-US" dirty="0"/>
          </a:p>
          <a:p>
            <a:pPr marL="457200" lvl="1" indent="0">
              <a:spcBef>
                <a:spcPts val="0"/>
              </a:spcBef>
            </a:pPr>
            <a:endParaRPr lang="en-US" dirty="0"/>
          </a:p>
          <a:p>
            <a:pPr>
              <a:spcBef>
                <a:spcPts val="0"/>
              </a:spcBef>
            </a:pPr>
            <a:endParaRPr lang="en-US" u="sng" dirty="0"/>
          </a:p>
        </p:txBody>
      </p:sp>
      <p:sp>
        <p:nvSpPr>
          <p:cNvPr id="2" name="Footer Placeholder 1"/>
          <p:cNvSpPr>
            <a:spLocks noGrp="1"/>
          </p:cNvSpPr>
          <p:nvPr>
            <p:ph type="ftr" idx="14"/>
          </p:nvPr>
        </p:nvSpPr>
        <p:spPr/>
        <p:txBody>
          <a:bodyPr/>
          <a:lstStyle/>
          <a:p>
            <a:r>
              <a:rPr lang="en-GB" smtClean="0"/>
              <a:t>Mark Hamilton, Ruckus/CommScope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594272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828800" y="1295400"/>
            <a:ext cx="8534400" cy="4876800"/>
          </a:xfrm>
        </p:spPr>
        <p:txBody>
          <a:bodyPr/>
          <a:lstStyle/>
          <a:p>
            <a:pPr>
              <a:spcBef>
                <a:spcPts val="0"/>
              </a:spcBef>
            </a:pPr>
            <a:r>
              <a:rPr lang="en-US" dirty="0"/>
              <a:t>Annex G (EBNF for “Frame exchange sequences”)</a:t>
            </a:r>
          </a:p>
          <a:p>
            <a:pPr lvl="1">
              <a:spcBef>
                <a:spcPts val="0"/>
              </a:spcBef>
            </a:pPr>
            <a:r>
              <a:rPr lang="en-US" dirty="0"/>
              <a:t>Does the annex have purpose and value?</a:t>
            </a:r>
          </a:p>
          <a:p>
            <a:pPr lvl="1">
              <a:spcBef>
                <a:spcPts val="0"/>
              </a:spcBef>
            </a:pPr>
            <a:r>
              <a:rPr lang="en-US" dirty="0"/>
              <a:t>Annex G is normative.  There are ~ 21 direct references to “Annex G” in the body of the Standard, and a few hundred references to “Frame exchange sequence”</a:t>
            </a:r>
          </a:p>
          <a:p>
            <a:pPr lvl="1">
              <a:spcBef>
                <a:spcPts val="0"/>
              </a:spcBef>
            </a:pPr>
            <a:r>
              <a:rPr lang="en-US" dirty="0"/>
              <a:t>Amendments in progress</a:t>
            </a:r>
            <a:r>
              <a:rPr lang="en-GB" dirty="0"/>
              <a:t> report that they want to not update Annex G.</a:t>
            </a:r>
          </a:p>
          <a:p>
            <a:pPr lvl="1">
              <a:spcBef>
                <a:spcPts val="0"/>
              </a:spcBef>
            </a:pPr>
            <a:r>
              <a:rPr lang="en-US" dirty="0"/>
              <a:t>Should we work to maintain it, or work to deprecate it?  Views arguments on both sides.</a:t>
            </a:r>
          </a:p>
          <a:p>
            <a:pPr lvl="1">
              <a:spcBef>
                <a:spcPts val="0"/>
              </a:spcBef>
            </a:pPr>
            <a:r>
              <a:rPr lang="en-US" dirty="0"/>
              <a:t>Ran 3 Straw Polls, results inconclusive (see agenda deck).</a:t>
            </a:r>
          </a:p>
          <a:p>
            <a:pPr lvl="1">
              <a:spcBef>
                <a:spcPts val="0"/>
              </a:spcBef>
            </a:pPr>
            <a:r>
              <a:rPr lang="en-GB" dirty="0"/>
              <a:t>Any way forward will involve work.  Volunteers needed.</a:t>
            </a:r>
            <a:endParaRPr lang="en-US" dirty="0"/>
          </a:p>
          <a:p>
            <a:pPr marL="0" indent="0">
              <a:spcBef>
                <a:spcPts val="0"/>
              </a:spcBef>
            </a:pPr>
            <a:endParaRPr lang="en-US" dirty="0"/>
          </a:p>
          <a:p>
            <a:pPr lvl="1">
              <a:spcBef>
                <a:spcPts val="0"/>
              </a:spcBef>
            </a:pPr>
            <a:endParaRPr lang="en-US" dirty="0"/>
          </a:p>
          <a:p>
            <a:pPr>
              <a:spcBef>
                <a:spcPts val="0"/>
              </a:spcBef>
            </a:pPr>
            <a:endParaRPr lang="en-US" dirty="0"/>
          </a:p>
        </p:txBody>
      </p:sp>
      <p:sp>
        <p:nvSpPr>
          <p:cNvPr id="2" name="Footer Placeholder 1"/>
          <p:cNvSpPr>
            <a:spLocks noGrp="1"/>
          </p:cNvSpPr>
          <p:nvPr>
            <p:ph type="ftr" idx="14"/>
          </p:nvPr>
        </p:nvSpPr>
        <p:spPr/>
        <p:txBody>
          <a:bodyPr/>
          <a:lstStyle/>
          <a:p>
            <a:r>
              <a:rPr lang="en-GB" smtClean="0"/>
              <a:t>Mark Hamilton, Ruckus/CommScope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8980111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828800" y="1295400"/>
            <a:ext cx="8534400" cy="4876800"/>
          </a:xfrm>
        </p:spPr>
        <p:txBody>
          <a:bodyPr/>
          <a:lstStyle/>
          <a:p>
            <a:pPr>
              <a:spcBef>
                <a:spcPts val="0"/>
              </a:spcBef>
            </a:pPr>
            <a:r>
              <a:rPr lang="en-US" dirty="0"/>
              <a:t>MLME-RESET, versus MLME-JOIN and MLME-START</a:t>
            </a:r>
          </a:p>
          <a:p>
            <a:pPr lvl="1">
              <a:spcBef>
                <a:spcPts val="0"/>
              </a:spcBef>
            </a:pPr>
            <a:r>
              <a:rPr lang="en-US" dirty="0"/>
              <a:t>Little new progress this time.  See agenda deck slides for current status and list of concerns.</a:t>
            </a:r>
          </a:p>
          <a:p>
            <a:pPr lvl="1">
              <a:spcBef>
                <a:spcPts val="0"/>
              </a:spcBef>
            </a:pPr>
            <a:r>
              <a:rPr lang="en-US" dirty="0"/>
              <a:t>Noted that MLME-RESET has been modified in 802.11-2016.  The effect is not clear (to those in the room)</a:t>
            </a:r>
          </a:p>
          <a:p>
            <a:pPr lvl="1">
              <a:spcBef>
                <a:spcPts val="0"/>
              </a:spcBef>
            </a:pPr>
            <a:r>
              <a:rPr lang="en-US" dirty="0"/>
              <a:t>MLME-RESET has a parameter, “</a:t>
            </a:r>
            <a:r>
              <a:rPr lang="en-US" dirty="0" err="1"/>
              <a:t>STAAddress</a:t>
            </a:r>
            <a:r>
              <a:rPr lang="en-US" dirty="0"/>
              <a:t>”, so it seems this may be somehow related to (or influence) the topic of Randomized/Changing MAC address.  Suggestion is to wait to see how that topic progresses, before trying to resolve this.</a:t>
            </a:r>
          </a:p>
          <a:p>
            <a:pPr lvl="1">
              <a:spcBef>
                <a:spcPts val="0"/>
              </a:spcBef>
            </a:pPr>
            <a:endParaRPr lang="en-US" dirty="0"/>
          </a:p>
          <a:p>
            <a:pPr>
              <a:spcBef>
                <a:spcPts val="0"/>
              </a:spcBef>
            </a:pPr>
            <a:endParaRPr lang="en-US" dirty="0"/>
          </a:p>
          <a:p>
            <a:pPr>
              <a:spcBef>
                <a:spcPts val="0"/>
              </a:spcBef>
            </a:pPr>
            <a:endParaRPr lang="en-US" dirty="0"/>
          </a:p>
        </p:txBody>
      </p:sp>
      <p:sp>
        <p:nvSpPr>
          <p:cNvPr id="2" name="Footer Placeholder 1"/>
          <p:cNvSpPr>
            <a:spLocks noGrp="1"/>
          </p:cNvSpPr>
          <p:nvPr>
            <p:ph type="ftr" idx="14"/>
          </p:nvPr>
        </p:nvSpPr>
        <p:spPr/>
        <p:txBody>
          <a:bodyPr/>
          <a:lstStyle/>
          <a:p>
            <a:r>
              <a:rPr lang="en-GB" smtClean="0"/>
              <a:t>Mark Hamilton, Ruckus/CommScope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8141723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828800" y="1295400"/>
            <a:ext cx="8534400" cy="4876800"/>
          </a:xfrm>
        </p:spPr>
        <p:txBody>
          <a:bodyPr/>
          <a:lstStyle/>
          <a:p>
            <a:pPr>
              <a:spcBef>
                <a:spcPts val="0"/>
              </a:spcBef>
            </a:pPr>
            <a:r>
              <a:rPr lang="en-US" dirty="0"/>
              <a:t>IEEE 1588 mapping to IEEE 802.11 and 802.1AS-rev use of Fine Timing Measurement</a:t>
            </a:r>
          </a:p>
          <a:p>
            <a:pPr lvl="1">
              <a:spcBef>
                <a:spcPts val="0"/>
              </a:spcBef>
            </a:pPr>
            <a:r>
              <a:rPr lang="en-US" dirty="0"/>
              <a:t>IEEE 1588 has just completed SB process.  802.1ASrev is in SB (which is pretty close to finished, by 802.1 procedures).  It seems this use of 802.11’s Fine Timing Measurement is effectively complete.</a:t>
            </a:r>
          </a:p>
          <a:p>
            <a:pPr lvl="1">
              <a:spcBef>
                <a:spcPts val="0"/>
              </a:spcBef>
            </a:pPr>
            <a:r>
              <a:rPr lang="en-US" dirty="0"/>
              <a:t>We should consider IEEE 1588 mapping to </a:t>
            </a:r>
            <a:r>
              <a:rPr lang="en-US" dirty="0" err="1"/>
              <a:t>TGaz</a:t>
            </a:r>
            <a:r>
              <a:rPr lang="en-US" dirty="0"/>
              <a:t> mechanisms. ARC Chair will discuss with </a:t>
            </a:r>
            <a:r>
              <a:rPr lang="en-US" dirty="0" err="1"/>
              <a:t>TGaz</a:t>
            </a:r>
            <a:r>
              <a:rPr lang="en-US" dirty="0"/>
              <a:t> Chair.</a:t>
            </a:r>
          </a:p>
          <a:p>
            <a:pPr lvl="1">
              <a:spcBef>
                <a:spcPts val="0"/>
              </a:spcBef>
            </a:pPr>
            <a:r>
              <a:rPr lang="en-US" dirty="0"/>
              <a:t>Also, noted that we still need discussion of a “shim layer” to allow IEEE 1588/802.1AS use of FTM simultaneously with location services’ use of FTM.</a:t>
            </a:r>
          </a:p>
          <a:p>
            <a:pPr>
              <a:spcBef>
                <a:spcPts val="0"/>
              </a:spcBef>
            </a:pPr>
            <a:endParaRPr lang="en-US" dirty="0"/>
          </a:p>
          <a:p>
            <a:pPr>
              <a:spcBef>
                <a:spcPts val="0"/>
              </a:spcBef>
            </a:pPr>
            <a:endParaRPr lang="en-US" dirty="0"/>
          </a:p>
        </p:txBody>
      </p:sp>
      <p:sp>
        <p:nvSpPr>
          <p:cNvPr id="2" name="Footer Placeholder 1"/>
          <p:cNvSpPr>
            <a:spLocks noGrp="1"/>
          </p:cNvSpPr>
          <p:nvPr>
            <p:ph type="ftr" idx="14"/>
          </p:nvPr>
        </p:nvSpPr>
        <p:spPr/>
        <p:txBody>
          <a:bodyPr/>
          <a:lstStyle/>
          <a:p>
            <a:r>
              <a:rPr lang="en-GB" smtClean="0"/>
              <a:t>Mark Hamilton, Ruckus/CommScope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5869131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828800" y="1295400"/>
            <a:ext cx="8534400" cy="4876800"/>
          </a:xfrm>
        </p:spPr>
        <p:txBody>
          <a:bodyPr/>
          <a:lstStyle/>
          <a:p>
            <a:pPr marL="342900" lvl="1" indent="-342900">
              <a:lnSpc>
                <a:spcPct val="90000"/>
              </a:lnSpc>
              <a:spcBef>
                <a:spcPts val="432"/>
              </a:spcBef>
              <a:buFont typeface="Arial" pitchFamily="34" charset="0"/>
              <a:buChar char="•"/>
              <a:defRPr/>
            </a:pPr>
            <a:r>
              <a:rPr lang="en-US" sz="2400" b="1" dirty="0" err="1"/>
              <a:t>TGbe</a:t>
            </a:r>
            <a:r>
              <a:rPr lang="en-US" sz="2400" b="1" dirty="0"/>
              <a:t> (EHT) multi-band operation architecture (</a:t>
            </a:r>
            <a:r>
              <a:rPr lang="en-US" sz="2400" dirty="0">
                <a:hlinkClick r:id="rId3"/>
              </a:rPr>
              <a:t>11-08/0949r4</a:t>
            </a:r>
            <a:r>
              <a:rPr lang="en-US" sz="2400" b="1" dirty="0"/>
              <a:t>)</a:t>
            </a:r>
          </a:p>
          <a:p>
            <a:pPr marL="685800" lvl="2" indent="-342900">
              <a:lnSpc>
                <a:spcPct val="90000"/>
              </a:lnSpc>
              <a:spcBef>
                <a:spcPts val="432"/>
              </a:spcBef>
              <a:buFont typeface="Arial" pitchFamily="34" charset="0"/>
              <a:buChar char="•"/>
              <a:defRPr/>
            </a:pPr>
            <a:r>
              <a:rPr lang="en-US" sz="2000" dirty="0"/>
              <a:t>Agreed to wait a bit longer before discussing jointly.  ARC Chair will confer with </a:t>
            </a:r>
            <a:r>
              <a:rPr lang="en-US" sz="2000" dirty="0" err="1"/>
              <a:t>TGbe</a:t>
            </a:r>
            <a:r>
              <a:rPr lang="en-US" sz="2000" dirty="0"/>
              <a:t> Chair on an appropriate time.</a:t>
            </a:r>
            <a:endParaRPr lang="en-US" b="1" dirty="0"/>
          </a:p>
          <a:p>
            <a:pPr marL="342900" lvl="1" indent="-342900">
              <a:lnSpc>
                <a:spcPct val="90000"/>
              </a:lnSpc>
              <a:spcBef>
                <a:spcPts val="432"/>
              </a:spcBef>
              <a:buFont typeface="Arial" pitchFamily="34" charset="0"/>
              <a:buChar char="•"/>
              <a:defRPr/>
            </a:pPr>
            <a:endParaRPr lang="en-US" sz="2400" b="1" dirty="0"/>
          </a:p>
          <a:p>
            <a:pPr marL="342900" lvl="1" indent="-342900">
              <a:lnSpc>
                <a:spcPct val="90000"/>
              </a:lnSpc>
              <a:spcBef>
                <a:spcPts val="432"/>
              </a:spcBef>
              <a:buFont typeface="Arial" pitchFamily="34" charset="0"/>
              <a:buChar char="•"/>
              <a:defRPr/>
            </a:pPr>
            <a:r>
              <a:rPr lang="en-US" sz="2400" b="1" dirty="0" err="1"/>
              <a:t>TGbc</a:t>
            </a:r>
            <a:r>
              <a:rPr lang="en-US" sz="2400" b="1" dirty="0"/>
              <a:t> (Broadcast) unassociated broadcast, broadcast reception</a:t>
            </a:r>
          </a:p>
          <a:p>
            <a:pPr marL="685800" lvl="2" indent="-342900">
              <a:lnSpc>
                <a:spcPct val="90000"/>
              </a:lnSpc>
              <a:spcBef>
                <a:spcPts val="432"/>
              </a:spcBef>
              <a:buFont typeface="Arial" pitchFamily="34" charset="0"/>
              <a:buChar char="•"/>
              <a:defRPr/>
            </a:pPr>
            <a:r>
              <a:rPr lang="en-US" sz="2000" dirty="0"/>
              <a:t>At last session, had some useful discussion on </a:t>
            </a:r>
            <a:r>
              <a:rPr lang="en-US" sz="2000" dirty="0" err="1"/>
              <a:t>TGbc</a:t>
            </a:r>
            <a:r>
              <a:rPr lang="en-US" sz="2000" dirty="0"/>
              <a:t> architecture.  Agreed to let </a:t>
            </a:r>
            <a:r>
              <a:rPr lang="en-US" sz="2000" dirty="0" err="1"/>
              <a:t>TGbc</a:t>
            </a:r>
            <a:r>
              <a:rPr lang="en-US" sz="2000" dirty="0"/>
              <a:t> materials develop further before discussing this again.  Still continued that “wait a bit longer” this session.</a:t>
            </a:r>
          </a:p>
          <a:p>
            <a:pPr marL="685800" lvl="2" indent="-342900">
              <a:lnSpc>
                <a:spcPct val="90000"/>
              </a:lnSpc>
              <a:spcBef>
                <a:spcPts val="432"/>
              </a:spcBef>
              <a:buFont typeface="Arial" pitchFamily="34" charset="0"/>
              <a:buChar char="•"/>
              <a:defRPr/>
            </a:pPr>
            <a:r>
              <a:rPr lang="en-US" sz="2000" dirty="0"/>
              <a:t>Noted that </a:t>
            </a:r>
            <a:r>
              <a:rPr lang="en-US" sz="2000" dirty="0" err="1"/>
              <a:t>TGbc</a:t>
            </a:r>
            <a:r>
              <a:rPr lang="en-US" sz="2000" dirty="0"/>
              <a:t> and </a:t>
            </a:r>
            <a:r>
              <a:rPr lang="en-US" sz="2000" dirty="0" err="1"/>
              <a:t>TGbd</a:t>
            </a:r>
            <a:r>
              <a:rPr lang="en-US" sz="2000" dirty="0"/>
              <a:t> are considering a joint meeting in November to clarify or perhaps modify what aspects of unassociated broadcast are covered in each group.  Suggest that ARC wait until after that discussion to see how (and where) the architectural work ends up.</a:t>
            </a:r>
          </a:p>
          <a:p>
            <a:pPr>
              <a:spcBef>
                <a:spcPts val="0"/>
              </a:spcBef>
            </a:pPr>
            <a:endParaRPr lang="en-US" dirty="0"/>
          </a:p>
          <a:p>
            <a:pPr lvl="1">
              <a:spcBef>
                <a:spcPts val="0"/>
              </a:spcBef>
            </a:pPr>
            <a:endParaRPr lang="en-US" dirty="0"/>
          </a:p>
          <a:p>
            <a:pPr lvl="1">
              <a:spcBef>
                <a:spcPts val="0"/>
              </a:spcBef>
            </a:pPr>
            <a:endParaRPr lang="en-US" dirty="0"/>
          </a:p>
        </p:txBody>
      </p:sp>
      <p:sp>
        <p:nvSpPr>
          <p:cNvPr id="2" name="Footer Placeholder 1"/>
          <p:cNvSpPr>
            <a:spLocks noGrp="1"/>
          </p:cNvSpPr>
          <p:nvPr>
            <p:ph type="ftr" idx="14"/>
          </p:nvPr>
        </p:nvSpPr>
        <p:spPr/>
        <p:txBody>
          <a:bodyPr/>
          <a:lstStyle/>
          <a:p>
            <a:r>
              <a:rPr lang="en-GB" smtClean="0"/>
              <a:t>Mark Hamilton, Ruckus/CommScope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5638821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This document is a digest of the closing reports of all 802.11 sub-groups for presentation at the September 2019 closing plenary meeting. Liaison reports (including liaison reports from the mid-week plenary) are also included.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905000" y="1321654"/>
            <a:ext cx="8458200" cy="5029200"/>
          </a:xfrm>
        </p:spPr>
        <p:txBody>
          <a:bodyPr/>
          <a:lstStyle/>
          <a:p>
            <a:pPr>
              <a:spcBef>
                <a:spcPts val="0"/>
              </a:spcBef>
            </a:pPr>
            <a:r>
              <a:rPr lang="en-US" dirty="0"/>
              <a:t>IETF/802 coordination</a:t>
            </a:r>
          </a:p>
          <a:p>
            <a:pPr lvl="1">
              <a:spcBef>
                <a:spcPts val="0"/>
              </a:spcBef>
            </a:pPr>
            <a:r>
              <a:rPr lang="en-US" dirty="0"/>
              <a:t>Nothing this time.</a:t>
            </a:r>
          </a:p>
          <a:p>
            <a:pPr lvl="1">
              <a:spcBef>
                <a:spcPts val="0"/>
              </a:spcBef>
            </a:pPr>
            <a:endParaRPr lang="en-US" dirty="0"/>
          </a:p>
          <a:p>
            <a:pPr>
              <a:spcBef>
                <a:spcPts val="0"/>
              </a:spcBef>
            </a:pPr>
            <a:r>
              <a:rPr lang="en-US" dirty="0"/>
              <a:t>Other IEEE/IEEE 802 coordination</a:t>
            </a:r>
          </a:p>
          <a:p>
            <a:pPr lvl="1">
              <a:spcBef>
                <a:spcPts val="0"/>
              </a:spcBef>
            </a:pPr>
            <a:r>
              <a:rPr lang="en-US" dirty="0"/>
              <a:t>Nothing this time.  Monitor </a:t>
            </a:r>
            <a:r>
              <a:rPr lang="en-US" dirty="0" err="1"/>
              <a:t>TGbd</a:t>
            </a:r>
            <a:r>
              <a:rPr lang="en-US" dirty="0"/>
              <a:t> relationship to IEEE 1609, support any architectural concept discussion, if/as helpful.</a:t>
            </a:r>
          </a:p>
          <a:p>
            <a:pPr>
              <a:spcBef>
                <a:spcPts val="0"/>
              </a:spcBef>
            </a:pPr>
            <a:endParaRPr lang="en-US" dirty="0"/>
          </a:p>
          <a:p>
            <a:pPr>
              <a:spcBef>
                <a:spcPts val="0"/>
              </a:spcBef>
            </a:pPr>
            <a:r>
              <a:rPr lang="en-US" dirty="0"/>
              <a:t>AP/DS/Portal architecture, 802/802.1 mappings</a:t>
            </a:r>
          </a:p>
          <a:p>
            <a:pPr lvl="1">
              <a:spcBef>
                <a:spcPts val="0"/>
              </a:spcBef>
            </a:pPr>
            <a:r>
              <a:rPr lang="en-US" dirty="0"/>
              <a:t>Nothing this time.  Need to consolidate agreements, and provide input to </a:t>
            </a:r>
            <a:r>
              <a:rPr lang="en-US" dirty="0" err="1"/>
              <a:t>REVmd</a:t>
            </a:r>
            <a:r>
              <a:rPr lang="en-US" dirty="0"/>
              <a:t>.</a:t>
            </a:r>
          </a:p>
          <a:p>
            <a:pPr>
              <a:spcBef>
                <a:spcPts val="0"/>
              </a:spcBef>
            </a:pPr>
            <a:endParaRPr lang="en-US" dirty="0"/>
          </a:p>
          <a:p>
            <a:pPr>
              <a:spcBef>
                <a:spcPts val="0"/>
              </a:spcBef>
            </a:pPr>
            <a:endParaRPr lang="en-US" dirty="0"/>
          </a:p>
          <a:p>
            <a:pPr lvl="1">
              <a:spcBef>
                <a:spcPts val="0"/>
              </a:spcBef>
            </a:pPr>
            <a:endParaRPr lang="en-US" dirty="0"/>
          </a:p>
          <a:p>
            <a:pPr>
              <a:spcBef>
                <a:spcPts val="0"/>
              </a:spcBef>
            </a:pPr>
            <a:endParaRPr lang="en-US" u="sng" dirty="0"/>
          </a:p>
        </p:txBody>
      </p:sp>
      <p:sp>
        <p:nvSpPr>
          <p:cNvPr id="2" name="Footer Placeholder 1"/>
          <p:cNvSpPr>
            <a:spLocks noGrp="1"/>
          </p:cNvSpPr>
          <p:nvPr>
            <p:ph type="ftr" idx="14"/>
          </p:nvPr>
        </p:nvSpPr>
        <p:spPr/>
        <p:txBody>
          <a:bodyPr/>
          <a:lstStyle/>
          <a:p>
            <a:r>
              <a:rPr lang="en-GB" smtClean="0"/>
              <a:t>Mark Hamilton, Ruckus/CommScope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7560373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r>
              <a:rPr lang="en-US" dirty="0"/>
              <a:t>Teleconference(s)</a:t>
            </a:r>
          </a:p>
        </p:txBody>
      </p:sp>
      <p:sp>
        <p:nvSpPr>
          <p:cNvPr id="17414" name="Rectangle 3"/>
          <p:cNvSpPr>
            <a:spLocks noGrp="1" noChangeArrowheads="1"/>
          </p:cNvSpPr>
          <p:nvPr>
            <p:ph type="body" idx="1"/>
          </p:nvPr>
        </p:nvSpPr>
        <p:spPr>
          <a:xfrm>
            <a:off x="2209800" y="1676400"/>
            <a:ext cx="7772400" cy="4419600"/>
          </a:xfrm>
          <a:ln>
            <a:solidFill>
              <a:schemeClr val="bg1"/>
            </a:solidFill>
          </a:ln>
        </p:spPr>
        <p:txBody>
          <a:bodyPr/>
          <a:lstStyle/>
          <a:p>
            <a:pPr>
              <a:lnSpc>
                <a:spcPct val="90000"/>
              </a:lnSpc>
            </a:pPr>
            <a:r>
              <a:rPr lang="en-US" sz="3200" dirty="0"/>
              <a:t>None</a:t>
            </a:r>
            <a:endParaRPr lang="en-US" sz="2800" dirty="0">
              <a:solidFill>
                <a:srgbClr val="FF0000"/>
              </a:solidFill>
            </a:endParaRPr>
          </a:p>
        </p:txBody>
      </p:sp>
      <p:sp>
        <p:nvSpPr>
          <p:cNvPr id="2" name="Footer Placeholder 1"/>
          <p:cNvSpPr>
            <a:spLocks noGrp="1"/>
          </p:cNvSpPr>
          <p:nvPr>
            <p:ph type="ftr" idx="14"/>
          </p:nvPr>
        </p:nvSpPr>
        <p:spPr/>
        <p:txBody>
          <a:bodyPr/>
          <a:lstStyle/>
          <a:p>
            <a:r>
              <a:rPr lang="en-GB" smtClean="0"/>
              <a:t>Mark Hamilton, Ruckus/CommScope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2209800" y="685800"/>
            <a:ext cx="7772400" cy="605118"/>
          </a:xfrm>
        </p:spPr>
        <p:txBody>
          <a:bodyPr/>
          <a:lstStyle/>
          <a:p>
            <a:r>
              <a:rPr lang="en-US" dirty="0"/>
              <a:t>November 2019 Plans</a:t>
            </a:r>
          </a:p>
        </p:txBody>
      </p:sp>
      <p:sp>
        <p:nvSpPr>
          <p:cNvPr id="17414" name="Rectangle 3"/>
          <p:cNvSpPr>
            <a:spLocks noGrp="1" noChangeArrowheads="1"/>
          </p:cNvSpPr>
          <p:nvPr>
            <p:ph type="body" idx="1"/>
          </p:nvPr>
        </p:nvSpPr>
        <p:spPr>
          <a:xfrm>
            <a:off x="1752600" y="1371600"/>
            <a:ext cx="8686800" cy="4953000"/>
          </a:xfrm>
          <a:ln>
            <a:solidFill>
              <a:schemeClr val="bg1"/>
            </a:solidFill>
          </a:ln>
        </p:spPr>
        <p:txBody>
          <a:bodyPr/>
          <a:lstStyle/>
          <a:p>
            <a:pPr>
              <a:lnSpc>
                <a:spcPct val="90000"/>
              </a:lnSpc>
            </a:pPr>
            <a:r>
              <a:rPr lang="en-US" sz="3200" dirty="0"/>
              <a:t>Three standalone meeting slots planned:</a:t>
            </a:r>
          </a:p>
          <a:p>
            <a:pPr marL="684213">
              <a:lnSpc>
                <a:spcPct val="90000"/>
              </a:lnSpc>
            </a:pPr>
            <a:r>
              <a:rPr lang="en-US" dirty="0"/>
              <a:t>“What is an ESS?”, “What is a STA?” and DS/AP/Portal architecture discussions</a:t>
            </a:r>
          </a:p>
          <a:p>
            <a:pPr marL="684213">
              <a:lnSpc>
                <a:spcPct val="90000"/>
              </a:lnSpc>
            </a:pPr>
            <a:r>
              <a:rPr lang="en-US" dirty="0"/>
              <a:t>Annex G discussion continued</a:t>
            </a:r>
          </a:p>
          <a:p>
            <a:pPr marL="684213">
              <a:lnSpc>
                <a:spcPct val="90000"/>
              </a:lnSpc>
            </a:pPr>
            <a:r>
              <a:rPr lang="en-US" dirty="0"/>
              <a:t>Consider 802.11 in a Deterministic Network/TSN</a:t>
            </a:r>
          </a:p>
          <a:p>
            <a:pPr marL="684213">
              <a:lnSpc>
                <a:spcPct val="90000"/>
              </a:lnSpc>
            </a:pPr>
            <a:r>
              <a:rPr lang="en-US" dirty="0"/>
              <a:t>What is the (“STA(s)”) architecture of off-channel TDLS?</a:t>
            </a:r>
          </a:p>
          <a:p>
            <a:pPr marL="684213">
              <a:lnSpc>
                <a:spcPct val="90000"/>
              </a:lnSpc>
            </a:pPr>
            <a:r>
              <a:rPr lang="en-US" dirty="0"/>
              <a:t>MLME-RESET, MLME-JOIN, MLME-START, MLME-SCAN and MLME-END – feedback to </a:t>
            </a:r>
            <a:r>
              <a:rPr lang="en-US" dirty="0" err="1"/>
              <a:t>REVmd</a:t>
            </a:r>
            <a:r>
              <a:rPr lang="en-US" dirty="0"/>
              <a:t>.</a:t>
            </a:r>
          </a:p>
          <a:p>
            <a:pPr marL="684213">
              <a:lnSpc>
                <a:spcPct val="90000"/>
              </a:lnSpc>
            </a:pPr>
            <a:r>
              <a:rPr lang="en-US" dirty="0"/>
              <a:t>Monitor </a:t>
            </a:r>
            <a:r>
              <a:rPr lang="en-US" dirty="0" err="1"/>
              <a:t>TGbd’s</a:t>
            </a:r>
            <a:r>
              <a:rPr lang="en-US" dirty="0"/>
              <a:t> activities in support of IEEE 1609.</a:t>
            </a:r>
          </a:p>
          <a:p>
            <a:pPr marL="684213">
              <a:lnSpc>
                <a:spcPct val="90000"/>
              </a:lnSpc>
            </a:pPr>
            <a:r>
              <a:rPr lang="en-US" dirty="0"/>
              <a:t>Consider a new layer in 802.11 to arbitrate the operation of multiple active sessions using 802.1ASrev. </a:t>
            </a:r>
          </a:p>
          <a:p>
            <a:pPr marL="684213">
              <a:lnSpc>
                <a:spcPct val="90000"/>
              </a:lnSpc>
            </a:pPr>
            <a:r>
              <a:rPr lang="en-US" dirty="0"/>
              <a:t>Monitor/discuss architecture concepts in </a:t>
            </a:r>
            <a:r>
              <a:rPr lang="en-US" dirty="0" err="1"/>
              <a:t>TGbc</a:t>
            </a:r>
            <a:r>
              <a:rPr lang="en-US" dirty="0"/>
              <a:t>/</a:t>
            </a:r>
            <a:r>
              <a:rPr lang="en-US" dirty="0" err="1"/>
              <a:t>TGbd</a:t>
            </a:r>
            <a:r>
              <a:rPr lang="en-US" dirty="0"/>
              <a:t> and </a:t>
            </a:r>
            <a:r>
              <a:rPr lang="en-US" dirty="0" err="1"/>
              <a:t>TGbe</a:t>
            </a:r>
            <a:endParaRPr lang="en-US" dirty="0"/>
          </a:p>
          <a:p>
            <a:pPr marL="684213">
              <a:lnSpc>
                <a:spcPct val="90000"/>
              </a:lnSpc>
            </a:pPr>
            <a:endParaRPr lang="en-US" dirty="0"/>
          </a:p>
          <a:p>
            <a:pPr marL="684213">
              <a:lnSpc>
                <a:spcPct val="90000"/>
              </a:lnSpc>
            </a:pPr>
            <a:endParaRPr lang="en-US" dirty="0"/>
          </a:p>
        </p:txBody>
      </p:sp>
      <p:sp>
        <p:nvSpPr>
          <p:cNvPr id="2" name="Footer Placeholder 1"/>
          <p:cNvSpPr>
            <a:spLocks noGrp="1"/>
          </p:cNvSpPr>
          <p:nvPr>
            <p:ph type="ftr" idx="14"/>
          </p:nvPr>
        </p:nvSpPr>
        <p:spPr/>
        <p:txBody>
          <a:bodyPr/>
          <a:lstStyle/>
          <a:p>
            <a:r>
              <a:rPr lang="en-GB" smtClean="0"/>
              <a:t>Mark Hamilton, Ruckus/CommScope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8529006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AU" dirty="0" smtClean="0"/>
              <a:t>IEEE 802.11 Coexistence SC</a:t>
            </a:r>
            <a:br>
              <a:rPr lang="en-AU" dirty="0" smtClean="0"/>
            </a:br>
            <a:r>
              <a:rPr lang="en-AU" dirty="0" smtClean="0"/>
              <a:t>Sept 2019 (Hanoi) closing report</a:t>
            </a:r>
            <a:endParaRPr lang="en-GB" dirty="0"/>
          </a:p>
        </p:txBody>
      </p:sp>
      <p:sp>
        <p:nvSpPr>
          <p:cNvPr id="3074" name="Rectangle 2"/>
          <p:cNvSpPr>
            <a:spLocks noGrp="1" noChangeArrowheads="1"/>
          </p:cNvSpPr>
          <p:nvPr>
            <p:ph type="subTitle" idx="1"/>
          </p:nvPr>
        </p:nvSpPr>
        <p:spPr>
          <a:xfrm>
            <a:off x="1828800" y="208865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20190919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883174269"/>
              </p:ext>
            </p:extLst>
          </p:nvPr>
        </p:nvGraphicFramePr>
        <p:xfrm>
          <a:off x="989013" y="3148013"/>
          <a:ext cx="9963150" cy="2424112"/>
        </p:xfrm>
        <a:graphic>
          <a:graphicData uri="http://schemas.openxmlformats.org/presentationml/2006/ole">
            <mc:AlternateContent xmlns:mc="http://schemas.openxmlformats.org/markup-compatibility/2006">
              <mc:Choice xmlns:v="urn:schemas-microsoft-com:vml" Requires="v">
                <p:oleObj spid="_x0000_s7181" name="Document" r:id="rId4" imgW="10439485" imgH="2553175" progId="Word.Document.8">
                  <p:embed/>
                </p:oleObj>
              </mc:Choice>
              <mc:Fallback>
                <p:oleObj name="Document" r:id="rId4" imgW="10439485" imgH="2553175" progId="Word.Document.8">
                  <p:embed/>
                  <p:pic>
                    <p:nvPicPr>
                      <p:cNvPr id="0" name=""/>
                      <p:cNvPicPr>
                        <a:picLocks noChangeAspect="1" noChangeArrowheads="1"/>
                      </p:cNvPicPr>
                      <p:nvPr/>
                    </p:nvPicPr>
                    <p:blipFill>
                      <a:blip r:embed="rId5"/>
                      <a:srcRect/>
                      <a:stretch>
                        <a:fillRect/>
                      </a:stretch>
                    </p:blipFill>
                    <p:spPr bwMode="auto">
                      <a:xfrm>
                        <a:off x="989013" y="3148013"/>
                        <a:ext cx="9963150" cy="2424112"/>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2702893"/>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p:cNvSpPr>
            <a:spLocks noGrp="1"/>
          </p:cNvSpPr>
          <p:nvPr>
            <p:ph type="ftr" idx="11"/>
          </p:nvPr>
        </p:nvSpPr>
        <p:spPr/>
        <p:txBody>
          <a:bodyPr/>
          <a:lstStyle/>
          <a:p>
            <a:r>
              <a:rPr lang="en-GB" smtClean="0"/>
              <a:t>Andrew Myles, Cisco</a:t>
            </a:r>
            <a:endParaRPr lang="en-GB"/>
          </a:p>
        </p:txBody>
      </p:sp>
      <p:sp>
        <p:nvSpPr>
          <p:cNvPr id="3" name="Slide Number Placeholder 2"/>
          <p:cNvSpPr>
            <a:spLocks noGrp="1"/>
          </p:cNvSpPr>
          <p:nvPr>
            <p:ph type="sldNum" idx="12"/>
          </p:nvPr>
        </p:nvSpPr>
        <p:spPr/>
        <p:txBody>
          <a:bodyPr/>
          <a:lstStyle/>
          <a:p>
            <a:r>
              <a:rPr lang="en-GB" smtClean="0"/>
              <a:t>Slide </a:t>
            </a:r>
            <a:fld id="{DE40C9FC-4879-4F20-9ECA-A574A90476B7}" type="slidenum">
              <a:rPr lang="en-GB" smtClean="0"/>
              <a:pPr/>
              <a:t>23</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802.11 Coexistence SC achieved its goals as a discussion forum for coexistence issues</a:t>
            </a:r>
          </a:p>
        </p:txBody>
      </p:sp>
      <p:sp>
        <p:nvSpPr>
          <p:cNvPr id="3" name="Content Placeholder 2"/>
          <p:cNvSpPr>
            <a:spLocks noGrp="1"/>
          </p:cNvSpPr>
          <p:nvPr>
            <p:ph idx="1"/>
          </p:nvPr>
        </p:nvSpPr>
        <p:spPr/>
        <p:txBody>
          <a:bodyPr/>
          <a:lstStyle/>
          <a:p>
            <a:r>
              <a:rPr lang="en-AU" dirty="0"/>
              <a:t>802.11 </a:t>
            </a:r>
            <a:r>
              <a:rPr lang="en-AU" dirty="0" err="1"/>
              <a:t>Coex</a:t>
            </a:r>
            <a:r>
              <a:rPr lang="en-AU" dirty="0"/>
              <a:t> SC achievements in Hanoi in Sept 2019 (</a:t>
            </a:r>
            <a:r>
              <a:rPr lang="en-AU" dirty="0">
                <a:hlinkClick r:id="rId2"/>
              </a:rPr>
              <a:t>11-19-1446-05</a:t>
            </a:r>
            <a:r>
              <a:rPr lang="en-AU" dirty="0"/>
              <a:t>)</a:t>
            </a:r>
          </a:p>
          <a:p>
            <a:pPr lvl="1"/>
            <a:r>
              <a:rPr lang="en-AU" dirty="0"/>
              <a:t>Highlighted need to discuss SC’s future after 11ax complete</a:t>
            </a:r>
          </a:p>
          <a:p>
            <a:pPr lvl="2"/>
            <a:r>
              <a:rPr lang="en-AU" dirty="0"/>
              <a:t>Influence coexistence for 802.11ax/be in 6GHz?</a:t>
            </a:r>
          </a:p>
          <a:p>
            <a:pPr lvl="2"/>
            <a:r>
              <a:rPr lang="en-AU" dirty="0"/>
              <a:t>Submissions invited …</a:t>
            </a:r>
          </a:p>
          <a:p>
            <a:pPr lvl="1"/>
            <a:r>
              <a:rPr lang="en-AU" dirty="0"/>
              <a:t>Reviewed IEEE 802.11 Coexistence Workshop outcomes</a:t>
            </a:r>
          </a:p>
          <a:p>
            <a:pPr lvl="2"/>
            <a:r>
              <a:rPr lang="en-AU" dirty="0"/>
              <a:t>Survey showed workshop was “very good” and “very useful”! </a:t>
            </a:r>
            <a:r>
              <a:rPr lang="en-AU" dirty="0">
                <a:sym typeface="Wingdings" panose="05000000000000000000" pitchFamily="2" charset="2"/>
              </a:rPr>
              <a:t></a:t>
            </a:r>
            <a:endParaRPr lang="en-AU" dirty="0"/>
          </a:p>
          <a:p>
            <a:pPr lvl="2"/>
            <a:r>
              <a:rPr lang="en-AU" dirty="0"/>
              <a:t>Agreed to liaise agenda, papers, minutes, survey results to 3GPP RAN/RAN1, WFA, WBA, GSMA</a:t>
            </a:r>
          </a:p>
          <a:p>
            <a:pPr lvl="1"/>
            <a:r>
              <a:rPr lang="en-AU" dirty="0"/>
              <a:t>Reviewed status of technical topics priority order (according to surveys)</a:t>
            </a:r>
          </a:p>
          <a:p>
            <a:pPr lvl="2"/>
            <a:r>
              <a:rPr lang="en-AU" dirty="0"/>
              <a:t>PD/ED &amp; ED-only/common preambles, no/short LBT, reservation signals, </a:t>
            </a:r>
            <a:r>
              <a:rPr lang="en-AU" dirty="0" err="1"/>
              <a:t>etc</a:t>
            </a:r>
            <a:r>
              <a:rPr lang="en-AU" dirty="0"/>
              <a:t> …</a:t>
            </a:r>
          </a:p>
          <a:p>
            <a:pPr lvl="2"/>
            <a:r>
              <a:rPr lang="en-AU" dirty="0"/>
              <a:t>… but no agreed actions</a:t>
            </a:r>
          </a:p>
          <a:p>
            <a:endParaRPr lang="en-AU" dirty="0"/>
          </a:p>
        </p:txBody>
      </p:sp>
      <p:sp>
        <p:nvSpPr>
          <p:cNvPr id="7" name="Footer Placeholder 6"/>
          <p:cNvSpPr>
            <a:spLocks noGrp="1"/>
          </p:cNvSpPr>
          <p:nvPr>
            <p:ph type="ftr" idx="14"/>
          </p:nvPr>
        </p:nvSpPr>
        <p:spPr/>
        <p:txBody>
          <a:bodyPr/>
          <a:lstStyle/>
          <a:p>
            <a:r>
              <a:rPr lang="en-GB" smtClean="0"/>
              <a:t>Andrew Myles, Cisco</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3688408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802.11 Coexistence SC achieved its goals as an effective discussion forum for coexistence issues</a:t>
            </a:r>
          </a:p>
        </p:txBody>
      </p:sp>
      <p:sp>
        <p:nvSpPr>
          <p:cNvPr id="3" name="Content Placeholder 2"/>
          <p:cNvSpPr>
            <a:spLocks noGrp="1"/>
          </p:cNvSpPr>
          <p:nvPr>
            <p:ph idx="1"/>
          </p:nvPr>
        </p:nvSpPr>
        <p:spPr/>
        <p:txBody>
          <a:bodyPr/>
          <a:lstStyle/>
          <a:p>
            <a:r>
              <a:rPr lang="en-AU" dirty="0"/>
              <a:t>802.11 </a:t>
            </a:r>
            <a:r>
              <a:rPr lang="en-AU" dirty="0" err="1"/>
              <a:t>Coex</a:t>
            </a:r>
            <a:r>
              <a:rPr lang="en-AU" dirty="0"/>
              <a:t> SC achievements in Hanoi in Sept 2019 (</a:t>
            </a:r>
            <a:r>
              <a:rPr lang="en-AU" dirty="0">
                <a:hlinkClick r:id="rId2"/>
              </a:rPr>
              <a:t>11-19-1446-05</a:t>
            </a:r>
            <a:r>
              <a:rPr lang="en-AU" dirty="0"/>
              <a:t>)</a:t>
            </a:r>
          </a:p>
          <a:p>
            <a:pPr lvl="1"/>
            <a:r>
              <a:rPr lang="en-AU" dirty="0"/>
              <a:t>…</a:t>
            </a:r>
          </a:p>
          <a:p>
            <a:pPr lvl="1"/>
            <a:r>
              <a:rPr lang="en-AU" dirty="0"/>
              <a:t>Reviewed ETSI BRAN status</a:t>
            </a:r>
          </a:p>
          <a:p>
            <a:pPr lvl="2"/>
            <a:r>
              <a:rPr lang="en-AU" dirty="0"/>
              <a:t>Overlap with previous topics</a:t>
            </a:r>
          </a:p>
          <a:p>
            <a:pPr lvl="2"/>
            <a:r>
              <a:rPr lang="en-AU" dirty="0"/>
              <a:t>6GHz WI on EN 303 687 starting soon</a:t>
            </a:r>
          </a:p>
          <a:p>
            <a:pPr lvl="2"/>
            <a:r>
              <a:rPr lang="en-AU" dirty="0"/>
              <a:t>Discussion on testing preambles &amp; ED/PD thresholds</a:t>
            </a:r>
          </a:p>
          <a:p>
            <a:pPr lvl="2"/>
            <a:r>
              <a:rPr lang="en-AU" dirty="0"/>
              <a:t>Discussions on spectral mask requirement discussions</a:t>
            </a:r>
          </a:p>
          <a:p>
            <a:pPr lvl="2"/>
            <a:r>
              <a:rPr lang="en-AU" dirty="0"/>
              <a:t>Next meeting in October 2019, with ETSI members welcome</a:t>
            </a:r>
          </a:p>
          <a:p>
            <a:pPr lvl="1"/>
            <a:r>
              <a:rPr lang="en-AU" dirty="0"/>
              <a:t>Reviewed status of 3GPP RAN1 work in NR-U</a:t>
            </a:r>
          </a:p>
          <a:p>
            <a:pPr lvl="2"/>
            <a:r>
              <a:rPr lang="en-AU" dirty="0"/>
              <a:t>Overlap with previous topics</a:t>
            </a:r>
          </a:p>
          <a:p>
            <a:endParaRPr lang="en-AU" dirty="0"/>
          </a:p>
        </p:txBody>
      </p:sp>
      <p:sp>
        <p:nvSpPr>
          <p:cNvPr id="7" name="Footer Placeholder 6"/>
          <p:cNvSpPr>
            <a:spLocks noGrp="1"/>
          </p:cNvSpPr>
          <p:nvPr>
            <p:ph type="ftr" idx="14"/>
          </p:nvPr>
        </p:nvSpPr>
        <p:spPr/>
        <p:txBody>
          <a:bodyPr/>
          <a:lstStyle/>
          <a:p>
            <a:r>
              <a:rPr lang="en-GB" smtClean="0"/>
              <a:t>Andrew Myles, Cisco</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41610294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has been remarkably influential … but future success requires stakeholder engagement</a:t>
            </a:r>
          </a:p>
        </p:txBody>
      </p:sp>
      <p:sp>
        <p:nvSpPr>
          <p:cNvPr id="24" name="Rectangle 23"/>
          <p:cNvSpPr/>
          <p:nvPr/>
        </p:nvSpPr>
        <p:spPr bwMode="auto">
          <a:xfrm>
            <a:off x="2245568" y="2079773"/>
            <a:ext cx="2514600" cy="503664"/>
          </a:xfrm>
          <a:prstGeom prst="rect">
            <a:avLst/>
          </a:prstGeom>
          <a:solidFill>
            <a:srgbClr val="3333CC">
              <a:lumMod val="20000"/>
              <a:lumOff val="80000"/>
            </a:srgb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600" b="1" i="0" u="none" strike="noStrike" kern="0" cap="none" spc="0" normalizeH="0" baseline="0" noProof="0" dirty="0" smtClean="0">
                <a:ln>
                  <a:noFill/>
                </a:ln>
                <a:solidFill>
                  <a:srgbClr val="000000"/>
                </a:solidFill>
                <a:effectLst/>
                <a:uLnTx/>
                <a:uFillTx/>
                <a:latin typeface="Arial"/>
                <a:ea typeface="+mn-ea"/>
                <a:cs typeface="Arial" pitchFamily="34" charset="0"/>
              </a:rPr>
              <a:t>IEEE 802.11 </a:t>
            </a:r>
            <a:r>
              <a:rPr kumimoji="0" lang="en-AU" sz="1600" b="1" i="0" u="none" strike="noStrike" kern="0" cap="none" spc="0" normalizeH="0" baseline="0" noProof="0" dirty="0" err="1" smtClean="0">
                <a:ln>
                  <a:noFill/>
                </a:ln>
                <a:solidFill>
                  <a:srgbClr val="000000"/>
                </a:solidFill>
                <a:effectLst/>
                <a:uLnTx/>
                <a:uFillTx/>
                <a:latin typeface="Arial"/>
                <a:ea typeface="+mn-ea"/>
                <a:cs typeface="Arial" pitchFamily="34" charset="0"/>
              </a:rPr>
              <a:t>Coex</a:t>
            </a:r>
            <a:r>
              <a:rPr kumimoji="0" lang="en-AU" sz="1600" b="1" i="0" u="none" strike="noStrike" kern="0" cap="none" spc="0" normalizeH="0" baseline="0" noProof="0" dirty="0" smtClean="0">
                <a:ln>
                  <a:noFill/>
                </a:ln>
                <a:solidFill>
                  <a:srgbClr val="000000"/>
                </a:solidFill>
                <a:effectLst/>
                <a:uLnTx/>
                <a:uFillTx/>
                <a:latin typeface="Arial"/>
                <a:ea typeface="+mn-ea"/>
                <a:cs typeface="Arial" pitchFamily="34" charset="0"/>
              </a:rPr>
              <a:t> SC</a:t>
            </a:r>
          </a:p>
        </p:txBody>
      </p:sp>
      <p:sp>
        <p:nvSpPr>
          <p:cNvPr id="25" name="Rectangle 24"/>
          <p:cNvSpPr/>
          <p:nvPr/>
        </p:nvSpPr>
        <p:spPr bwMode="auto">
          <a:xfrm>
            <a:off x="6893768" y="4039327"/>
            <a:ext cx="2514600" cy="503664"/>
          </a:xfrm>
          <a:prstGeom prst="rect">
            <a:avLst/>
          </a:prstGeom>
          <a:solidFill>
            <a:srgbClr val="3333CC">
              <a:lumMod val="20000"/>
              <a:lumOff val="80000"/>
            </a:srgb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600" b="1" i="0" u="none" strike="noStrike" kern="0" cap="none" spc="0" normalizeH="0" baseline="0" noProof="0" dirty="0" smtClean="0">
                <a:ln>
                  <a:noFill/>
                </a:ln>
                <a:solidFill>
                  <a:srgbClr val="000000"/>
                </a:solidFill>
                <a:effectLst/>
                <a:uLnTx/>
                <a:uFillTx/>
                <a:latin typeface="Arial"/>
                <a:ea typeface="+mn-ea"/>
                <a:cs typeface="Arial" pitchFamily="34" charset="0"/>
              </a:rPr>
              <a:t>3GPP RAN/RAN1</a:t>
            </a:r>
          </a:p>
        </p:txBody>
      </p:sp>
      <p:sp>
        <p:nvSpPr>
          <p:cNvPr id="26" name="Rectangle 25"/>
          <p:cNvSpPr/>
          <p:nvPr/>
        </p:nvSpPr>
        <p:spPr bwMode="auto">
          <a:xfrm>
            <a:off x="2245568" y="4039327"/>
            <a:ext cx="2514600" cy="503664"/>
          </a:xfrm>
          <a:prstGeom prst="rect">
            <a:avLst/>
          </a:prstGeom>
          <a:solidFill>
            <a:srgbClr val="3333CC">
              <a:lumMod val="20000"/>
              <a:lumOff val="80000"/>
            </a:srgb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600" b="1" i="0" u="none" strike="noStrike" kern="0" cap="none" spc="0" normalizeH="0" baseline="0" noProof="0" dirty="0" smtClean="0">
                <a:ln>
                  <a:noFill/>
                </a:ln>
                <a:solidFill>
                  <a:srgbClr val="000000"/>
                </a:solidFill>
                <a:effectLst/>
                <a:uLnTx/>
                <a:uFillTx/>
                <a:latin typeface="Arial"/>
                <a:ea typeface="+mn-ea"/>
                <a:cs typeface="Arial" pitchFamily="34" charset="0"/>
              </a:rPr>
              <a:t>ETSI BRAN</a:t>
            </a:r>
          </a:p>
        </p:txBody>
      </p:sp>
      <p:cxnSp>
        <p:nvCxnSpPr>
          <p:cNvPr id="27" name="Curved Connector 26"/>
          <p:cNvCxnSpPr>
            <a:stCxn id="24" idx="2"/>
            <a:endCxn id="26" idx="0"/>
          </p:cNvCxnSpPr>
          <p:nvPr/>
        </p:nvCxnSpPr>
        <p:spPr bwMode="auto">
          <a:xfrm rot="5400000">
            <a:off x="2774923" y="3311382"/>
            <a:ext cx="1455890" cy="12700"/>
          </a:xfrm>
          <a:prstGeom prst="curvedConnector3">
            <a:avLst>
              <a:gd name="adj1" fmla="val 50000"/>
            </a:avLst>
          </a:prstGeom>
          <a:solidFill>
            <a:srgbClr val="00CC99"/>
          </a:solidFill>
          <a:ln w="12700" cap="flat" cmpd="sng" algn="ctr">
            <a:solidFill>
              <a:srgbClr val="000000"/>
            </a:solidFill>
            <a:prstDash val="solid"/>
            <a:round/>
            <a:headEnd type="triangle" w="med" len="med"/>
            <a:tailEnd type="triangle" w="med" len="med"/>
          </a:ln>
          <a:effectLst/>
        </p:spPr>
      </p:cxnSp>
      <p:cxnSp>
        <p:nvCxnSpPr>
          <p:cNvPr id="28" name="Curved Connector 27"/>
          <p:cNvCxnSpPr>
            <a:stCxn id="24" idx="3"/>
            <a:endCxn id="25" idx="0"/>
          </p:cNvCxnSpPr>
          <p:nvPr/>
        </p:nvCxnSpPr>
        <p:spPr bwMode="auto">
          <a:xfrm>
            <a:off x="4760168" y="2331605"/>
            <a:ext cx="3390900" cy="1707722"/>
          </a:xfrm>
          <a:prstGeom prst="curvedConnector2">
            <a:avLst/>
          </a:prstGeom>
          <a:solidFill>
            <a:srgbClr val="00CC99"/>
          </a:solidFill>
          <a:ln w="12700" cap="flat" cmpd="sng" algn="ctr">
            <a:solidFill>
              <a:srgbClr val="000000"/>
            </a:solidFill>
            <a:prstDash val="solid"/>
            <a:round/>
            <a:headEnd type="triangle" w="med" len="med"/>
            <a:tailEnd type="triangle" w="med" len="med"/>
          </a:ln>
          <a:effectLst/>
        </p:spPr>
      </p:cxnSp>
      <p:sp>
        <p:nvSpPr>
          <p:cNvPr id="29" name="Rectangle 28"/>
          <p:cNvSpPr/>
          <p:nvPr/>
        </p:nvSpPr>
        <p:spPr bwMode="auto">
          <a:xfrm>
            <a:off x="6991135" y="2110941"/>
            <a:ext cx="18288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r>
              <a:rPr lang="en-AU" sz="1400" dirty="0" smtClean="0">
                <a:solidFill>
                  <a:srgbClr val="000000"/>
                </a:solidFill>
                <a:latin typeface="Arial"/>
                <a:ea typeface="+mn-ea"/>
                <a:cs typeface="Arial" pitchFamily="34" charset="0"/>
              </a:rPr>
              <a:t>Influenced by:</a:t>
            </a:r>
          </a:p>
          <a:p>
            <a:pPr marL="171450" indent="-171450" defTabSz="914400">
              <a:buClrTx/>
              <a:buSzTx/>
              <a:buFont typeface="Arial" panose="020B0604020202020204" pitchFamily="34" charset="0"/>
              <a:buChar char="•"/>
            </a:pPr>
            <a:r>
              <a:rPr lang="en-AU" sz="1400" dirty="0" smtClean="0">
                <a:solidFill>
                  <a:srgbClr val="000000"/>
                </a:solidFill>
                <a:latin typeface="Arial"/>
                <a:ea typeface="+mn-ea"/>
                <a:cs typeface="Arial" pitchFamily="34" charset="0"/>
              </a:rPr>
              <a:t>Formal LS’s</a:t>
            </a:r>
          </a:p>
          <a:p>
            <a:pPr marL="171450" indent="-171450" defTabSz="914400">
              <a:buClrTx/>
              <a:buSzTx/>
              <a:buFont typeface="Arial" panose="020B0604020202020204" pitchFamily="34" charset="0"/>
              <a:buChar char="•"/>
            </a:pPr>
            <a:r>
              <a:rPr lang="en-AU" sz="1400" dirty="0" smtClean="0">
                <a:solidFill>
                  <a:srgbClr val="000000"/>
                </a:solidFill>
                <a:latin typeface="Arial"/>
                <a:ea typeface="+mn-ea"/>
                <a:cs typeface="Arial" pitchFamily="34" charset="0"/>
              </a:rPr>
              <a:t>Informal contacts</a:t>
            </a:r>
          </a:p>
        </p:txBody>
      </p:sp>
      <p:sp>
        <p:nvSpPr>
          <p:cNvPr id="30" name="Rectangle 29"/>
          <p:cNvSpPr/>
          <p:nvPr/>
        </p:nvSpPr>
        <p:spPr bwMode="auto">
          <a:xfrm>
            <a:off x="1832818" y="3124927"/>
            <a:ext cx="170815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r>
              <a:rPr lang="en-AU" sz="1400" dirty="0" smtClean="0">
                <a:solidFill>
                  <a:srgbClr val="000000"/>
                </a:solidFill>
                <a:latin typeface="Arial"/>
                <a:ea typeface="+mn-ea"/>
                <a:cs typeface="Arial" pitchFamily="34" charset="0"/>
              </a:rPr>
              <a:t>Influenced by:</a:t>
            </a:r>
          </a:p>
          <a:p>
            <a:pPr marL="171450" indent="-171450" defTabSz="914400">
              <a:buClrTx/>
              <a:buSzTx/>
              <a:buFont typeface="Arial" panose="020B0604020202020204" pitchFamily="34" charset="0"/>
              <a:buChar char="•"/>
            </a:pPr>
            <a:r>
              <a:rPr lang="en-AU" sz="1400" dirty="0" smtClean="0">
                <a:solidFill>
                  <a:srgbClr val="000000"/>
                </a:solidFill>
                <a:latin typeface="Arial"/>
                <a:ea typeface="+mn-ea"/>
                <a:cs typeface="Arial" pitchFamily="34" charset="0"/>
              </a:rPr>
              <a:t>Formal LS’s</a:t>
            </a:r>
          </a:p>
          <a:p>
            <a:pPr marL="171450" indent="-171450" defTabSz="914400">
              <a:buClrTx/>
              <a:buSzTx/>
              <a:buFont typeface="Arial" panose="020B0604020202020204" pitchFamily="34" charset="0"/>
              <a:buChar char="•"/>
            </a:pPr>
            <a:r>
              <a:rPr lang="en-AU" sz="1400" dirty="0" smtClean="0">
                <a:solidFill>
                  <a:srgbClr val="000000"/>
                </a:solidFill>
                <a:latin typeface="Arial"/>
                <a:ea typeface="+mn-ea"/>
                <a:cs typeface="Arial" pitchFamily="34" charset="0"/>
              </a:rPr>
              <a:t>Informal contacts</a:t>
            </a:r>
          </a:p>
        </p:txBody>
      </p:sp>
      <p:cxnSp>
        <p:nvCxnSpPr>
          <p:cNvPr id="31" name="Curved Connector 30"/>
          <p:cNvCxnSpPr>
            <a:stCxn id="26" idx="3"/>
            <a:endCxn id="25" idx="1"/>
          </p:cNvCxnSpPr>
          <p:nvPr/>
        </p:nvCxnSpPr>
        <p:spPr bwMode="auto">
          <a:xfrm>
            <a:off x="4760168" y="4291159"/>
            <a:ext cx="2133600" cy="12700"/>
          </a:xfrm>
          <a:prstGeom prst="curvedConnector3">
            <a:avLst>
              <a:gd name="adj1" fmla="val 50000"/>
            </a:avLst>
          </a:prstGeom>
          <a:solidFill>
            <a:srgbClr val="00CC99"/>
          </a:solidFill>
          <a:ln w="12700" cap="flat" cmpd="sng" algn="ctr">
            <a:solidFill>
              <a:srgbClr val="000000"/>
            </a:solidFill>
            <a:prstDash val="solid"/>
            <a:round/>
            <a:headEnd type="triangle" w="med" len="med"/>
            <a:tailEnd type="triangle" w="med" len="med"/>
          </a:ln>
          <a:effectLst/>
        </p:spPr>
      </p:cxnSp>
      <p:sp>
        <p:nvSpPr>
          <p:cNvPr id="32" name="Rectangle 31"/>
          <p:cNvSpPr/>
          <p:nvPr/>
        </p:nvSpPr>
        <p:spPr bwMode="auto">
          <a:xfrm>
            <a:off x="4912568" y="4344127"/>
            <a:ext cx="18288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r>
              <a:rPr lang="en-AU" sz="1400" dirty="0" smtClean="0">
                <a:solidFill>
                  <a:srgbClr val="000000"/>
                </a:solidFill>
                <a:latin typeface="Arial"/>
                <a:ea typeface="+mn-ea"/>
                <a:cs typeface="Arial" pitchFamily="34" charset="0"/>
              </a:rPr>
              <a:t>Influenced by:</a:t>
            </a:r>
          </a:p>
          <a:p>
            <a:pPr marL="171450" indent="-171450" defTabSz="914400">
              <a:buClrTx/>
              <a:buSzTx/>
              <a:buFont typeface="Arial" panose="020B0604020202020204" pitchFamily="34" charset="0"/>
              <a:buChar char="•"/>
            </a:pPr>
            <a:r>
              <a:rPr lang="en-AU" sz="1400" dirty="0" smtClean="0">
                <a:solidFill>
                  <a:srgbClr val="000000"/>
                </a:solidFill>
                <a:latin typeface="Arial"/>
                <a:ea typeface="+mn-ea"/>
                <a:cs typeface="Arial" pitchFamily="34" charset="0"/>
              </a:rPr>
              <a:t>EN 301 893</a:t>
            </a:r>
          </a:p>
          <a:p>
            <a:pPr marL="171450" indent="-171450" defTabSz="914400">
              <a:buClrTx/>
              <a:buSzTx/>
              <a:buFont typeface="Arial" panose="020B0604020202020204" pitchFamily="34" charset="0"/>
              <a:buChar char="•"/>
            </a:pPr>
            <a:r>
              <a:rPr lang="en-AU" sz="1400" dirty="0">
                <a:solidFill>
                  <a:srgbClr val="000000"/>
                </a:solidFill>
                <a:latin typeface="Arial"/>
                <a:ea typeface="+mn-ea"/>
                <a:cs typeface="Arial" pitchFamily="34" charset="0"/>
              </a:rPr>
              <a:t>Informal contacts</a:t>
            </a:r>
          </a:p>
          <a:p>
            <a:pPr marL="171450" indent="-171450" defTabSz="914400">
              <a:buClrTx/>
              <a:buSzTx/>
              <a:buFont typeface="Arial" panose="020B0604020202020204" pitchFamily="34" charset="0"/>
              <a:buChar char="•"/>
            </a:pPr>
            <a:endParaRPr lang="en-AU" sz="1400" dirty="0" smtClean="0">
              <a:solidFill>
                <a:srgbClr val="000000"/>
              </a:solidFill>
              <a:latin typeface="Arial"/>
              <a:ea typeface="+mn-ea"/>
              <a:cs typeface="Arial" pitchFamily="34" charset="0"/>
            </a:endParaRPr>
          </a:p>
        </p:txBody>
      </p:sp>
      <p:sp>
        <p:nvSpPr>
          <p:cNvPr id="33" name="Rectangle 32"/>
          <p:cNvSpPr/>
          <p:nvPr/>
        </p:nvSpPr>
        <p:spPr bwMode="auto">
          <a:xfrm>
            <a:off x="6893768" y="4580099"/>
            <a:ext cx="2514600" cy="1796072"/>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r>
              <a:rPr lang="en-AU" sz="1200" dirty="0" smtClean="0">
                <a:solidFill>
                  <a:srgbClr val="000000"/>
                </a:solidFill>
                <a:latin typeface="Arial"/>
                <a:ea typeface="+mn-ea"/>
                <a:cs typeface="Arial" pitchFamily="34" charset="0"/>
              </a:rPr>
              <a:t>Results</a:t>
            </a:r>
          </a:p>
          <a:p>
            <a:pPr marL="177800" indent="-177800" defTabSz="914400">
              <a:buClrTx/>
              <a:buSzTx/>
              <a:buFont typeface="Arial" panose="020B0604020202020204" pitchFamily="34" charset="0"/>
              <a:buChar char="•"/>
            </a:pPr>
            <a:r>
              <a:rPr lang="en-AU" sz="1200" dirty="0">
                <a:solidFill>
                  <a:srgbClr val="00B050"/>
                </a:solidFill>
                <a:latin typeface="Arial"/>
                <a:ea typeface="+mn-ea"/>
                <a:cs typeface="Arial" pitchFamily="34" charset="0"/>
              </a:rPr>
              <a:t>LBT based on EDCA</a:t>
            </a:r>
          </a:p>
          <a:p>
            <a:pPr marL="177800" indent="-177800" defTabSz="914400">
              <a:buClrTx/>
              <a:buSzTx/>
              <a:buFont typeface="Arial" panose="020B0604020202020204" pitchFamily="34" charset="0"/>
              <a:buChar char="•"/>
            </a:pPr>
            <a:r>
              <a:rPr lang="en-AU" sz="1200" dirty="0">
                <a:solidFill>
                  <a:srgbClr val="00B050"/>
                </a:solidFill>
                <a:latin typeface="Arial"/>
                <a:ea typeface="+mn-ea"/>
                <a:cs typeface="Arial" pitchFamily="34" charset="0"/>
              </a:rPr>
              <a:t>Duration limited COT</a:t>
            </a:r>
          </a:p>
          <a:p>
            <a:pPr marL="177800" indent="-177800" defTabSz="914400">
              <a:buClrTx/>
              <a:buSzTx/>
              <a:buFont typeface="Arial" panose="020B0604020202020204" pitchFamily="34" charset="0"/>
              <a:buChar char="•"/>
            </a:pPr>
            <a:r>
              <a:rPr lang="en-AU" sz="1200" dirty="0">
                <a:solidFill>
                  <a:srgbClr val="00B050"/>
                </a:solidFill>
                <a:latin typeface="Arial"/>
                <a:ea typeface="+mn-ea"/>
                <a:cs typeface="Arial" pitchFamily="34" charset="0"/>
              </a:rPr>
              <a:t>ED-only </a:t>
            </a:r>
            <a:r>
              <a:rPr lang="en-AU" sz="1200" dirty="0">
                <a:solidFill>
                  <a:srgbClr val="FF0000"/>
                </a:solidFill>
                <a:latin typeface="Arial"/>
                <a:ea typeface="+mn-ea"/>
                <a:cs typeface="Arial" pitchFamily="34" charset="0"/>
              </a:rPr>
              <a:t>or ED/PD</a:t>
            </a:r>
          </a:p>
          <a:p>
            <a:pPr marL="177800" indent="-177800" defTabSz="914400">
              <a:buClrTx/>
              <a:buSzTx/>
              <a:buFont typeface="Arial" panose="020B0604020202020204" pitchFamily="34" charset="0"/>
              <a:buChar char="•"/>
            </a:pPr>
            <a:r>
              <a:rPr lang="en-AU" sz="1200" dirty="0">
                <a:solidFill>
                  <a:srgbClr val="FF6600"/>
                </a:solidFill>
                <a:latin typeface="Arial"/>
                <a:ea typeface="+mn-ea"/>
                <a:cs typeface="Arial" pitchFamily="34" charset="0"/>
              </a:rPr>
              <a:t>CW adjustment rules</a:t>
            </a:r>
          </a:p>
          <a:p>
            <a:pPr marL="177800" indent="-177800" defTabSz="914400">
              <a:buClrTx/>
              <a:buSzTx/>
              <a:buFont typeface="Arial" panose="020B0604020202020204" pitchFamily="34" charset="0"/>
              <a:buChar char="•"/>
            </a:pPr>
            <a:r>
              <a:rPr lang="en-AU" sz="1200" dirty="0">
                <a:solidFill>
                  <a:srgbClr val="FF6600"/>
                </a:solidFill>
                <a:latin typeface="Arial"/>
                <a:ea typeface="+mn-ea"/>
                <a:cs typeface="Arial" pitchFamily="34" charset="0"/>
              </a:rPr>
              <a:t>“success” definition</a:t>
            </a:r>
          </a:p>
          <a:p>
            <a:pPr marL="177800" indent="-177800" defTabSz="914400">
              <a:buClrTx/>
              <a:buSzTx/>
              <a:buFont typeface="Arial" panose="020B0604020202020204" pitchFamily="34" charset="0"/>
              <a:buChar char="•"/>
            </a:pPr>
            <a:r>
              <a:rPr lang="en-AU" sz="1200" dirty="0">
                <a:solidFill>
                  <a:srgbClr val="FF6600"/>
                </a:solidFill>
                <a:latin typeface="Arial"/>
                <a:ea typeface="+mn-ea"/>
                <a:cs typeface="Arial" pitchFamily="34" charset="0"/>
              </a:rPr>
              <a:t>Multi-channel </a:t>
            </a:r>
            <a:r>
              <a:rPr lang="en-AU" sz="1200" dirty="0" smtClean="0">
                <a:solidFill>
                  <a:srgbClr val="FF6600"/>
                </a:solidFill>
                <a:latin typeface="Arial"/>
                <a:ea typeface="+mn-ea"/>
                <a:cs typeface="Arial" pitchFamily="34" charset="0"/>
              </a:rPr>
              <a:t>rules</a:t>
            </a:r>
          </a:p>
          <a:p>
            <a:pPr marL="177800" indent="-177800" defTabSz="914400">
              <a:buClrTx/>
              <a:buSzTx/>
              <a:buFont typeface="Arial" panose="020B0604020202020204" pitchFamily="34" charset="0"/>
              <a:buChar char="•"/>
            </a:pPr>
            <a:r>
              <a:rPr lang="en-AU" sz="1200" dirty="0" smtClean="0">
                <a:solidFill>
                  <a:srgbClr val="FF6600"/>
                </a:solidFill>
                <a:latin typeface="Arial"/>
                <a:ea typeface="+mn-ea"/>
                <a:cs typeface="Arial" pitchFamily="34" charset="0"/>
              </a:rPr>
              <a:t>More starting positions</a:t>
            </a:r>
          </a:p>
          <a:p>
            <a:pPr marL="177800" indent="-177800" defTabSz="914400">
              <a:buClrTx/>
              <a:buSzTx/>
              <a:buFont typeface="Arial" panose="020B0604020202020204" pitchFamily="34" charset="0"/>
              <a:buChar char="•"/>
            </a:pPr>
            <a:r>
              <a:rPr lang="en-AU" sz="1200" dirty="0">
                <a:solidFill>
                  <a:srgbClr val="FF0000"/>
                </a:solidFill>
                <a:latin typeface="Arial"/>
                <a:ea typeface="+mn-ea"/>
                <a:cs typeface="Arial" pitchFamily="34" charset="0"/>
              </a:rPr>
              <a:t>11a based common preamble</a:t>
            </a:r>
          </a:p>
          <a:p>
            <a:pPr marL="177800" indent="-177800" defTabSz="914400">
              <a:buClrTx/>
              <a:buSzTx/>
              <a:buFont typeface="Arial" panose="020B0604020202020204" pitchFamily="34" charset="0"/>
              <a:buChar char="•"/>
            </a:pPr>
            <a:r>
              <a:rPr lang="en-AU" sz="1200" dirty="0">
                <a:solidFill>
                  <a:srgbClr val="FF0000"/>
                </a:solidFill>
                <a:latin typeface="Arial"/>
                <a:ea typeface="+mn-ea"/>
                <a:cs typeface="Arial" pitchFamily="34" charset="0"/>
              </a:rPr>
              <a:t>Blocking energy  </a:t>
            </a:r>
          </a:p>
          <a:p>
            <a:pPr marL="177800" indent="-177800" defTabSz="914400">
              <a:buClrTx/>
              <a:buSzTx/>
              <a:buFont typeface="Arial" panose="020B0604020202020204" pitchFamily="34" charset="0"/>
              <a:buChar char="•"/>
            </a:pPr>
            <a:endParaRPr lang="en-AU" sz="1200" dirty="0">
              <a:solidFill>
                <a:srgbClr val="000000"/>
              </a:solidFill>
              <a:latin typeface="Arial"/>
              <a:ea typeface="+mn-ea"/>
              <a:cs typeface="Arial" pitchFamily="34" charset="0"/>
            </a:endParaRPr>
          </a:p>
          <a:p>
            <a:pPr marL="177800" indent="-177800" defTabSz="914400">
              <a:buClrTx/>
              <a:buSzTx/>
              <a:buFont typeface="Arial" panose="020B0604020202020204" pitchFamily="34" charset="0"/>
              <a:buChar char="•"/>
            </a:pPr>
            <a:endParaRPr lang="en-AU" sz="1200" dirty="0" smtClean="0">
              <a:solidFill>
                <a:srgbClr val="000000"/>
              </a:solidFill>
              <a:latin typeface="Arial"/>
              <a:ea typeface="+mn-ea"/>
              <a:cs typeface="Arial" pitchFamily="34" charset="0"/>
            </a:endParaRPr>
          </a:p>
          <a:p>
            <a:pPr defTabSz="914400">
              <a:buClrTx/>
              <a:buSzTx/>
              <a:buFontTx/>
              <a:buNone/>
            </a:pPr>
            <a:endParaRPr lang="en-AU" sz="1200" dirty="0" smtClean="0">
              <a:solidFill>
                <a:srgbClr val="000000"/>
              </a:solidFill>
              <a:latin typeface="Arial"/>
              <a:ea typeface="+mn-ea"/>
              <a:cs typeface="Arial" pitchFamily="34" charset="0"/>
            </a:endParaRPr>
          </a:p>
        </p:txBody>
      </p:sp>
      <p:sp>
        <p:nvSpPr>
          <p:cNvPr id="34" name="Rectangle 33"/>
          <p:cNvSpPr/>
          <p:nvPr/>
        </p:nvSpPr>
        <p:spPr bwMode="auto">
          <a:xfrm>
            <a:off x="2232558" y="4567399"/>
            <a:ext cx="2514600" cy="1762864"/>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r>
              <a:rPr lang="en-AU" sz="1200" dirty="0" smtClean="0">
                <a:solidFill>
                  <a:srgbClr val="000000"/>
                </a:solidFill>
                <a:latin typeface="Arial"/>
                <a:ea typeface="+mn-ea"/>
                <a:cs typeface="Arial" pitchFamily="34" charset="0"/>
              </a:rPr>
              <a:t>Results</a:t>
            </a:r>
          </a:p>
          <a:p>
            <a:pPr marL="177800" indent="-177800" defTabSz="914400">
              <a:buClrTx/>
              <a:buSzTx/>
              <a:buFont typeface="Arial" panose="020B0604020202020204" pitchFamily="34" charset="0"/>
              <a:buChar char="•"/>
            </a:pPr>
            <a:r>
              <a:rPr lang="en-AU" sz="1200" dirty="0" smtClean="0">
                <a:solidFill>
                  <a:srgbClr val="00B050"/>
                </a:solidFill>
                <a:latin typeface="Arial"/>
                <a:ea typeface="+mn-ea"/>
                <a:cs typeface="Arial" pitchFamily="34" charset="0"/>
              </a:rPr>
              <a:t>LBT based on EDCA</a:t>
            </a:r>
          </a:p>
          <a:p>
            <a:pPr marL="177800" indent="-177800" defTabSz="914400">
              <a:buClrTx/>
              <a:buSzTx/>
              <a:buFont typeface="Arial" panose="020B0604020202020204" pitchFamily="34" charset="0"/>
              <a:buChar char="•"/>
            </a:pPr>
            <a:r>
              <a:rPr lang="en-AU" sz="1200" dirty="0" smtClean="0">
                <a:solidFill>
                  <a:srgbClr val="00B050"/>
                </a:solidFill>
                <a:latin typeface="Arial"/>
                <a:ea typeface="+mn-ea"/>
                <a:cs typeface="Arial" pitchFamily="34" charset="0"/>
              </a:rPr>
              <a:t>Duration limited COT</a:t>
            </a:r>
          </a:p>
          <a:p>
            <a:pPr marL="177800" indent="-177800" defTabSz="914400">
              <a:buClrTx/>
              <a:buSzTx/>
              <a:buFont typeface="Arial" panose="020B0604020202020204" pitchFamily="34" charset="0"/>
              <a:buChar char="•"/>
            </a:pPr>
            <a:r>
              <a:rPr lang="en-AU" sz="1200" dirty="0" smtClean="0">
                <a:solidFill>
                  <a:srgbClr val="00B050"/>
                </a:solidFill>
                <a:latin typeface="Arial"/>
                <a:ea typeface="+mn-ea"/>
                <a:cs typeface="Arial" pitchFamily="34" charset="0"/>
              </a:rPr>
              <a:t>ED-only or ED/PD</a:t>
            </a:r>
          </a:p>
          <a:p>
            <a:pPr marL="177800" indent="-177800" defTabSz="914400">
              <a:buClrTx/>
              <a:buSzTx/>
              <a:buFont typeface="Arial" panose="020B0604020202020204" pitchFamily="34" charset="0"/>
              <a:buChar char="•"/>
            </a:pPr>
            <a:r>
              <a:rPr lang="en-AU" sz="1200" dirty="0" smtClean="0">
                <a:solidFill>
                  <a:srgbClr val="FF6600"/>
                </a:solidFill>
                <a:latin typeface="Arial"/>
                <a:ea typeface="+mn-ea"/>
                <a:cs typeface="Arial" pitchFamily="34" charset="0"/>
              </a:rPr>
              <a:t>CW adjustment rules</a:t>
            </a:r>
          </a:p>
          <a:p>
            <a:pPr marL="177800" indent="-177800" defTabSz="914400">
              <a:buClrTx/>
              <a:buSzTx/>
              <a:buFont typeface="Arial" panose="020B0604020202020204" pitchFamily="34" charset="0"/>
              <a:buChar char="•"/>
            </a:pPr>
            <a:r>
              <a:rPr lang="en-AU" sz="1200" dirty="0" smtClean="0">
                <a:solidFill>
                  <a:srgbClr val="FF6600"/>
                </a:solidFill>
                <a:latin typeface="Arial"/>
                <a:ea typeface="+mn-ea"/>
                <a:cs typeface="Arial" pitchFamily="34" charset="0"/>
              </a:rPr>
              <a:t>“success” definition</a:t>
            </a:r>
          </a:p>
          <a:p>
            <a:pPr marL="177800" indent="-177800" defTabSz="914400">
              <a:buClrTx/>
              <a:buSzTx/>
              <a:buFont typeface="Arial" panose="020B0604020202020204" pitchFamily="34" charset="0"/>
              <a:buChar char="•"/>
            </a:pPr>
            <a:r>
              <a:rPr lang="en-AU" sz="1200" dirty="0" smtClean="0">
                <a:solidFill>
                  <a:srgbClr val="FF6600"/>
                </a:solidFill>
                <a:latin typeface="Arial"/>
                <a:ea typeface="+mn-ea"/>
                <a:cs typeface="Arial" pitchFamily="34" charset="0"/>
              </a:rPr>
              <a:t>Multi-channel rules</a:t>
            </a:r>
          </a:p>
          <a:p>
            <a:pPr marL="177800" indent="-177800" defTabSz="914400">
              <a:buClrTx/>
              <a:buSzTx/>
              <a:buFont typeface="Arial" panose="020B0604020202020204" pitchFamily="34" charset="0"/>
              <a:buChar char="•"/>
            </a:pPr>
            <a:r>
              <a:rPr lang="en-AU" sz="1200" dirty="0" smtClean="0">
                <a:solidFill>
                  <a:srgbClr val="00B050"/>
                </a:solidFill>
                <a:latin typeface="Arial"/>
                <a:ea typeface="+mn-ea"/>
                <a:cs typeface="Arial" pitchFamily="34" charset="0"/>
              </a:rPr>
              <a:t>11a based common preamble</a:t>
            </a:r>
          </a:p>
          <a:p>
            <a:pPr marL="177800" indent="-177800" defTabSz="914400">
              <a:buClrTx/>
              <a:buSzTx/>
              <a:buFont typeface="Arial" panose="020B0604020202020204" pitchFamily="34" charset="0"/>
              <a:buChar char="•"/>
            </a:pPr>
            <a:r>
              <a:rPr lang="en-AU" sz="1200" dirty="0" smtClean="0">
                <a:solidFill>
                  <a:srgbClr val="FF0000"/>
                </a:solidFill>
                <a:latin typeface="Arial"/>
                <a:ea typeface="+mn-ea"/>
                <a:cs typeface="Arial" pitchFamily="34" charset="0"/>
              </a:rPr>
              <a:t>Blocking energy  </a:t>
            </a:r>
          </a:p>
          <a:p>
            <a:pPr marL="177800" indent="-177800" defTabSz="914400">
              <a:buClrTx/>
              <a:buSzTx/>
              <a:buFont typeface="Arial" panose="020B0604020202020204" pitchFamily="34" charset="0"/>
              <a:buChar char="•"/>
            </a:pPr>
            <a:endParaRPr lang="en-AU" sz="1200" dirty="0" smtClean="0">
              <a:solidFill>
                <a:srgbClr val="000000"/>
              </a:solidFill>
              <a:latin typeface="Arial"/>
              <a:ea typeface="+mn-ea"/>
              <a:cs typeface="Arial" pitchFamily="34" charset="0"/>
            </a:endParaRPr>
          </a:p>
          <a:p>
            <a:pPr marL="177800" indent="-177800" defTabSz="914400">
              <a:buClrTx/>
              <a:buSzTx/>
              <a:buFont typeface="Arial" panose="020B0604020202020204" pitchFamily="34" charset="0"/>
              <a:buChar char="•"/>
            </a:pPr>
            <a:endParaRPr lang="en-AU" sz="1200" dirty="0" smtClean="0">
              <a:solidFill>
                <a:srgbClr val="000000"/>
              </a:solidFill>
              <a:latin typeface="Arial"/>
              <a:ea typeface="+mn-ea"/>
              <a:cs typeface="Arial" pitchFamily="34" charset="0"/>
            </a:endParaRPr>
          </a:p>
          <a:p>
            <a:pPr defTabSz="914400">
              <a:buClrTx/>
              <a:buSzTx/>
              <a:buFontTx/>
              <a:buNone/>
            </a:pPr>
            <a:endParaRPr lang="en-AU" sz="1200" dirty="0" smtClean="0">
              <a:solidFill>
                <a:srgbClr val="000000"/>
              </a:solidFill>
              <a:latin typeface="Arial"/>
              <a:ea typeface="+mn-ea"/>
              <a:cs typeface="Arial" pitchFamily="34" charset="0"/>
            </a:endParaRPr>
          </a:p>
        </p:txBody>
      </p:sp>
      <p:sp>
        <p:nvSpPr>
          <p:cNvPr id="35" name="Rectangle 34"/>
          <p:cNvSpPr/>
          <p:nvPr/>
        </p:nvSpPr>
        <p:spPr bwMode="auto">
          <a:xfrm>
            <a:off x="5064968" y="2820116"/>
            <a:ext cx="1219200" cy="751622"/>
          </a:xfrm>
          <a:prstGeom prst="rect">
            <a:avLst/>
          </a:prstGeom>
          <a:solidFill>
            <a:srgbClr val="3333CC">
              <a:lumMod val="20000"/>
              <a:lumOff val="80000"/>
            </a:srgb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600" b="1" i="0" u="none" strike="noStrike" kern="0" cap="none" spc="0" normalizeH="0" baseline="0" noProof="0" dirty="0" err="1" smtClean="0">
                <a:ln>
                  <a:noFill/>
                </a:ln>
                <a:solidFill>
                  <a:srgbClr val="000000"/>
                </a:solidFill>
                <a:effectLst/>
                <a:uLnTx/>
                <a:uFillTx/>
                <a:latin typeface="Arial"/>
                <a:ea typeface="+mn-ea"/>
                <a:cs typeface="Arial" pitchFamily="34" charset="0"/>
              </a:rPr>
              <a:t>Coex</a:t>
            </a:r>
            <a:r>
              <a:rPr kumimoji="0" lang="en-AU" sz="1600" b="1" i="0" u="none" strike="noStrike" kern="0" cap="none" spc="0" normalizeH="0" baseline="0" noProof="0" dirty="0" smtClean="0">
                <a:ln>
                  <a:noFill/>
                </a:ln>
                <a:solidFill>
                  <a:srgbClr val="000000"/>
                </a:solidFill>
                <a:effectLst/>
                <a:uLnTx/>
                <a:uFillTx/>
                <a:latin typeface="Arial"/>
                <a:ea typeface="+mn-ea"/>
                <a:cs typeface="Arial" pitchFamily="34" charset="0"/>
              </a:rPr>
              <a:t> Workshop</a:t>
            </a:r>
          </a:p>
        </p:txBody>
      </p:sp>
      <p:cxnSp>
        <p:nvCxnSpPr>
          <p:cNvPr id="36" name="Curved Connector 35"/>
          <p:cNvCxnSpPr>
            <a:stCxn id="35" idx="1"/>
            <a:endCxn id="40" idx="0"/>
          </p:cNvCxnSpPr>
          <p:nvPr/>
        </p:nvCxnSpPr>
        <p:spPr bwMode="auto">
          <a:xfrm rot="10800000" flipV="1">
            <a:off x="4512208" y="3195926"/>
            <a:ext cx="552760" cy="834165"/>
          </a:xfrm>
          <a:prstGeom prst="curvedConnector2">
            <a:avLst/>
          </a:prstGeom>
          <a:solidFill>
            <a:srgbClr val="00CC99"/>
          </a:solidFill>
          <a:ln w="12700" cap="flat" cmpd="sng" algn="ctr">
            <a:solidFill>
              <a:srgbClr val="000000"/>
            </a:solidFill>
            <a:prstDash val="dash"/>
            <a:round/>
            <a:headEnd type="none" w="sm" len="sm"/>
            <a:tailEnd type="triangle"/>
          </a:ln>
          <a:effectLst/>
        </p:spPr>
      </p:cxnSp>
      <p:cxnSp>
        <p:nvCxnSpPr>
          <p:cNvPr id="37" name="Curved Connector 36"/>
          <p:cNvCxnSpPr>
            <a:stCxn id="35" idx="0"/>
          </p:cNvCxnSpPr>
          <p:nvPr/>
        </p:nvCxnSpPr>
        <p:spPr bwMode="auto">
          <a:xfrm rot="16200000" flipV="1">
            <a:off x="5077242" y="2222790"/>
            <a:ext cx="280254" cy="914398"/>
          </a:xfrm>
          <a:prstGeom prst="curvedConnector2">
            <a:avLst/>
          </a:prstGeom>
          <a:solidFill>
            <a:srgbClr val="00CC99"/>
          </a:solidFill>
          <a:ln w="12700" cap="flat" cmpd="sng" algn="ctr">
            <a:solidFill>
              <a:srgbClr val="000000"/>
            </a:solidFill>
            <a:prstDash val="dash"/>
            <a:round/>
            <a:headEnd type="triangle" w="med" len="med"/>
            <a:tailEnd type="triangle" w="med" len="med"/>
          </a:ln>
          <a:effectLst/>
        </p:spPr>
      </p:cxnSp>
      <p:cxnSp>
        <p:nvCxnSpPr>
          <p:cNvPr id="38" name="Curved Connector 37"/>
          <p:cNvCxnSpPr>
            <a:stCxn id="35" idx="3"/>
          </p:cNvCxnSpPr>
          <p:nvPr/>
        </p:nvCxnSpPr>
        <p:spPr bwMode="auto">
          <a:xfrm>
            <a:off x="6284168" y="3195927"/>
            <a:ext cx="609600" cy="828249"/>
          </a:xfrm>
          <a:prstGeom prst="curvedConnector2">
            <a:avLst/>
          </a:prstGeom>
          <a:solidFill>
            <a:srgbClr val="00CC99"/>
          </a:solidFill>
          <a:ln w="12700" cap="flat" cmpd="sng" algn="ctr">
            <a:solidFill>
              <a:srgbClr val="000000"/>
            </a:solidFill>
            <a:prstDash val="dash"/>
            <a:round/>
            <a:headEnd type="none" w="sm" len="sm"/>
            <a:tailEnd type="triangle"/>
          </a:ln>
          <a:effectLst/>
        </p:spPr>
      </p:cxnSp>
      <p:sp>
        <p:nvSpPr>
          <p:cNvPr id="39" name="Rectangle 38"/>
          <p:cNvSpPr/>
          <p:nvPr/>
        </p:nvSpPr>
        <p:spPr bwMode="auto">
          <a:xfrm>
            <a:off x="4290268" y="1628800"/>
            <a:ext cx="469900" cy="50654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AU" sz="1200" smtClean="0">
              <a:solidFill>
                <a:srgbClr val="000000"/>
              </a:solidFill>
              <a:latin typeface="Times New Roman" pitchFamily="18" charset="0"/>
              <a:ea typeface="+mn-ea"/>
              <a:cs typeface="Arial" pitchFamily="34" charset="0"/>
            </a:endParaRPr>
          </a:p>
        </p:txBody>
      </p:sp>
      <p:sp>
        <p:nvSpPr>
          <p:cNvPr id="40" name="Rectangle 39"/>
          <p:cNvSpPr/>
          <p:nvPr/>
        </p:nvSpPr>
        <p:spPr bwMode="auto">
          <a:xfrm>
            <a:off x="4277258" y="4030092"/>
            <a:ext cx="469900" cy="50654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AU" sz="1200" smtClean="0">
              <a:solidFill>
                <a:srgbClr val="000000"/>
              </a:solidFill>
              <a:latin typeface="Times New Roman" pitchFamily="18" charset="0"/>
              <a:ea typeface="+mn-ea"/>
              <a:cs typeface="Arial" pitchFamily="34" charset="0"/>
            </a:endParaRPr>
          </a:p>
        </p:txBody>
      </p:sp>
      <p:sp>
        <p:nvSpPr>
          <p:cNvPr id="3" name="Footer Placeholder 2"/>
          <p:cNvSpPr>
            <a:spLocks noGrp="1"/>
          </p:cNvSpPr>
          <p:nvPr>
            <p:ph type="ftr" idx="14"/>
          </p:nvPr>
        </p:nvSpPr>
        <p:spPr/>
        <p:txBody>
          <a:bodyPr/>
          <a:lstStyle/>
          <a:p>
            <a:r>
              <a:rPr lang="en-GB" smtClean="0"/>
              <a:t>Andrew Myles, Cisco</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8" name="Date Placeholder 7"/>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2804769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agreed to liaise workshop materials to </a:t>
            </a:r>
            <a:br>
              <a:rPr lang="en-AU" dirty="0"/>
            </a:br>
            <a:r>
              <a:rPr lang="en-AU" dirty="0"/>
              <a:t>3GPP RAN/RAN1, ETSI BRAN, WFA, WBA &amp; GSMA</a:t>
            </a:r>
          </a:p>
        </p:txBody>
      </p:sp>
      <p:sp>
        <p:nvSpPr>
          <p:cNvPr id="3" name="Content Placeholder 2"/>
          <p:cNvSpPr>
            <a:spLocks noGrp="1"/>
          </p:cNvSpPr>
          <p:nvPr>
            <p:ph idx="1"/>
          </p:nvPr>
        </p:nvSpPr>
        <p:spPr/>
        <p:txBody>
          <a:bodyPr/>
          <a:lstStyle/>
          <a:p>
            <a:r>
              <a:rPr lang="en-AU" dirty="0"/>
              <a:t>Motion in </a:t>
            </a:r>
            <a:r>
              <a:rPr lang="en-AU" dirty="0" err="1"/>
              <a:t>Coex</a:t>
            </a:r>
            <a:r>
              <a:rPr lang="en-AU" dirty="0"/>
              <a:t> SC</a:t>
            </a:r>
          </a:p>
          <a:p>
            <a:pPr marL="447675" lvl="1" indent="9525"/>
            <a:r>
              <a:rPr lang="en-AU" i="1" dirty="0"/>
              <a:t>The IEEE 802.11 Coexistence SC recommends to the IEEE 802.11 WG that a liaison (see </a:t>
            </a:r>
            <a:r>
              <a:rPr lang="en-AU" i="1" dirty="0">
                <a:solidFill>
                  <a:srgbClr val="FF0000"/>
                </a:solidFill>
                <a:hlinkClick r:id="rId2"/>
              </a:rPr>
              <a:t>11-19-1448-01</a:t>
            </a:r>
            <a:r>
              <a:rPr lang="en-AU" i="1" dirty="0"/>
              <a:t>) be sent from the IEEE 802.11 WG to 3GPP RAN, 3GPP RAN1, ETSI BRAN, WFA, WBA and GSMA notifying </a:t>
            </a:r>
            <a:r>
              <a:rPr lang="en-AU" i="1" dirty="0">
                <a:solidFill>
                  <a:srgbClr val="FF0000"/>
                </a:solidFill>
              </a:rPr>
              <a:t>them</a:t>
            </a:r>
            <a:r>
              <a:rPr lang="en-AU" i="1" dirty="0"/>
              <a:t> of the availability of documents from the IEEE 802.11 </a:t>
            </a:r>
            <a:r>
              <a:rPr lang="en-AU" i="1" dirty="0">
                <a:solidFill>
                  <a:srgbClr val="FF0000"/>
                </a:solidFill>
              </a:rPr>
              <a:t>Coexistence</a:t>
            </a:r>
            <a:r>
              <a:rPr lang="en-AU" i="1" dirty="0"/>
              <a:t> Workshop (agenda, minutes, papers) and the results from the post workshop surveys (along with a caveat on their use)</a:t>
            </a:r>
          </a:p>
          <a:p>
            <a:pPr lvl="1"/>
            <a:endParaRPr lang="en-AU" dirty="0" smtClean="0"/>
          </a:p>
          <a:p>
            <a:pPr lvl="1"/>
            <a:r>
              <a:rPr lang="en-AU" dirty="0" smtClean="0"/>
              <a:t>Moved</a:t>
            </a:r>
            <a:r>
              <a:rPr lang="en-AU" dirty="0"/>
              <a:t>: Evgeny Khorov</a:t>
            </a:r>
          </a:p>
          <a:p>
            <a:pPr lvl="1"/>
            <a:r>
              <a:rPr lang="en-AU" dirty="0"/>
              <a:t>Seconded: Brian Hart</a:t>
            </a:r>
          </a:p>
          <a:p>
            <a:pPr lvl="1"/>
            <a:r>
              <a:rPr lang="en-AU" dirty="0"/>
              <a:t>Result: 9/0/4</a:t>
            </a:r>
          </a:p>
          <a:p>
            <a:pPr lvl="1"/>
            <a:r>
              <a:rPr lang="en-AU" dirty="0"/>
              <a:t>Note: text in </a:t>
            </a:r>
            <a:r>
              <a:rPr lang="en-AU" dirty="0">
                <a:solidFill>
                  <a:srgbClr val="FF0000"/>
                </a:solidFill>
              </a:rPr>
              <a:t>red</a:t>
            </a:r>
            <a:r>
              <a:rPr lang="en-AU" dirty="0"/>
              <a:t> were editorials made after the motion was approved </a:t>
            </a:r>
          </a:p>
          <a:p>
            <a:endParaRPr lang="en-AU" dirty="0"/>
          </a:p>
        </p:txBody>
      </p:sp>
      <p:sp>
        <p:nvSpPr>
          <p:cNvPr id="7" name="Footer Placeholder 6"/>
          <p:cNvSpPr>
            <a:spLocks noGrp="1"/>
          </p:cNvSpPr>
          <p:nvPr>
            <p:ph type="ftr" idx="14"/>
          </p:nvPr>
        </p:nvSpPr>
        <p:spPr/>
        <p:txBody>
          <a:bodyPr/>
          <a:lstStyle/>
          <a:p>
            <a:r>
              <a:rPr lang="en-GB" smtClean="0"/>
              <a:t>Andrew Myles, Cisco</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3611836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WG will consider liaising </a:t>
            </a:r>
            <a:r>
              <a:rPr lang="en-AU" dirty="0" smtClean="0"/>
              <a:t>the workshop </a:t>
            </a:r>
            <a:r>
              <a:rPr lang="en-AU" dirty="0"/>
              <a:t>materials to 3GPP RAN/RAN1, ETSI BRAN, WFA, WBA &amp; GSMA</a:t>
            </a:r>
          </a:p>
        </p:txBody>
      </p:sp>
      <p:sp>
        <p:nvSpPr>
          <p:cNvPr id="3" name="Content Placeholder 2"/>
          <p:cNvSpPr>
            <a:spLocks noGrp="1"/>
          </p:cNvSpPr>
          <p:nvPr>
            <p:ph idx="1"/>
          </p:nvPr>
        </p:nvSpPr>
        <p:spPr/>
        <p:txBody>
          <a:bodyPr/>
          <a:lstStyle/>
          <a:p>
            <a:r>
              <a:rPr lang="en-AU" dirty="0"/>
              <a:t>Motion in IEEE 802.11 WG</a:t>
            </a:r>
          </a:p>
          <a:p>
            <a:pPr marL="447675" lvl="1" indent="9525"/>
            <a:r>
              <a:rPr lang="en-AU" i="1" dirty="0"/>
              <a:t>The IEEE 802.11 WG approves using the material in </a:t>
            </a:r>
            <a:r>
              <a:rPr lang="en-AU" i="1" dirty="0">
                <a:solidFill>
                  <a:srgbClr val="FF0000"/>
                </a:solidFill>
                <a:hlinkClick r:id="rId2"/>
              </a:rPr>
              <a:t>11-19-1448-01</a:t>
            </a:r>
            <a:r>
              <a:rPr lang="en-AU" i="1" dirty="0"/>
              <a:t> as the basis of a Liaison Statement from the IEEE 802.11 WG to 3GPP RAN, 3GPP RAN1, ETSI BRAN, WFA, WBA and GSMA, notifying them of the availability of documents from the IEEE 802.11 Coexistence Workshop (agenda, minutes, papers) and the results from the post workshop surveys (along with a caveat on their use)</a:t>
            </a:r>
          </a:p>
          <a:p>
            <a:pPr lvl="1"/>
            <a:endParaRPr lang="en-AU" dirty="0" smtClean="0"/>
          </a:p>
          <a:p>
            <a:pPr lvl="1"/>
            <a:r>
              <a:rPr lang="en-AU" dirty="0" smtClean="0"/>
              <a:t>Moved</a:t>
            </a:r>
            <a:r>
              <a:rPr lang="en-AU" dirty="0"/>
              <a:t>: Andrew Myles</a:t>
            </a:r>
          </a:p>
          <a:p>
            <a:pPr lvl="1"/>
            <a:r>
              <a:rPr lang="en-AU" dirty="0"/>
              <a:t>Seconded:</a:t>
            </a:r>
          </a:p>
          <a:p>
            <a:pPr lvl="1"/>
            <a:r>
              <a:rPr lang="en-AU" dirty="0"/>
              <a:t>Result:</a:t>
            </a:r>
          </a:p>
          <a:p>
            <a:endParaRPr lang="en-AU" dirty="0"/>
          </a:p>
        </p:txBody>
      </p:sp>
      <p:sp>
        <p:nvSpPr>
          <p:cNvPr id="7" name="Footer Placeholder 6"/>
          <p:cNvSpPr>
            <a:spLocks noGrp="1"/>
          </p:cNvSpPr>
          <p:nvPr>
            <p:ph type="ftr" idx="14"/>
          </p:nvPr>
        </p:nvSpPr>
        <p:spPr/>
        <p:txBody>
          <a:bodyPr/>
          <a:lstStyle/>
          <a:p>
            <a:r>
              <a:rPr lang="en-GB" smtClean="0"/>
              <a:t>Andrew Myles, Cisco</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5638375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802.11 Coexistence SC will continue promoting good coexistence in Hawaii in Nov 2019</a:t>
            </a:r>
          </a:p>
        </p:txBody>
      </p:sp>
      <p:sp>
        <p:nvSpPr>
          <p:cNvPr id="3" name="Content Placeholder 2"/>
          <p:cNvSpPr>
            <a:spLocks noGrp="1"/>
          </p:cNvSpPr>
          <p:nvPr>
            <p:ph idx="1"/>
          </p:nvPr>
        </p:nvSpPr>
        <p:spPr/>
        <p:txBody>
          <a:bodyPr/>
          <a:lstStyle/>
          <a:p>
            <a:r>
              <a:rPr lang="en-AU" dirty="0"/>
              <a:t>IEEE 802.11 Coexistence SC will meet in Hawaii in Nov 2019</a:t>
            </a:r>
          </a:p>
          <a:p>
            <a:pPr lvl="1"/>
            <a:r>
              <a:rPr lang="en-AU" dirty="0"/>
              <a:t>Prepare for ETSI BRAN meeting in December 2019</a:t>
            </a:r>
          </a:p>
          <a:p>
            <a:pPr lvl="1"/>
            <a:r>
              <a:rPr lang="en-AU" dirty="0"/>
              <a:t>Review recent 3GPP RAN/RAN1 activities</a:t>
            </a:r>
          </a:p>
          <a:p>
            <a:pPr lvl="1"/>
            <a:r>
              <a:rPr lang="en-AU" dirty="0"/>
              <a:t>Discuss various technical topics</a:t>
            </a:r>
          </a:p>
          <a:p>
            <a:pPr lvl="1"/>
            <a:r>
              <a:rPr lang="en-AU" dirty="0"/>
              <a:t>Discuss extension of SC scope beyond life of 802.11ax</a:t>
            </a:r>
          </a:p>
          <a:p>
            <a:pPr lvl="1"/>
            <a:r>
              <a:rPr lang="en-AU" dirty="0"/>
              <a:t>…</a:t>
            </a:r>
          </a:p>
          <a:p>
            <a:endParaRPr lang="en-AU" dirty="0"/>
          </a:p>
        </p:txBody>
      </p:sp>
      <p:sp>
        <p:nvSpPr>
          <p:cNvPr id="7" name="Footer Placeholder 6"/>
          <p:cNvSpPr>
            <a:spLocks noGrp="1"/>
          </p:cNvSpPr>
          <p:nvPr>
            <p:ph type="ftr" idx="14"/>
          </p:nvPr>
        </p:nvSpPr>
        <p:spPr/>
        <p:txBody>
          <a:bodyPr/>
          <a:lstStyle/>
          <a:p>
            <a:r>
              <a:rPr lang="en-GB" smtClean="0"/>
              <a:t>Andrew Myles, Cisco</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8899793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 by breakout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pic>
        <p:nvPicPr>
          <p:cNvPr id="9" name="Content Placeholder 8"/>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331768" y="1981200"/>
            <a:ext cx="7526876" cy="4113213"/>
          </a:xfrm>
        </p:spPr>
      </p:pic>
    </p:spTree>
    <p:extLst>
      <p:ext uri="{BB962C8B-B14F-4D97-AF65-F5344CB8AC3E}">
        <p14:creationId xmlns:p14="http://schemas.microsoft.com/office/powerpoint/2010/main" val="10961770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PAR Review SC</a:t>
            </a:r>
            <a:endParaRPr lang="en-US"/>
          </a:p>
        </p:txBody>
      </p:sp>
      <p:sp>
        <p:nvSpPr>
          <p:cNvPr id="3" name="Subtitle 2"/>
          <p:cNvSpPr>
            <a:spLocks noGrp="1"/>
          </p:cNvSpPr>
          <p:nvPr>
            <p:ph type="subTitle" idx="1"/>
          </p:nvPr>
        </p:nvSpPr>
        <p:spPr/>
        <p:txBody>
          <a:bodyPr/>
          <a:lstStyle/>
          <a:p>
            <a:r>
              <a:rPr lang="en-US" smtClean="0"/>
              <a:t>No report</a:t>
            </a:r>
            <a:endParaRPr lang="en-US"/>
          </a:p>
        </p:txBody>
      </p:sp>
      <p:sp>
        <p:nvSpPr>
          <p:cNvPr id="7" name="Footer Placeholder 6"/>
          <p:cNvSpPr>
            <a:spLocks noGrp="1"/>
          </p:cNvSpPr>
          <p:nvPr>
            <p:ph type="ftr" idx="11"/>
          </p:nvPr>
        </p:nvSpPr>
        <p:spPr/>
        <p:txBody>
          <a:bodyPr/>
          <a:lstStyle/>
          <a:p>
            <a:r>
              <a:rPr lang="en-GB" smtClean="0"/>
              <a:t>Jon Rosdahl, Qualcomm</a:t>
            </a:r>
            <a:endParaRPr lang="en-GB"/>
          </a:p>
        </p:txBody>
      </p:sp>
      <p:sp>
        <p:nvSpPr>
          <p:cNvPr id="8" name="Slide Number Placeholder 7"/>
          <p:cNvSpPr>
            <a:spLocks noGrp="1"/>
          </p:cNvSpPr>
          <p:nvPr>
            <p:ph type="sldNum" idx="12"/>
          </p:nvPr>
        </p:nvSpPr>
        <p:spPr/>
        <p:txBody>
          <a:bodyPr/>
          <a:lstStyle/>
          <a:p>
            <a:r>
              <a:rPr lang="en-GB" smtClean="0"/>
              <a:t>Slide </a:t>
            </a:r>
            <a:fld id="{DE40C9FC-4879-4F20-9ECA-A574A90476B7}" type="slidenum">
              <a:rPr lang="en-GB" smtClean="0"/>
              <a:pPr/>
              <a:t>30</a:t>
            </a:fld>
            <a:endParaRPr lang="en-GB"/>
          </a:p>
        </p:txBody>
      </p:sp>
      <p:sp>
        <p:nvSpPr>
          <p:cNvPr id="9" name="Date Placeholder 8"/>
          <p:cNvSpPr>
            <a:spLocks noGrp="1"/>
          </p:cNvSpPr>
          <p:nvPr>
            <p:ph type="dt" idx="10"/>
          </p:nvPr>
        </p:nvSpPr>
        <p:spPr/>
        <p:txBody>
          <a:bodyPr/>
          <a:lstStyle/>
          <a:p>
            <a:r>
              <a:rPr lang="en-US" smtClean="0"/>
              <a:t>September 2019</a:t>
            </a:r>
            <a:endParaRPr lang="en-GB"/>
          </a:p>
        </p:txBody>
      </p:sp>
    </p:spTree>
    <p:extLst>
      <p:ext uri="{BB962C8B-B14F-4D97-AF65-F5344CB8AC3E}">
        <p14:creationId xmlns:p14="http://schemas.microsoft.com/office/powerpoint/2010/main" val="32819169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2"/>
          <p:cNvSpPr>
            <a:spLocks noGrp="1" noChangeArrowheads="1"/>
          </p:cNvSpPr>
          <p:nvPr>
            <p:ph type="title"/>
          </p:nvPr>
        </p:nvSpPr>
        <p:spPr>
          <a:noFill/>
        </p:spPr>
        <p:txBody>
          <a:bodyPr/>
          <a:lstStyle/>
          <a:p>
            <a:r>
              <a:rPr lang="en-GB" altLang="en-US" dirty="0"/>
              <a:t>WNG SC Closing Report</a:t>
            </a:r>
          </a:p>
        </p:txBody>
      </p:sp>
      <p:sp>
        <p:nvSpPr>
          <p:cNvPr id="13318" name="Rectangle 4"/>
          <p:cNvSpPr>
            <a:spLocks noGrp="1" noChangeArrowheads="1"/>
          </p:cNvSpPr>
          <p:nvPr>
            <p:ph type="body" idx="1"/>
          </p:nvPr>
        </p:nvSpPr>
        <p:spPr>
          <a:xfrm>
            <a:off x="2209800" y="1524000"/>
            <a:ext cx="7772400" cy="381000"/>
          </a:xfrm>
          <a:noFill/>
        </p:spPr>
        <p:txBody>
          <a:bodyPr/>
          <a:lstStyle/>
          <a:p>
            <a:pPr algn="ctr">
              <a:buFontTx/>
              <a:buNone/>
            </a:pPr>
            <a:r>
              <a:rPr lang="en-GB" altLang="en-US" sz="2000" dirty="0"/>
              <a:t>Date:</a:t>
            </a:r>
            <a:r>
              <a:rPr lang="en-GB" altLang="en-US" sz="2000" b="0" dirty="0"/>
              <a:t> 2019-09-19</a:t>
            </a:r>
          </a:p>
        </p:txBody>
      </p:sp>
      <p:graphicFrame>
        <p:nvGraphicFramePr>
          <p:cNvPr id="13319" name="Object 5"/>
          <p:cNvGraphicFramePr>
            <a:graphicFrameLocks noChangeAspect="1"/>
          </p:cNvGraphicFramePr>
          <p:nvPr>
            <p:extLst>
              <p:ext uri="{D42A27DB-BD31-4B8C-83A1-F6EECF244321}">
                <p14:modId xmlns:p14="http://schemas.microsoft.com/office/powerpoint/2010/main" val="3874433488"/>
              </p:ext>
            </p:extLst>
          </p:nvPr>
        </p:nvGraphicFramePr>
        <p:xfrm>
          <a:off x="2241550" y="2517775"/>
          <a:ext cx="8507413" cy="2419350"/>
        </p:xfrm>
        <a:graphic>
          <a:graphicData uri="http://schemas.openxmlformats.org/presentationml/2006/ole">
            <mc:AlternateContent xmlns:mc="http://schemas.openxmlformats.org/markup-compatibility/2006">
              <mc:Choice xmlns:v="urn:schemas-microsoft-com:vml" Requires="v">
                <p:oleObj spid="_x0000_s8205" name="Document" r:id="rId4" imgW="8123561" imgH="2312209" progId="Word.Document.8">
                  <p:embed/>
                </p:oleObj>
              </mc:Choice>
              <mc:Fallback>
                <p:oleObj name="Document" r:id="rId4" imgW="8123561" imgH="2312209" progId="Word.Document.8">
                  <p:embed/>
                  <p:pic>
                    <p:nvPicPr>
                      <p:cNvPr id="0" name=""/>
                      <p:cNvPicPr>
                        <a:picLocks noChangeAspect="1" noChangeArrowheads="1"/>
                      </p:cNvPicPr>
                      <p:nvPr/>
                    </p:nvPicPr>
                    <p:blipFill>
                      <a:blip r:embed="rId5"/>
                      <a:srcRect/>
                      <a:stretch>
                        <a:fillRect/>
                      </a:stretch>
                    </p:blipFill>
                    <p:spPr bwMode="auto">
                      <a:xfrm>
                        <a:off x="2241550" y="2517775"/>
                        <a:ext cx="8507413" cy="2419350"/>
                      </a:xfrm>
                      <a:prstGeom prst="rect">
                        <a:avLst/>
                      </a:prstGeom>
                      <a:noFill/>
                      <a:ln>
                        <a:noFill/>
                      </a:ln>
                      <a:effectLst/>
                      <a:extLst/>
                    </p:spPr>
                  </p:pic>
                </p:oleObj>
              </mc:Fallback>
            </mc:AlternateContent>
          </a:graphicData>
        </a:graphic>
      </p:graphicFrame>
      <p:sp>
        <p:nvSpPr>
          <p:cNvPr id="13320" name="Rectangle 6"/>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GB" altLang="en-US" sz="2000"/>
              <a:t>Authors:</a:t>
            </a:r>
            <a:endParaRPr lang="en-GB" altLang="en-US" sz="2000" b="0"/>
          </a:p>
        </p:txBody>
      </p:sp>
      <p:sp>
        <p:nvSpPr>
          <p:cNvPr id="2" name="Footer Placeholder 1"/>
          <p:cNvSpPr>
            <a:spLocks noGrp="1"/>
          </p:cNvSpPr>
          <p:nvPr>
            <p:ph type="ftr" idx="14"/>
          </p:nvPr>
        </p:nvSpPr>
        <p:spPr/>
        <p:txBody>
          <a:bodyPr/>
          <a:lstStyle/>
          <a:p>
            <a:r>
              <a:rPr lang="en-GB" smtClean="0"/>
              <a:t>Jim Lansford, Qualcomm</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2"/>
          <p:cNvSpPr>
            <a:spLocks noGrp="1" noChangeArrowheads="1"/>
          </p:cNvSpPr>
          <p:nvPr>
            <p:ph type="title"/>
          </p:nvPr>
        </p:nvSpPr>
        <p:spPr>
          <a:noFill/>
        </p:spPr>
        <p:txBody>
          <a:bodyPr/>
          <a:lstStyle/>
          <a:p>
            <a:r>
              <a:rPr lang="en-GB" altLang="en-US" dirty="0"/>
              <a:t>Abstract</a:t>
            </a:r>
          </a:p>
        </p:txBody>
      </p:sp>
      <p:sp>
        <p:nvSpPr>
          <p:cNvPr id="14342" name="Rectangle 3"/>
          <p:cNvSpPr>
            <a:spLocks noGrp="1" noChangeArrowheads="1"/>
          </p:cNvSpPr>
          <p:nvPr>
            <p:ph type="body" idx="1"/>
          </p:nvPr>
        </p:nvSpPr>
        <p:spPr>
          <a:xfrm>
            <a:off x="2966864" y="1752600"/>
            <a:ext cx="6334472" cy="4114800"/>
          </a:xfrm>
          <a:noFill/>
        </p:spPr>
        <p:txBody>
          <a:bodyPr/>
          <a:lstStyle/>
          <a:p>
            <a:pPr algn="ctr">
              <a:buFontTx/>
              <a:buNone/>
            </a:pPr>
            <a:r>
              <a:rPr lang="en-GB" altLang="en-US" sz="3200" dirty="0"/>
              <a:t> Closing report for WNG SC for September 2019 in Hanoi (Vietnam)</a:t>
            </a:r>
          </a:p>
        </p:txBody>
      </p:sp>
      <p:sp>
        <p:nvSpPr>
          <p:cNvPr id="2" name="Footer Placeholder 1"/>
          <p:cNvSpPr>
            <a:spLocks noGrp="1"/>
          </p:cNvSpPr>
          <p:nvPr>
            <p:ph type="ftr" idx="14"/>
          </p:nvPr>
        </p:nvSpPr>
        <p:spPr/>
        <p:txBody>
          <a:bodyPr/>
          <a:lstStyle/>
          <a:p>
            <a:r>
              <a:rPr lang="en-GB" smtClean="0"/>
              <a:t>Jim Lansford, Qualcomm</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body" idx="1"/>
          </p:nvPr>
        </p:nvSpPr>
        <p:spPr>
          <a:xfrm>
            <a:off x="923078" y="620688"/>
            <a:ext cx="10513168" cy="5616624"/>
          </a:xfrm>
        </p:spPr>
        <p:txBody>
          <a:bodyPr/>
          <a:lstStyle/>
          <a:p>
            <a:pPr marL="0" indent="0" algn="ctr" eaLnBrk="1" hangingPunct="1">
              <a:spcBef>
                <a:spcPts val="0"/>
              </a:spcBef>
              <a:buNone/>
            </a:pPr>
            <a:r>
              <a:rPr lang="en-US" altLang="en-US" sz="2800" dirty="0"/>
              <a:t>Summary</a:t>
            </a:r>
          </a:p>
          <a:p>
            <a:pPr marL="0" indent="0" eaLnBrk="1" hangingPunct="1">
              <a:spcBef>
                <a:spcPts val="0"/>
              </a:spcBef>
              <a:buNone/>
            </a:pPr>
            <a:r>
              <a:rPr lang="en-US" altLang="en-US" sz="2000" dirty="0"/>
              <a:t>Final Agenda</a:t>
            </a:r>
          </a:p>
          <a:p>
            <a:pPr marL="0" indent="0" eaLnBrk="1" hangingPunct="1">
              <a:spcBef>
                <a:spcPts val="0"/>
              </a:spcBef>
              <a:buNone/>
            </a:pPr>
            <a:r>
              <a:rPr lang="en-US" altLang="en-US" sz="1600" b="0" dirty="0"/>
              <a:t>	</a:t>
            </a:r>
            <a:r>
              <a:rPr lang="en-US" altLang="en-US" sz="1600" b="0" dirty="0">
                <a:hlinkClick r:id="rId3"/>
              </a:rPr>
              <a:t>https://mentor.ieee.org/802.11/dcn/19/11-19-1414-02-0wng-agenda-for-wng-sc-2019-september.ppt</a:t>
            </a:r>
            <a:r>
              <a:rPr lang="en-US" altLang="en-US" sz="1600" b="0" dirty="0"/>
              <a:t> </a:t>
            </a:r>
            <a:endParaRPr lang="en-US" altLang="en-US" sz="1800" dirty="0"/>
          </a:p>
          <a:p>
            <a:pPr marL="0" indent="0" eaLnBrk="1" hangingPunct="1">
              <a:spcBef>
                <a:spcPts val="0"/>
              </a:spcBef>
              <a:buNone/>
            </a:pPr>
            <a:r>
              <a:rPr lang="en-US" altLang="en-US" sz="2000" dirty="0"/>
              <a:t>Presentations at September 2019 meeting (two sessions)</a:t>
            </a:r>
            <a:endParaRPr lang="en-GB" altLang="en-US" sz="2000" dirty="0"/>
          </a:p>
          <a:p>
            <a:pPr marL="857250" lvl="1" indent="-457200">
              <a:spcBef>
                <a:spcPct val="0"/>
              </a:spcBef>
              <a:defRPr/>
            </a:pPr>
            <a:r>
              <a:rPr lang="en-US" dirty="0"/>
              <a:t>“Wi-Fi Sensing: Cooperation and Standard Support” – Claudio Da Silva (Intel)</a:t>
            </a:r>
          </a:p>
          <a:p>
            <a:pPr marL="857250" lvl="1" indent="-457200">
              <a:spcBef>
                <a:spcPct val="0"/>
              </a:spcBef>
              <a:defRPr/>
            </a:pPr>
            <a:r>
              <a:rPr lang="en-US" dirty="0"/>
              <a:t>“Wi-Fi Sensing: follow up” – Tony Xiao Han (Huawei)</a:t>
            </a:r>
          </a:p>
          <a:p>
            <a:pPr marL="857250" lvl="1" indent="-457200">
              <a:spcBef>
                <a:spcPct val="0"/>
              </a:spcBef>
              <a:defRPr/>
            </a:pPr>
            <a:r>
              <a:rPr lang="en-US" dirty="0"/>
              <a:t>“Wi-Fi Sensing in 60GHz band” – </a:t>
            </a:r>
            <a:r>
              <a:rPr lang="en-US" dirty="0" err="1"/>
              <a:t>Alecs</a:t>
            </a:r>
            <a:r>
              <a:rPr lang="en-US" dirty="0"/>
              <a:t> Eitan (Qualcomm)</a:t>
            </a:r>
          </a:p>
          <a:p>
            <a:pPr marL="1200150" lvl="2" indent="-457200">
              <a:spcBef>
                <a:spcPct val="0"/>
              </a:spcBef>
              <a:defRPr/>
            </a:pPr>
            <a:r>
              <a:rPr lang="en-US" dirty="0"/>
              <a:t>No motions, one straw poll – strong support for creation of a TIG</a:t>
            </a:r>
          </a:p>
          <a:p>
            <a:pPr marL="857250" lvl="1" indent="-457200">
              <a:spcBef>
                <a:spcPct val="0"/>
              </a:spcBef>
            </a:pPr>
            <a:r>
              <a:rPr lang="en-US" altLang="en-US" dirty="0"/>
              <a:t>“Wi-Fi sensing: Some important use cases, possible realizations, and the need of standardization” – Oscar Au (Origin Wireless)</a:t>
            </a:r>
          </a:p>
          <a:p>
            <a:pPr marL="857250" lvl="1" indent="-457200">
              <a:spcBef>
                <a:spcPct val="0"/>
              </a:spcBef>
            </a:pPr>
            <a:r>
              <a:rPr lang="en-US" altLang="en-US" dirty="0"/>
              <a:t>“Wi-Fi Sensing Application: Multipath Enhanced Device Free Localization” – Paul </a:t>
            </a:r>
            <a:r>
              <a:rPr lang="en-US" altLang="en-US" dirty="0" err="1"/>
              <a:t>Unterhuber</a:t>
            </a:r>
            <a:r>
              <a:rPr lang="en-US" altLang="en-US" dirty="0"/>
              <a:t> (German Aerospace Center – DLR)</a:t>
            </a:r>
            <a:endParaRPr lang="en-GB" altLang="en-US" dirty="0"/>
          </a:p>
          <a:p>
            <a:pPr marL="457200" indent="-457200">
              <a:spcBef>
                <a:spcPts val="0"/>
              </a:spcBef>
            </a:pPr>
            <a:r>
              <a:rPr lang="en-GB" altLang="en-US" sz="2000" dirty="0"/>
              <a:t>Minutes</a:t>
            </a:r>
          </a:p>
          <a:p>
            <a:pPr lvl="1">
              <a:spcBef>
                <a:spcPts val="0"/>
              </a:spcBef>
            </a:pPr>
            <a:r>
              <a:rPr lang="en-GB" altLang="en-US" sz="1800" dirty="0"/>
              <a:t>  </a:t>
            </a:r>
            <a:r>
              <a:rPr lang="en-GB" altLang="en-US" sz="1800" dirty="0">
                <a:hlinkClick r:id="rId4"/>
              </a:rPr>
              <a:t>https://mentor.ieee.org/802.11/dcn/19/11-19-1648-00-0wng-wng-sc-meeting-minutes-2019-september-hanoi.docx</a:t>
            </a:r>
            <a:r>
              <a:rPr lang="en-GB" altLang="en-US" sz="1800" dirty="0"/>
              <a:t> </a:t>
            </a:r>
          </a:p>
          <a:p>
            <a:pPr>
              <a:spcBef>
                <a:spcPts val="0"/>
              </a:spcBef>
            </a:pPr>
            <a:r>
              <a:rPr lang="en-GB" altLang="ko-KR" sz="2000" dirty="0">
                <a:ea typeface="Gulim" pitchFamily="34" charset="-127"/>
              </a:rPr>
              <a:t>Plans for November 2019</a:t>
            </a:r>
            <a:endParaRPr lang="en-US" altLang="en-US" sz="2000" dirty="0"/>
          </a:p>
          <a:p>
            <a:pPr lvl="1" eaLnBrk="1" hangingPunct="1">
              <a:spcBef>
                <a:spcPts val="0"/>
              </a:spcBef>
              <a:defRPr/>
            </a:pPr>
            <a:r>
              <a:rPr lang="en-US" altLang="en-US" dirty="0"/>
              <a:t>TBD</a:t>
            </a:r>
          </a:p>
          <a:p>
            <a:pPr eaLnBrk="1" hangingPunct="1">
              <a:spcBef>
                <a:spcPts val="0"/>
              </a:spcBef>
              <a:defRPr/>
            </a:pPr>
            <a:r>
              <a:rPr lang="en-US" altLang="en-US" sz="2000" dirty="0"/>
              <a:t>No motions in the SG, no conference calls</a:t>
            </a:r>
            <a:endParaRPr lang="en-GB" altLang="en-US" sz="2000" dirty="0"/>
          </a:p>
          <a:p>
            <a:pPr eaLnBrk="1" hangingPunct="1">
              <a:spcBef>
                <a:spcPts val="0"/>
              </a:spcBef>
              <a:defRPr/>
            </a:pPr>
            <a:endParaRPr lang="en-US" altLang="en-US" dirty="0"/>
          </a:p>
        </p:txBody>
      </p:sp>
      <p:sp>
        <p:nvSpPr>
          <p:cNvPr id="2" name="Footer Placeholder 1"/>
          <p:cNvSpPr>
            <a:spLocks noGrp="1"/>
          </p:cNvSpPr>
          <p:nvPr>
            <p:ph type="ftr" idx="14"/>
          </p:nvPr>
        </p:nvSpPr>
        <p:spPr/>
        <p:txBody>
          <a:bodyPr/>
          <a:lstStyle/>
          <a:p>
            <a:r>
              <a:rPr lang="en-GB" smtClean="0"/>
              <a:t>Jim Lansford, Qualcomm</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AU" dirty="0" smtClean="0"/>
              <a:t>IEEE 802 JTC1 Standing Committee</a:t>
            </a:r>
            <a:br>
              <a:rPr lang="en-AU" dirty="0" smtClean="0"/>
            </a:br>
            <a:r>
              <a:rPr lang="en-AU" dirty="0" smtClean="0"/>
              <a:t>Sept 2019 (Hanoi) closing report</a:t>
            </a:r>
            <a:endParaRPr lang="en-GB" dirty="0"/>
          </a:p>
        </p:txBody>
      </p:sp>
      <p:sp>
        <p:nvSpPr>
          <p:cNvPr id="3074" name="Rectangle 2"/>
          <p:cNvSpPr>
            <a:spLocks noGrp="1" noChangeArrowheads="1"/>
          </p:cNvSpPr>
          <p:nvPr>
            <p:ph type="subTitle" idx="1"/>
          </p:nvPr>
        </p:nvSpPr>
        <p:spPr>
          <a:xfrm>
            <a:off x="1828800" y="208865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smtClean="0"/>
              <a:t>Date:</a:t>
            </a:r>
            <a:r>
              <a:rPr lang="en-GB" sz="2000" b="0" smtClean="0"/>
              <a:t> 20190918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02404273"/>
              </p:ext>
            </p:extLst>
          </p:nvPr>
        </p:nvGraphicFramePr>
        <p:xfrm>
          <a:off x="985838" y="3150840"/>
          <a:ext cx="10023475" cy="2438400"/>
        </p:xfrm>
        <a:graphic>
          <a:graphicData uri="http://schemas.openxmlformats.org/presentationml/2006/ole">
            <mc:AlternateContent xmlns:mc="http://schemas.openxmlformats.org/markup-compatibility/2006">
              <mc:Choice xmlns:v="urn:schemas-microsoft-com:vml" Requires="v">
                <p:oleObj spid="_x0000_s9229" name="Document" r:id="rId4" imgW="10439485" imgH="2546686" progId="Word.Document.8">
                  <p:embed/>
                </p:oleObj>
              </mc:Choice>
              <mc:Fallback>
                <p:oleObj name="Document" r:id="rId4" imgW="10439485" imgH="2546686" progId="Word.Document.8">
                  <p:embed/>
                  <p:pic>
                    <p:nvPicPr>
                      <p:cNvPr id="0" name=""/>
                      <p:cNvPicPr>
                        <a:picLocks noChangeAspect="1" noChangeArrowheads="1"/>
                      </p:cNvPicPr>
                      <p:nvPr/>
                    </p:nvPicPr>
                    <p:blipFill>
                      <a:blip r:embed="rId5"/>
                      <a:srcRect/>
                      <a:stretch>
                        <a:fillRect/>
                      </a:stretch>
                    </p:blipFill>
                    <p:spPr bwMode="auto">
                      <a:xfrm>
                        <a:off x="985838" y="3150840"/>
                        <a:ext cx="10023475" cy="243840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2702893"/>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p:cNvSpPr>
            <a:spLocks noGrp="1"/>
          </p:cNvSpPr>
          <p:nvPr>
            <p:ph type="ftr" idx="11"/>
          </p:nvPr>
        </p:nvSpPr>
        <p:spPr/>
        <p:txBody>
          <a:bodyPr/>
          <a:lstStyle/>
          <a:p>
            <a:r>
              <a:rPr lang="en-GB" smtClean="0"/>
              <a:t>Andrew Myles, Cisco</a:t>
            </a:r>
            <a:endParaRPr lang="en-GB"/>
          </a:p>
        </p:txBody>
      </p:sp>
      <p:sp>
        <p:nvSpPr>
          <p:cNvPr id="3" name="Slide Number Placeholder 2"/>
          <p:cNvSpPr>
            <a:spLocks noGrp="1"/>
          </p:cNvSpPr>
          <p:nvPr>
            <p:ph type="sldNum" idx="12"/>
          </p:nvPr>
        </p:nvSpPr>
        <p:spPr/>
        <p:txBody>
          <a:bodyPr/>
          <a:lstStyle/>
          <a:p>
            <a:r>
              <a:rPr lang="en-GB" smtClean="0"/>
              <a:t>Slide </a:t>
            </a:r>
            <a:fld id="{DE40C9FC-4879-4F20-9ECA-A574A90476B7}" type="slidenum">
              <a:rPr lang="en-GB" smtClean="0"/>
              <a:pPr/>
              <a:t>34</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IEEE 802 JTC1 SC focused on executing the PSDO </a:t>
            </a:r>
            <a:r>
              <a:rPr lang="en-AU" dirty="0" smtClean="0"/>
              <a:t>process in Hanoi in Sept 2019</a:t>
            </a:r>
            <a:endParaRPr lang="en-AU" dirty="0"/>
          </a:p>
        </p:txBody>
      </p:sp>
      <p:sp>
        <p:nvSpPr>
          <p:cNvPr id="3" name="Content Placeholder 2"/>
          <p:cNvSpPr>
            <a:spLocks noGrp="1"/>
          </p:cNvSpPr>
          <p:nvPr>
            <p:ph idx="1"/>
          </p:nvPr>
        </p:nvSpPr>
        <p:spPr/>
        <p:txBody>
          <a:bodyPr/>
          <a:lstStyle/>
          <a:p>
            <a:r>
              <a:rPr lang="en-AU" dirty="0"/>
              <a:t>IEEE 802 JTC1 </a:t>
            </a:r>
            <a:r>
              <a:rPr lang="en-AU" dirty="0" smtClean="0"/>
              <a:t>SC’s (limited) </a:t>
            </a:r>
            <a:r>
              <a:rPr lang="en-AU" dirty="0"/>
              <a:t>achievements in </a:t>
            </a:r>
            <a:r>
              <a:rPr lang="en-AU" dirty="0" smtClean="0"/>
              <a:t>Hanoi </a:t>
            </a:r>
            <a:r>
              <a:rPr lang="en-AU" dirty="0"/>
              <a:t>as of </a:t>
            </a:r>
            <a:r>
              <a:rPr lang="en-AU" dirty="0" smtClean="0"/>
              <a:t>Sept </a:t>
            </a:r>
            <a:r>
              <a:rPr lang="en-AU" dirty="0"/>
              <a:t>2019</a:t>
            </a:r>
          </a:p>
          <a:p>
            <a:pPr lvl="1"/>
            <a:r>
              <a:rPr lang="en-AU" dirty="0">
                <a:solidFill>
                  <a:schemeClr val="tx1"/>
                </a:solidFill>
              </a:rPr>
              <a:t>Agenda - </a:t>
            </a:r>
            <a:r>
              <a:rPr lang="en-AU" dirty="0" smtClean="0">
                <a:solidFill>
                  <a:schemeClr val="tx1"/>
                </a:solidFill>
                <a:hlinkClick r:id="rId2"/>
              </a:rPr>
              <a:t>11-19-1354</a:t>
            </a:r>
            <a:endParaRPr lang="en-AU" dirty="0">
              <a:solidFill>
                <a:schemeClr val="tx1"/>
              </a:solidFill>
            </a:endParaRPr>
          </a:p>
          <a:p>
            <a:endParaRPr lang="en-AU" dirty="0"/>
          </a:p>
        </p:txBody>
      </p:sp>
      <p:graphicFrame>
        <p:nvGraphicFramePr>
          <p:cNvPr id="7" name="Content Placeholder 5"/>
          <p:cNvGraphicFramePr>
            <a:graphicFrameLocks/>
          </p:cNvGraphicFramePr>
          <p:nvPr>
            <p:extLst>
              <p:ext uri="{D42A27DB-BD31-4B8C-83A1-F6EECF244321}">
                <p14:modId xmlns:p14="http://schemas.microsoft.com/office/powerpoint/2010/main" val="2992664464"/>
              </p:ext>
            </p:extLst>
          </p:nvPr>
        </p:nvGraphicFramePr>
        <p:xfrm>
          <a:off x="1415480" y="2899752"/>
          <a:ext cx="5791200" cy="333756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xmlns="" val="4026387333"/>
                    </a:ext>
                  </a:extLst>
                </a:gridCol>
                <a:gridCol w="1930400">
                  <a:extLst>
                    <a:ext uri="{9D8B030D-6E8A-4147-A177-3AD203B41FA5}">
                      <a16:colId xmlns:a16="http://schemas.microsoft.com/office/drawing/2014/main" xmlns="" val="1749157900"/>
                    </a:ext>
                  </a:extLst>
                </a:gridCol>
                <a:gridCol w="1930400">
                  <a:extLst>
                    <a:ext uri="{9D8B030D-6E8A-4147-A177-3AD203B41FA5}">
                      <a16:colId xmlns:a16="http://schemas.microsoft.com/office/drawing/2014/main" xmlns="" val="3686578755"/>
                    </a:ext>
                  </a:extLst>
                </a:gridCol>
              </a:tblGrid>
              <a:tr h="370840">
                <a:tc>
                  <a:txBody>
                    <a:bodyPr/>
                    <a:lstStyle/>
                    <a:p>
                      <a:pPr algn="ctr"/>
                      <a:r>
                        <a:rPr lang="en-AU" dirty="0" smtClean="0"/>
                        <a:t>WG</a:t>
                      </a:r>
                      <a:endParaRPr lang="en-AU" dirty="0"/>
                    </a:p>
                  </a:txBody>
                  <a:tcPr/>
                </a:tc>
                <a:tc>
                  <a:txBody>
                    <a:bodyPr/>
                    <a:lstStyle/>
                    <a:p>
                      <a:pPr algn="ctr"/>
                      <a:r>
                        <a:rPr lang="en-AU" dirty="0" smtClean="0"/>
                        <a:t>Completed</a:t>
                      </a:r>
                      <a:endParaRPr lang="en-AU" dirty="0"/>
                    </a:p>
                  </a:txBody>
                  <a:tcPr/>
                </a:tc>
                <a:tc>
                  <a:txBody>
                    <a:bodyPr/>
                    <a:lstStyle/>
                    <a:p>
                      <a:pPr algn="ctr"/>
                      <a:r>
                        <a:rPr lang="en-AU" dirty="0" smtClean="0"/>
                        <a:t>In-process</a:t>
                      </a:r>
                      <a:endParaRPr lang="en-AU" dirty="0"/>
                    </a:p>
                  </a:txBody>
                  <a:tcPr/>
                </a:tc>
                <a:extLst>
                  <a:ext uri="{0D108BD9-81ED-4DB2-BD59-A6C34878D82A}">
                    <a16:rowId xmlns:a16="http://schemas.microsoft.com/office/drawing/2014/main" xmlns="" val="2218623818"/>
                  </a:ext>
                </a:extLst>
              </a:tr>
              <a:tr h="370840">
                <a:tc>
                  <a:txBody>
                    <a:bodyPr/>
                    <a:lstStyle/>
                    <a:p>
                      <a:pPr algn="ctr"/>
                      <a:r>
                        <a:rPr lang="en-AU" b="1" dirty="0" smtClean="0"/>
                        <a:t>802.1</a:t>
                      </a:r>
                      <a:endParaRPr lang="en-AU" b="1" dirty="0"/>
                    </a:p>
                  </a:txBody>
                  <a:tcPr/>
                </a:tc>
                <a:tc>
                  <a:txBody>
                    <a:bodyPr/>
                    <a:lstStyle/>
                    <a:p>
                      <a:pPr algn="ctr"/>
                      <a:r>
                        <a:rPr lang="en-AU" dirty="0" smtClean="0"/>
                        <a:t>28</a:t>
                      </a:r>
                      <a:endParaRPr lang="en-AU" dirty="0"/>
                    </a:p>
                  </a:txBody>
                  <a:tcPr/>
                </a:tc>
                <a:tc>
                  <a:txBody>
                    <a:bodyPr/>
                    <a:lstStyle/>
                    <a:p>
                      <a:pPr algn="ctr"/>
                      <a:r>
                        <a:rPr lang="en-AU" dirty="0" smtClean="0"/>
                        <a:t>13</a:t>
                      </a:r>
                      <a:endParaRPr lang="en-AU" dirty="0"/>
                    </a:p>
                  </a:txBody>
                  <a:tcPr/>
                </a:tc>
                <a:extLst>
                  <a:ext uri="{0D108BD9-81ED-4DB2-BD59-A6C34878D82A}">
                    <a16:rowId xmlns:a16="http://schemas.microsoft.com/office/drawing/2014/main" xmlns="" val="2541870238"/>
                  </a:ext>
                </a:extLst>
              </a:tr>
              <a:tr h="370840">
                <a:tc>
                  <a:txBody>
                    <a:bodyPr/>
                    <a:lstStyle/>
                    <a:p>
                      <a:pPr algn="ctr"/>
                      <a:r>
                        <a:rPr lang="en-AU" b="1" dirty="0" smtClean="0"/>
                        <a:t>802.3</a:t>
                      </a:r>
                    </a:p>
                  </a:txBody>
                  <a:tcPr/>
                </a:tc>
                <a:tc>
                  <a:txBody>
                    <a:bodyPr/>
                    <a:lstStyle/>
                    <a:p>
                      <a:pPr algn="ctr"/>
                      <a:r>
                        <a:rPr lang="en-AU" dirty="0" smtClean="0"/>
                        <a:t>15</a:t>
                      </a:r>
                      <a:endParaRPr lang="en-AU" dirty="0"/>
                    </a:p>
                  </a:txBody>
                  <a:tcPr/>
                </a:tc>
                <a:tc>
                  <a:txBody>
                    <a:bodyPr/>
                    <a:lstStyle/>
                    <a:p>
                      <a:pPr algn="ctr"/>
                      <a:r>
                        <a:rPr lang="en-AU" dirty="0" smtClean="0"/>
                        <a:t>9</a:t>
                      </a:r>
                      <a:endParaRPr lang="en-AU" dirty="0"/>
                    </a:p>
                  </a:txBody>
                  <a:tcPr/>
                </a:tc>
                <a:extLst>
                  <a:ext uri="{0D108BD9-81ED-4DB2-BD59-A6C34878D82A}">
                    <a16:rowId xmlns:a16="http://schemas.microsoft.com/office/drawing/2014/main" xmlns="" val="2616437558"/>
                  </a:ext>
                </a:extLst>
              </a:tr>
              <a:tr h="370840">
                <a:tc>
                  <a:txBody>
                    <a:bodyPr/>
                    <a:lstStyle/>
                    <a:p>
                      <a:pPr algn="ctr"/>
                      <a:r>
                        <a:rPr lang="en-AU" b="1" dirty="0" smtClean="0"/>
                        <a:t>802.11</a:t>
                      </a:r>
                      <a:endParaRPr lang="en-AU" b="1" dirty="0"/>
                    </a:p>
                  </a:txBody>
                  <a:tcPr/>
                </a:tc>
                <a:tc>
                  <a:txBody>
                    <a:bodyPr/>
                    <a:lstStyle/>
                    <a:p>
                      <a:pPr algn="ctr"/>
                      <a:r>
                        <a:rPr lang="en-AU" dirty="0" smtClean="0"/>
                        <a:t>9</a:t>
                      </a:r>
                      <a:endParaRPr lang="en-AU" dirty="0"/>
                    </a:p>
                  </a:txBody>
                  <a:tcPr/>
                </a:tc>
                <a:tc>
                  <a:txBody>
                    <a:bodyPr/>
                    <a:lstStyle/>
                    <a:p>
                      <a:pPr algn="ctr"/>
                      <a:r>
                        <a:rPr lang="en-AU" dirty="0" smtClean="0"/>
                        <a:t>11</a:t>
                      </a:r>
                      <a:endParaRPr lang="en-AU" dirty="0"/>
                    </a:p>
                  </a:txBody>
                  <a:tcPr/>
                </a:tc>
                <a:extLst>
                  <a:ext uri="{0D108BD9-81ED-4DB2-BD59-A6C34878D82A}">
                    <a16:rowId xmlns:a16="http://schemas.microsoft.com/office/drawing/2014/main" xmlns="" val="3943146548"/>
                  </a:ext>
                </a:extLst>
              </a:tr>
              <a:tr h="370840">
                <a:tc>
                  <a:txBody>
                    <a:bodyPr/>
                    <a:lstStyle/>
                    <a:p>
                      <a:pPr algn="ctr"/>
                      <a:r>
                        <a:rPr lang="en-AU" b="1" dirty="0" smtClean="0"/>
                        <a:t>802.15</a:t>
                      </a:r>
                    </a:p>
                  </a:txBody>
                  <a:tcPr/>
                </a:tc>
                <a:tc>
                  <a:txBody>
                    <a:bodyPr/>
                    <a:lstStyle/>
                    <a:p>
                      <a:pPr algn="ctr"/>
                      <a:r>
                        <a:rPr lang="en-AU" dirty="0" smtClean="0"/>
                        <a:t>2</a:t>
                      </a:r>
                      <a:endParaRPr lang="en-AU" dirty="0"/>
                    </a:p>
                  </a:txBody>
                  <a:tcPr/>
                </a:tc>
                <a:tc>
                  <a:txBody>
                    <a:bodyPr/>
                    <a:lstStyle/>
                    <a:p>
                      <a:pPr algn="ctr"/>
                      <a:r>
                        <a:rPr lang="en-AU" dirty="0" smtClean="0"/>
                        <a:t>1</a:t>
                      </a:r>
                      <a:endParaRPr lang="en-AU" dirty="0"/>
                    </a:p>
                  </a:txBody>
                  <a:tcPr/>
                </a:tc>
                <a:extLst>
                  <a:ext uri="{0D108BD9-81ED-4DB2-BD59-A6C34878D82A}">
                    <a16:rowId xmlns:a16="http://schemas.microsoft.com/office/drawing/2014/main" xmlns="" val="2187709932"/>
                  </a:ext>
                </a:extLst>
              </a:tr>
              <a:tr h="370840">
                <a:tc>
                  <a:txBody>
                    <a:bodyPr/>
                    <a:lstStyle/>
                    <a:p>
                      <a:pPr algn="ctr"/>
                      <a:r>
                        <a:rPr lang="en-AU" b="1" dirty="0" smtClean="0"/>
                        <a:t>802.16</a:t>
                      </a:r>
                      <a:endParaRPr lang="en-AU" b="1" dirty="0"/>
                    </a:p>
                  </a:txBody>
                  <a:tcPr/>
                </a:tc>
                <a:tc>
                  <a:txBody>
                    <a:bodyPr/>
                    <a:lstStyle/>
                    <a:p>
                      <a:pPr algn="ctr"/>
                      <a:r>
                        <a:rPr lang="en-AU" dirty="0" smtClean="0"/>
                        <a:t>0</a:t>
                      </a:r>
                      <a:endParaRPr lang="en-AU" dirty="0"/>
                    </a:p>
                  </a:txBody>
                  <a:tcPr/>
                </a:tc>
                <a:tc>
                  <a:txBody>
                    <a:bodyPr/>
                    <a:lstStyle/>
                    <a:p>
                      <a:pPr algn="ctr"/>
                      <a:r>
                        <a:rPr lang="en-AU" dirty="0" smtClean="0"/>
                        <a:t>0</a:t>
                      </a:r>
                      <a:endParaRPr lang="en-AU" dirty="0"/>
                    </a:p>
                  </a:txBody>
                  <a:tcPr/>
                </a:tc>
                <a:extLst>
                  <a:ext uri="{0D108BD9-81ED-4DB2-BD59-A6C34878D82A}">
                    <a16:rowId xmlns:a16="http://schemas.microsoft.com/office/drawing/2014/main" xmlns="" val="1930315798"/>
                  </a:ext>
                </a:extLst>
              </a:tr>
              <a:tr h="370840">
                <a:tc>
                  <a:txBody>
                    <a:bodyPr/>
                    <a:lstStyle/>
                    <a:p>
                      <a:pPr algn="ctr"/>
                      <a:r>
                        <a:rPr lang="en-AU" b="1" dirty="0" smtClean="0"/>
                        <a:t>802.21</a:t>
                      </a:r>
                      <a:endParaRPr lang="en-AU" b="1" dirty="0"/>
                    </a:p>
                  </a:txBody>
                  <a:tcPr/>
                </a:tc>
                <a:tc>
                  <a:txBody>
                    <a:bodyPr/>
                    <a:lstStyle/>
                    <a:p>
                      <a:pPr algn="ctr"/>
                      <a:r>
                        <a:rPr lang="en-AU" dirty="0" smtClean="0"/>
                        <a:t>3</a:t>
                      </a:r>
                      <a:endParaRPr lang="en-AU" dirty="0"/>
                    </a:p>
                  </a:txBody>
                  <a:tcPr/>
                </a:tc>
                <a:tc>
                  <a:txBody>
                    <a:bodyPr/>
                    <a:lstStyle/>
                    <a:p>
                      <a:pPr algn="ctr"/>
                      <a:r>
                        <a:rPr lang="en-AU" dirty="0" smtClean="0"/>
                        <a:t>0</a:t>
                      </a:r>
                      <a:endParaRPr lang="en-AU" dirty="0"/>
                    </a:p>
                  </a:txBody>
                  <a:tcPr/>
                </a:tc>
                <a:extLst>
                  <a:ext uri="{0D108BD9-81ED-4DB2-BD59-A6C34878D82A}">
                    <a16:rowId xmlns:a16="http://schemas.microsoft.com/office/drawing/2014/main" xmlns="" val="3179030079"/>
                  </a:ext>
                </a:extLst>
              </a:tr>
              <a:tr h="370840">
                <a:tc>
                  <a:txBody>
                    <a:bodyPr/>
                    <a:lstStyle/>
                    <a:p>
                      <a:pPr algn="ctr"/>
                      <a:r>
                        <a:rPr lang="en-AU" b="1" dirty="0" smtClean="0"/>
                        <a:t>802.22</a:t>
                      </a:r>
                      <a:endParaRPr lang="en-AU" b="1" dirty="0"/>
                    </a:p>
                  </a:txBody>
                  <a:tcPr/>
                </a:tc>
                <a:tc>
                  <a:txBody>
                    <a:bodyPr/>
                    <a:lstStyle/>
                    <a:p>
                      <a:pPr algn="ctr"/>
                      <a:r>
                        <a:rPr lang="en-AU" dirty="0" smtClean="0"/>
                        <a:t>3</a:t>
                      </a:r>
                      <a:endParaRPr lang="en-AU" dirty="0"/>
                    </a:p>
                  </a:txBody>
                  <a:tcPr>
                    <a:lnB w="12700" cap="flat" cmpd="sng" algn="ctr">
                      <a:solidFill>
                        <a:schemeClr val="tx1"/>
                      </a:solidFill>
                      <a:prstDash val="solid"/>
                      <a:round/>
                      <a:headEnd type="none" w="med" len="med"/>
                      <a:tailEnd type="none" w="med" len="med"/>
                    </a:lnB>
                  </a:tcPr>
                </a:tc>
                <a:tc>
                  <a:txBody>
                    <a:bodyPr/>
                    <a:lstStyle/>
                    <a:p>
                      <a:pPr algn="ctr"/>
                      <a:r>
                        <a:rPr lang="en-AU" dirty="0" smtClean="0"/>
                        <a:t>0</a:t>
                      </a:r>
                      <a:endParaRPr lang="en-AU"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456360250"/>
                  </a:ext>
                </a:extLst>
              </a:tr>
              <a:tr h="370840">
                <a:tc>
                  <a:txBody>
                    <a:bodyPr/>
                    <a:lstStyle/>
                    <a:p>
                      <a:pPr algn="ctr"/>
                      <a:r>
                        <a:rPr lang="en-AU" b="1" dirty="0" smtClean="0"/>
                        <a:t>All</a:t>
                      </a:r>
                      <a:endParaRPr lang="en-AU" b="1" dirty="0"/>
                    </a:p>
                  </a:txBody>
                  <a:tcPr/>
                </a:tc>
                <a:tc>
                  <a:txBody>
                    <a:bodyPr/>
                    <a:lstStyle/>
                    <a:p>
                      <a:pPr algn="ctr"/>
                      <a:r>
                        <a:rPr lang="en-AU" b="1" dirty="0" smtClean="0"/>
                        <a:t>60</a:t>
                      </a:r>
                      <a:endParaRPr lang="en-AU" b="1" dirty="0"/>
                    </a:p>
                  </a:txBody>
                  <a:tcPr>
                    <a:lnT w="12700" cap="flat" cmpd="sng" algn="ctr">
                      <a:solidFill>
                        <a:schemeClr val="tx1"/>
                      </a:solidFill>
                      <a:prstDash val="solid"/>
                      <a:round/>
                      <a:headEnd type="none" w="med" len="med"/>
                      <a:tailEnd type="none" w="med" len="med"/>
                    </a:lnT>
                  </a:tcPr>
                </a:tc>
                <a:tc>
                  <a:txBody>
                    <a:bodyPr/>
                    <a:lstStyle/>
                    <a:p>
                      <a:pPr algn="ctr"/>
                      <a:r>
                        <a:rPr lang="en-AU" b="1" dirty="0" smtClean="0"/>
                        <a:t>34</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3024263602"/>
                  </a:ext>
                </a:extLst>
              </a:tr>
            </a:tbl>
          </a:graphicData>
        </a:graphic>
      </p:graphicFrame>
      <p:sp>
        <p:nvSpPr>
          <p:cNvPr id="8" name="Rectangle 7"/>
          <p:cNvSpPr/>
          <p:nvPr/>
        </p:nvSpPr>
        <p:spPr bwMode="auto">
          <a:xfrm>
            <a:off x="8256240" y="3848452"/>
            <a:ext cx="2592288" cy="72008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AU" sz="1800" b="0" i="0" u="none" strike="noStrike" cap="none" normalizeH="0" baseline="0" dirty="0" smtClean="0">
                <a:ln>
                  <a:noFill/>
                </a:ln>
                <a:solidFill>
                  <a:schemeClr val="tx1"/>
                </a:solidFill>
                <a:effectLst/>
                <a:latin typeface="Times New Roman" pitchFamily="16" charset="0"/>
                <a:ea typeface="MS Gothic" charset="-128"/>
              </a:rPr>
              <a:t>802.11ak/</a:t>
            </a:r>
            <a:r>
              <a:rPr kumimoji="0" lang="en-AU" sz="1800" b="0" i="0" u="none" strike="noStrike" cap="none" normalizeH="0" baseline="0" dirty="0" err="1" smtClean="0">
                <a:ln>
                  <a:noFill/>
                </a:ln>
                <a:solidFill>
                  <a:schemeClr val="tx1"/>
                </a:solidFill>
                <a:effectLst/>
                <a:latin typeface="Times New Roman" pitchFamily="16" charset="0"/>
                <a:ea typeface="MS Gothic" charset="-128"/>
              </a:rPr>
              <a:t>aj</a:t>
            </a:r>
            <a:r>
              <a:rPr kumimoji="0" lang="en-AU" sz="1800" b="0" i="0" u="none" strike="noStrike" cap="none" normalizeH="0" baseline="0" dirty="0" smtClean="0">
                <a:ln>
                  <a:noFill/>
                </a:ln>
                <a:solidFill>
                  <a:schemeClr val="tx1"/>
                </a:solidFill>
                <a:effectLst/>
                <a:latin typeface="Times New Roman" pitchFamily="16" charset="0"/>
                <a:ea typeface="MS Gothic" charset="-128"/>
              </a:rPr>
              <a:t>/</a:t>
            </a:r>
            <a:r>
              <a:rPr kumimoji="0" lang="en-AU" sz="1800" b="0" i="0" u="none" strike="noStrike" cap="none" normalizeH="0" baseline="0" dirty="0" err="1" smtClean="0">
                <a:ln>
                  <a:noFill/>
                </a:ln>
                <a:solidFill>
                  <a:schemeClr val="tx1"/>
                </a:solidFill>
                <a:effectLst/>
                <a:latin typeface="Times New Roman" pitchFamily="16" charset="0"/>
                <a:ea typeface="MS Gothic" charset="-128"/>
              </a:rPr>
              <a:t>aq</a:t>
            </a:r>
            <a:r>
              <a:rPr kumimoji="0" lang="en-AU" sz="1800" b="0" i="0" u="none" strike="noStrike" cap="none" normalizeH="0" baseline="0" dirty="0" smtClean="0">
                <a:ln>
                  <a:noFill/>
                </a:ln>
                <a:solidFill>
                  <a:schemeClr val="tx1"/>
                </a:solidFill>
                <a:effectLst/>
                <a:latin typeface="Times New Roman" pitchFamily="16" charset="0"/>
                <a:ea typeface="MS Gothic" charset="-128"/>
              </a:rPr>
              <a:t> waiting</a:t>
            </a:r>
            <a:r>
              <a:rPr kumimoji="0" lang="en-AU" sz="1800" b="0" i="0" u="none" strike="noStrike" cap="none" normalizeH="0" dirty="0" smtClean="0">
                <a:ln>
                  <a:noFill/>
                </a:ln>
                <a:solidFill>
                  <a:schemeClr val="tx1"/>
                </a:solidFill>
                <a:effectLst/>
                <a:latin typeface="Times New Roman" pitchFamily="16" charset="0"/>
                <a:ea typeface="MS Gothic" charset="-128"/>
              </a:rPr>
              <a:t> for start of FDIS ballot</a:t>
            </a:r>
            <a:endParaRPr kumimoji="0" lang="en-AU" sz="18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0" name="Straight Arrow Connector 9"/>
          <p:cNvCxnSpPr>
            <a:stCxn id="8" idx="1"/>
          </p:cNvCxnSpPr>
          <p:nvPr/>
        </p:nvCxnSpPr>
        <p:spPr bwMode="auto">
          <a:xfrm flipH="1">
            <a:off x="7143757" y="4208492"/>
            <a:ext cx="1112483" cy="1259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9" name="Footer Placeholder 8"/>
          <p:cNvSpPr>
            <a:spLocks noGrp="1"/>
          </p:cNvSpPr>
          <p:nvPr>
            <p:ph type="ftr" idx="14"/>
          </p:nvPr>
        </p:nvSpPr>
        <p:spPr/>
        <p:txBody>
          <a:bodyPr/>
          <a:lstStyle/>
          <a:p>
            <a:r>
              <a:rPr lang="en-GB" smtClean="0"/>
              <a:t>Andrew Myles, Cisco</a:t>
            </a:r>
            <a:endParaRPr lang="en-GB" dirty="0"/>
          </a:p>
        </p:txBody>
      </p:sp>
      <p:sp>
        <p:nvSpPr>
          <p:cNvPr id="11" name="Slide Number Placeholder 10"/>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12" name="Date Placeholder 11"/>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1196137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IEEE 802 JTC1 SC will focus on executing the PSDO process in Hawaii in Nov 2019</a:t>
            </a:r>
            <a:endParaRPr lang="en-AU" dirty="0"/>
          </a:p>
        </p:txBody>
      </p:sp>
      <p:sp>
        <p:nvSpPr>
          <p:cNvPr id="3" name="Content Placeholder 2"/>
          <p:cNvSpPr>
            <a:spLocks noGrp="1"/>
          </p:cNvSpPr>
          <p:nvPr>
            <p:ph idx="1"/>
          </p:nvPr>
        </p:nvSpPr>
        <p:spPr/>
        <p:txBody>
          <a:bodyPr/>
          <a:lstStyle/>
          <a:p>
            <a:r>
              <a:rPr lang="en-AU" dirty="0" smtClean="0"/>
              <a:t>IEEE 802 JTC1 SC plans for Hawaii in Nov 2019</a:t>
            </a:r>
          </a:p>
          <a:p>
            <a:pPr lvl="1"/>
            <a:r>
              <a:rPr lang="en-AU" dirty="0" smtClean="0"/>
              <a:t>Execute PSDO process</a:t>
            </a:r>
          </a:p>
          <a:p>
            <a:pPr lvl="1"/>
            <a:r>
              <a:rPr lang="en-AU" dirty="0" smtClean="0"/>
              <a:t>Prepare for SC6 meeting in Feb 2019</a:t>
            </a:r>
          </a:p>
        </p:txBody>
      </p:sp>
      <p:sp>
        <p:nvSpPr>
          <p:cNvPr id="6" name="Footer Placeholder 5"/>
          <p:cNvSpPr>
            <a:spLocks noGrp="1"/>
          </p:cNvSpPr>
          <p:nvPr>
            <p:ph type="ftr" idx="14"/>
          </p:nvPr>
        </p:nvSpPr>
        <p:spPr/>
        <p:txBody>
          <a:bodyPr/>
          <a:lstStyle/>
          <a:p>
            <a:r>
              <a:rPr lang="en-GB" smtClean="0"/>
              <a:t>Andrew Myles, Cisco</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8" name="Date Placeholder 7"/>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2848320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smtClean="0"/>
              <a:t>TGmd</a:t>
            </a:r>
            <a:r>
              <a:rPr lang="en-GB" dirty="0" smtClean="0"/>
              <a:t> Closing Report September 2019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2019-09-19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811730382"/>
              </p:ext>
            </p:extLst>
          </p:nvPr>
        </p:nvGraphicFramePr>
        <p:xfrm>
          <a:off x="989013" y="2420938"/>
          <a:ext cx="10112375" cy="2452687"/>
        </p:xfrm>
        <a:graphic>
          <a:graphicData uri="http://schemas.openxmlformats.org/presentationml/2006/ole">
            <mc:AlternateContent xmlns:mc="http://schemas.openxmlformats.org/markup-compatibility/2006">
              <mc:Choice xmlns:v="urn:schemas-microsoft-com:vml" Requires="v">
                <p:oleObj spid="_x0000_s10253" name="Document" r:id="rId4" imgW="10439485" imgH="2543802" progId="Word.Document.8">
                  <p:embed/>
                </p:oleObj>
              </mc:Choice>
              <mc:Fallback>
                <p:oleObj name="Document" r:id="rId4" imgW="10439485" imgH="2543802" progId="Word.Document.8">
                  <p:embed/>
                  <p:pic>
                    <p:nvPicPr>
                      <p:cNvPr id="0" name=""/>
                      <p:cNvPicPr>
                        <a:picLocks noChangeAspect="1" noChangeArrowheads="1"/>
                      </p:cNvPicPr>
                      <p:nvPr/>
                    </p:nvPicPr>
                    <p:blipFill>
                      <a:blip r:embed="rId5"/>
                      <a:srcRect/>
                      <a:stretch>
                        <a:fillRect/>
                      </a:stretch>
                    </p:blipFill>
                    <p:spPr bwMode="auto">
                      <a:xfrm>
                        <a:off x="989013" y="2420938"/>
                        <a:ext cx="10112375" cy="2452687"/>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p:cNvSpPr>
            <a:spLocks noGrp="1"/>
          </p:cNvSpPr>
          <p:nvPr>
            <p:ph type="ftr" idx="11"/>
          </p:nvPr>
        </p:nvSpPr>
        <p:spPr/>
        <p:txBody>
          <a:bodyPr/>
          <a:lstStyle/>
          <a:p>
            <a:r>
              <a:rPr lang="en-GB" smtClean="0"/>
              <a:t>Dorothy Stanley, HPE</a:t>
            </a:r>
            <a:endParaRPr lang="en-GB"/>
          </a:p>
        </p:txBody>
      </p:sp>
      <p:sp>
        <p:nvSpPr>
          <p:cNvPr id="3" name="Slide Number Placeholder 2"/>
          <p:cNvSpPr>
            <a:spLocks noGrp="1"/>
          </p:cNvSpPr>
          <p:nvPr>
            <p:ph type="sldNum" idx="12"/>
          </p:nvPr>
        </p:nvSpPr>
        <p:spPr/>
        <p:txBody>
          <a:bodyPr/>
          <a:lstStyle/>
          <a:p>
            <a:r>
              <a:rPr lang="en-GB" smtClean="0"/>
              <a:t>Slide </a:t>
            </a:r>
            <a:fld id="{DE40C9FC-4879-4F20-9ECA-A574A90476B7}" type="slidenum">
              <a:rPr lang="en-GB" smtClean="0"/>
              <a:pPr/>
              <a:t>37</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Tx/>
              <a:buNone/>
            </a:pPr>
            <a:r>
              <a:rPr lang="en-US" altLang="en-US" dirty="0"/>
              <a:t>This presentation contains the IEEE 802.11 </a:t>
            </a:r>
            <a:r>
              <a:rPr lang="en-US" altLang="en-US" dirty="0" err="1"/>
              <a:t>TGmd</a:t>
            </a:r>
            <a:r>
              <a:rPr lang="en-US" altLang="en-US" dirty="0"/>
              <a:t> closing report for the </a:t>
            </a:r>
            <a:r>
              <a:rPr lang="en-US" altLang="en-US" dirty="0" smtClean="0"/>
              <a:t>September </a:t>
            </a:r>
            <a:r>
              <a:rPr lang="en-US" altLang="en-US" dirty="0"/>
              <a:t>2019 session.</a:t>
            </a:r>
          </a:p>
        </p:txBody>
      </p:sp>
      <p:sp>
        <p:nvSpPr>
          <p:cNvPr id="2" name="Footer Placeholder 1"/>
          <p:cNvSpPr>
            <a:spLocks noGrp="1"/>
          </p:cNvSpPr>
          <p:nvPr>
            <p:ph type="ftr" idx="14"/>
          </p:nvPr>
        </p:nvSpPr>
        <p:spPr/>
        <p:txBody>
          <a:bodyPr/>
          <a:lstStyle/>
          <a:p>
            <a:r>
              <a:rPr lang="en-GB" smtClean="0"/>
              <a:t>Dorothy Stanley, HPE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7" name="Date Placeholder 6"/>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Completed this week</a:t>
            </a:r>
            <a:endParaRPr lang="en-GB" dirty="0"/>
          </a:p>
        </p:txBody>
      </p:sp>
      <p:sp>
        <p:nvSpPr>
          <p:cNvPr id="9218" name="Rectangle 2"/>
          <p:cNvSpPr>
            <a:spLocks noGrp="1" noChangeArrowheads="1"/>
          </p:cNvSpPr>
          <p:nvPr>
            <p:ph idx="1"/>
          </p:nvPr>
        </p:nvSpPr>
        <p:spPr>
          <a:ln/>
        </p:spPr>
        <p:txBody>
          <a:bodyPr/>
          <a:lstStyle/>
          <a:p>
            <a:pPr>
              <a:defRPr/>
            </a:pPr>
            <a:r>
              <a:rPr lang="en-US" altLang="ja-JP" dirty="0" smtClean="0"/>
              <a:t>Completed </a:t>
            </a:r>
            <a:r>
              <a:rPr lang="en-US" altLang="ja-JP" dirty="0"/>
              <a:t>comment resolution of 723 comments received in </a:t>
            </a:r>
            <a:r>
              <a:rPr lang="en-US" altLang="ja-JP" dirty="0" smtClean="0"/>
              <a:t>LB236</a:t>
            </a:r>
            <a:br>
              <a:rPr lang="en-US" altLang="ja-JP" dirty="0" smtClean="0"/>
            </a:br>
            <a:endParaRPr lang="en-US" altLang="ja-JP" dirty="0" smtClean="0"/>
          </a:p>
          <a:p>
            <a:pPr>
              <a:defRPr/>
            </a:pPr>
            <a:r>
              <a:rPr lang="en-US" altLang="ja-JP" dirty="0" smtClean="0"/>
              <a:t>Approved motion for Working Group Letter Ballot on P802.11REVmd D3.0</a:t>
            </a:r>
            <a:br>
              <a:rPr lang="en-US" altLang="ja-JP" dirty="0" smtClean="0"/>
            </a:br>
            <a:r>
              <a:rPr lang="en-US" dirty="0"/>
              <a:t>Recirculation ballot on P802.11REVmd expected to open October </a:t>
            </a:r>
            <a:r>
              <a:rPr lang="en-US" dirty="0" smtClean="0"/>
              <a:t>14</a:t>
            </a:r>
            <a:r>
              <a:rPr lang="en-US" baseline="30000" dirty="0" smtClean="0"/>
              <a:t>th</a:t>
            </a:r>
            <a:endParaRPr lang="en-US" dirty="0" smtClean="0"/>
          </a:p>
          <a:p>
            <a:pPr>
              <a:defRPr/>
            </a:pPr>
            <a:r>
              <a:rPr lang="en-US" dirty="0"/>
              <a:t>	</a:t>
            </a:r>
            <a:r>
              <a:rPr lang="en-US" dirty="0" smtClean="0"/>
              <a:t>Plan to request EC approval for SB in November 2019</a:t>
            </a:r>
            <a:endParaRPr lang="en-US" dirty="0"/>
          </a:p>
          <a:p>
            <a:pPr>
              <a:defRPr/>
            </a:pPr>
            <a:endParaRPr lang="en-US" altLang="ja-JP" dirty="0"/>
          </a:p>
          <a:p>
            <a:pPr>
              <a:defRPr/>
            </a:pPr>
            <a:r>
              <a:rPr lang="en-US" altLang="ja-JP" dirty="0" smtClean="0"/>
              <a:t>Planned teleconference: 2019-11-01 10am Eastern, 2 hours</a:t>
            </a:r>
          </a:p>
          <a:p>
            <a:r>
              <a:rPr lang="en-US" dirty="0" smtClean="0"/>
              <a:t>Agenda</a:t>
            </a:r>
            <a:r>
              <a:rPr lang="en-US" dirty="0"/>
              <a:t>: </a:t>
            </a:r>
            <a:r>
              <a:rPr lang="en-US" dirty="0">
                <a:solidFill>
                  <a:schemeClr val="tx1"/>
                </a:solidFill>
                <a:hlinkClick r:id="rId3"/>
              </a:rPr>
              <a:t>https://</a:t>
            </a:r>
            <a:r>
              <a:rPr lang="en-US" dirty="0" smtClean="0">
                <a:solidFill>
                  <a:schemeClr val="tx1"/>
                </a:solidFill>
                <a:hlinkClick r:id="rId3"/>
              </a:rPr>
              <a:t>mentor.ieee.org/802.11/dcn/19/11-19-1374-08-000m-2019-september-tgmd-agenda.pptx</a:t>
            </a:r>
            <a:r>
              <a:rPr lang="en-US" dirty="0" smtClean="0">
                <a:solidFill>
                  <a:schemeClr val="tx1"/>
                </a:solidFill>
              </a:rPr>
              <a:t> </a:t>
            </a:r>
            <a:endParaRPr lang="en-US" dirty="0">
              <a:solidFill>
                <a:schemeClr val="tx1"/>
              </a:solidFill>
            </a:endParaRPr>
          </a:p>
        </p:txBody>
      </p:sp>
      <p:sp>
        <p:nvSpPr>
          <p:cNvPr id="3" name="Footer Placeholder 2"/>
          <p:cNvSpPr>
            <a:spLocks noGrp="1"/>
          </p:cNvSpPr>
          <p:nvPr>
            <p:ph type="ftr" idx="14"/>
          </p:nvPr>
        </p:nvSpPr>
        <p:spPr/>
        <p:txBody>
          <a:bodyPr/>
          <a:lstStyle/>
          <a:p>
            <a:r>
              <a:rPr lang="en-GB" smtClean="0"/>
              <a:t>Dorothy Stanley, HPE</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8" name="Date Placeholder 7"/>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7" name="Content Placeholder 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036582" y="769830"/>
            <a:ext cx="10164818" cy="5554770"/>
          </a:xfrm>
        </p:spPr>
      </p:pic>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08183190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TGmd</a:t>
            </a:r>
            <a:r>
              <a:rPr lang="en-US" dirty="0" smtClean="0"/>
              <a:t> Schedule</a:t>
            </a:r>
            <a:endParaRPr lang="en-GB" dirty="0"/>
          </a:p>
        </p:txBody>
      </p:sp>
      <p:sp>
        <p:nvSpPr>
          <p:cNvPr id="3" name="Content Placeholder 2"/>
          <p:cNvSpPr>
            <a:spLocks noGrp="1"/>
          </p:cNvSpPr>
          <p:nvPr>
            <p:ph idx="1"/>
          </p:nvPr>
        </p:nvSpPr>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dirty="0" smtClean="0"/>
              <a:t>September </a:t>
            </a:r>
            <a:r>
              <a:rPr lang="en-US" altLang="en-US" dirty="0"/>
              <a:t>2019 – D3.0 WGLB Recirculation LB </a:t>
            </a:r>
          </a:p>
          <a:p>
            <a:pPr>
              <a:lnSpc>
                <a:spcPct val="80000"/>
              </a:lnSpc>
            </a:pPr>
            <a:r>
              <a:rPr lang="en-US" altLang="en-US" dirty="0" smtClean="0"/>
              <a:t>September </a:t>
            </a:r>
            <a:r>
              <a:rPr lang="en-US" altLang="en-US" dirty="0"/>
              <a:t>2019 – Form SB Pool </a:t>
            </a:r>
            <a:r>
              <a:rPr lang="en-US" altLang="en-US" dirty="0" smtClean="0"/>
              <a:t> - Pool formation is open, closes 2019-10-11</a:t>
            </a:r>
            <a:br>
              <a:rPr lang="en-US" altLang="en-US" dirty="0" smtClean="0"/>
            </a:br>
            <a:endParaRPr lang="en-US" altLang="en-US" dirty="0"/>
          </a:p>
          <a:p>
            <a:pPr>
              <a:lnSpc>
                <a:spcPct val="80000"/>
              </a:lnSpc>
            </a:pPr>
            <a:r>
              <a:rPr lang="en-US" altLang="en-US" dirty="0"/>
              <a:t>November 2019 – D3.0 Recirculation (unchanged)</a:t>
            </a:r>
          </a:p>
          <a:p>
            <a:pPr>
              <a:lnSpc>
                <a:spcPct val="80000"/>
              </a:lnSpc>
            </a:pPr>
            <a:r>
              <a:rPr lang="en-US" altLang="en-US" dirty="0"/>
              <a:t>December 2019 – Initial SB D3.0</a:t>
            </a:r>
          </a:p>
          <a:p>
            <a:pPr>
              <a:lnSpc>
                <a:spcPct val="80000"/>
              </a:lnSpc>
            </a:pPr>
            <a:r>
              <a:rPr lang="en-US" altLang="en-US" dirty="0"/>
              <a:t>March 2020– Recirculation SB D4.0</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a:p>
            <a:endParaRPr lang="en-GB" dirty="0"/>
          </a:p>
        </p:txBody>
      </p:sp>
      <p:sp>
        <p:nvSpPr>
          <p:cNvPr id="7" name="Footer Placeholder 6"/>
          <p:cNvSpPr>
            <a:spLocks noGrp="1"/>
          </p:cNvSpPr>
          <p:nvPr>
            <p:ph type="ftr" idx="14"/>
          </p:nvPr>
        </p:nvSpPr>
        <p:spPr/>
        <p:txBody>
          <a:bodyPr/>
          <a:lstStyle/>
          <a:p>
            <a:r>
              <a:rPr lang="en-GB" smtClean="0"/>
              <a:t>Dorothy Stanley, HPE</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US" altLang="en-US" dirty="0" smtClean="0"/>
              <a:t>PAR: </a:t>
            </a:r>
            <a:r>
              <a:rPr lang="en-US" altLang="en-US" dirty="0" smtClean="0">
                <a:hlinkClick r:id="rId3"/>
              </a:rPr>
              <a:t>https://mentor.ieee.org/802.11/dcn/17/11-17-0004-03-0000-revision-par-proposal-tgmd.doc</a:t>
            </a:r>
            <a:r>
              <a:rPr lang="en-US" altLang="en-US" dirty="0" smtClean="0"/>
              <a:t> </a:t>
            </a:r>
          </a:p>
          <a:p>
            <a:r>
              <a:rPr lang="en-US" altLang="en-US" dirty="0" smtClean="0"/>
              <a:t>Approved </a:t>
            </a:r>
            <a:r>
              <a:rPr lang="en-US" altLang="en-US" dirty="0"/>
              <a:t>PARs: </a:t>
            </a:r>
            <a:r>
              <a:rPr lang="en-US" altLang="en-US" dirty="0">
                <a:hlinkClick r:id="rId4"/>
              </a:rPr>
              <a:t>https://standards.ieee.org/about/sba/index.html</a:t>
            </a:r>
            <a:r>
              <a:rPr lang="en-US" altLang="en-US" dirty="0"/>
              <a:t> </a:t>
            </a:r>
          </a:p>
          <a:p>
            <a:r>
              <a:rPr lang="en-US" altLang="en-US" dirty="0"/>
              <a:t>Comment spreadsheet: </a:t>
            </a:r>
            <a:r>
              <a:rPr lang="en-US" altLang="en-US" dirty="0">
                <a:hlinkClick r:id="rId5"/>
              </a:rPr>
              <a:t>https://mentor.ieee.org/802.11/dcn/18/11-18-0611-21-000m-revmd-wg-ballot-comments.xls</a:t>
            </a:r>
            <a:r>
              <a:rPr lang="en-US" altLang="en-US" dirty="0"/>
              <a:t> </a:t>
            </a:r>
          </a:p>
          <a:p>
            <a:endParaRPr lang="en-GB" dirty="0"/>
          </a:p>
        </p:txBody>
      </p:sp>
      <p:sp>
        <p:nvSpPr>
          <p:cNvPr id="3" name="Footer Placeholder 2"/>
          <p:cNvSpPr>
            <a:spLocks noGrp="1"/>
          </p:cNvSpPr>
          <p:nvPr>
            <p:ph type="ftr" idx="14"/>
          </p:nvPr>
        </p:nvSpPr>
        <p:spPr/>
        <p:txBody>
          <a:bodyPr/>
          <a:lstStyle/>
          <a:p>
            <a:r>
              <a:rPr lang="en-GB" smtClean="0"/>
              <a:t>Dorothy Stanley, HPE</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8" name="Date Placeholder 7"/>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p:txBody>
          <a:bodyPr/>
          <a:lstStyle/>
          <a:p>
            <a:r>
              <a:rPr lang="en-US" dirty="0" err="1"/>
              <a:t>TGax</a:t>
            </a:r>
            <a:r>
              <a:rPr lang="en-US" dirty="0"/>
              <a:t> September 2019 Closing Report</a:t>
            </a:r>
          </a:p>
        </p:txBody>
      </p:sp>
      <p:sp>
        <p:nvSpPr>
          <p:cNvPr id="1031" name="Rectangle 6"/>
          <p:cNvSpPr>
            <a:spLocks noGrp="1" noChangeArrowheads="1"/>
          </p:cNvSpPr>
          <p:nvPr>
            <p:ph type="body" idx="1"/>
          </p:nvPr>
        </p:nvSpPr>
        <p:spPr>
          <a:xfrm>
            <a:off x="2209800" y="1828800"/>
            <a:ext cx="7772400" cy="381000"/>
          </a:xfrm>
        </p:spPr>
        <p:txBody>
          <a:bodyPr/>
          <a:lstStyle/>
          <a:p>
            <a:pPr algn="ctr">
              <a:buFontTx/>
              <a:buNone/>
            </a:pPr>
            <a:r>
              <a:rPr lang="en-US" sz="2000" dirty="0"/>
              <a:t>Date:</a:t>
            </a:r>
            <a:r>
              <a:rPr lang="en-US" sz="2000" b="0" dirty="0"/>
              <a:t> 2019-09-19</a:t>
            </a:r>
          </a:p>
        </p:txBody>
      </p:sp>
      <p:graphicFrame>
        <p:nvGraphicFramePr>
          <p:cNvPr id="1026" name="Object 11"/>
          <p:cNvGraphicFramePr>
            <a:graphicFrameLocks noChangeAspect="1"/>
          </p:cNvGraphicFramePr>
          <p:nvPr>
            <p:extLst>
              <p:ext uri="{D42A27DB-BD31-4B8C-83A1-F6EECF244321}">
                <p14:modId xmlns:p14="http://schemas.microsoft.com/office/powerpoint/2010/main" val="1973631131"/>
              </p:ext>
            </p:extLst>
          </p:nvPr>
        </p:nvGraphicFramePr>
        <p:xfrm>
          <a:off x="1143001" y="2590799"/>
          <a:ext cx="9829800" cy="2981865"/>
        </p:xfrm>
        <a:graphic>
          <a:graphicData uri="http://schemas.openxmlformats.org/presentationml/2006/ole">
            <mc:AlternateContent xmlns:mc="http://schemas.openxmlformats.org/markup-compatibility/2006">
              <mc:Choice xmlns:v="urn:schemas-microsoft-com:vml" Requires="v">
                <p:oleObj spid="_x0000_s11277" name="Document" r:id="rId4" imgW="8610834" imgH="2617202" progId="Word.Document.8">
                  <p:embed/>
                </p:oleObj>
              </mc:Choice>
              <mc:Fallback>
                <p:oleObj name="Document" r:id="rId4" imgW="8610834" imgH="2617202"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1" y="2590799"/>
                        <a:ext cx="9829800" cy="298186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21336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
        <p:nvSpPr>
          <p:cNvPr id="2" name="Footer Placeholder 1"/>
          <p:cNvSpPr>
            <a:spLocks noGrp="1"/>
          </p:cNvSpPr>
          <p:nvPr>
            <p:ph type="ftr" idx="14"/>
          </p:nvPr>
        </p:nvSpPr>
        <p:spPr/>
        <p:txBody>
          <a:bodyPr/>
          <a:lstStyle/>
          <a:p>
            <a:r>
              <a:rPr lang="en-GB" smtClean="0"/>
              <a:t>Osama AboulMagd, Huawei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38806544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2"/>
          <p:cNvSpPr>
            <a:spLocks noGrp="1" noChangeArrowheads="1"/>
          </p:cNvSpPr>
          <p:nvPr>
            <p:ph type="title"/>
          </p:nvPr>
        </p:nvSpPr>
        <p:spPr/>
        <p:txBody>
          <a:bodyPr/>
          <a:lstStyle/>
          <a:p>
            <a:r>
              <a:rPr lang="en-US" dirty="0"/>
              <a:t>Abstract</a:t>
            </a:r>
          </a:p>
        </p:txBody>
      </p:sp>
      <p:sp>
        <p:nvSpPr>
          <p:cNvPr id="7174" name="Rectangle 3"/>
          <p:cNvSpPr>
            <a:spLocks noGrp="1" noChangeArrowheads="1"/>
          </p:cNvSpPr>
          <p:nvPr>
            <p:ph type="body" idx="1"/>
          </p:nvPr>
        </p:nvSpPr>
        <p:spPr/>
        <p:txBody>
          <a:bodyPr/>
          <a:lstStyle/>
          <a:p>
            <a:pPr>
              <a:buFontTx/>
              <a:buNone/>
            </a:pPr>
            <a:r>
              <a:rPr lang="en-US" dirty="0"/>
              <a:t>This document is the closing report for the TGax for the September 2019 session.</a:t>
            </a:r>
          </a:p>
        </p:txBody>
      </p:sp>
      <p:sp>
        <p:nvSpPr>
          <p:cNvPr id="2" name="Footer Placeholder 1"/>
          <p:cNvSpPr>
            <a:spLocks noGrp="1"/>
          </p:cNvSpPr>
          <p:nvPr>
            <p:ph type="ftr" idx="14"/>
          </p:nvPr>
        </p:nvSpPr>
        <p:spPr/>
        <p:txBody>
          <a:bodyPr/>
          <a:lstStyle/>
          <a:p>
            <a:r>
              <a:rPr lang="en-GB" smtClean="0"/>
              <a:t>Osama AboulMagd, Huawei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426748194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0"/>
            <a:ext cx="7772400" cy="1447800"/>
          </a:xfrm>
        </p:spPr>
        <p:txBody>
          <a:bodyPr/>
          <a:lstStyle/>
          <a:p>
            <a:r>
              <a:rPr lang="en-CA" dirty="0"/>
              <a:t>Work Completed</a:t>
            </a:r>
          </a:p>
        </p:txBody>
      </p:sp>
      <p:sp>
        <p:nvSpPr>
          <p:cNvPr id="3" name="Content Placeholder 2"/>
          <p:cNvSpPr>
            <a:spLocks noGrp="1"/>
          </p:cNvSpPr>
          <p:nvPr>
            <p:ph idx="1"/>
          </p:nvPr>
        </p:nvSpPr>
        <p:spPr>
          <a:xfrm>
            <a:off x="762000" y="1905000"/>
            <a:ext cx="10668000" cy="4572000"/>
          </a:xfrm>
        </p:spPr>
        <p:txBody>
          <a:bodyPr/>
          <a:lstStyle/>
          <a:p>
            <a:pPr marL="457200" indent="-457200">
              <a:buFont typeface="Arial" panose="020B0604020202020204" pitchFamily="34" charset="0"/>
              <a:buChar char="•"/>
            </a:pPr>
            <a:r>
              <a:rPr lang="en-CA" dirty="0"/>
              <a:t>The group completed the resolution of all comments received on draft 5.0.</a:t>
            </a:r>
          </a:p>
          <a:p>
            <a:pPr marL="457200" indent="-457200">
              <a:buFont typeface="Arial" panose="020B0604020202020204" pitchFamily="34" charset="0"/>
              <a:buChar char="•"/>
            </a:pPr>
            <a:r>
              <a:rPr lang="en-CA" dirty="0"/>
              <a:t>Motion passed in the TG to instruct the Editor to prepare draft 5.0 and start a 15-day recirculation ballot.</a:t>
            </a:r>
          </a:p>
          <a:p>
            <a:pPr marL="457200" indent="-457200">
              <a:buFont typeface="Arial" panose="020B0604020202020204" pitchFamily="34" charset="0"/>
              <a:buChar char="•"/>
            </a:pPr>
            <a:r>
              <a:rPr lang="en-CA" dirty="0"/>
              <a:t>Motion passed to approve the new revision of the TG Coexistence Assurance document. </a:t>
            </a:r>
            <a:r>
              <a:rPr lang="en-CA" sz="1800" dirty="0"/>
              <a:t>	</a:t>
            </a:r>
          </a:p>
          <a:p>
            <a:pPr marL="857250" lvl="1" indent="-457200">
              <a:buFont typeface="Arial" panose="020B0604020202020204" pitchFamily="34" charset="0"/>
              <a:buChar char="•"/>
            </a:pPr>
            <a:r>
              <a:rPr lang="en-CA" dirty="0">
                <a:hlinkClick r:id="rId3"/>
              </a:rPr>
              <a:t>https://mentor.ieee.org/802.11/dcn/16/11-16-1348-06-00ax-coexistence-assurance.docx</a:t>
            </a:r>
            <a:r>
              <a:rPr lang="en-CA" sz="1400" dirty="0"/>
              <a:t> </a:t>
            </a:r>
          </a:p>
          <a:p>
            <a:pPr marL="457200" indent="-457200">
              <a:buFont typeface="Arial" panose="020B0604020202020204" pitchFamily="34" charset="0"/>
              <a:buChar char="•"/>
            </a:pPr>
            <a:r>
              <a:rPr lang="en-CA" dirty="0"/>
              <a:t>Motion passed to approve the TG MDR</a:t>
            </a:r>
          </a:p>
          <a:p>
            <a:pPr marL="457200" indent="-457200">
              <a:buFont typeface="Arial" panose="020B0604020202020204" pitchFamily="34" charset="0"/>
              <a:buChar char="•"/>
            </a:pPr>
            <a:r>
              <a:rPr lang="en-CA" dirty="0"/>
              <a:t>The TG agenda is available at:</a:t>
            </a:r>
          </a:p>
          <a:p>
            <a:pPr marL="857250" lvl="1" indent="-457200">
              <a:buFont typeface="Arial" panose="020B0604020202020204" pitchFamily="34" charset="0"/>
              <a:buChar char="•"/>
            </a:pPr>
            <a:r>
              <a:rPr lang="en-CA" dirty="0">
                <a:hlinkClick r:id="rId4"/>
              </a:rPr>
              <a:t>https://mentor.ieee.org/802.11/dcn</a:t>
            </a:r>
            <a:r>
              <a:rPr lang="en-CA">
                <a:hlinkClick r:id="rId4"/>
              </a:rPr>
              <a:t>/19/11-19-1409-06-00ax-tgax-september-2019-meeting-agenda</a:t>
            </a:r>
            <a:r>
              <a:rPr lang="en-CA" dirty="0">
                <a:hlinkClick r:id="rId4"/>
              </a:rPr>
              <a:t>.pptx</a:t>
            </a:r>
            <a:r>
              <a:rPr lang="en-CA" dirty="0"/>
              <a:t> </a:t>
            </a:r>
          </a:p>
        </p:txBody>
      </p:sp>
      <p:sp>
        <p:nvSpPr>
          <p:cNvPr id="7" name="Footer Placeholder 6"/>
          <p:cNvSpPr>
            <a:spLocks noGrp="1"/>
          </p:cNvSpPr>
          <p:nvPr>
            <p:ph type="ftr" idx="14"/>
          </p:nvPr>
        </p:nvSpPr>
        <p:spPr/>
        <p:txBody>
          <a:bodyPr/>
          <a:lstStyle/>
          <a:p>
            <a:r>
              <a:rPr lang="en-GB" smtClean="0"/>
              <a:t>Osama AboulMagd, Huawei</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60098208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dirty="0"/>
              <a:t>November 2019 Goals</a:t>
            </a:r>
          </a:p>
        </p:txBody>
      </p:sp>
      <p:sp>
        <p:nvSpPr>
          <p:cNvPr id="10246" name="Rectangle 3"/>
          <p:cNvSpPr>
            <a:spLocks noGrp="1" noChangeArrowheads="1"/>
          </p:cNvSpPr>
          <p:nvPr>
            <p:ph type="body" idx="1"/>
          </p:nvPr>
        </p:nvSpPr>
        <p:spPr>
          <a:xfrm>
            <a:off x="838200" y="1676400"/>
            <a:ext cx="10515600" cy="4419600"/>
          </a:xfrm>
        </p:spPr>
        <p:txBody>
          <a:bodyPr/>
          <a:lstStyle/>
          <a:p>
            <a:pPr>
              <a:buFont typeface="Arial" panose="020B0604020202020204" pitchFamily="34" charset="0"/>
              <a:buChar char="•"/>
            </a:pPr>
            <a:r>
              <a:rPr lang="en-US" sz="2800" dirty="0"/>
              <a:t>Start working on comments received on draft D5.0</a:t>
            </a:r>
          </a:p>
        </p:txBody>
      </p:sp>
      <p:sp>
        <p:nvSpPr>
          <p:cNvPr id="2" name="Footer Placeholder 1"/>
          <p:cNvSpPr>
            <a:spLocks noGrp="1"/>
          </p:cNvSpPr>
          <p:nvPr>
            <p:ph type="ftr" idx="14"/>
          </p:nvPr>
        </p:nvSpPr>
        <p:spPr/>
        <p:txBody>
          <a:bodyPr/>
          <a:lstStyle/>
          <a:p>
            <a:r>
              <a:rPr lang="en-GB" smtClean="0"/>
              <a:t>Osama AboulMagd, Huawei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35070012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Schedule</a:t>
            </a:r>
          </a:p>
        </p:txBody>
      </p:sp>
      <p:sp>
        <p:nvSpPr>
          <p:cNvPr id="3" name="Content Placeholder 2"/>
          <p:cNvSpPr>
            <a:spLocks noGrp="1"/>
          </p:cNvSpPr>
          <p:nvPr>
            <p:ph idx="1"/>
          </p:nvPr>
        </p:nvSpPr>
        <p:spPr/>
        <p:txBody>
          <a:bodyPr/>
          <a:lstStyle/>
          <a:p>
            <a:pPr>
              <a:buFont typeface="Arial"/>
              <a:buChar char="•"/>
            </a:pPr>
            <a:r>
              <a:rPr lang="en-US" sz="2800" dirty="0"/>
              <a:t>As needed</a:t>
            </a:r>
          </a:p>
        </p:txBody>
      </p:sp>
      <p:sp>
        <p:nvSpPr>
          <p:cNvPr id="7" name="Footer Placeholder 6"/>
          <p:cNvSpPr>
            <a:spLocks noGrp="1"/>
          </p:cNvSpPr>
          <p:nvPr>
            <p:ph type="ftr" idx="14"/>
          </p:nvPr>
        </p:nvSpPr>
        <p:spPr/>
        <p:txBody>
          <a:bodyPr/>
          <a:lstStyle/>
          <a:p>
            <a:r>
              <a:rPr lang="en-GB" smtClean="0"/>
              <a:t>Osama AboulMagd, Huawei</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61689307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1524000" y="609600"/>
            <a:ext cx="9144000" cy="1066800"/>
          </a:xfrm>
        </p:spPr>
        <p:txBody>
          <a:bodyPr/>
          <a:lstStyle/>
          <a:p>
            <a:r>
              <a:rPr lang="en-US" altLang="en-US" smtClean="0"/>
              <a:t>Task Group AY </a:t>
            </a:r>
            <a:br>
              <a:rPr lang="en-US" altLang="en-US" smtClean="0"/>
            </a:br>
            <a:r>
              <a:rPr lang="en-US" altLang="en-US" smtClean="0"/>
              <a:t>September 2019 Closing Report</a:t>
            </a:r>
          </a:p>
        </p:txBody>
      </p:sp>
      <p:sp>
        <p:nvSpPr>
          <p:cNvPr id="15366" name="Rectangle 6"/>
          <p:cNvSpPr>
            <a:spLocks noGrp="1" noChangeArrowheads="1"/>
          </p:cNvSpPr>
          <p:nvPr>
            <p:ph type="body" idx="1"/>
          </p:nvPr>
        </p:nvSpPr>
        <p:spPr>
          <a:xfrm>
            <a:off x="2209800" y="1676400"/>
            <a:ext cx="7772400" cy="381000"/>
          </a:xfrm>
        </p:spPr>
        <p:txBody>
          <a:bodyPr/>
          <a:lstStyle/>
          <a:p>
            <a:pPr algn="ctr">
              <a:buFontTx/>
              <a:buNone/>
            </a:pPr>
            <a:r>
              <a:rPr lang="en-US" altLang="en-US" sz="2000"/>
              <a:t>Date:</a:t>
            </a:r>
            <a:r>
              <a:rPr lang="en-US" altLang="en-US" sz="2000" b="0"/>
              <a:t> 2019-09-20</a:t>
            </a:r>
          </a:p>
        </p:txBody>
      </p:sp>
      <p:graphicFrame>
        <p:nvGraphicFramePr>
          <p:cNvPr id="15367" name="Object 11"/>
          <p:cNvGraphicFramePr>
            <a:graphicFrameLocks noChangeAspect="1"/>
          </p:cNvGraphicFramePr>
          <p:nvPr/>
        </p:nvGraphicFramePr>
        <p:xfrm>
          <a:off x="2198688" y="2667000"/>
          <a:ext cx="7816850" cy="939800"/>
        </p:xfrm>
        <a:graphic>
          <a:graphicData uri="http://schemas.openxmlformats.org/presentationml/2006/ole">
            <mc:AlternateContent xmlns:mc="http://schemas.openxmlformats.org/markup-compatibility/2006">
              <mc:Choice xmlns:v="urn:schemas-microsoft-com:vml" Requires="v">
                <p:oleObj spid="_x0000_s12301" name="Document" r:id="rId4" imgW="8227229" imgH="998269" progId="Word.Document.8">
                  <p:embed/>
                </p:oleObj>
              </mc:Choice>
              <mc:Fallback>
                <p:oleObj name="Document" r:id="rId4" imgW="8227229" imgH="998269"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98688" y="2667000"/>
                        <a:ext cx="7816850" cy="939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8" name="Rectangle 12"/>
          <p:cNvSpPr>
            <a:spLocks noChangeArrowheads="1"/>
          </p:cNvSpPr>
          <p:nvPr/>
        </p:nvSpPr>
        <p:spPr bwMode="auto">
          <a:xfrm>
            <a:off x="2209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Authors:</a:t>
            </a:r>
            <a:endParaRPr lang="en-US" altLang="en-US" sz="2000" b="0"/>
          </a:p>
        </p:txBody>
      </p:sp>
      <p:sp>
        <p:nvSpPr>
          <p:cNvPr id="2" name="Footer Placeholder 1"/>
          <p:cNvSpPr>
            <a:spLocks noGrp="1"/>
          </p:cNvSpPr>
          <p:nvPr>
            <p:ph type="ftr" idx="14"/>
          </p:nvPr>
        </p:nvSpPr>
        <p:spPr/>
        <p:txBody>
          <a:bodyPr/>
          <a:lstStyle/>
          <a:p>
            <a:r>
              <a:rPr lang="en-GB" smtClean="0"/>
              <a:t>Edward Au, Huawei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r>
              <a:rPr lang="en-US" altLang="en-US" smtClean="0"/>
              <a:t>Abstract</a:t>
            </a:r>
          </a:p>
        </p:txBody>
      </p:sp>
      <p:sp>
        <p:nvSpPr>
          <p:cNvPr id="17412" name="Rectangle 3"/>
          <p:cNvSpPr>
            <a:spLocks noGrp="1" noChangeArrowheads="1"/>
          </p:cNvSpPr>
          <p:nvPr>
            <p:ph type="body" idx="1"/>
          </p:nvPr>
        </p:nvSpPr>
        <p:spPr/>
        <p:txBody>
          <a:bodyPr/>
          <a:lstStyle/>
          <a:p>
            <a:pPr marL="0" algn="just"/>
            <a:r>
              <a:rPr lang="en-US" altLang="en-US" smtClean="0"/>
              <a:t>This document is the closing report for Task Group AY for the September 2019 session.</a:t>
            </a:r>
          </a:p>
        </p:txBody>
      </p:sp>
      <p:sp>
        <p:nvSpPr>
          <p:cNvPr id="2" name="Footer Placeholder 1"/>
          <p:cNvSpPr>
            <a:spLocks noGrp="1"/>
          </p:cNvSpPr>
          <p:nvPr>
            <p:ph type="ftr" idx="14"/>
          </p:nvPr>
        </p:nvSpPr>
        <p:spPr/>
        <p:txBody>
          <a:bodyPr/>
          <a:lstStyle/>
          <a:p>
            <a:r>
              <a:rPr lang="en-GB" smtClean="0"/>
              <a:t>Edward Au, Huawei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Work Completed</a:t>
            </a:r>
          </a:p>
        </p:txBody>
      </p:sp>
      <p:sp>
        <p:nvSpPr>
          <p:cNvPr id="19460" name="Rectangle 3"/>
          <p:cNvSpPr txBox="1">
            <a:spLocks noChangeArrowheads="1"/>
          </p:cNvSpPr>
          <p:nvPr/>
        </p:nvSpPr>
        <p:spPr bwMode="auto">
          <a:xfrm>
            <a:off x="2209800" y="18288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1225"/>
              </a:spcBef>
            </a:pPr>
            <a:r>
              <a:rPr lang="en-CA" altLang="en-US"/>
              <a:t>Resolved all the remaining comments received from the second recirculation working group technical letter ballot, LB242, on Draft 4.0</a:t>
            </a:r>
          </a:p>
          <a:p>
            <a:pPr algn="just">
              <a:spcBef>
                <a:spcPts val="1225"/>
              </a:spcBef>
            </a:pPr>
            <a:r>
              <a:rPr lang="en-CA" altLang="en-US"/>
              <a:t>Approve a 15-day recirculation working group technical letter ballot on Draft 5.0</a:t>
            </a:r>
          </a:p>
          <a:p>
            <a:pPr lvl="1" algn="just">
              <a:spcBef>
                <a:spcPts val="600"/>
              </a:spcBef>
            </a:pPr>
            <a:r>
              <a:rPr lang="en-CA" altLang="en-US"/>
              <a:t>The ballot starts only after P802.11REVmd D3.0 is available</a:t>
            </a:r>
          </a:p>
          <a:p>
            <a:pPr algn="just">
              <a:spcBef>
                <a:spcPts val="1225"/>
              </a:spcBef>
            </a:pPr>
            <a:r>
              <a:rPr lang="en-CA" altLang="en-US"/>
              <a:t>Reviewed 2 technical contributions</a:t>
            </a:r>
          </a:p>
          <a:p>
            <a:pPr lvl="1" algn="just">
              <a:spcBef>
                <a:spcPts val="600"/>
              </a:spcBef>
            </a:pPr>
            <a:endParaRPr lang="en-CA" altLang="en-US"/>
          </a:p>
          <a:p>
            <a:pPr lvl="1" algn="just">
              <a:spcBef>
                <a:spcPts val="1225"/>
              </a:spcBef>
            </a:pPr>
            <a:endParaRPr lang="en-CA" altLang="en-US"/>
          </a:p>
          <a:p>
            <a:pPr algn="just">
              <a:spcBef>
                <a:spcPts val="1225"/>
              </a:spcBef>
            </a:pPr>
            <a:endParaRPr lang="en-CA" altLang="en-US"/>
          </a:p>
          <a:p>
            <a:pPr algn="just">
              <a:spcBef>
                <a:spcPts val="1225"/>
              </a:spcBef>
            </a:pPr>
            <a:endParaRPr lang="en-CA" altLang="en-US"/>
          </a:p>
          <a:p>
            <a:pPr algn="just">
              <a:spcBef>
                <a:spcPts val="1225"/>
              </a:spcBef>
            </a:pPr>
            <a:endParaRPr lang="en-CA" altLang="en-US"/>
          </a:p>
          <a:p>
            <a:pPr algn="just">
              <a:spcBef>
                <a:spcPts val="1225"/>
              </a:spcBef>
            </a:pPr>
            <a:endParaRPr lang="en-CA" altLang="en-US"/>
          </a:p>
          <a:p>
            <a:pPr algn="just">
              <a:spcBef>
                <a:spcPts val="1225"/>
              </a:spcBef>
            </a:pPr>
            <a:endParaRPr lang="en-CA" altLang="en-US"/>
          </a:p>
          <a:p>
            <a:pPr algn="just">
              <a:spcBef>
                <a:spcPts val="1225"/>
              </a:spcBef>
            </a:pPr>
            <a:endParaRPr lang="en-US" altLang="en-US"/>
          </a:p>
          <a:p>
            <a:pPr lvl="1" algn="just">
              <a:spcBef>
                <a:spcPts val="1225"/>
              </a:spcBef>
            </a:pPr>
            <a:endParaRPr lang="en-US" altLang="en-US"/>
          </a:p>
          <a:p>
            <a:pPr lvl="1" algn="just"/>
            <a:endParaRPr lang="en-US" altLang="en-US"/>
          </a:p>
          <a:p>
            <a:pPr lvl="1"/>
            <a:endParaRPr lang="en-US" altLang="en-US"/>
          </a:p>
          <a:p>
            <a:pPr lvl="1"/>
            <a:endParaRPr lang="en-US" altLang="en-US"/>
          </a:p>
        </p:txBody>
      </p:sp>
      <p:sp>
        <p:nvSpPr>
          <p:cNvPr id="2" name="Footer Placeholder 1"/>
          <p:cNvSpPr>
            <a:spLocks noGrp="1"/>
          </p:cNvSpPr>
          <p:nvPr>
            <p:ph type="ftr" idx="14"/>
          </p:nvPr>
        </p:nvSpPr>
        <p:spPr/>
        <p:txBody>
          <a:bodyPr/>
          <a:lstStyle/>
          <a:p>
            <a:r>
              <a:rPr lang="en-GB" smtClean="0"/>
              <a:t>Edward Au, Huawei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(Sept 2019)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2019-09-16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spid="_x0000_s4109" name="Document" r:id="rId4" imgW="10439485" imgH="2546686" progId="Word.Document.8">
                  <p:embed/>
                </p:oleObj>
              </mc:Choice>
              <mc:Fallback>
                <p:oleObj name="Document" r:id="rId4" imgW="10439485" imgH="2546686" progId="Word.Document.8">
                  <p:embed/>
                  <p:pic>
                    <p:nvPicPr>
                      <p:cNvPr id="0" name=""/>
                      <p:cNvPicPr>
                        <a:picLocks noChangeAspect="1" noChangeArrowheads="1"/>
                      </p:cNvPicPr>
                      <p:nvPr/>
                    </p:nvPicPr>
                    <p:blipFill>
                      <a:blip r:embed="rId5"/>
                      <a:srcRect/>
                      <a:stretch>
                        <a:fillRect/>
                      </a:stretch>
                    </p:blipFill>
                    <p:spPr bwMode="auto">
                      <a:xfrm>
                        <a:off x="993775" y="2436813"/>
                        <a:ext cx="10123488" cy="246062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p:cNvSpPr>
            <a:spLocks noGrp="1"/>
          </p:cNvSpPr>
          <p:nvPr>
            <p:ph type="ftr" idx="11"/>
          </p:nvPr>
        </p:nvSpPr>
        <p:spPr/>
        <p:txBody>
          <a:bodyPr/>
          <a:lstStyle/>
          <a:p>
            <a:r>
              <a:rPr lang="en-GB" smtClean="0"/>
              <a:t>Robert Stacey, Intel</a:t>
            </a:r>
            <a:endParaRPr lang="en-GB"/>
          </a:p>
        </p:txBody>
      </p:sp>
      <p:sp>
        <p:nvSpPr>
          <p:cNvPr id="3" name="Slide Number Placeholder 2"/>
          <p:cNvSpPr>
            <a:spLocks noGrp="1"/>
          </p:cNvSpPr>
          <p:nvPr>
            <p:ph type="sldNum" idx="12"/>
          </p:nvPr>
        </p:nvSpPr>
        <p:spPr/>
        <p:txBody>
          <a:bodyPr/>
          <a:lstStyle/>
          <a:p>
            <a:r>
              <a:rPr lang="en-GB" smtClean="0"/>
              <a:t>Slide </a:t>
            </a:r>
            <a:fld id="{DE40C9FC-4879-4F20-9ECA-A574A90476B7}" type="slidenum">
              <a:rPr lang="en-GB" smtClean="0"/>
              <a:pPr/>
              <a:t>5</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Timeline update</a:t>
            </a:r>
          </a:p>
          <a:p>
            <a:pPr algn="ctr">
              <a:spcBef>
                <a:spcPct val="0"/>
              </a:spcBef>
              <a:buFontTx/>
              <a:buNone/>
            </a:pPr>
            <a:r>
              <a:rPr lang="en-US" altLang="en-US" sz="1800">
                <a:solidFill>
                  <a:schemeClr val="tx2"/>
                </a:solidFill>
              </a:rPr>
              <a:t>(changes are shown in red)</a:t>
            </a:r>
          </a:p>
        </p:txBody>
      </p:sp>
      <p:sp>
        <p:nvSpPr>
          <p:cNvPr id="21510" name="Rectangle 3"/>
          <p:cNvSpPr txBox="1">
            <a:spLocks noChangeArrowheads="1"/>
          </p:cNvSpPr>
          <p:nvPr/>
        </p:nvSpPr>
        <p:spPr bwMode="auto">
          <a:xfrm>
            <a:off x="2286000" y="1839914"/>
            <a:ext cx="7772400" cy="448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tabLst>
                <a:tab pos="131445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131445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131445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131445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131445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131445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131445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131445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1314450" algn="l"/>
              </a:tabLst>
              <a:defRPr sz="1600">
                <a:solidFill>
                  <a:schemeClr val="tx1"/>
                </a:solidFill>
                <a:latin typeface="Times New Roman" panose="02020603050405020304" pitchFamily="18" charset="0"/>
                <a:ea typeface="MS PGothic" panose="020B0600070205080204" pitchFamily="34" charset="-128"/>
              </a:defRPr>
            </a:lvl9pPr>
          </a:lstStyle>
          <a:p>
            <a:pPr algn="just">
              <a:spcBef>
                <a:spcPts val="600"/>
              </a:spcBef>
            </a:pPr>
            <a:r>
              <a:rPr lang="en-US" altLang="en-US" sz="1800"/>
              <a:t>2019/09:	Third recirculation WGLB on Draft 5.0</a:t>
            </a:r>
          </a:p>
          <a:p>
            <a:pPr algn="just">
              <a:spcBef>
                <a:spcPts val="600"/>
              </a:spcBef>
            </a:pPr>
            <a:r>
              <a:rPr lang="en-US" altLang="en-US" sz="1800"/>
              <a:t>2019/11: 	Seek EC approval for SA technical letter ballot</a:t>
            </a:r>
          </a:p>
          <a:p>
            <a:pPr algn="just">
              <a:spcBef>
                <a:spcPts val="600"/>
              </a:spcBef>
            </a:pPr>
            <a:r>
              <a:rPr lang="en-US" altLang="en-US" sz="1800"/>
              <a:t>2019/11: 	Fourth recirculation WGLB on Draft 5.0 (i.e., unchanged draft)</a:t>
            </a:r>
          </a:p>
          <a:p>
            <a:pPr algn="just">
              <a:spcBef>
                <a:spcPts val="600"/>
              </a:spcBef>
            </a:pPr>
            <a:r>
              <a:rPr lang="en-US" altLang="en-US" sz="1800">
                <a:solidFill>
                  <a:srgbClr val="FF3300"/>
                </a:solidFill>
              </a:rPr>
              <a:t>2019/11:	Reform the SA letter ballot pool, if needed</a:t>
            </a:r>
          </a:p>
          <a:p>
            <a:pPr algn="just">
              <a:spcBef>
                <a:spcPts val="600"/>
              </a:spcBef>
            </a:pPr>
            <a:r>
              <a:rPr lang="en-US" altLang="en-US" sz="1800">
                <a:solidFill>
                  <a:srgbClr val="FF3300"/>
                </a:solidFill>
              </a:rPr>
              <a:t>2020/01</a:t>
            </a:r>
            <a:r>
              <a:rPr lang="en-US" altLang="en-US" sz="1800"/>
              <a:t>:	Initial SA technical letter ballot (Draft 5.0)</a:t>
            </a:r>
          </a:p>
          <a:p>
            <a:pPr algn="just">
              <a:spcBef>
                <a:spcPts val="600"/>
              </a:spcBef>
            </a:pPr>
            <a:r>
              <a:rPr lang="en-US" altLang="en-US" sz="1800"/>
              <a:t>2020/03: 	First recirculation SA letter ballot (Draft 6.0)</a:t>
            </a:r>
          </a:p>
          <a:p>
            <a:pPr algn="just">
              <a:spcBef>
                <a:spcPts val="600"/>
              </a:spcBef>
            </a:pPr>
            <a:r>
              <a:rPr lang="en-US" altLang="en-US" sz="1800"/>
              <a:t>2020/04: 	Second Recirculation SA Ballot (Draft 7.0)</a:t>
            </a:r>
          </a:p>
          <a:p>
            <a:pPr algn="just">
              <a:spcBef>
                <a:spcPts val="600"/>
              </a:spcBef>
            </a:pPr>
            <a:r>
              <a:rPr lang="en-US" altLang="en-US" sz="1800"/>
              <a:t>2020/05:	Third Recirculation SA Ballot (Draft 7.0 unchanged)</a:t>
            </a:r>
          </a:p>
          <a:p>
            <a:pPr algn="just">
              <a:spcBef>
                <a:spcPts val="600"/>
              </a:spcBef>
            </a:pPr>
            <a:r>
              <a:rPr lang="en-US" altLang="en-US" sz="1800"/>
              <a:t>2020/07:  	Final 802.11 WG approval</a:t>
            </a:r>
          </a:p>
          <a:p>
            <a:pPr algn="just">
              <a:spcBef>
                <a:spcPts val="600"/>
              </a:spcBef>
            </a:pPr>
            <a:r>
              <a:rPr lang="en-US" altLang="en-US" sz="1800"/>
              <a:t>2020/07:  	Final EC approval</a:t>
            </a:r>
          </a:p>
          <a:p>
            <a:pPr algn="just">
              <a:spcBef>
                <a:spcPts val="600"/>
              </a:spcBef>
            </a:pPr>
            <a:r>
              <a:rPr lang="en-US" altLang="en-US" sz="1800"/>
              <a:t>2020/09:	RevCom &amp; Standards Board Final</a:t>
            </a:r>
          </a:p>
          <a:p>
            <a:pPr lvl="1" algn="just">
              <a:spcBef>
                <a:spcPts val="600"/>
              </a:spcBef>
            </a:pPr>
            <a:endParaRPr lang="en-US" altLang="en-US" sz="1600"/>
          </a:p>
          <a:p>
            <a:pPr lvl="1" algn="just">
              <a:spcBef>
                <a:spcPts val="600"/>
              </a:spcBef>
            </a:pPr>
            <a:endParaRPr lang="en-US" altLang="en-US" sz="1600"/>
          </a:p>
          <a:p>
            <a:pPr lvl="1">
              <a:spcBef>
                <a:spcPts val="600"/>
              </a:spcBef>
            </a:pPr>
            <a:endParaRPr lang="en-US" altLang="en-US" sz="1600"/>
          </a:p>
          <a:p>
            <a:pPr lvl="1">
              <a:spcBef>
                <a:spcPts val="600"/>
              </a:spcBef>
            </a:pPr>
            <a:endParaRPr lang="en-US" altLang="en-US" sz="1600"/>
          </a:p>
        </p:txBody>
      </p:sp>
      <p:sp>
        <p:nvSpPr>
          <p:cNvPr id="2" name="Footer Placeholder 1"/>
          <p:cNvSpPr>
            <a:spLocks noGrp="1"/>
          </p:cNvSpPr>
          <p:nvPr>
            <p:ph type="ftr" idx="14"/>
          </p:nvPr>
        </p:nvSpPr>
        <p:spPr/>
        <p:txBody>
          <a:bodyPr/>
          <a:lstStyle/>
          <a:p>
            <a:r>
              <a:rPr lang="en-GB" smtClean="0"/>
              <a:t>Edward Au, Huawei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Goals for November 2019 plenary</a:t>
            </a:r>
          </a:p>
        </p:txBody>
      </p:sp>
      <p:sp>
        <p:nvSpPr>
          <p:cNvPr id="23556" name="Rectangle 3"/>
          <p:cNvSpPr txBox="1">
            <a:spLocks noChangeArrowheads="1"/>
          </p:cNvSpPr>
          <p:nvPr/>
        </p:nvSpPr>
        <p:spPr bwMode="auto">
          <a:xfrm>
            <a:off x="2209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1225"/>
              </a:spcBef>
            </a:pPr>
            <a:r>
              <a:rPr lang="en-US" altLang="en-US"/>
              <a:t>Comment resolution on Draft 5.0</a:t>
            </a:r>
          </a:p>
          <a:p>
            <a:pPr algn="just">
              <a:spcBef>
                <a:spcPts val="1225"/>
              </a:spcBef>
            </a:pPr>
            <a:r>
              <a:rPr lang="en-US" altLang="en-US"/>
              <a:t>Draft readiness for the initial Standards Association (SA) technical letter ballot</a:t>
            </a:r>
          </a:p>
          <a:p>
            <a:pPr algn="just">
              <a:spcBef>
                <a:spcPts val="1225"/>
              </a:spcBef>
            </a:pPr>
            <a:r>
              <a:rPr lang="en-US" altLang="en-US"/>
              <a:t>Technical presentation</a:t>
            </a:r>
          </a:p>
          <a:p>
            <a:pPr algn="just">
              <a:spcBef>
                <a:spcPts val="1225"/>
              </a:spcBef>
            </a:pPr>
            <a:endParaRPr lang="en-US" altLang="en-US"/>
          </a:p>
          <a:p>
            <a:pPr algn="just">
              <a:spcBef>
                <a:spcPts val="1225"/>
              </a:spcBef>
            </a:pPr>
            <a:endParaRPr lang="en-US" altLang="en-US"/>
          </a:p>
          <a:p>
            <a:pPr algn="just">
              <a:spcBef>
                <a:spcPts val="1225"/>
              </a:spcBef>
            </a:pPr>
            <a:endParaRPr lang="en-US" altLang="en-US"/>
          </a:p>
          <a:p>
            <a:pPr lvl="1" algn="just"/>
            <a:endParaRPr lang="en-US" altLang="en-US"/>
          </a:p>
          <a:p>
            <a:pPr lvl="1"/>
            <a:endParaRPr lang="en-US" altLang="en-US"/>
          </a:p>
          <a:p>
            <a:pPr lvl="1"/>
            <a:endParaRPr lang="en-US" altLang="en-US"/>
          </a:p>
        </p:txBody>
      </p:sp>
      <p:sp>
        <p:nvSpPr>
          <p:cNvPr id="2" name="Footer Placeholder 1"/>
          <p:cNvSpPr>
            <a:spLocks noGrp="1"/>
          </p:cNvSpPr>
          <p:nvPr>
            <p:ph type="ftr" idx="14"/>
          </p:nvPr>
        </p:nvSpPr>
        <p:spPr/>
        <p:txBody>
          <a:bodyPr/>
          <a:lstStyle/>
          <a:p>
            <a:r>
              <a:rPr lang="en-GB" smtClean="0"/>
              <a:t>Edward Au, Huawei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Teleconference Schedule</a:t>
            </a:r>
          </a:p>
        </p:txBody>
      </p:sp>
      <p:sp>
        <p:nvSpPr>
          <p:cNvPr id="25604" name="Rectangle 3"/>
          <p:cNvSpPr txBox="1">
            <a:spLocks noChangeArrowheads="1"/>
          </p:cNvSpPr>
          <p:nvPr/>
        </p:nvSpPr>
        <p:spPr bwMode="auto">
          <a:xfrm>
            <a:off x="2209800" y="1828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600"/>
              </a:spcBef>
            </a:pPr>
            <a:r>
              <a:rPr lang="en-US" altLang="en-US">
                <a:cs typeface="Times New Roman" panose="02020603050405020304" pitchFamily="18" charset="0"/>
              </a:rPr>
              <a:t>None</a:t>
            </a:r>
          </a:p>
          <a:p>
            <a:pPr algn="just">
              <a:spcBef>
                <a:spcPts val="600"/>
              </a:spcBef>
            </a:pPr>
            <a:endParaRPr lang="en-US" altLang="en-US">
              <a:cs typeface="Times New Roman" panose="02020603050405020304" pitchFamily="18" charset="0"/>
            </a:endParaRPr>
          </a:p>
          <a:p>
            <a:pPr algn="just">
              <a:spcBef>
                <a:spcPts val="1225"/>
              </a:spcBef>
            </a:pPr>
            <a:endParaRPr lang="en-US" altLang="en-US">
              <a:cs typeface="Times New Roman" panose="02020603050405020304" pitchFamily="18" charset="0"/>
            </a:endParaRPr>
          </a:p>
          <a:p>
            <a:pPr algn="just">
              <a:spcBef>
                <a:spcPts val="1225"/>
              </a:spcBef>
            </a:pPr>
            <a:endParaRPr lang="en-US" altLang="en-US">
              <a:cs typeface="Times New Roman" panose="02020603050405020304" pitchFamily="18" charset="0"/>
            </a:endParaRPr>
          </a:p>
          <a:p>
            <a:pPr algn="just">
              <a:spcBef>
                <a:spcPts val="1225"/>
              </a:spcBef>
            </a:pPr>
            <a:endParaRPr lang="en-US" altLang="en-US">
              <a:cs typeface="Times New Roman" panose="02020603050405020304" pitchFamily="18" charset="0"/>
            </a:endParaRPr>
          </a:p>
          <a:p>
            <a:pPr algn="just">
              <a:spcBef>
                <a:spcPts val="1225"/>
              </a:spcBef>
            </a:pPr>
            <a:endParaRPr lang="en-US" altLang="en-US">
              <a:cs typeface="Times New Roman" panose="02020603050405020304" pitchFamily="18" charset="0"/>
            </a:endParaRPr>
          </a:p>
          <a:p>
            <a:pPr lvl="1" algn="just"/>
            <a:endParaRPr lang="en-US" altLang="en-US">
              <a:cs typeface="Times New Roman" panose="02020603050405020304" pitchFamily="18" charset="0"/>
            </a:endParaRPr>
          </a:p>
          <a:p>
            <a:pPr lvl="1"/>
            <a:endParaRPr lang="en-US" altLang="en-US">
              <a:cs typeface="Times New Roman" panose="02020603050405020304" pitchFamily="18" charset="0"/>
            </a:endParaRPr>
          </a:p>
          <a:p>
            <a:pPr lvl="1"/>
            <a:endParaRPr lang="en-US" altLang="en-US">
              <a:cs typeface="Times New Roman" panose="02020603050405020304" pitchFamily="18" charset="0"/>
            </a:endParaRPr>
          </a:p>
        </p:txBody>
      </p:sp>
      <p:sp>
        <p:nvSpPr>
          <p:cNvPr id="2" name="Footer Placeholder 1"/>
          <p:cNvSpPr>
            <a:spLocks noGrp="1"/>
          </p:cNvSpPr>
          <p:nvPr>
            <p:ph type="ftr" idx="14"/>
          </p:nvPr>
        </p:nvSpPr>
        <p:spPr/>
        <p:txBody>
          <a:bodyPr/>
          <a:lstStyle/>
          <a:p>
            <a:r>
              <a:rPr lang="en-GB" smtClean="0"/>
              <a:t>Edward Au, Huawei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Sep Meeting Closing Report</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2019-09-19</a:t>
            </a:r>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13325" name="Document" r:id="rId4" imgW="10797356" imgH="2534496" progId="Word.Document.8">
                  <p:embed/>
                </p:oleObj>
              </mc:Choice>
              <mc:Fallback>
                <p:oleObj name="Document" r:id="rId4" imgW="10797356" imgH="2534496" progId="Word.Document.8">
                  <p:embed/>
                  <p:pic>
                    <p:nvPicPr>
                      <p:cNvPr id="0" name=""/>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p:cNvSpPr>
            <a:spLocks noGrp="1"/>
          </p:cNvSpPr>
          <p:nvPr>
            <p:ph type="ftr" idx="11"/>
          </p:nvPr>
        </p:nvSpPr>
        <p:spPr/>
        <p:txBody>
          <a:bodyPr/>
          <a:lstStyle/>
          <a:p>
            <a:r>
              <a:rPr lang="en-GB" smtClean="0"/>
              <a:t>Jonathan Segev, Intel</a:t>
            </a:r>
            <a:endParaRPr lang="en-GB"/>
          </a:p>
        </p:txBody>
      </p:sp>
      <p:sp>
        <p:nvSpPr>
          <p:cNvPr id="3" name="Slide Number Placeholder 2"/>
          <p:cNvSpPr>
            <a:spLocks noGrp="1"/>
          </p:cNvSpPr>
          <p:nvPr>
            <p:ph type="sldNum" idx="12"/>
          </p:nvPr>
        </p:nvSpPr>
        <p:spPr/>
        <p:txBody>
          <a:bodyPr/>
          <a:lstStyle/>
          <a:p>
            <a:r>
              <a:rPr lang="en-GB" smtClean="0"/>
              <a:t>Slide </a:t>
            </a:r>
            <a:fld id="{DE40C9FC-4879-4F20-9ECA-A574A90476B7}" type="slidenum">
              <a:rPr lang="en-GB" smtClean="0"/>
              <a:pPr/>
              <a:t>53</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dirty="0" smtClean="0"/>
              <a:t>This </a:t>
            </a:r>
            <a:r>
              <a:rPr lang="en-US" dirty="0"/>
              <a:t>document is the </a:t>
            </a:r>
            <a:r>
              <a:rPr lang="en-US" dirty="0" err="1"/>
              <a:t>TGaz</a:t>
            </a:r>
            <a:r>
              <a:rPr lang="en-US" dirty="0"/>
              <a:t> Next Generation Positioning closing report for the </a:t>
            </a:r>
            <a:r>
              <a:rPr lang="en-US" dirty="0" smtClean="0"/>
              <a:t>Vietnam, Sep. 2019 </a:t>
            </a:r>
            <a:r>
              <a:rPr lang="en-US" dirty="0"/>
              <a:t>meeting.</a:t>
            </a:r>
          </a:p>
          <a:p>
            <a:pPr indent="12700" algn="just">
              <a:spcBef>
                <a:spcPct val="20000"/>
              </a:spcBef>
            </a:pPr>
            <a:endParaRPr lang="en-US" altLang="en-US" dirty="0"/>
          </a:p>
        </p:txBody>
      </p:sp>
      <p:sp>
        <p:nvSpPr>
          <p:cNvPr id="2" name="Footer Placeholder 1"/>
          <p:cNvSpPr>
            <a:spLocks noGrp="1"/>
          </p:cNvSpPr>
          <p:nvPr>
            <p:ph type="ftr" idx="14"/>
          </p:nvPr>
        </p:nvSpPr>
        <p:spPr/>
        <p:txBody>
          <a:bodyPr/>
          <a:lstStyle/>
          <a:p>
            <a:r>
              <a:rPr lang="en-GB" smtClean="0"/>
              <a:t>Jonathan Segev, Intel</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7" name="Date Placeholder 6"/>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a:t>TG Status And Work Completed</a:t>
            </a:r>
            <a:endParaRPr lang="en-US" sz="4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Adopted roughly +</a:t>
            </a:r>
            <a:r>
              <a:rPr lang="en-US" b="0" dirty="0" smtClean="0"/>
              <a:t>240 technical </a:t>
            </a:r>
            <a:r>
              <a:rPr lang="en-US" b="0" dirty="0"/>
              <a:t>comments.</a:t>
            </a:r>
          </a:p>
          <a:p>
            <a:pPr>
              <a:buFont typeface="Arial" panose="020B0604020202020204" pitchFamily="34" charset="0"/>
              <a:buChar char="•"/>
            </a:pPr>
            <a:r>
              <a:rPr lang="en-US" b="0" dirty="0" smtClean="0"/>
              <a:t>Evaluated </a:t>
            </a:r>
            <a:r>
              <a:rPr lang="en-US" b="0" dirty="0"/>
              <a:t>current status and plans for re-circulation ballot.</a:t>
            </a:r>
          </a:p>
          <a:p>
            <a:pPr>
              <a:buFont typeface="Arial" panose="020B0604020202020204" pitchFamily="34" charset="0"/>
              <a:buChar char="•"/>
            </a:pPr>
            <a:r>
              <a:rPr lang="en-US" b="0" dirty="0"/>
              <a:t>Group met for 8 meeting slots and reviewed a total of </a:t>
            </a:r>
            <a:r>
              <a:rPr lang="en-US" b="0" dirty="0" smtClean="0"/>
              <a:t>20 </a:t>
            </a:r>
            <a:r>
              <a:rPr lang="en-US" b="0" dirty="0"/>
              <a:t>submissions</a:t>
            </a:r>
            <a:r>
              <a:rPr lang="en-US" b="0" dirty="0" smtClean="0"/>
              <a:t>.</a:t>
            </a:r>
          </a:p>
          <a:p>
            <a:pPr>
              <a:buFont typeface="Arial" panose="020B0604020202020204" pitchFamily="34" charset="0"/>
              <a:buChar char="•"/>
            </a:pPr>
            <a:r>
              <a:rPr lang="en-US" b="0" dirty="0" smtClean="0"/>
              <a:t>Group updated its timeline to reflect target recirculation out of Nov. meeting. </a:t>
            </a:r>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7" name="Footer Placeholder 6"/>
          <p:cNvSpPr>
            <a:spLocks noGrp="1"/>
          </p:cNvSpPr>
          <p:nvPr>
            <p:ph type="ftr" idx="14"/>
          </p:nvPr>
        </p:nvSpPr>
        <p:spPr/>
        <p:txBody>
          <a:bodyPr/>
          <a:lstStyle/>
          <a:p>
            <a:r>
              <a:rPr lang="en-GB" smtClean="0"/>
              <a:t>Jonathan Segev, Intel</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76176718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a:t>
            </a:r>
            <a:r>
              <a:rPr lang="en-US" smtClean="0"/>
              <a:t>Towards November </a:t>
            </a:r>
            <a:r>
              <a:rPr lang="en-US" dirty="0" smtClean="0"/>
              <a:t>Meeting and Beyond</a:t>
            </a:r>
            <a:endParaRPr lang="en-US" dirty="0"/>
          </a:p>
        </p:txBody>
      </p:sp>
      <p:sp>
        <p:nvSpPr>
          <p:cNvPr id="3" name="Content Placeholder 2"/>
          <p:cNvSpPr>
            <a:spLocks noGrp="1"/>
          </p:cNvSpPr>
          <p:nvPr>
            <p:ph idx="1"/>
          </p:nvPr>
        </p:nvSpPr>
        <p:spPr>
          <a:xfrm>
            <a:off x="929217" y="1628800"/>
            <a:ext cx="10361084" cy="4473253"/>
          </a:xfrm>
        </p:spPr>
        <p:txBody>
          <a:bodyPr/>
          <a:lstStyle/>
          <a:p>
            <a:pPr>
              <a:buFont typeface="Arial" panose="020B0604020202020204" pitchFamily="34" charset="0"/>
              <a:buChar char="•"/>
            </a:pPr>
            <a:r>
              <a:rPr lang="en-US" b="0" dirty="0" smtClean="0"/>
              <a:t>Complete </a:t>
            </a:r>
            <a:r>
              <a:rPr lang="en-US" b="0" dirty="0"/>
              <a:t>LB240 comment resolution and initiate a recirculation ballot coming out of the Nov. meeting. </a:t>
            </a:r>
          </a:p>
          <a:p>
            <a:pPr>
              <a:buFont typeface="Arial" panose="020B0604020202020204" pitchFamily="34" charset="0"/>
              <a:buChar char="•"/>
            </a:pPr>
            <a:r>
              <a:rPr lang="en-US" b="0" dirty="0"/>
              <a:t>Publish a new baseline minor draft D1.5 coming out of the Sep. meeting for use by CRC, which includes all adopted CR from Sep. meeting.</a:t>
            </a:r>
          </a:p>
          <a:p>
            <a:pPr>
              <a:buFont typeface="Arial" panose="020B0604020202020204" pitchFamily="34" charset="0"/>
              <a:buChar char="•"/>
            </a:pPr>
            <a:r>
              <a:rPr lang="en-US" b="0" dirty="0"/>
              <a:t>Have a 3 day ad hoc for the purpose of comment resolution</a:t>
            </a:r>
            <a:r>
              <a:rPr lang="en-US" b="0" dirty="0" smtClean="0"/>
              <a:t>.</a:t>
            </a:r>
            <a:endParaRPr lang="en-US" b="0" dirty="0"/>
          </a:p>
        </p:txBody>
      </p:sp>
      <p:sp>
        <p:nvSpPr>
          <p:cNvPr id="7" name="Footer Placeholder 6"/>
          <p:cNvSpPr>
            <a:spLocks noGrp="1"/>
          </p:cNvSpPr>
          <p:nvPr>
            <p:ph type="ftr" idx="14"/>
          </p:nvPr>
        </p:nvSpPr>
        <p:spPr/>
        <p:txBody>
          <a:bodyPr/>
          <a:lstStyle/>
          <a:p>
            <a:r>
              <a:rPr lang="en-GB" smtClean="0"/>
              <a:t>Jonathan Segev, Intel</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92122156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Oct. 2</a:t>
            </a:r>
            <a:r>
              <a:rPr lang="en-US" altLang="en-US" baseline="30000" dirty="0"/>
              <a:t>nd</a:t>
            </a:r>
            <a:r>
              <a:rPr lang="en-US" altLang="en-US" dirty="0"/>
              <a:t> 	(Wednesday), 13:00 ET – 14:30 ET</a:t>
            </a:r>
          </a:p>
          <a:p>
            <a:pPr>
              <a:buFont typeface="Arial" panose="020B0604020202020204" pitchFamily="34" charset="0"/>
              <a:buChar char="•"/>
            </a:pPr>
            <a:r>
              <a:rPr lang="en-US" altLang="en-US" dirty="0"/>
              <a:t>Oct. 9</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16</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30</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6</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20</a:t>
            </a:r>
            <a:r>
              <a:rPr lang="en-US" altLang="en-US" baseline="30000" dirty="0"/>
              <a:t>th</a:t>
            </a:r>
            <a:r>
              <a:rPr lang="en-US" altLang="en-US" dirty="0"/>
              <a:t> 	(Wednesday), 13:00 ET – 14:30 ET – as needed</a:t>
            </a:r>
          </a:p>
          <a:p>
            <a:pPr marL="0" indent="0"/>
            <a:endParaRPr lang="en-US" altLang="en-US" dirty="0"/>
          </a:p>
          <a:p>
            <a:pPr marL="0" indent="0"/>
            <a:endParaRPr lang="en-US" altLang="en-US" dirty="0"/>
          </a:p>
          <a:p>
            <a:pPr>
              <a:buFont typeface="Arial" panose="020B0604020202020204" pitchFamily="34" charset="0"/>
              <a:buChar char="•"/>
            </a:pPr>
            <a:endParaRPr lang="en-US" altLang="en-US"/>
          </a:p>
          <a:p>
            <a:endParaRPr lang="en-US" b="0" dirty="0"/>
          </a:p>
        </p:txBody>
      </p:sp>
      <p:sp>
        <p:nvSpPr>
          <p:cNvPr id="7" name="Footer Placeholder 6"/>
          <p:cNvSpPr>
            <a:spLocks noGrp="1"/>
          </p:cNvSpPr>
          <p:nvPr>
            <p:ph type="ftr" idx="14"/>
          </p:nvPr>
        </p:nvSpPr>
        <p:spPr/>
        <p:txBody>
          <a:bodyPr/>
          <a:lstStyle/>
          <a:p>
            <a:r>
              <a:rPr lang="en-GB" smtClean="0"/>
              <a:t>Jonathan Segev, Intel</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07172287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9"/>
          <p:cNvSpPr>
            <a:spLocks noGrp="1"/>
          </p:cNvSpPr>
          <p:nvPr>
            <p:ph type="title"/>
          </p:nvPr>
        </p:nvSpPr>
        <p:spPr/>
        <p:txBody>
          <a:bodyPr/>
          <a:lstStyle/>
          <a:p>
            <a:r>
              <a:rPr lang="en-US" altLang="en-US" dirty="0" smtClean="0"/>
              <a:t>2019 September</a:t>
            </a:r>
            <a:br>
              <a:rPr lang="en-US" altLang="en-US" dirty="0" smtClean="0"/>
            </a:br>
            <a:r>
              <a:rPr lang="en-US" altLang="en-US" dirty="0" err="1" smtClean="0"/>
              <a:t>TGba</a:t>
            </a:r>
            <a:r>
              <a:rPr lang="en-US" altLang="en-US" dirty="0" smtClean="0"/>
              <a:t> Closing Report</a:t>
            </a:r>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2019-9-18</a:t>
            </a:r>
            <a:endParaRPr lang="en-GB" sz="2000" b="0" kern="0" dirty="0"/>
          </a:p>
        </p:txBody>
      </p:sp>
      <p:sp>
        <p:nvSpPr>
          <p:cNvPr id="4103"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a:solidFill>
                  <a:srgbClr val="000000"/>
                </a:solidFill>
              </a:rPr>
              <a:t>Authors:</a:t>
            </a:r>
          </a:p>
        </p:txBody>
      </p:sp>
      <p:graphicFrame>
        <p:nvGraphicFramePr>
          <p:cNvPr id="4104" name="Object 3"/>
          <p:cNvGraphicFramePr>
            <a:graphicFrameLocks noChangeAspect="1"/>
          </p:cNvGraphicFramePr>
          <p:nvPr/>
        </p:nvGraphicFramePr>
        <p:xfrm>
          <a:off x="2300289" y="3062289"/>
          <a:ext cx="7177087" cy="2625725"/>
        </p:xfrm>
        <a:graphic>
          <a:graphicData uri="http://schemas.openxmlformats.org/presentationml/2006/ole">
            <mc:AlternateContent xmlns:mc="http://schemas.openxmlformats.org/markup-compatibility/2006">
              <mc:Choice xmlns:v="urn:schemas-microsoft-com:vml" Requires="v">
                <p:oleObj spid="_x0000_s14349" name="Document" r:id="rId4" imgW="8267030" imgH="3023616" progId="Word.Document.8">
                  <p:embed/>
                </p:oleObj>
              </mc:Choice>
              <mc:Fallback>
                <p:oleObj name="Document" r:id="rId4" imgW="8267030" imgH="3023616"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00289" y="3062289"/>
                        <a:ext cx="7177087" cy="26257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Footer Placeholder 1"/>
          <p:cNvSpPr>
            <a:spLocks noGrp="1"/>
          </p:cNvSpPr>
          <p:nvPr>
            <p:ph type="ftr" idx="11"/>
          </p:nvPr>
        </p:nvSpPr>
        <p:spPr/>
        <p:txBody>
          <a:bodyPr/>
          <a:lstStyle/>
          <a:p>
            <a:r>
              <a:rPr lang="en-GB" smtClean="0"/>
              <a:t>Minyoung Park, Intel</a:t>
            </a:r>
            <a:endParaRPr lang="en-GB"/>
          </a:p>
        </p:txBody>
      </p:sp>
      <p:sp>
        <p:nvSpPr>
          <p:cNvPr id="3" name="Slide Number Placeholder 2"/>
          <p:cNvSpPr>
            <a:spLocks noGrp="1"/>
          </p:cNvSpPr>
          <p:nvPr>
            <p:ph type="sldNum" idx="12"/>
          </p:nvPr>
        </p:nvSpPr>
        <p:spPr/>
        <p:txBody>
          <a:bodyPr/>
          <a:lstStyle/>
          <a:p>
            <a:r>
              <a:rPr lang="en-GB" smtClean="0"/>
              <a:t>Slide </a:t>
            </a:r>
            <a:fld id="{06B781AF-4CCF-49B0-A572-DE54FBE5D942}" type="slidenum">
              <a:rPr lang="en-GB" smtClean="0"/>
              <a:pPr/>
              <a:t>58</a:t>
            </a:fld>
            <a:endParaRPr lang="en-GB"/>
          </a:p>
        </p:txBody>
      </p:sp>
      <p:sp>
        <p:nvSpPr>
          <p:cNvPr id="6" name="Date Placeholder 5"/>
          <p:cNvSpPr>
            <a:spLocks noGrp="1"/>
          </p:cNvSpPr>
          <p:nvPr>
            <p:ph type="dt" idx="10"/>
          </p:nvPr>
        </p:nvSpPr>
        <p:spPr/>
        <p:txBody>
          <a:bodyPr/>
          <a:lstStyle/>
          <a:p>
            <a:r>
              <a:rPr lang="en-US" smtClean="0"/>
              <a:t>September 2019</a:t>
            </a:r>
            <a:endParaRPr lang="en-GB"/>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smtClean="0"/>
              <a:t>Work Completed</a:t>
            </a:r>
          </a:p>
        </p:txBody>
      </p:sp>
      <p:sp>
        <p:nvSpPr>
          <p:cNvPr id="6147" name="Content Placeholder 2"/>
          <p:cNvSpPr>
            <a:spLocks noGrp="1"/>
          </p:cNvSpPr>
          <p:nvPr>
            <p:ph idx="1"/>
          </p:nvPr>
        </p:nvSpPr>
        <p:spPr>
          <a:xfrm>
            <a:off x="1447800" y="1600201"/>
            <a:ext cx="9372599" cy="4875213"/>
          </a:xfrm>
        </p:spPr>
        <p:txBody>
          <a:bodyPr/>
          <a:lstStyle/>
          <a:p>
            <a:endParaRPr lang="en-US" altLang="en-US" dirty="0" smtClean="0"/>
          </a:p>
          <a:p>
            <a:pPr>
              <a:defRPr/>
            </a:pPr>
            <a:r>
              <a:rPr lang="en-US" altLang="en-US" dirty="0" smtClean="0"/>
              <a:t>Completed comment resolution on D3.0 (LB241)</a:t>
            </a:r>
          </a:p>
          <a:p>
            <a:pPr>
              <a:defRPr/>
            </a:pPr>
            <a:r>
              <a:rPr lang="en-US" altLang="en-US" dirty="0" smtClean="0"/>
              <a:t>Approved 15-day WG recirculation letter ballot</a:t>
            </a:r>
          </a:p>
          <a:p>
            <a:pPr>
              <a:defRPr/>
            </a:pPr>
            <a:r>
              <a:rPr lang="en-US" altLang="en-US" dirty="0" smtClean="0"/>
              <a:t>Reviewed </a:t>
            </a:r>
            <a:r>
              <a:rPr lang="en-US" altLang="en-US" dirty="0"/>
              <a:t>TG timeline</a:t>
            </a:r>
          </a:p>
          <a:p>
            <a:r>
              <a:rPr lang="en-US" altLang="en-US" dirty="0" smtClean="0"/>
              <a:t>Agenda: doc:11-19/1418r9</a:t>
            </a:r>
          </a:p>
          <a:p>
            <a:endParaRPr lang="en-US" altLang="en-US" dirty="0" smtClean="0"/>
          </a:p>
          <a:p>
            <a:endParaRPr lang="en-US" altLang="en-US" dirty="0" smtClean="0"/>
          </a:p>
        </p:txBody>
      </p:sp>
      <p:sp>
        <p:nvSpPr>
          <p:cNvPr id="2" name="Footer Placeholder 1"/>
          <p:cNvSpPr>
            <a:spLocks noGrp="1"/>
          </p:cNvSpPr>
          <p:nvPr>
            <p:ph type="ftr" idx="14"/>
          </p:nvPr>
        </p:nvSpPr>
        <p:spPr/>
        <p:txBody>
          <a:bodyPr/>
          <a:lstStyle/>
          <a:p>
            <a:r>
              <a:rPr lang="en-GB" smtClean="0"/>
              <a:t>Minyoung Park, Intel</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Sept 17</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2000" dirty="0" err="1"/>
              <a:t>REVmd</a:t>
            </a:r>
            <a:r>
              <a:rPr lang="en-GB" sz="2000" dirty="0"/>
              <a:t> –  </a:t>
            </a:r>
            <a:r>
              <a:rPr lang="en-GB" sz="2000" dirty="0" smtClean="0"/>
              <a:t>D3.0 out of September; plan is to have unchanged draft and enter SB in Nov</a:t>
            </a:r>
            <a:endParaRPr lang="en-GB" sz="2000" dirty="0"/>
          </a:p>
          <a:p>
            <a:r>
              <a:rPr lang="en-GB" sz="2000" dirty="0"/>
              <a:t>11ax </a:t>
            </a:r>
            <a:r>
              <a:rPr lang="en-US" sz="2000" dirty="0"/>
              <a:t>–    </a:t>
            </a:r>
            <a:r>
              <a:rPr lang="en-US" sz="2000" dirty="0" smtClean="0"/>
              <a:t>D5.0 out of September; hope is to have an unchanged draft, but likely to </a:t>
            </a:r>
            <a:r>
              <a:rPr lang="en-US" sz="2000" dirty="0" err="1" smtClean="0"/>
              <a:t>recirc</a:t>
            </a:r>
            <a:r>
              <a:rPr lang="en-US" sz="2000" dirty="0" smtClean="0"/>
              <a:t> out of Nov and enter SB in Dec</a:t>
            </a:r>
            <a:endParaRPr lang="en-US" sz="2000" dirty="0"/>
          </a:p>
          <a:p>
            <a:r>
              <a:rPr lang="en-US" sz="2000" dirty="0"/>
              <a:t>11ay –   </a:t>
            </a:r>
            <a:r>
              <a:rPr lang="en-US" sz="2000" dirty="0" smtClean="0"/>
              <a:t>D5.0 out of September; plan is to have an unchanged draft and enter SB in Nov</a:t>
            </a:r>
            <a:endParaRPr lang="en-GB" sz="2000" dirty="0"/>
          </a:p>
          <a:p>
            <a:r>
              <a:rPr lang="en-GB" sz="2000" dirty="0"/>
              <a:t>11az – </a:t>
            </a:r>
            <a:r>
              <a:rPr lang="en-US" sz="2000" dirty="0"/>
              <a:t> </a:t>
            </a:r>
            <a:r>
              <a:rPr lang="en-US" sz="2000" dirty="0" smtClean="0"/>
              <a:t>Hope to release D2.0 out of September; probably only out of Nov</a:t>
            </a:r>
            <a:endParaRPr lang="en-GB" sz="2000" dirty="0"/>
          </a:p>
          <a:p>
            <a:r>
              <a:rPr lang="en-GB" sz="2000" dirty="0"/>
              <a:t>11ba –  </a:t>
            </a:r>
            <a:r>
              <a:rPr lang="en-GB" sz="2000" dirty="0" smtClean="0"/>
              <a:t>D4.0 out of September; Start MDR on D4.0</a:t>
            </a:r>
          </a:p>
          <a:p>
            <a:r>
              <a:rPr lang="en-GB" sz="2000" dirty="0" smtClean="0"/>
              <a:t>11bb </a:t>
            </a:r>
            <a:r>
              <a:rPr lang="en-GB" sz="2000" dirty="0"/>
              <a:t>–  </a:t>
            </a:r>
            <a:r>
              <a:rPr lang="en-GB" sz="2000" dirty="0" smtClean="0"/>
              <a:t>Discussing </a:t>
            </a:r>
            <a:r>
              <a:rPr lang="en-GB" sz="2000" dirty="0" err="1" smtClean="0"/>
              <a:t>ToC</a:t>
            </a:r>
            <a:r>
              <a:rPr lang="en-GB" sz="2000" dirty="0" smtClean="0"/>
              <a:t>; D0.1 out of September</a:t>
            </a:r>
            <a:endParaRPr lang="en-GB" sz="2000" dirty="0"/>
          </a:p>
          <a:p>
            <a:r>
              <a:rPr lang="en-GB" sz="2000" dirty="0"/>
              <a:t>11bc –  </a:t>
            </a:r>
            <a:r>
              <a:rPr lang="en-GB" sz="2000" dirty="0" smtClean="0"/>
              <a:t>Working through submissions</a:t>
            </a:r>
            <a:endParaRPr lang="en-GB" sz="2000" dirty="0"/>
          </a:p>
          <a:p>
            <a:r>
              <a:rPr lang="en-GB" sz="2000" dirty="0"/>
              <a:t>11bd –  </a:t>
            </a:r>
            <a:r>
              <a:rPr lang="en-GB" sz="2000" dirty="0" smtClean="0"/>
              <a:t>D0.1 out of November</a:t>
            </a:r>
            <a:endParaRPr lang="en-GB" sz="2000" dirty="0"/>
          </a:p>
          <a:p>
            <a:r>
              <a:rPr lang="en-GB" sz="2000" dirty="0"/>
              <a:t>11be –  </a:t>
            </a:r>
            <a:r>
              <a:rPr lang="en-GB" sz="2000" dirty="0" smtClean="0"/>
              <a:t>Working through submissions</a:t>
            </a:r>
            <a:endParaRPr lang="en-GB" sz="2000" dirty="0"/>
          </a:p>
          <a:p>
            <a:endParaRPr lang="en-GB" sz="2000" dirty="0"/>
          </a:p>
        </p:txBody>
      </p:sp>
      <p:sp>
        <p:nvSpPr>
          <p:cNvPr id="3" name="Footer Placeholder 2"/>
          <p:cNvSpPr>
            <a:spLocks noGrp="1"/>
          </p:cNvSpPr>
          <p:nvPr>
            <p:ph type="ftr" idx="14"/>
          </p:nvPr>
        </p:nvSpPr>
        <p:spPr/>
        <p:txBody>
          <a:bodyPr/>
          <a:lstStyle/>
          <a:p>
            <a:r>
              <a:rPr lang="en-GB" smtClean="0"/>
              <a:t>Robert Stacey, Intel</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8" name="Date Placeholder 7"/>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7"/>
          <p:cNvSpPr>
            <a:spLocks noGrp="1"/>
          </p:cNvSpPr>
          <p:nvPr>
            <p:ph type="title"/>
          </p:nvPr>
        </p:nvSpPr>
        <p:spPr/>
        <p:txBody>
          <a:bodyPr/>
          <a:lstStyle/>
          <a:p>
            <a:r>
              <a:rPr lang="en-US" altLang="en-US" dirty="0" smtClean="0"/>
              <a:t>Goals for November 2019</a:t>
            </a:r>
          </a:p>
        </p:txBody>
      </p:sp>
      <p:sp>
        <p:nvSpPr>
          <p:cNvPr id="33795" name="Content Placeholder 8"/>
          <p:cNvSpPr>
            <a:spLocks noGrp="1"/>
          </p:cNvSpPr>
          <p:nvPr>
            <p:ph idx="1"/>
          </p:nvPr>
        </p:nvSpPr>
        <p:spPr>
          <a:xfrm>
            <a:off x="2209800" y="2133600"/>
            <a:ext cx="8153400" cy="4114800"/>
          </a:xfrm>
        </p:spPr>
        <p:txBody>
          <a:bodyPr/>
          <a:lstStyle/>
          <a:p>
            <a:pPr>
              <a:defRPr/>
            </a:pPr>
            <a:r>
              <a:rPr lang="en-US" altLang="en-US" dirty="0" smtClean="0"/>
              <a:t>Comment assignment/resolution </a:t>
            </a:r>
            <a:r>
              <a:rPr lang="en-US" altLang="en-US" dirty="0"/>
              <a:t>on </a:t>
            </a:r>
            <a:r>
              <a:rPr lang="en-US" altLang="en-US" dirty="0" smtClean="0"/>
              <a:t>D4.0</a:t>
            </a:r>
            <a:endParaRPr lang="en-US" altLang="en-US" dirty="0"/>
          </a:p>
          <a:p>
            <a:pPr>
              <a:defRPr/>
            </a:pPr>
            <a:r>
              <a:rPr lang="en-US" altLang="en-US" dirty="0" smtClean="0"/>
              <a:t>Review </a:t>
            </a:r>
            <a:r>
              <a:rPr lang="en-US" altLang="en-US" dirty="0"/>
              <a:t>timeline</a:t>
            </a:r>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2" name="Footer Placeholder 1"/>
          <p:cNvSpPr>
            <a:spLocks noGrp="1"/>
          </p:cNvSpPr>
          <p:nvPr>
            <p:ph type="ftr" idx="14"/>
          </p:nvPr>
        </p:nvSpPr>
        <p:spPr/>
        <p:txBody>
          <a:bodyPr/>
          <a:lstStyle/>
          <a:p>
            <a:r>
              <a:rPr lang="en-GB" smtClean="0"/>
              <a:t>Minyoung Park, Intel</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Teleconference Call Schedule</a:t>
            </a:r>
          </a:p>
        </p:txBody>
      </p:sp>
      <p:sp>
        <p:nvSpPr>
          <p:cNvPr id="8195" name="Content Placeholder 2"/>
          <p:cNvSpPr>
            <a:spLocks noGrp="1"/>
          </p:cNvSpPr>
          <p:nvPr>
            <p:ph idx="1"/>
          </p:nvPr>
        </p:nvSpPr>
        <p:spPr/>
        <p:txBody>
          <a:bodyPr/>
          <a:lstStyle/>
          <a:p>
            <a:pPr marL="342900" lvl="1" indent="-342900">
              <a:buFontTx/>
              <a:buChar char="•"/>
              <a:defRPr/>
            </a:pPr>
            <a:r>
              <a:rPr lang="en-US" altLang="en-US" sz="2400" b="1" dirty="0" smtClean="0"/>
              <a:t>Three teleconference call (Mondays, </a:t>
            </a:r>
            <a:r>
              <a:rPr lang="en-US" altLang="en-US" sz="2400" b="1" dirty="0"/>
              <a:t>2</a:t>
            </a:r>
            <a:r>
              <a:rPr lang="en-US" altLang="en-US" sz="2400" b="1" dirty="0" smtClean="0"/>
              <a:t> hours):</a:t>
            </a:r>
            <a:endParaRPr lang="en-US" altLang="en-US" sz="2400" b="1" dirty="0"/>
          </a:p>
          <a:p>
            <a:pPr marL="685800" lvl="2" indent="-342900">
              <a:defRPr/>
            </a:pPr>
            <a:r>
              <a:rPr lang="en-US" altLang="en-US" sz="2400" b="1" dirty="0"/>
              <a:t>October 21st 10:00 ET</a:t>
            </a:r>
          </a:p>
          <a:p>
            <a:pPr marL="685800" lvl="2" indent="-342900">
              <a:defRPr/>
            </a:pPr>
            <a:r>
              <a:rPr lang="en-US" altLang="en-US" sz="2400" b="1" dirty="0"/>
              <a:t>October 28th 17:00 ET</a:t>
            </a:r>
          </a:p>
          <a:p>
            <a:pPr marL="685800" lvl="2" indent="-342900">
              <a:defRPr/>
            </a:pPr>
            <a:r>
              <a:rPr lang="en-US" altLang="en-US" sz="2400" b="1" dirty="0"/>
              <a:t>November 4th 23:00 ET</a:t>
            </a:r>
          </a:p>
          <a:p>
            <a:pPr marL="342900" lvl="2" indent="0">
              <a:buNone/>
              <a:defRPr/>
            </a:pPr>
            <a:endParaRPr lang="en-US" altLang="en-US" sz="2400" b="1" dirty="0"/>
          </a:p>
        </p:txBody>
      </p:sp>
      <p:sp>
        <p:nvSpPr>
          <p:cNvPr id="2" name="Footer Placeholder 1"/>
          <p:cNvSpPr>
            <a:spLocks noGrp="1"/>
          </p:cNvSpPr>
          <p:nvPr>
            <p:ph type="ftr" idx="14"/>
          </p:nvPr>
        </p:nvSpPr>
        <p:spPr/>
        <p:txBody>
          <a:bodyPr/>
          <a:lstStyle/>
          <a:p>
            <a:r>
              <a:rPr lang="en-GB" smtClean="0"/>
              <a:t>Minyoung Park, Intel</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September 2019 Closing Report</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2019-09-19</a:t>
            </a:r>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15373" name="Document" r:id="rId4" imgW="10440870" imgH="2539535" progId="Word.Document.8">
                  <p:embed/>
                </p:oleObj>
              </mc:Choice>
              <mc:Fallback>
                <p:oleObj name="Document" r:id="rId4" imgW="10440870" imgH="2539535" progId="Word.Document.8">
                  <p:embed/>
                  <p:pic>
                    <p:nvPicPr>
                      <p:cNvPr id="0" name=""/>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p:cNvSpPr>
            <a:spLocks noGrp="1"/>
          </p:cNvSpPr>
          <p:nvPr>
            <p:ph type="ftr" idx="11"/>
          </p:nvPr>
        </p:nvSpPr>
        <p:spPr/>
        <p:txBody>
          <a:bodyPr/>
          <a:lstStyle/>
          <a:p>
            <a:r>
              <a:rPr lang="en-GB" smtClean="0"/>
              <a:t>Nikola Serafimovski, pureLiFi</a:t>
            </a:r>
            <a:endParaRPr lang="en-GB"/>
          </a:p>
        </p:txBody>
      </p:sp>
      <p:sp>
        <p:nvSpPr>
          <p:cNvPr id="3" name="Slide Number Placeholder 2"/>
          <p:cNvSpPr>
            <a:spLocks noGrp="1"/>
          </p:cNvSpPr>
          <p:nvPr>
            <p:ph type="sldNum" idx="12"/>
          </p:nvPr>
        </p:nvSpPr>
        <p:spPr/>
        <p:txBody>
          <a:bodyPr/>
          <a:lstStyle/>
          <a:p>
            <a:r>
              <a:rPr lang="en-GB" smtClean="0"/>
              <a:t>Slide </a:t>
            </a:r>
            <a:fld id="{DE40C9FC-4879-4F20-9ECA-A574A90476B7}" type="slidenum">
              <a:rPr lang="en-GB" smtClean="0"/>
              <a:pPr/>
              <a:t>62</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Light Communications Task Group closing report for the September 2019 session.</a:t>
            </a:r>
          </a:p>
        </p:txBody>
      </p:sp>
      <p:sp>
        <p:nvSpPr>
          <p:cNvPr id="2" name="Footer Placeholder 1"/>
          <p:cNvSpPr>
            <a:spLocks noGrp="1"/>
          </p:cNvSpPr>
          <p:nvPr>
            <p:ph type="ftr" idx="14"/>
          </p:nvPr>
        </p:nvSpPr>
        <p:spPr/>
        <p:txBody>
          <a:bodyPr/>
          <a:lstStyle/>
          <a:p>
            <a:r>
              <a:rPr lang="en-GB" smtClean="0"/>
              <a:t>Nikola Serafimovski, pureLiFi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7" name="Date Placeholder 6"/>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solidFill>
                  <a:schemeClr val="tx2"/>
                </a:solidFill>
              </a:rPr>
              <a:t>TGbb</a:t>
            </a:r>
            <a:r>
              <a:rPr lang="en-US" altLang="en-US" dirty="0">
                <a:solidFill>
                  <a:schemeClr val="tx2"/>
                </a:solidFill>
              </a:rPr>
              <a:t> activities at the September meeting</a:t>
            </a:r>
          </a:p>
        </p:txBody>
      </p:sp>
      <p:sp>
        <p:nvSpPr>
          <p:cNvPr id="3" name="Content Placeholder 2"/>
          <p:cNvSpPr>
            <a:spLocks noGrp="1"/>
          </p:cNvSpPr>
          <p:nvPr>
            <p:ph idx="1"/>
          </p:nvPr>
        </p:nvSpPr>
        <p:spPr>
          <a:xfrm>
            <a:off x="632267" y="1628800"/>
            <a:ext cx="11026949" cy="4113213"/>
          </a:xfrm>
        </p:spPr>
        <p:txBody>
          <a:bodyPr/>
          <a:lstStyle/>
          <a:p>
            <a:pPr marL="457200" lvl="1" indent="0">
              <a:buFontTx/>
              <a:buNone/>
              <a:defRPr/>
            </a:pPr>
            <a:r>
              <a:rPr lang="en-US" altLang="en-US" sz="2400" b="1" u="sng" dirty="0"/>
              <a:t>Content</a:t>
            </a:r>
          </a:p>
          <a:p>
            <a:pPr marL="800100" lvl="1" indent="-342900" algn="just">
              <a:buFont typeface="Arial" panose="020B0604020202020204" pitchFamily="34" charset="0"/>
              <a:buChar char="•"/>
              <a:defRPr/>
            </a:pPr>
            <a:r>
              <a:rPr lang="en-GB" altLang="en-US" dirty="0" err="1"/>
              <a:t>TGbb</a:t>
            </a:r>
            <a:r>
              <a:rPr lang="en-GB" altLang="en-US" dirty="0"/>
              <a:t> considered proposals for PHY and MAC features</a:t>
            </a:r>
          </a:p>
          <a:p>
            <a:pPr marL="1200150" lvl="2" indent="-285750" algn="just">
              <a:buFont typeface="Arial" panose="020B0604020202020204" pitchFamily="34" charset="0"/>
              <a:buChar char="•"/>
              <a:defRPr/>
            </a:pPr>
            <a:r>
              <a:rPr lang="en-GB" altLang="en-US" sz="1600" dirty="0"/>
              <a:t>PHY proposals and simulation results (doc. 11-19/1625r3, doc. 11-19/1647r1, doc. 11-19/1522r2)</a:t>
            </a:r>
          </a:p>
          <a:p>
            <a:pPr marL="1200150" lvl="2" indent="-285750" algn="just">
              <a:buFont typeface="Arial" panose="020B0604020202020204" pitchFamily="34" charset="0"/>
              <a:buChar char="•"/>
              <a:defRPr/>
            </a:pPr>
            <a:r>
              <a:rPr lang="en-GB" altLang="en-US" sz="1600" dirty="0"/>
              <a:t>The channel flatness test from 11ax was applied to the LC channels (doc. 11-19/1639r0)</a:t>
            </a:r>
          </a:p>
          <a:p>
            <a:pPr marL="1200150" lvl="2" indent="-285750" algn="just">
              <a:buFont typeface="Arial" panose="020B0604020202020204" pitchFamily="34" charset="0"/>
              <a:buChar char="•"/>
              <a:defRPr/>
            </a:pPr>
            <a:r>
              <a:rPr lang="en-GB" altLang="en-US" sz="1600" dirty="0"/>
              <a:t>The use of Fast Session Transfer was agreed as a MAC feature for 11bb (doc. 11-19/1612r1)</a:t>
            </a:r>
          </a:p>
          <a:p>
            <a:pPr marL="1200150" lvl="2" indent="-285750" algn="just">
              <a:buFont typeface="Arial" panose="020B0604020202020204" pitchFamily="34" charset="0"/>
              <a:buChar char="•"/>
              <a:defRPr/>
            </a:pPr>
            <a:r>
              <a:rPr lang="en-GB" altLang="en-US" sz="1600" dirty="0"/>
              <a:t>Different channel access mechanisms were considered for the 11bb MAC (doc. 11-19/1666r0)</a:t>
            </a:r>
          </a:p>
          <a:p>
            <a:pPr marL="800100" lvl="1" indent="-342900" algn="just">
              <a:buFont typeface="Arial" panose="020B0604020202020204" pitchFamily="34" charset="0"/>
              <a:buChar char="•"/>
              <a:defRPr/>
            </a:pPr>
            <a:r>
              <a:rPr lang="en-GB" altLang="en-US" dirty="0"/>
              <a:t>Mandatory, common-mode PHY was agreed to be based on the 20 MHz, SISO profile from 11ax</a:t>
            </a:r>
            <a:endParaRPr lang="en-US" altLang="en-US" sz="1600" dirty="0"/>
          </a:p>
          <a:p>
            <a:pPr marL="800100" lvl="1" indent="-342900" algn="just">
              <a:buFont typeface="Arial" panose="020B0604020202020204" pitchFamily="34" charset="0"/>
              <a:buChar char="•"/>
              <a:defRPr/>
            </a:pPr>
            <a:r>
              <a:rPr lang="en-GB" altLang="en-US" dirty="0"/>
              <a:t>Copyright request was granted from ITU-T for material related to the LC-optimized PHY </a:t>
            </a:r>
            <a:br>
              <a:rPr lang="en-GB" altLang="en-US" dirty="0"/>
            </a:br>
            <a:r>
              <a:rPr lang="en-GB" altLang="en-US" dirty="0"/>
              <a:t>(doc. 11-19/1663r1)</a:t>
            </a:r>
          </a:p>
          <a:p>
            <a:pPr marL="800100" lvl="1" indent="-342900" algn="just">
              <a:buFont typeface="Arial" panose="020B0604020202020204" pitchFamily="34" charset="0"/>
              <a:buChar char="•"/>
              <a:defRPr/>
            </a:pPr>
            <a:r>
              <a:rPr lang="en-GB" altLang="en-US" dirty="0"/>
              <a:t>Agreed the general format of the Table of Content for the Draft D0.1</a:t>
            </a:r>
          </a:p>
          <a:p>
            <a:pPr marL="800100" lvl="1" indent="-342900" algn="just">
              <a:buFont typeface="Arial" panose="020B0604020202020204" pitchFamily="34" charset="0"/>
              <a:buChar char="•"/>
              <a:defRPr/>
            </a:pPr>
            <a:r>
              <a:rPr lang="en-GB" altLang="en-US" dirty="0"/>
              <a:t>The timeline for </a:t>
            </a:r>
            <a:r>
              <a:rPr lang="en-GB" altLang="en-US" dirty="0" err="1"/>
              <a:t>TGbb</a:t>
            </a:r>
            <a:r>
              <a:rPr lang="en-GB" altLang="en-US" dirty="0"/>
              <a:t> was revised (doc. 11-18/1290r4), planning to go to WG LB in July 2020 and SA ballot in Mar. 2021</a:t>
            </a:r>
          </a:p>
          <a:p>
            <a:pPr marL="457200" lvl="1" indent="0">
              <a:buFontTx/>
              <a:buNone/>
              <a:defRPr/>
            </a:pPr>
            <a:r>
              <a:rPr lang="en-US" altLang="en-US" b="1" dirty="0"/>
              <a:t>Meeting agenda and motions are available in doc. 11-19/1413r6</a:t>
            </a:r>
          </a:p>
          <a:p>
            <a:pPr marL="457200" lvl="1" indent="0">
              <a:buFontTx/>
              <a:buNone/>
              <a:defRPr/>
            </a:pPr>
            <a:r>
              <a:rPr lang="en-US" altLang="en-US" b="1" dirty="0"/>
              <a:t>Minutes of the meeting are available in doc. </a:t>
            </a:r>
            <a:r>
              <a:rPr lang="en-US" altLang="en-US" b="1"/>
              <a:t>11-19/1704r0</a:t>
            </a:r>
            <a:r>
              <a:rPr lang="en-US" altLang="en-US" b="1" dirty="0"/>
              <a:t>.</a:t>
            </a:r>
          </a:p>
        </p:txBody>
      </p:sp>
      <p:sp>
        <p:nvSpPr>
          <p:cNvPr id="7" name="Footer Placeholder 6"/>
          <p:cNvSpPr>
            <a:spLocks noGrp="1"/>
          </p:cNvSpPr>
          <p:nvPr>
            <p:ph type="ftr" idx="14"/>
          </p:nvPr>
        </p:nvSpPr>
        <p:spPr/>
        <p:txBody>
          <a:bodyPr/>
          <a:lstStyle/>
          <a:p>
            <a:r>
              <a:rPr lang="en-GB" smtClean="0"/>
              <a:t>Nikola Serafimovski, pureLiFi</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solidFill>
                  <a:schemeClr val="tx2"/>
                </a:solidFill>
              </a:rPr>
              <a:t>TGbb</a:t>
            </a:r>
            <a:r>
              <a:rPr lang="en-US" altLang="en-US" dirty="0">
                <a:solidFill>
                  <a:schemeClr val="tx2"/>
                </a:solidFill>
              </a:rPr>
              <a:t> plan for Nov. 2019 meeting</a:t>
            </a:r>
          </a:p>
        </p:txBody>
      </p:sp>
      <p:sp>
        <p:nvSpPr>
          <p:cNvPr id="3" name="Content Placeholder 2"/>
          <p:cNvSpPr>
            <a:spLocks noGrp="1"/>
          </p:cNvSpPr>
          <p:nvPr>
            <p:ph idx="1"/>
          </p:nvPr>
        </p:nvSpPr>
        <p:spPr>
          <a:xfrm>
            <a:off x="632267" y="1628800"/>
            <a:ext cx="11026949" cy="4113213"/>
          </a:xfrm>
        </p:spPr>
        <p:txBody>
          <a:bodyPr/>
          <a:lstStyle/>
          <a:p>
            <a:pPr marL="800100" lvl="1" indent="-342900">
              <a:buFont typeface="Arial" panose="020B0604020202020204" pitchFamily="34" charset="0"/>
              <a:buChar char="•"/>
              <a:defRPr/>
            </a:pPr>
            <a:r>
              <a:rPr lang="en-US" altLang="en-US" sz="2400" dirty="0"/>
              <a:t>5 slots were requested</a:t>
            </a:r>
          </a:p>
          <a:p>
            <a:pPr marL="800100" lvl="1" indent="-342900">
              <a:buFont typeface="Arial" panose="020B0604020202020204" pitchFamily="34" charset="0"/>
              <a:buChar char="•"/>
              <a:defRPr/>
            </a:pPr>
            <a:r>
              <a:rPr lang="en-US" altLang="en-US" sz="2400" dirty="0"/>
              <a:t>Expect PHY text contributions for the mandatory and optional PHY modes</a:t>
            </a:r>
          </a:p>
          <a:p>
            <a:pPr marL="800100" lvl="1" indent="-342900">
              <a:buFont typeface="Arial" panose="020B0604020202020204" pitchFamily="34" charset="0"/>
              <a:buChar char="•"/>
              <a:defRPr/>
            </a:pPr>
            <a:r>
              <a:rPr lang="en-US" altLang="en-US" sz="2400" dirty="0"/>
              <a:t>PHY contributions to define the electrical spectrum mask and center frequency</a:t>
            </a:r>
          </a:p>
          <a:p>
            <a:pPr marL="800100" lvl="1" indent="-342900">
              <a:buFont typeface="Arial" panose="020B0604020202020204" pitchFamily="34" charset="0"/>
              <a:buChar char="•"/>
              <a:defRPr/>
            </a:pPr>
            <a:r>
              <a:rPr lang="en-US" altLang="en-US" sz="2400" dirty="0"/>
              <a:t>MAC pre-proposals</a:t>
            </a:r>
          </a:p>
          <a:p>
            <a:pPr marL="800100" lvl="1" indent="-342900">
              <a:buFont typeface="Arial" panose="020B0604020202020204" pitchFamily="34" charset="0"/>
              <a:buChar char="•"/>
              <a:defRPr/>
            </a:pPr>
            <a:r>
              <a:rPr lang="en-US" altLang="en-US" sz="2400" dirty="0"/>
              <a:t>Develop and agree Draft D0.1 with </a:t>
            </a:r>
            <a:r>
              <a:rPr lang="en-US" altLang="en-US" sz="2400"/>
              <a:t>initial text</a:t>
            </a:r>
            <a:endParaRPr lang="en-US" altLang="en-US" sz="2400" dirty="0" err="1"/>
          </a:p>
        </p:txBody>
      </p:sp>
      <p:sp>
        <p:nvSpPr>
          <p:cNvPr id="7" name="Footer Placeholder 6"/>
          <p:cNvSpPr>
            <a:spLocks noGrp="1"/>
          </p:cNvSpPr>
          <p:nvPr>
            <p:ph type="ftr" idx="14"/>
          </p:nvPr>
        </p:nvSpPr>
        <p:spPr/>
        <p:txBody>
          <a:bodyPr/>
          <a:lstStyle/>
          <a:p>
            <a:r>
              <a:rPr lang="en-GB" smtClean="0"/>
              <a:t>Nikola Serafimovski, pureLiFi</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1809442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09800" y="685800"/>
            <a:ext cx="7772400" cy="1066800"/>
          </a:xfrm>
          <a:ln/>
        </p:spPr>
        <p:txBody>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dirty="0" err="1"/>
              <a:t>TGbc</a:t>
            </a:r>
            <a:r>
              <a:rPr lang="en-GB" dirty="0"/>
              <a:t> Closing Report</a:t>
            </a:r>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791" algn="l"/>
                <a:tab pos="1827168" algn="l"/>
                <a:tab pos="2741545" algn="l"/>
                <a:tab pos="3655922" algn="l"/>
                <a:tab pos="4570299" algn="l"/>
                <a:tab pos="5484676" algn="l"/>
                <a:tab pos="6399053" algn="l"/>
                <a:tab pos="7313430" algn="l"/>
                <a:tab pos="8227808" algn="l"/>
                <a:tab pos="9142185" algn="l"/>
                <a:tab pos="10056562" algn="l"/>
              </a:tabLst>
            </a:pPr>
            <a:r>
              <a:rPr lang="en-GB" sz="2000" dirty="0"/>
              <a:t>Date:</a:t>
            </a:r>
            <a:r>
              <a:rPr lang="en-GB" sz="2000" b="0" dirty="0"/>
              <a:t> 2019-09-19</a:t>
            </a:r>
          </a:p>
        </p:txBody>
      </p:sp>
      <p:graphicFrame>
        <p:nvGraphicFramePr>
          <p:cNvPr id="3075" name="Object 3"/>
          <p:cNvGraphicFramePr>
            <a:graphicFrameLocks noChangeAspect="1"/>
          </p:cNvGraphicFramePr>
          <p:nvPr/>
        </p:nvGraphicFramePr>
        <p:xfrm>
          <a:off x="2032000" y="2286000"/>
          <a:ext cx="8128000" cy="2463800"/>
        </p:xfrm>
        <a:graphic>
          <a:graphicData uri="http://schemas.openxmlformats.org/presentationml/2006/ole">
            <mc:AlternateContent xmlns:mc="http://schemas.openxmlformats.org/markup-compatibility/2006">
              <mc:Choice xmlns:v="urn:schemas-microsoft-com:vml" Requires="v">
                <p:oleObj spid="_x0000_s16397" name="Dokument" r:id="rId4" imgW="8255000" imgH="2514600" progId="Word.Document.8">
                  <p:embed/>
                </p:oleObj>
              </mc:Choice>
              <mc:Fallback>
                <p:oleObj name="Dokument" r:id="rId4" imgW="8255000" imgH="2514600"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32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891" algn="l"/>
                <a:tab pos="1257269" algn="l"/>
                <a:tab pos="2171646" algn="l"/>
                <a:tab pos="3086023" algn="l"/>
                <a:tab pos="4000400" algn="l"/>
                <a:tab pos="4914777" algn="l"/>
                <a:tab pos="5829154" algn="l"/>
                <a:tab pos="6743531" algn="l"/>
                <a:tab pos="7657909" algn="l"/>
                <a:tab pos="8572286" algn="l"/>
                <a:tab pos="9486663" algn="l"/>
                <a:tab pos="10401040" algn="l"/>
              </a:tabLst>
            </a:pPr>
            <a:r>
              <a:rPr lang="en-GB" sz="2000">
                <a:solidFill>
                  <a:srgbClr val="000000"/>
                </a:solidFill>
              </a:rPr>
              <a:t>Authors:</a:t>
            </a:r>
          </a:p>
        </p:txBody>
      </p:sp>
      <p:sp>
        <p:nvSpPr>
          <p:cNvPr id="2" name="Footer Placeholder 1"/>
          <p:cNvSpPr>
            <a:spLocks noGrp="1"/>
          </p:cNvSpPr>
          <p:nvPr>
            <p:ph type="ftr" idx="14"/>
          </p:nvPr>
        </p:nvSpPr>
        <p:spPr/>
        <p:txBody>
          <a:bodyPr/>
          <a:lstStyle/>
          <a:p>
            <a:r>
              <a:rPr lang="en-GB" smtClean="0"/>
              <a:t>Marc Emmelmann, Koden-TI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09800" y="685800"/>
            <a:ext cx="7772400" cy="1066800"/>
          </a:xfrm>
          <a:ln/>
        </p:spPr>
        <p:txBody>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a:t>Abstract</a:t>
            </a:r>
          </a:p>
        </p:txBody>
      </p:sp>
      <p:sp>
        <p:nvSpPr>
          <p:cNvPr id="4098" name="Rectangle 2"/>
          <p:cNvSpPr>
            <a:spLocks noGrp="1" noChangeArrowheads="1"/>
          </p:cNvSpPr>
          <p:nvPr>
            <p:ph type="body" idx="1"/>
          </p:nvPr>
        </p:nvSpPr>
        <p:spPr>
          <a:xfrm>
            <a:off x="914510" y="1981200"/>
            <a:ext cx="10462077" cy="4114800"/>
          </a:xfrm>
          <a:ln/>
        </p:spPr>
        <p:txBody>
          <a:bodyPr/>
          <a:lstStyle/>
          <a:p>
            <a:pPr>
              <a:tabLst>
                <a:tab pos="912791" algn="l"/>
                <a:tab pos="1827168" algn="l"/>
                <a:tab pos="2741545" algn="l"/>
                <a:tab pos="3655922" algn="l"/>
                <a:tab pos="4570299" algn="l"/>
                <a:tab pos="5484676" algn="l"/>
                <a:tab pos="6399053" algn="l"/>
                <a:tab pos="7313430" algn="l"/>
                <a:tab pos="8227808" algn="l"/>
                <a:tab pos="9142185" algn="l"/>
                <a:tab pos="10056562" algn="l"/>
              </a:tabLst>
            </a:pPr>
            <a:r>
              <a:rPr lang="en-GB" dirty="0"/>
              <a:t>Closing report for IEEE 802.11 </a:t>
            </a:r>
            <a:r>
              <a:rPr lang="en-GB" dirty="0" err="1"/>
              <a:t>TGbc</a:t>
            </a:r>
            <a:r>
              <a:rPr lang="en-GB" dirty="0"/>
              <a:t> (Broadcast Services) for September 2019, Hanoi, VN.</a:t>
            </a:r>
          </a:p>
        </p:txBody>
      </p:sp>
      <p:sp>
        <p:nvSpPr>
          <p:cNvPr id="2" name="Footer Placeholder 1"/>
          <p:cNvSpPr>
            <a:spLocks noGrp="1"/>
          </p:cNvSpPr>
          <p:nvPr>
            <p:ph type="ftr" idx="14"/>
          </p:nvPr>
        </p:nvSpPr>
        <p:spPr/>
        <p:txBody>
          <a:bodyPr/>
          <a:lstStyle/>
          <a:p>
            <a:r>
              <a:rPr lang="en-GB" smtClean="0"/>
              <a:t>Marc Emmelmann, Koden-TI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7" name="Date Placeholder 6"/>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Goals &amp; Accomplishments of the week</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t>Goal for the week:  Discuss and approve SFD text and Draft Submissions</a:t>
            </a:r>
          </a:p>
          <a:p>
            <a:pPr>
              <a:buFont typeface="Arial" panose="020B0604020202020204" pitchFamily="34" charset="0"/>
              <a:buChar char="•"/>
            </a:pPr>
            <a:endParaRPr lang="en-US" dirty="0"/>
          </a:p>
          <a:p>
            <a:pPr>
              <a:buFont typeface="Arial" panose="020B0604020202020204" pitchFamily="34" charset="0"/>
              <a:buChar char="•"/>
            </a:pPr>
            <a:r>
              <a:rPr lang="en-US" dirty="0"/>
              <a:t>Group met 3 times this week</a:t>
            </a:r>
          </a:p>
          <a:p>
            <a:pPr>
              <a:buFont typeface="Arial" panose="020B0604020202020204" pitchFamily="34" charset="0"/>
              <a:buChar char="•"/>
            </a:pPr>
            <a:endParaRPr lang="en-US" dirty="0"/>
          </a:p>
          <a:p>
            <a:pPr>
              <a:buFont typeface="Arial" panose="020B0604020202020204" pitchFamily="34" charset="0"/>
              <a:buChar char="•"/>
            </a:pPr>
            <a:r>
              <a:rPr lang="en-US" dirty="0"/>
              <a:t>Accomplishments</a:t>
            </a:r>
          </a:p>
          <a:p>
            <a:pPr lvl="1">
              <a:buFont typeface="Arial" panose="020B0604020202020204" pitchFamily="34" charset="0"/>
              <a:buChar char="•"/>
            </a:pPr>
            <a:r>
              <a:rPr lang="en-US" dirty="0"/>
              <a:t>Approved initial text for the Specification Framework Document</a:t>
            </a:r>
          </a:p>
          <a:p>
            <a:pPr lvl="1">
              <a:buFont typeface="Arial" panose="020B0604020202020204" pitchFamily="34" charset="0"/>
              <a:buChar char="•"/>
            </a:pPr>
            <a:r>
              <a:rPr lang="en-US" dirty="0"/>
              <a:t>Agreed on additional functional requirements, which were added to the FR document</a:t>
            </a:r>
          </a:p>
          <a:p>
            <a:pPr lvl="1">
              <a:buFont typeface="Arial" panose="020B0604020202020204" pitchFamily="34" charset="0"/>
              <a:buChar char="•"/>
            </a:pPr>
            <a:r>
              <a:rPr lang="en-US" dirty="0"/>
              <a:t>Reviewed the functional requirement document to (a) check which FRs are addressed / covered by existing SFD text proposals and (b) identified volunteers to provide SFD text proposals covering others</a:t>
            </a:r>
          </a:p>
          <a:p>
            <a:pPr lvl="1">
              <a:buFont typeface="Arial" panose="020B0604020202020204" pitchFamily="34" charset="0"/>
              <a:buChar char="•"/>
            </a:pPr>
            <a:r>
              <a:rPr lang="en-US" dirty="0"/>
              <a:t>Reviewed / confirmed timeline</a:t>
            </a:r>
          </a:p>
        </p:txBody>
      </p:sp>
      <p:sp>
        <p:nvSpPr>
          <p:cNvPr id="7" name="Footer Placeholder 6"/>
          <p:cNvSpPr>
            <a:spLocks noGrp="1"/>
          </p:cNvSpPr>
          <p:nvPr>
            <p:ph type="ftr" idx="14"/>
          </p:nvPr>
        </p:nvSpPr>
        <p:spPr/>
        <p:txBody>
          <a:bodyPr/>
          <a:lstStyle/>
          <a:p>
            <a:r>
              <a:rPr lang="en-GB" smtClean="0"/>
              <a:t>Marc Emmelmann, Koden-TI</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2209800" y="684214"/>
            <a:ext cx="7772400" cy="1160463"/>
          </a:xfrm>
          <a:ln/>
        </p:spPr>
        <p:txBody>
          <a:bodyPr vert="horz" wrap="square" lIns="90000" tIns="46800" rIns="90000" bIns="46800" numCol="1" anchor="ctr" anchorCtr="0" compatLnSpc="1">
            <a:prstTxWarp prst="textNoShape">
              <a:avLst/>
            </a:prstTxWarp>
          </a:bodyPr>
          <a:lstStyle/>
          <a:p>
            <a:r>
              <a:rPr lang="en-US" dirty="0"/>
              <a:t>Plans for November 2019</a:t>
            </a:r>
          </a:p>
        </p:txBody>
      </p:sp>
      <p:sp>
        <p:nvSpPr>
          <p:cNvPr id="10242" name="Rectangle 2"/>
          <p:cNvSpPr>
            <a:spLocks noGrp="1" noChangeArrowheads="1"/>
          </p:cNvSpPr>
          <p:nvPr>
            <p:ph type="body" idx="1"/>
          </p:nvPr>
        </p:nvSpPr>
        <p:spPr>
          <a:xfrm>
            <a:off x="911423" y="1981202"/>
            <a:ext cx="10463599" cy="4208463"/>
          </a:xfrm>
          <a:ln/>
        </p:spPr>
        <p:txBody>
          <a:bodyPr/>
          <a:lstStyle/>
          <a:p>
            <a:pPr marL="380990" indent="-380990">
              <a:buFont typeface="Arial" panose="020B0604020202020204" pitchFamily="34" charset="0"/>
              <a:buChar char="•"/>
            </a:pPr>
            <a:r>
              <a:rPr lang="en-US" dirty="0"/>
              <a:t>Discuss submissions for SFD</a:t>
            </a:r>
          </a:p>
          <a:p>
            <a:pPr marL="380990" indent="-380990">
              <a:buFont typeface="Arial" panose="020B0604020202020204" pitchFamily="34" charset="0"/>
              <a:buChar char="•"/>
            </a:pPr>
            <a:r>
              <a:rPr lang="en-US" dirty="0"/>
              <a:t>Increase technical level of detail for agreed SFD content</a:t>
            </a:r>
          </a:p>
        </p:txBody>
      </p:sp>
      <p:sp>
        <p:nvSpPr>
          <p:cNvPr id="2" name="Footer Placeholder 1"/>
          <p:cNvSpPr>
            <a:spLocks noGrp="1"/>
          </p:cNvSpPr>
          <p:nvPr>
            <p:ph type="ftr" idx="14"/>
          </p:nvPr>
        </p:nvSpPr>
        <p:spPr/>
        <p:txBody>
          <a:bodyPr/>
          <a:lstStyle/>
          <a:p>
            <a:r>
              <a:rPr lang="en-GB" smtClean="0"/>
              <a:t>Marc Emmelmann, Koden-TI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7" name="Date Placeholder 6"/>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 19/260r15 – IEEE SA staff comment on mixing normative and informative, see 19/1444r2</a:t>
            </a:r>
          </a:p>
          <a:p>
            <a:r>
              <a:rPr lang="en-US" sz="1800" dirty="0"/>
              <a:t>P802.11ay was started on D3.1 out of March meeting (Robert Stacey, Solomon </a:t>
            </a:r>
            <a:r>
              <a:rPr lang="en-US" sz="1800" dirty="0" err="1"/>
              <a:t>Trainin</a:t>
            </a:r>
            <a:r>
              <a:rPr lang="en-US" sz="1800" dirty="0"/>
              <a:t>, Edward Au, Emily Qi, Yongho Seok, Peter Ecclesine) 19/681r6 MDR complete</a:t>
            </a:r>
          </a:p>
          <a:p>
            <a:r>
              <a:rPr lang="en-US" sz="1800" dirty="0"/>
              <a:t>P802.11ax was started on D4.1 out of May meeting (Robert Stacey, Edward Au (mid June), Yongho Seok, Naveen Kakani, </a:t>
            </a:r>
            <a:r>
              <a:rPr lang="en-US" sz="1800" dirty="0" smtClean="0"/>
              <a:t>Carol Ansley, </a:t>
            </a:r>
            <a:r>
              <a:rPr lang="en-US" sz="1800" dirty="0"/>
              <a:t>Peter Ecclesine, Po-Kai Huang) 19/1015r1 </a:t>
            </a:r>
            <a:r>
              <a:rPr lang="en-US" sz="1800" dirty="0" smtClean="0"/>
              <a:t>complete</a:t>
            </a:r>
            <a:endParaRPr lang="en-US" sz="1800" dirty="0"/>
          </a:p>
          <a:p>
            <a:endParaRPr lang="en-US" sz="1600" dirty="0"/>
          </a:p>
        </p:txBody>
      </p:sp>
      <p:sp>
        <p:nvSpPr>
          <p:cNvPr id="3" name="Footer Placeholder 2"/>
          <p:cNvSpPr>
            <a:spLocks noGrp="1"/>
          </p:cNvSpPr>
          <p:nvPr>
            <p:ph type="ftr" idx="14"/>
          </p:nvPr>
        </p:nvSpPr>
        <p:spPr/>
        <p:txBody>
          <a:bodyPr/>
          <a:lstStyle/>
          <a:p>
            <a:r>
              <a:rPr lang="en-GB" smtClean="0"/>
              <a:t>Robert Stacey, Intel</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8" name="Date Placeholder 7"/>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09681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Future Session Planning</a:t>
            </a:r>
          </a:p>
        </p:txBody>
      </p:sp>
      <p:sp>
        <p:nvSpPr>
          <p:cNvPr id="3" name="Inhaltsplatzhalter 2"/>
          <p:cNvSpPr>
            <a:spLocks noGrp="1"/>
          </p:cNvSpPr>
          <p:nvPr>
            <p:ph idx="1"/>
          </p:nvPr>
        </p:nvSpPr>
        <p:spPr/>
        <p:txBody>
          <a:bodyPr/>
          <a:lstStyle/>
          <a:p>
            <a:r>
              <a:rPr lang="en-US" dirty="0"/>
              <a:t>Teleconferences:</a:t>
            </a:r>
          </a:p>
          <a:p>
            <a:endParaRPr lang="en-US" dirty="0"/>
          </a:p>
          <a:p>
            <a:endParaRPr lang="en-US" dirty="0"/>
          </a:p>
          <a:p>
            <a:endParaRPr lang="en-US" dirty="0"/>
          </a:p>
          <a:p>
            <a:endParaRPr lang="en-US" dirty="0"/>
          </a:p>
          <a:p>
            <a:endParaRPr lang="en-US" dirty="0"/>
          </a:p>
          <a:p>
            <a:r>
              <a:rPr lang="en-US" dirty="0"/>
              <a:t>10-15 November 2019 F2F meeting, Waikoloa, </a:t>
            </a:r>
            <a:r>
              <a:rPr lang="en-US" dirty="0" err="1"/>
              <a:t>BigIsland</a:t>
            </a:r>
            <a:r>
              <a:rPr lang="en-US" dirty="0"/>
              <a:t>, HI, USA:</a:t>
            </a:r>
          </a:p>
          <a:p>
            <a:r>
              <a:rPr lang="en-US" dirty="0"/>
              <a:t>	Meeting time requested:  3 sessions</a:t>
            </a:r>
          </a:p>
        </p:txBody>
      </p:sp>
      <p:graphicFrame>
        <p:nvGraphicFramePr>
          <p:cNvPr id="7" name="Tabelle 6">
            <a:extLst>
              <a:ext uri="{FF2B5EF4-FFF2-40B4-BE49-F238E27FC236}">
                <a16:creationId xmlns:a16="http://schemas.microsoft.com/office/drawing/2014/main" xmlns="" id="{AF98CECB-E49A-9E42-AB8C-BBEB257449E4}"/>
              </a:ext>
            </a:extLst>
          </p:cNvPr>
          <p:cNvGraphicFramePr>
            <a:graphicFrameLocks noGrp="1"/>
          </p:cNvGraphicFramePr>
          <p:nvPr>
            <p:extLst>
              <p:ext uri="{D42A27DB-BD31-4B8C-83A1-F6EECF244321}">
                <p14:modId xmlns:p14="http://schemas.microsoft.com/office/powerpoint/2010/main" val="1202580030"/>
              </p:ext>
            </p:extLst>
          </p:nvPr>
        </p:nvGraphicFramePr>
        <p:xfrm>
          <a:off x="4025272" y="1999124"/>
          <a:ext cx="7364512" cy="2702559"/>
        </p:xfrm>
        <a:graphic>
          <a:graphicData uri="http://schemas.openxmlformats.org/drawingml/2006/table">
            <a:tbl>
              <a:tblPr firstRow="1" bandRow="1">
                <a:tableStyleId>{5C22544A-7EE6-4342-B048-85BDC9FD1C3A}</a:tableStyleId>
              </a:tblPr>
              <a:tblGrid>
                <a:gridCol w="1841128">
                  <a:extLst>
                    <a:ext uri="{9D8B030D-6E8A-4147-A177-3AD203B41FA5}">
                      <a16:colId xmlns:a16="http://schemas.microsoft.com/office/drawing/2014/main" xmlns="" val="20000"/>
                    </a:ext>
                  </a:extLst>
                </a:gridCol>
                <a:gridCol w="1841128">
                  <a:extLst>
                    <a:ext uri="{9D8B030D-6E8A-4147-A177-3AD203B41FA5}">
                      <a16:colId xmlns:a16="http://schemas.microsoft.com/office/drawing/2014/main" xmlns="" val="20001"/>
                    </a:ext>
                  </a:extLst>
                </a:gridCol>
                <a:gridCol w="1841128">
                  <a:extLst>
                    <a:ext uri="{9D8B030D-6E8A-4147-A177-3AD203B41FA5}">
                      <a16:colId xmlns:a16="http://schemas.microsoft.com/office/drawing/2014/main" xmlns="" val="20002"/>
                    </a:ext>
                  </a:extLst>
                </a:gridCol>
                <a:gridCol w="1841128">
                  <a:extLst>
                    <a:ext uri="{9D8B030D-6E8A-4147-A177-3AD203B41FA5}">
                      <a16:colId xmlns:a16="http://schemas.microsoft.com/office/drawing/2014/main" xmlns="" val="20003"/>
                    </a:ext>
                  </a:extLst>
                </a:gridCol>
              </a:tblGrid>
              <a:tr h="494453">
                <a:tc>
                  <a:txBody>
                    <a:bodyPr/>
                    <a:lstStyle/>
                    <a:p>
                      <a:r>
                        <a:rPr lang="en-US" sz="2400" dirty="0"/>
                        <a:t>Group</a:t>
                      </a:r>
                    </a:p>
                  </a:txBody>
                  <a:tcPr marL="121920" marR="121920" marT="60960" marB="60960"/>
                </a:tc>
                <a:tc>
                  <a:txBody>
                    <a:bodyPr/>
                    <a:lstStyle/>
                    <a:p>
                      <a:r>
                        <a:rPr lang="en-US" sz="2400" dirty="0"/>
                        <a:t>Dates</a:t>
                      </a:r>
                    </a:p>
                  </a:txBody>
                  <a:tcPr marL="121920" marR="121920" marT="60960" marB="60960"/>
                </a:tc>
                <a:tc>
                  <a:txBody>
                    <a:bodyPr/>
                    <a:lstStyle/>
                    <a:p>
                      <a:r>
                        <a:rPr lang="en-US" sz="2400" dirty="0"/>
                        <a:t>Start Time</a:t>
                      </a:r>
                    </a:p>
                  </a:txBody>
                  <a:tcPr marL="121920" marR="121920" marT="60960" marB="60960"/>
                </a:tc>
                <a:tc>
                  <a:txBody>
                    <a:bodyPr/>
                    <a:lstStyle/>
                    <a:p>
                      <a:r>
                        <a:rPr lang="en-US" sz="2400" dirty="0"/>
                        <a:t>Duration</a:t>
                      </a:r>
                    </a:p>
                  </a:txBody>
                  <a:tcPr marL="121920" marR="121920" marT="60960" marB="60960"/>
                </a:tc>
                <a:extLst>
                  <a:ext uri="{0D108BD9-81ED-4DB2-BD59-A6C34878D82A}">
                    <a16:rowId xmlns:a16="http://schemas.microsoft.com/office/drawing/2014/main" xmlns="" val="10000"/>
                  </a:ext>
                </a:extLst>
              </a:tr>
              <a:tr h="1219200">
                <a:tc>
                  <a:txBody>
                    <a:bodyPr/>
                    <a:lstStyle/>
                    <a:p>
                      <a:r>
                        <a:rPr lang="en-US" sz="2400" dirty="0" err="1"/>
                        <a:t>TGbc</a:t>
                      </a:r>
                      <a:endParaRPr lang="en-US" sz="2400" dirty="0"/>
                    </a:p>
                  </a:txBody>
                  <a:tcPr marL="121920" marR="121920" marT="60960" marB="60960"/>
                </a:tc>
                <a:tc>
                  <a:txBody>
                    <a:bodyPr/>
                    <a:lstStyle/>
                    <a:p>
                      <a:r>
                        <a:rPr lang="en-US" sz="2400" dirty="0"/>
                        <a:t>Tuesday, </a:t>
                      </a:r>
                      <a:r>
                        <a:rPr lang="en-US" sz="2400"/>
                        <a:t>October 29th</a:t>
                      </a:r>
                      <a:endParaRPr lang="en-US" sz="2400" dirty="0"/>
                    </a:p>
                  </a:txBody>
                  <a:tcPr marL="121920" marR="121920" marT="60960" marB="60960"/>
                </a:tc>
                <a:tc>
                  <a:txBody>
                    <a:bodyPr/>
                    <a:lstStyle/>
                    <a:p>
                      <a:r>
                        <a:rPr lang="en-US" sz="2400" dirty="0"/>
                        <a:t>10:00h</a:t>
                      </a:r>
                      <a:r>
                        <a:rPr lang="en-US" sz="2400" baseline="0" dirty="0"/>
                        <a:t> ET</a:t>
                      </a:r>
                      <a:endParaRPr lang="en-US" sz="2400" dirty="0"/>
                    </a:p>
                  </a:txBody>
                  <a:tcPr marL="121920" marR="121920" marT="60960" marB="60960"/>
                </a:tc>
                <a:tc>
                  <a:txBody>
                    <a:bodyPr/>
                    <a:lstStyle/>
                    <a:p>
                      <a:r>
                        <a:rPr lang="en-US" sz="2400" dirty="0"/>
                        <a:t>1.5 hour</a:t>
                      </a:r>
                    </a:p>
                  </a:txBody>
                  <a:tcPr marL="121920" marR="121920" marT="60960" marB="60960"/>
                </a:tc>
                <a:extLst>
                  <a:ext uri="{0D108BD9-81ED-4DB2-BD59-A6C34878D82A}">
                    <a16:rowId xmlns:a16="http://schemas.microsoft.com/office/drawing/2014/main" xmlns="" val="10001"/>
                  </a:ext>
                </a:extLst>
              </a:tr>
              <a:tr h="494453">
                <a:tc>
                  <a:txBody>
                    <a:bodyPr/>
                    <a:lstStyle/>
                    <a:p>
                      <a:endParaRPr lang="en-US" sz="2400"/>
                    </a:p>
                  </a:txBody>
                  <a:tcPr marL="121920" marR="121920" marT="60960" marB="60960"/>
                </a:tc>
                <a:tc>
                  <a:txBody>
                    <a:bodyPr/>
                    <a:lstStyle/>
                    <a:p>
                      <a:endParaRPr lang="en-US" sz="2400" dirty="0"/>
                    </a:p>
                  </a:txBody>
                  <a:tcPr marL="121920" marR="121920" marT="60960" marB="60960"/>
                </a:tc>
                <a:tc>
                  <a:txBody>
                    <a:bodyPr/>
                    <a:lstStyle/>
                    <a:p>
                      <a:endParaRPr lang="en-US" sz="2400" dirty="0"/>
                    </a:p>
                  </a:txBody>
                  <a:tcPr marL="121920" marR="121920" marT="60960" marB="60960"/>
                </a:tc>
                <a:tc>
                  <a:txBody>
                    <a:bodyPr/>
                    <a:lstStyle/>
                    <a:p>
                      <a:endParaRPr lang="en-US" sz="2400" dirty="0"/>
                    </a:p>
                  </a:txBody>
                  <a:tcPr marL="121920" marR="121920" marT="60960" marB="60960"/>
                </a:tc>
                <a:extLst>
                  <a:ext uri="{0D108BD9-81ED-4DB2-BD59-A6C34878D82A}">
                    <a16:rowId xmlns:a16="http://schemas.microsoft.com/office/drawing/2014/main" xmlns="" val="10002"/>
                  </a:ext>
                </a:extLst>
              </a:tr>
              <a:tr h="494453">
                <a:tc>
                  <a:txBody>
                    <a:bodyPr/>
                    <a:lstStyle/>
                    <a:p>
                      <a:endParaRPr lang="en-US" sz="2400"/>
                    </a:p>
                  </a:txBody>
                  <a:tcPr marL="121920" marR="121920" marT="60960" marB="60960"/>
                </a:tc>
                <a:tc>
                  <a:txBody>
                    <a:bodyPr/>
                    <a:lstStyle/>
                    <a:p>
                      <a:endParaRPr lang="en-US" sz="2400" dirty="0"/>
                    </a:p>
                  </a:txBody>
                  <a:tcPr marL="121920" marR="121920" marT="60960" marB="60960"/>
                </a:tc>
                <a:tc>
                  <a:txBody>
                    <a:bodyPr/>
                    <a:lstStyle/>
                    <a:p>
                      <a:endParaRPr lang="en-US" sz="2400"/>
                    </a:p>
                  </a:txBody>
                  <a:tcPr marL="121920" marR="121920" marT="60960" marB="60960"/>
                </a:tc>
                <a:tc>
                  <a:txBody>
                    <a:bodyPr/>
                    <a:lstStyle/>
                    <a:p>
                      <a:endParaRPr lang="en-US" sz="2400" dirty="0"/>
                    </a:p>
                  </a:txBody>
                  <a:tcPr marL="121920" marR="121920" marT="60960" marB="60960"/>
                </a:tc>
                <a:extLst>
                  <a:ext uri="{0D108BD9-81ED-4DB2-BD59-A6C34878D82A}">
                    <a16:rowId xmlns:a16="http://schemas.microsoft.com/office/drawing/2014/main" xmlns="" val="10003"/>
                  </a:ext>
                </a:extLst>
              </a:tr>
            </a:tbl>
          </a:graphicData>
        </a:graphic>
      </p:graphicFrame>
      <p:sp>
        <p:nvSpPr>
          <p:cNvPr id="8" name="Footer Placeholder 7"/>
          <p:cNvSpPr>
            <a:spLocks noGrp="1"/>
          </p:cNvSpPr>
          <p:nvPr>
            <p:ph type="ftr" idx="14"/>
          </p:nvPr>
        </p:nvSpPr>
        <p:spPr/>
        <p:txBody>
          <a:bodyPr/>
          <a:lstStyle/>
          <a:p>
            <a:r>
              <a:rPr lang="en-GB" smtClean="0"/>
              <a:t>Marc Emmelmann, Koden-TI</a:t>
            </a:r>
            <a:endParaRPr lang="en-GB" dirty="0"/>
          </a:p>
        </p:txBody>
      </p:sp>
      <p:sp>
        <p:nvSpPr>
          <p:cNvPr id="9" name="Slide Number Placeholder 8"/>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10" name="Date Placeholder 9"/>
          <p:cNvSpPr>
            <a:spLocks noGrp="1"/>
          </p:cNvSpPr>
          <p:nvPr>
            <p:ph type="dt" idx="15"/>
          </p:nvPr>
        </p:nvSpPr>
        <p:spPr/>
        <p:txBody>
          <a:bodyPr/>
          <a:lstStyle/>
          <a:p>
            <a:r>
              <a:rPr lang="en-US" smtClean="0"/>
              <a:t>September 2019</a:t>
            </a:r>
            <a:endParaRPr lang="en-GB"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schedule – unchanged</a:t>
            </a:r>
          </a:p>
        </p:txBody>
      </p:sp>
      <p:sp>
        <p:nvSpPr>
          <p:cNvPr id="3" name="Inhaltsplatzhalter 2"/>
          <p:cNvSpPr>
            <a:spLocks noGrp="1"/>
          </p:cNvSpPr>
          <p:nvPr>
            <p:ph idx="1"/>
          </p:nvPr>
        </p:nvSpPr>
        <p:spPr/>
        <p:txBody>
          <a:bodyPr/>
          <a:lstStyle/>
          <a:p>
            <a:pPr marL="0" indent="0">
              <a:lnSpc>
                <a:spcPct val="80000"/>
              </a:lnSpc>
            </a:pPr>
            <a:r>
              <a:rPr lang="en-US" altLang="en-US" dirty="0"/>
              <a:t>January 2019		First meeting as a task group</a:t>
            </a:r>
          </a:p>
          <a:p>
            <a:pPr marL="0" indent="0">
              <a:lnSpc>
                <a:spcPct val="80000"/>
              </a:lnSpc>
            </a:pPr>
            <a:r>
              <a:rPr lang="en-US" altLang="en-US" dirty="0"/>
              <a:t>January 2020		Initial WGLB (D1.0)</a:t>
            </a:r>
          </a:p>
          <a:p>
            <a:pPr marL="0" indent="0">
              <a:lnSpc>
                <a:spcPct val="80000"/>
              </a:lnSpc>
            </a:pPr>
            <a:r>
              <a:rPr lang="en-US" altLang="en-US" dirty="0"/>
              <a:t>July 2020			D2.0 WGLB Recirculation LB</a:t>
            </a:r>
          </a:p>
          <a:p>
            <a:pPr marL="0" indent="0">
              <a:lnSpc>
                <a:spcPct val="80000"/>
              </a:lnSpc>
            </a:pPr>
            <a:r>
              <a:rPr lang="en-US" altLang="en-US" dirty="0"/>
              <a:t>January 2021		Form SB Pool</a:t>
            </a:r>
          </a:p>
          <a:p>
            <a:pPr marL="0" indent="0">
              <a:lnSpc>
                <a:spcPct val="80000"/>
              </a:lnSpc>
            </a:pPr>
            <a:r>
              <a:rPr lang="en-US" altLang="en-US" dirty="0"/>
              <a:t>January 2021		MEC/MDR done</a:t>
            </a:r>
          </a:p>
          <a:p>
            <a:pPr marL="0" indent="0">
              <a:lnSpc>
                <a:spcPct val="80000"/>
              </a:lnSpc>
            </a:pPr>
            <a:r>
              <a:rPr lang="en-US" altLang="en-US" dirty="0"/>
              <a:t>March 2021		Initial SB</a:t>
            </a:r>
          </a:p>
          <a:p>
            <a:pPr marL="0" indent="0">
              <a:lnSpc>
                <a:spcPct val="80000"/>
              </a:lnSpc>
            </a:pPr>
            <a:r>
              <a:rPr lang="en-US" altLang="en-US" dirty="0"/>
              <a:t>July 2021			Recirculation SB</a:t>
            </a:r>
          </a:p>
          <a:p>
            <a:pPr marL="0" indent="0">
              <a:lnSpc>
                <a:spcPct val="80000"/>
              </a:lnSpc>
            </a:pPr>
            <a:r>
              <a:rPr lang="en-US" altLang="en-US" dirty="0"/>
              <a:t>Jan 2022			Final WG/EC approval</a:t>
            </a:r>
          </a:p>
          <a:p>
            <a:pPr marL="0" indent="0">
              <a:lnSpc>
                <a:spcPct val="80000"/>
              </a:lnSpc>
            </a:pPr>
            <a:r>
              <a:rPr lang="en-US" altLang="en-US" dirty="0"/>
              <a:t>Feb 2022			</a:t>
            </a:r>
            <a:r>
              <a:rPr lang="en-US" altLang="en-US" dirty="0" err="1"/>
              <a:t>Revcom</a:t>
            </a:r>
            <a:r>
              <a:rPr lang="en-US" altLang="en-US" dirty="0"/>
              <a:t>/SASB approval</a:t>
            </a:r>
            <a:endParaRPr lang="en-US" dirty="0"/>
          </a:p>
        </p:txBody>
      </p:sp>
      <p:sp>
        <p:nvSpPr>
          <p:cNvPr id="7" name="Footer Placeholder 6"/>
          <p:cNvSpPr>
            <a:spLocks noGrp="1"/>
          </p:cNvSpPr>
          <p:nvPr>
            <p:ph type="ftr" idx="14"/>
          </p:nvPr>
        </p:nvSpPr>
        <p:spPr/>
        <p:txBody>
          <a:bodyPr/>
          <a:lstStyle/>
          <a:p>
            <a:r>
              <a:rPr lang="en-GB" smtClean="0"/>
              <a:t>Marc Emmelmann, Koden-TI</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1066800"/>
          </a:xfrm>
          <a:ln/>
        </p:spPr>
        <p:txBody>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a:t>References</a:t>
            </a:r>
          </a:p>
        </p:txBody>
      </p:sp>
      <p:sp>
        <p:nvSpPr>
          <p:cNvPr id="11266" name="Rectangle 2"/>
          <p:cNvSpPr>
            <a:spLocks noGrp="1" noChangeArrowheads="1"/>
          </p:cNvSpPr>
          <p:nvPr>
            <p:ph type="body" idx="1"/>
          </p:nvPr>
        </p:nvSpPr>
        <p:spPr>
          <a:xfrm>
            <a:off x="840791" y="1981202"/>
            <a:ext cx="10631807" cy="4208463"/>
          </a:xfrm>
          <a:ln/>
        </p:spPr>
        <p:txBody>
          <a:bodyPr/>
          <a:lstStyle/>
          <a:p>
            <a:r>
              <a:rPr lang="en-US" dirty="0"/>
              <a:t>Agenda for this week:				11-19/1426</a:t>
            </a:r>
          </a:p>
          <a:p>
            <a:r>
              <a:rPr lang="en-US" dirty="0"/>
              <a:t>Meeting / Chair’s Slide Deck:		11-19/1427</a:t>
            </a:r>
          </a:p>
          <a:p>
            <a:r>
              <a:rPr lang="en-US" dirty="0"/>
              <a:t>Meeting minutes:					11-19/1370</a:t>
            </a:r>
          </a:p>
          <a:p>
            <a:r>
              <a:rPr lang="en-US" dirty="0"/>
              <a:t>Snapshot Slide:						11-19/1425</a:t>
            </a:r>
          </a:p>
          <a:p>
            <a:r>
              <a:rPr lang="en-US" dirty="0"/>
              <a:t>Closing report:						11-19/1428</a:t>
            </a:r>
          </a:p>
          <a:p>
            <a:endParaRPr lang="en-US" dirty="0"/>
          </a:p>
          <a:p>
            <a:r>
              <a:rPr lang="en-US" dirty="0" err="1"/>
              <a:t>TGbc</a:t>
            </a:r>
            <a:r>
              <a:rPr lang="en-US" dirty="0"/>
              <a:t> Motion Booklet:				11-18/2123</a:t>
            </a:r>
          </a:p>
          <a:p>
            <a:r>
              <a:rPr lang="en-US" dirty="0" err="1"/>
              <a:t>TGbc</a:t>
            </a:r>
            <a:r>
              <a:rPr lang="en-US" dirty="0"/>
              <a:t> Selection Procedure:			11-19/0135r0</a:t>
            </a:r>
          </a:p>
          <a:p>
            <a:r>
              <a:rPr lang="en-US" dirty="0" err="1"/>
              <a:t>TGbc</a:t>
            </a:r>
            <a:r>
              <a:rPr lang="en-US" dirty="0"/>
              <a:t> Functional Requirements:	11-19/0151</a:t>
            </a:r>
          </a:p>
          <a:p>
            <a:r>
              <a:rPr lang="en-US" dirty="0" err="1"/>
              <a:t>TGbc</a:t>
            </a:r>
            <a:r>
              <a:rPr lang="en-US" dirty="0"/>
              <a:t> </a:t>
            </a:r>
            <a:r>
              <a:rPr lang="en-US" dirty="0" err="1"/>
              <a:t>UseCase</a:t>
            </a:r>
            <a:r>
              <a:rPr lang="en-US" dirty="0"/>
              <a:t> Document:			11-19/268</a:t>
            </a:r>
          </a:p>
        </p:txBody>
      </p:sp>
      <p:sp>
        <p:nvSpPr>
          <p:cNvPr id="2" name="Footer Placeholder 1"/>
          <p:cNvSpPr>
            <a:spLocks noGrp="1"/>
          </p:cNvSpPr>
          <p:nvPr>
            <p:ph type="ftr" idx="14"/>
          </p:nvPr>
        </p:nvSpPr>
        <p:spPr/>
        <p:txBody>
          <a:bodyPr/>
          <a:lstStyle/>
          <a:p>
            <a:r>
              <a:rPr lang="en-GB" smtClean="0"/>
              <a:t>Marc Emmelmann, Koden-TI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7" name="Date Placeholder 6"/>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09800" y="685800"/>
            <a:ext cx="7856538"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smtClean="0"/>
              <a:t>TGbd</a:t>
            </a:r>
            <a:r>
              <a:rPr lang="en-GB" dirty="0" smtClean="0"/>
              <a:t> Closing </a:t>
            </a:r>
            <a:r>
              <a:rPr lang="en-GB" dirty="0"/>
              <a:t>Report </a:t>
            </a:r>
            <a:r>
              <a:rPr lang="en-GB" dirty="0" smtClean="0"/>
              <a:t>– Vietnam</a:t>
            </a:r>
            <a:endParaRPr lang="en-GB" dirty="0"/>
          </a:p>
        </p:txBody>
      </p:sp>
      <p:sp>
        <p:nvSpPr>
          <p:cNvPr id="3074" name="Rectangle 2"/>
          <p:cNvSpPr>
            <a:spLocks noGrp="1" noChangeArrowheads="1"/>
          </p:cNvSpPr>
          <p:nvPr>
            <p:ph idx="1"/>
          </p:nvPr>
        </p:nvSpPr>
        <p:spPr>
          <a:xfrm>
            <a:off x="2074127" y="186806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2019-09-19</a:t>
            </a:r>
            <a:endParaRPr lang="en-GB" sz="2000" b="0" dirty="0"/>
          </a:p>
        </p:txBody>
      </p:sp>
      <p:sp>
        <p:nvSpPr>
          <p:cNvPr id="3076" name="Rectangle 4"/>
          <p:cNvSpPr>
            <a:spLocks noChangeArrowheads="1"/>
          </p:cNvSpPr>
          <p:nvPr/>
        </p:nvSpPr>
        <p:spPr bwMode="auto">
          <a:xfrm>
            <a:off x="2057400" y="27432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11"/>
          <p:cNvGraphicFramePr>
            <a:graphicFrameLocks noChangeAspect="1"/>
          </p:cNvGraphicFramePr>
          <p:nvPr>
            <p:extLst>
              <p:ext uri="{D42A27DB-BD31-4B8C-83A1-F6EECF244321}">
                <p14:modId xmlns:p14="http://schemas.microsoft.com/office/powerpoint/2010/main" val="2104483159"/>
              </p:ext>
            </p:extLst>
          </p:nvPr>
        </p:nvGraphicFramePr>
        <p:xfrm>
          <a:off x="1752600" y="3402852"/>
          <a:ext cx="9067800" cy="1039254"/>
        </p:xfrm>
        <a:graphic>
          <a:graphicData uri="http://schemas.openxmlformats.org/presentationml/2006/ole">
            <mc:AlternateContent xmlns:mc="http://schemas.openxmlformats.org/markup-compatibility/2006">
              <mc:Choice xmlns:v="urn:schemas-microsoft-com:vml" Requires="v">
                <p:oleObj spid="_x0000_s17421" name="Document" r:id="rId4" imgW="8302326" imgH="1020437" progId="Word.Document.8">
                  <p:embed/>
                </p:oleObj>
              </mc:Choice>
              <mc:Fallback>
                <p:oleObj name="Document" r:id="rId4" imgW="8302326" imgH="1020437" progId="Word.Document.8">
                  <p:embed/>
                  <p:pic>
                    <p:nvPicPr>
                      <p:cNvPr id="0" name=""/>
                      <p:cNvPicPr>
                        <a:picLocks noChangeAspect="1" noChangeArrowheads="1"/>
                      </p:cNvPicPr>
                      <p:nvPr/>
                    </p:nvPicPr>
                    <p:blipFill>
                      <a:blip r:embed="rId5"/>
                      <a:srcRect/>
                      <a:stretch>
                        <a:fillRect/>
                      </a:stretch>
                    </p:blipFill>
                    <p:spPr bwMode="auto">
                      <a:xfrm>
                        <a:off x="1752600" y="3402852"/>
                        <a:ext cx="9067800" cy="1039254"/>
                      </a:xfrm>
                      <a:prstGeom prst="rect">
                        <a:avLst/>
                      </a:prstGeom>
                      <a:noFill/>
                      <a:ln>
                        <a:noFill/>
                      </a:ln>
                      <a:extLst/>
                    </p:spPr>
                  </p:pic>
                </p:oleObj>
              </mc:Fallback>
            </mc:AlternateContent>
          </a:graphicData>
        </a:graphic>
      </p:graphicFrame>
      <p:sp>
        <p:nvSpPr>
          <p:cNvPr id="2" name="Footer Placeholder 1"/>
          <p:cNvSpPr>
            <a:spLocks noGrp="1"/>
          </p:cNvSpPr>
          <p:nvPr>
            <p:ph type="ftr" idx="14"/>
          </p:nvPr>
        </p:nvSpPr>
        <p:spPr/>
        <p:txBody>
          <a:bodyPr/>
          <a:lstStyle/>
          <a:p>
            <a:r>
              <a:rPr lang="en-GB" smtClean="0"/>
              <a:t>Bo Sun, ZTE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1524000" y="1981200"/>
            <a:ext cx="89916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en-US" dirty="0"/>
              <a:t>Closing report for </a:t>
            </a:r>
            <a:r>
              <a:rPr lang="en-GB" altLang="en-US" dirty="0" smtClean="0"/>
              <a:t>Sep 2019 </a:t>
            </a:r>
            <a:r>
              <a:rPr lang="en-GB" altLang="en-US" dirty="0" err="1" smtClean="0"/>
              <a:t>TGbd</a:t>
            </a:r>
            <a:r>
              <a:rPr lang="en-GB" altLang="en-US" dirty="0" smtClean="0"/>
              <a:t> meeting in Hanoi, Vietnam</a:t>
            </a:r>
            <a:endParaRPr lang="en-GB" dirty="0"/>
          </a:p>
        </p:txBody>
      </p:sp>
      <p:sp>
        <p:nvSpPr>
          <p:cNvPr id="2" name="Footer Placeholder 1"/>
          <p:cNvSpPr>
            <a:spLocks noGrp="1"/>
          </p:cNvSpPr>
          <p:nvPr>
            <p:ph type="ftr" idx="14"/>
          </p:nvPr>
        </p:nvSpPr>
        <p:spPr/>
        <p:txBody>
          <a:bodyPr/>
          <a:lstStyle/>
          <a:p>
            <a:r>
              <a:rPr lang="en-GB" smtClean="0"/>
              <a:t>Bo Sun, ZTE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Date Placeholder 4"/>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DBDFE0C-82E1-46BE-987F-B7EF866C9344}"/>
              </a:ext>
            </a:extLst>
          </p:cNvPr>
          <p:cNvSpPr>
            <a:spLocks noGrp="1"/>
          </p:cNvSpPr>
          <p:nvPr>
            <p:ph type="title"/>
          </p:nvPr>
        </p:nvSpPr>
        <p:spPr/>
        <p:txBody>
          <a:bodyPr/>
          <a:lstStyle/>
          <a:p>
            <a:r>
              <a:rPr lang="en-US" altLang="en-US" dirty="0" smtClean="0"/>
              <a:t>Completed work items in the week</a:t>
            </a:r>
            <a:endParaRPr lang="en-US" dirty="0"/>
          </a:p>
        </p:txBody>
      </p:sp>
      <p:sp>
        <p:nvSpPr>
          <p:cNvPr id="3" name="Content Placeholder 2">
            <a:extLst>
              <a:ext uri="{FF2B5EF4-FFF2-40B4-BE49-F238E27FC236}">
                <a16:creationId xmlns="" xmlns:a16="http://schemas.microsoft.com/office/drawing/2014/main" id="{CD7B87A0-10F9-4121-935C-57A81A40B92A}"/>
              </a:ext>
            </a:extLst>
          </p:cNvPr>
          <p:cNvSpPr>
            <a:spLocks noGrp="1"/>
          </p:cNvSpPr>
          <p:nvPr>
            <p:ph idx="1"/>
          </p:nvPr>
        </p:nvSpPr>
        <p:spPr>
          <a:xfrm>
            <a:off x="914401" y="1828800"/>
            <a:ext cx="10667999" cy="4419599"/>
          </a:xfrm>
        </p:spPr>
        <p:txBody>
          <a:bodyPr>
            <a:normAutofit fontScale="55000" lnSpcReduction="20000"/>
          </a:bodyPr>
          <a:lstStyle/>
          <a:p>
            <a:pPr>
              <a:spcBef>
                <a:spcPct val="20000"/>
              </a:spcBef>
              <a:spcAft>
                <a:spcPts val="600"/>
              </a:spcAft>
              <a:buClrTx/>
              <a:buSzTx/>
            </a:pPr>
            <a:r>
              <a:rPr lang="en-US" altLang="en-US" sz="3400" dirty="0" smtClean="0">
                <a:solidFill>
                  <a:schemeClr val="tx1"/>
                </a:solidFill>
                <a:ea typeface="MS PGothic" panose="020B0600070205080204" pitchFamily="34" charset="-128"/>
              </a:rPr>
              <a:t>6 </a:t>
            </a:r>
            <a:r>
              <a:rPr lang="en-US" altLang="en-US" sz="3400" dirty="0">
                <a:solidFill>
                  <a:schemeClr val="tx1"/>
                </a:solidFill>
                <a:ea typeface="MS PGothic" panose="020B0600070205080204" pitchFamily="34" charset="-128"/>
              </a:rPr>
              <a:t>meeting slots were allocated in the week, including </a:t>
            </a:r>
            <a:r>
              <a:rPr lang="en-US" altLang="en-US" sz="3400" dirty="0" smtClean="0">
                <a:solidFill>
                  <a:schemeClr val="tx1"/>
                </a:solidFill>
                <a:ea typeface="MS PGothic" panose="020B0600070205080204" pitchFamily="34" charset="-128"/>
              </a:rPr>
              <a:t>two parallel </a:t>
            </a:r>
            <a:r>
              <a:rPr lang="en-US" altLang="en-US" sz="3400" dirty="0" err="1" smtClean="0">
                <a:solidFill>
                  <a:schemeClr val="tx1"/>
                </a:solidFill>
                <a:ea typeface="MS PGothic" panose="020B0600070205080204" pitchFamily="34" charset="-128"/>
              </a:rPr>
              <a:t>Adhoc</a:t>
            </a:r>
            <a:r>
              <a:rPr lang="en-US" altLang="en-US" sz="3400" dirty="0" smtClean="0">
                <a:solidFill>
                  <a:schemeClr val="tx1"/>
                </a:solidFill>
                <a:ea typeface="MS PGothic" panose="020B0600070205080204" pitchFamily="34" charset="-128"/>
              </a:rPr>
              <a:t> slots </a:t>
            </a:r>
            <a:endParaRPr lang="en-US" altLang="en-US" sz="3400" dirty="0">
              <a:solidFill>
                <a:schemeClr val="tx1"/>
              </a:solidFill>
              <a:ea typeface="MS PGothic" panose="020B0600070205080204" pitchFamily="34" charset="-128"/>
            </a:endParaRPr>
          </a:p>
          <a:p>
            <a:pPr>
              <a:spcBef>
                <a:spcPct val="20000"/>
              </a:spcBef>
              <a:spcAft>
                <a:spcPts val="600"/>
              </a:spcAft>
              <a:buClrTx/>
              <a:buSzTx/>
            </a:pPr>
            <a:r>
              <a:rPr lang="en-US" altLang="en-US" sz="3400" dirty="0">
                <a:solidFill>
                  <a:schemeClr val="tx1"/>
                </a:solidFill>
                <a:ea typeface="MS PGothic" panose="020B0600070205080204" pitchFamily="34" charset="-128"/>
              </a:rPr>
              <a:t>Meeting agenda: the last revision of </a:t>
            </a:r>
            <a:r>
              <a:rPr lang="en-US" altLang="en-US" sz="3400" dirty="0" smtClean="0">
                <a:solidFill>
                  <a:schemeClr val="tx1"/>
                </a:solidFill>
                <a:ea typeface="MS PGothic" panose="020B0600070205080204" pitchFamily="34" charset="-128"/>
              </a:rPr>
              <a:t>11-19/1412</a:t>
            </a:r>
            <a:endParaRPr lang="en-US" altLang="en-US" sz="3400" dirty="0">
              <a:solidFill>
                <a:schemeClr val="tx1"/>
              </a:solidFill>
              <a:ea typeface="MS PGothic" panose="020B0600070205080204" pitchFamily="34" charset="-128"/>
            </a:endParaRPr>
          </a:p>
          <a:p>
            <a:pPr>
              <a:spcBef>
                <a:spcPct val="20000"/>
              </a:spcBef>
              <a:spcAft>
                <a:spcPts val="600"/>
              </a:spcAft>
              <a:buClrTx/>
              <a:buSzTx/>
            </a:pPr>
            <a:r>
              <a:rPr lang="en-US" altLang="en-US" sz="3400" dirty="0">
                <a:solidFill>
                  <a:schemeClr val="tx1"/>
                </a:solidFill>
                <a:ea typeface="MS PGothic" panose="020B0600070205080204" pitchFamily="34" charset="-128"/>
              </a:rPr>
              <a:t>Work items completed in this week include: </a:t>
            </a: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Approval of the meeting minutes for </a:t>
            </a:r>
            <a:r>
              <a:rPr lang="en-US" altLang="en-US" sz="2900" dirty="0" smtClean="0">
                <a:solidFill>
                  <a:schemeClr val="tx1"/>
                </a:solidFill>
                <a:ea typeface="MS PGothic" panose="020B0600070205080204" pitchFamily="34" charset="-128"/>
              </a:rPr>
              <a:t>Jul </a:t>
            </a:r>
            <a:r>
              <a:rPr lang="en-US" altLang="en-US" sz="2900" dirty="0">
                <a:solidFill>
                  <a:schemeClr val="tx1"/>
                </a:solidFill>
                <a:ea typeface="MS PGothic" panose="020B0600070205080204" pitchFamily="34" charset="-128"/>
              </a:rPr>
              <a:t>meeting and </a:t>
            </a:r>
            <a:r>
              <a:rPr lang="en-US" altLang="en-US" sz="2900" dirty="0" smtClean="0">
                <a:solidFill>
                  <a:schemeClr val="tx1"/>
                </a:solidFill>
                <a:ea typeface="MS PGothic" panose="020B0600070205080204" pitchFamily="34" charset="-128"/>
              </a:rPr>
              <a:t>Aug CC</a:t>
            </a:r>
            <a:endParaRPr lang="en-US" altLang="en-US" sz="2900" dirty="0">
              <a:solidFill>
                <a:schemeClr val="tx1"/>
              </a:solidFill>
              <a:ea typeface="MS PGothic" panose="020B0600070205080204" pitchFamily="34" charset="-128"/>
            </a:endParaRP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Approval of the </a:t>
            </a:r>
            <a:r>
              <a:rPr lang="en-US" altLang="en-US" sz="2900" dirty="0" smtClean="0">
                <a:solidFill>
                  <a:schemeClr val="tx1"/>
                </a:solidFill>
                <a:ea typeface="MS PGothic" panose="020B0600070205080204" pitchFamily="34" charset="-128"/>
              </a:rPr>
              <a:t>updated FRD document (11-19/0495r2)</a:t>
            </a:r>
          </a:p>
          <a:p>
            <a:pPr>
              <a:spcBef>
                <a:spcPct val="20000"/>
              </a:spcBef>
              <a:spcAft>
                <a:spcPts val="600"/>
              </a:spcAft>
              <a:buClrTx/>
              <a:buSzTx/>
              <a:buFontTx/>
              <a:buChar char="-"/>
            </a:pPr>
            <a:r>
              <a:rPr lang="en-US" altLang="en-US" sz="2900" dirty="0" smtClean="0">
                <a:solidFill>
                  <a:schemeClr val="tx1"/>
                </a:solidFill>
                <a:ea typeface="MS PGothic" panose="020B0600070205080204" pitchFamily="34" charset="-128"/>
              </a:rPr>
              <a:t>Approval of the updated </a:t>
            </a:r>
            <a:r>
              <a:rPr lang="en-US" altLang="en-US" sz="2900" dirty="0">
                <a:solidFill>
                  <a:schemeClr val="tx1"/>
                </a:solidFill>
                <a:ea typeface="MS PGothic" panose="020B0600070205080204" pitchFamily="34" charset="-128"/>
              </a:rPr>
              <a:t>SFD document (</a:t>
            </a:r>
            <a:r>
              <a:rPr lang="en-US" altLang="en-US" sz="2900" dirty="0" smtClean="0">
                <a:solidFill>
                  <a:schemeClr val="tx1"/>
                </a:solidFill>
                <a:ea typeface="MS PGothic" panose="020B0600070205080204" pitchFamily="34" charset="-128"/>
              </a:rPr>
              <a:t>11-19/0497r3)</a:t>
            </a:r>
            <a:endParaRPr lang="en-US" altLang="en-US" sz="2900" dirty="0">
              <a:solidFill>
                <a:schemeClr val="tx1"/>
              </a:solidFill>
              <a:ea typeface="MS PGothic" panose="020B0600070205080204" pitchFamily="34" charset="-128"/>
            </a:endParaRPr>
          </a:p>
          <a:p>
            <a:pPr>
              <a:spcBef>
                <a:spcPct val="20000"/>
              </a:spcBef>
              <a:spcAft>
                <a:spcPts val="600"/>
              </a:spcAft>
              <a:buClrTx/>
              <a:buSzTx/>
              <a:buFontTx/>
              <a:buChar char="-"/>
            </a:pPr>
            <a:r>
              <a:rPr lang="en-US" altLang="en-US" sz="2900" dirty="0" smtClean="0">
                <a:solidFill>
                  <a:schemeClr val="tx1"/>
                </a:solidFill>
                <a:ea typeface="MS PGothic" panose="020B0600070205080204" pitchFamily="34" charset="-128"/>
              </a:rPr>
              <a:t>Liaison update per </a:t>
            </a:r>
            <a:r>
              <a:rPr lang="en-US" altLang="en-US" sz="2900" dirty="0">
                <a:solidFill>
                  <a:schemeClr val="tx1"/>
                </a:solidFill>
                <a:ea typeface="MS PGothic" panose="020B0600070205080204" pitchFamily="34" charset="-128"/>
              </a:rPr>
              <a:t>IEEE </a:t>
            </a:r>
            <a:r>
              <a:rPr lang="en-US" altLang="en-US" sz="2900" dirty="0" smtClean="0">
                <a:solidFill>
                  <a:schemeClr val="tx1"/>
                </a:solidFill>
                <a:ea typeface="MS PGothic" panose="020B0600070205080204" pitchFamily="34" charset="-128"/>
              </a:rPr>
              <a:t>1609’s progress</a:t>
            </a:r>
            <a:endParaRPr lang="en-US" altLang="en-US" sz="2900" dirty="0">
              <a:solidFill>
                <a:schemeClr val="tx1"/>
              </a:solidFill>
              <a:ea typeface="MS PGothic" panose="020B0600070205080204" pitchFamily="34" charset="-128"/>
            </a:endParaRPr>
          </a:p>
          <a:p>
            <a:pPr>
              <a:spcBef>
                <a:spcPct val="20000"/>
              </a:spcBef>
              <a:spcAft>
                <a:spcPts val="600"/>
              </a:spcAft>
              <a:buClrTx/>
              <a:buSzTx/>
              <a:buFontTx/>
              <a:buChar char="-"/>
            </a:pPr>
            <a:r>
              <a:rPr lang="en-US" altLang="en-US" sz="2900" dirty="0" smtClean="0">
                <a:solidFill>
                  <a:schemeClr val="tx1"/>
                </a:solidFill>
                <a:ea typeface="MS PGothic" panose="020B0600070205080204" pitchFamily="34" charset="-128"/>
              </a:rPr>
              <a:t>Approval of the spec draft skeleton document (11-19/1638)</a:t>
            </a:r>
          </a:p>
          <a:p>
            <a:pPr>
              <a:spcBef>
                <a:spcPct val="20000"/>
              </a:spcBef>
              <a:spcAft>
                <a:spcPts val="600"/>
              </a:spcAft>
              <a:buClrTx/>
              <a:buSzTx/>
              <a:buFontTx/>
              <a:buChar char="-"/>
            </a:pPr>
            <a:r>
              <a:rPr lang="en-US" altLang="en-US" sz="2900" dirty="0" smtClean="0">
                <a:solidFill>
                  <a:schemeClr val="tx1"/>
                </a:solidFill>
                <a:ea typeface="MS PGothic" panose="020B0600070205080204" pitchFamily="34" charset="-128"/>
              </a:rPr>
              <a:t>Review and update </a:t>
            </a:r>
            <a:r>
              <a:rPr lang="en-US" altLang="en-US" sz="2900" dirty="0" err="1" smtClean="0">
                <a:solidFill>
                  <a:schemeClr val="tx1"/>
                </a:solidFill>
                <a:ea typeface="MS PGothic" panose="020B0600070205080204" pitchFamily="34" charset="-128"/>
              </a:rPr>
              <a:t>TGbd</a:t>
            </a:r>
            <a:r>
              <a:rPr lang="en-US" altLang="en-US" sz="2900" dirty="0" smtClean="0">
                <a:solidFill>
                  <a:schemeClr val="tx1"/>
                </a:solidFill>
                <a:ea typeface="MS PGothic" panose="020B0600070205080204" pitchFamily="34" charset="-128"/>
              </a:rPr>
              <a:t> timeline</a:t>
            </a:r>
          </a:p>
          <a:p>
            <a:pPr lvl="1">
              <a:spcBef>
                <a:spcPct val="20000"/>
              </a:spcBef>
              <a:spcAft>
                <a:spcPts val="600"/>
              </a:spcAft>
              <a:buClrTx/>
              <a:buSzTx/>
              <a:buFontTx/>
              <a:buChar char="-"/>
            </a:pPr>
            <a:r>
              <a:rPr lang="en-US" altLang="en-US" sz="2500" dirty="0" smtClean="0">
                <a:solidFill>
                  <a:schemeClr val="tx1"/>
                </a:solidFill>
                <a:ea typeface="MS PGothic" panose="020B0600070205080204" pitchFamily="34" charset="-128"/>
              </a:rPr>
              <a:t>Milestones from D0.1 will be deferred one or two meetings.</a:t>
            </a:r>
            <a:endParaRPr lang="en-US" altLang="en-US" sz="2500" dirty="0">
              <a:solidFill>
                <a:schemeClr val="tx1"/>
              </a:solidFill>
              <a:ea typeface="MS PGothic" panose="020B0600070205080204" pitchFamily="34" charset="-128"/>
            </a:endParaRPr>
          </a:p>
          <a:p>
            <a:pPr>
              <a:spcBef>
                <a:spcPct val="20000"/>
              </a:spcBef>
              <a:spcAft>
                <a:spcPts val="600"/>
              </a:spcAft>
              <a:buClrTx/>
              <a:buSzTx/>
              <a:buFontTx/>
              <a:buChar char="-"/>
            </a:pPr>
            <a:r>
              <a:rPr lang="en-US" altLang="en-US" sz="2900" dirty="0" smtClean="0">
                <a:solidFill>
                  <a:schemeClr val="tx1"/>
                </a:solidFill>
                <a:ea typeface="MS PGothic" panose="020B0600070205080204" pitchFamily="34" charset="-128"/>
              </a:rPr>
              <a:t>Approval of Teleconference </a:t>
            </a:r>
            <a:r>
              <a:rPr lang="en-US" altLang="en-US" sz="2900" dirty="0">
                <a:solidFill>
                  <a:schemeClr val="tx1"/>
                </a:solidFill>
                <a:ea typeface="MS PGothic" panose="020B0600070205080204" pitchFamily="34" charset="-128"/>
              </a:rPr>
              <a:t>plan after </a:t>
            </a:r>
            <a:r>
              <a:rPr lang="en-US" altLang="en-US" sz="2900" dirty="0" smtClean="0">
                <a:solidFill>
                  <a:schemeClr val="tx1"/>
                </a:solidFill>
                <a:ea typeface="MS PGothic" panose="020B0600070205080204" pitchFamily="34" charset="-128"/>
              </a:rPr>
              <a:t>Sep meeting</a:t>
            </a:r>
          </a:p>
          <a:p>
            <a:pPr>
              <a:spcBef>
                <a:spcPct val="20000"/>
              </a:spcBef>
              <a:spcAft>
                <a:spcPts val="600"/>
              </a:spcAft>
              <a:buClrTx/>
              <a:buSzTx/>
              <a:buFontTx/>
              <a:buChar char="-"/>
            </a:pPr>
            <a:r>
              <a:rPr lang="en-US" altLang="en-US" sz="2900" dirty="0" smtClean="0">
                <a:solidFill>
                  <a:schemeClr val="tx1"/>
                </a:solidFill>
                <a:ea typeface="MS PGothic" panose="020B0600070205080204" pitchFamily="34" charset="-128"/>
              </a:rPr>
              <a:t>25 </a:t>
            </a:r>
            <a:r>
              <a:rPr lang="en-US" altLang="en-US" sz="2900" dirty="0">
                <a:solidFill>
                  <a:schemeClr val="tx1"/>
                </a:solidFill>
                <a:ea typeface="MS PGothic" panose="020B0600070205080204" pitchFamily="34" charset="-128"/>
              </a:rPr>
              <a:t>tech submissions were presented for the week. </a:t>
            </a:r>
          </a:p>
          <a:p>
            <a:pPr lvl="1">
              <a:spcBef>
                <a:spcPct val="20000"/>
              </a:spcBef>
              <a:spcAft>
                <a:spcPts val="600"/>
              </a:spcAft>
              <a:buClrTx/>
              <a:buSzTx/>
              <a:buFontTx/>
              <a:buChar char="-"/>
            </a:pPr>
            <a:r>
              <a:rPr lang="en-US" sz="2500" dirty="0" smtClean="0">
                <a:solidFill>
                  <a:schemeClr val="tx1"/>
                </a:solidFill>
                <a:ea typeface="MS PGothic" panose="020B0600070205080204" pitchFamily="34" charset="-128"/>
              </a:rPr>
              <a:t>26 </a:t>
            </a:r>
            <a:r>
              <a:rPr lang="en-US" sz="2500" dirty="0">
                <a:solidFill>
                  <a:schemeClr val="tx1"/>
                </a:solidFill>
                <a:ea typeface="MS PGothic" panose="020B0600070205080204" pitchFamily="34" charset="-128"/>
              </a:rPr>
              <a:t>motions passed for developing SFD and FRD</a:t>
            </a:r>
          </a:p>
        </p:txBody>
      </p:sp>
      <p:graphicFrame>
        <p:nvGraphicFramePr>
          <p:cNvPr id="10" name="Table 1">
            <a:extLst>
              <a:ext uri="{FF2B5EF4-FFF2-40B4-BE49-F238E27FC236}"/>
            </a:extLst>
          </p:cNvPr>
          <p:cNvGraphicFramePr>
            <a:graphicFrameLocks noGrp="1"/>
          </p:cNvGraphicFramePr>
          <p:nvPr>
            <p:extLst>
              <p:ext uri="{D42A27DB-BD31-4B8C-83A1-F6EECF244321}">
                <p14:modId xmlns:p14="http://schemas.microsoft.com/office/powerpoint/2010/main" val="4279094748"/>
              </p:ext>
            </p:extLst>
          </p:nvPr>
        </p:nvGraphicFramePr>
        <p:xfrm>
          <a:off x="6629400" y="3581400"/>
          <a:ext cx="5029201" cy="2133600"/>
        </p:xfrm>
        <a:graphic>
          <a:graphicData uri="http://schemas.openxmlformats.org/drawingml/2006/table">
            <a:tbl>
              <a:tblPr firstRow="1" bandRow="1">
                <a:tableStyleId>{21E4AEA4-8DFA-4A89-87EB-49C32662AFE0}</a:tableStyleId>
              </a:tblPr>
              <a:tblGrid>
                <a:gridCol w="655474">
                  <a:extLst>
                    <a:ext uri="{9D8B030D-6E8A-4147-A177-3AD203B41FA5}"/>
                  </a:extLst>
                </a:gridCol>
                <a:gridCol w="1109158">
                  <a:extLst>
                    <a:ext uri="{9D8B030D-6E8A-4147-A177-3AD203B41FA5}"/>
                  </a:extLst>
                </a:gridCol>
                <a:gridCol w="617621"/>
                <a:gridCol w="705853">
                  <a:extLst>
                    <a:ext uri="{9D8B030D-6E8A-4147-A177-3AD203B41FA5}"/>
                  </a:extLst>
                </a:gridCol>
                <a:gridCol w="617621">
                  <a:extLst>
                    <a:ext uri="{9D8B030D-6E8A-4147-A177-3AD203B41FA5}"/>
                  </a:extLst>
                </a:gridCol>
                <a:gridCol w="617621"/>
                <a:gridCol w="705853">
                  <a:extLst>
                    <a:ext uri="{9D8B030D-6E8A-4147-A177-3AD203B41FA5}"/>
                  </a:extLst>
                </a:gridCol>
              </a:tblGrid>
              <a:tr h="355600">
                <a:tc>
                  <a:txBody>
                    <a:bodyPr/>
                    <a:lstStyle/>
                    <a:p>
                      <a:endParaRPr lang="en-US" sz="1200" dirty="0"/>
                    </a:p>
                  </a:txBody>
                  <a:tcPr marT="45669" marB="45669"/>
                </a:tc>
                <a:tc gridSpan="2">
                  <a:txBody>
                    <a:bodyPr/>
                    <a:lstStyle/>
                    <a:p>
                      <a:pPr algn="ctr"/>
                      <a:r>
                        <a:rPr lang="en-US" sz="1200" dirty="0"/>
                        <a:t>MON</a:t>
                      </a:r>
                    </a:p>
                  </a:txBody>
                  <a:tcPr marT="45669" marB="45669"/>
                </a:tc>
                <a:tc hMerge="1">
                  <a:txBody>
                    <a:bodyPr/>
                    <a:lstStyle/>
                    <a:p>
                      <a:endParaRPr lang="zh-CN" altLang="en-US"/>
                    </a:p>
                  </a:txBody>
                  <a:tcPr/>
                </a:tc>
                <a:tc>
                  <a:txBody>
                    <a:bodyPr/>
                    <a:lstStyle/>
                    <a:p>
                      <a:pPr algn="ctr"/>
                      <a:r>
                        <a:rPr lang="en-US" sz="1200" dirty="0"/>
                        <a:t>TUE</a:t>
                      </a:r>
                    </a:p>
                  </a:txBody>
                  <a:tcPr marT="45669" marB="45669"/>
                </a:tc>
                <a:tc gridSpan="2">
                  <a:txBody>
                    <a:bodyPr/>
                    <a:lstStyle/>
                    <a:p>
                      <a:pPr algn="ctr"/>
                      <a:r>
                        <a:rPr lang="en-US" sz="1200" dirty="0"/>
                        <a:t>WED</a:t>
                      </a:r>
                    </a:p>
                  </a:txBody>
                  <a:tcPr marT="45669" marB="45669"/>
                </a:tc>
                <a:tc hMerge="1">
                  <a:txBody>
                    <a:bodyPr/>
                    <a:lstStyle/>
                    <a:p>
                      <a:endParaRPr lang="zh-CN" altLang="en-US"/>
                    </a:p>
                  </a:txBody>
                  <a:tcPr/>
                </a:tc>
                <a:tc>
                  <a:txBody>
                    <a:bodyPr/>
                    <a:lstStyle/>
                    <a:p>
                      <a:pPr algn="ctr"/>
                      <a:r>
                        <a:rPr lang="en-US" sz="1200" dirty="0"/>
                        <a:t>THU</a:t>
                      </a:r>
                    </a:p>
                  </a:txBody>
                  <a:tcPr marT="45669" marB="45669"/>
                </a:tc>
                <a:extLst>
                  <a:ext uri="{0D108BD9-81ED-4DB2-BD59-A6C34878D82A}"/>
                </a:extLst>
              </a:tr>
              <a:tr h="355600">
                <a:tc>
                  <a:txBody>
                    <a:bodyPr/>
                    <a:lstStyle/>
                    <a:p>
                      <a:pPr algn="ctr"/>
                      <a:r>
                        <a:rPr lang="en-US" sz="1200" dirty="0"/>
                        <a:t>AM1</a:t>
                      </a:r>
                    </a:p>
                  </a:txBody>
                  <a:tcPr marT="45669" marB="45669"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p>
                  </a:txBody>
                  <a:tcPr marT="45669" marB="45669" anchor="ctr"/>
                </a:tc>
                <a:tc hMerge="1">
                  <a:txBody>
                    <a:bodyPr/>
                    <a:lstStyle/>
                    <a:p>
                      <a:endParaRPr lang="zh-CN" altLang="en-US"/>
                    </a:p>
                  </a:txBody>
                  <a:tcPr/>
                </a:tc>
                <a:tc>
                  <a:txBody>
                    <a:bodyPr/>
                    <a:lstStyle/>
                    <a:p>
                      <a:pPr algn="ctr"/>
                      <a:r>
                        <a:rPr lang="en-US" sz="1200" dirty="0" err="1" smtClean="0"/>
                        <a:t>TGbd</a:t>
                      </a:r>
                      <a:endParaRPr lang="en-US" sz="1200" dirty="0"/>
                    </a:p>
                  </a:txBody>
                  <a:tcPr marT="45669" marB="45669"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p>
                  </a:txBody>
                  <a:tcPr marT="45669" marB="45669" anchor="ctr"/>
                </a:tc>
                <a:tc h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err="1" smtClean="0">
                          <a:solidFill>
                            <a:schemeClr val="tx1"/>
                          </a:solidFill>
                        </a:rPr>
                        <a:t>TGbd</a:t>
                      </a:r>
                      <a:endParaRPr lang="en-US" sz="1200" b="0" dirty="0">
                        <a:solidFill>
                          <a:schemeClr val="tx1"/>
                        </a:solidFill>
                      </a:endParaRPr>
                    </a:p>
                  </a:txBody>
                  <a:tcPr marT="45669" marB="45669" anchor="ctr"/>
                </a:tc>
                <a:extLst>
                  <a:ext uri="{0D108BD9-81ED-4DB2-BD59-A6C34878D82A}"/>
                </a:extLst>
              </a:tr>
              <a:tr h="355600">
                <a:tc>
                  <a:txBody>
                    <a:bodyPr/>
                    <a:lstStyle/>
                    <a:p>
                      <a:pPr algn="ctr"/>
                      <a:r>
                        <a:rPr lang="en-US" sz="1200" dirty="0"/>
                        <a:t>AM2</a:t>
                      </a:r>
                    </a:p>
                  </a:txBody>
                  <a:tcPr marT="45669" marB="45669"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p>
                  </a:txBody>
                  <a:tcPr marT="45669" marB="45669" anchor="ctr"/>
                </a:tc>
                <a:tc hMerge="1">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p>
                  </a:txBody>
                  <a:tcPr marT="45669" marB="45669" anchor="ctr"/>
                </a:tc>
                <a:tc gridSpan="2">
                  <a:txBody>
                    <a:bodyPr/>
                    <a:lstStyle/>
                    <a:p>
                      <a:pPr algn="ctr"/>
                      <a:endParaRPr lang="en-US" sz="1200" dirty="0"/>
                    </a:p>
                  </a:txBody>
                  <a:tcPr marT="45669" marB="45669" anchor="ctr"/>
                </a:tc>
                <a:tc hMerge="1">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err="1" smtClean="0"/>
                        <a:t>TGbd</a:t>
                      </a:r>
                      <a:endParaRPr lang="en-US" sz="1200" dirty="0"/>
                    </a:p>
                  </a:txBody>
                  <a:tcPr marT="45669" marB="45669" anchor="ctr"/>
                </a:tc>
                <a:extLst>
                  <a:ext uri="{0D108BD9-81ED-4DB2-BD59-A6C34878D82A}"/>
                </a:extLst>
              </a:tr>
              <a:tr h="355600">
                <a:tc>
                  <a:txBody>
                    <a:bodyPr/>
                    <a:lstStyle/>
                    <a:p>
                      <a:pPr algn="ctr"/>
                      <a:r>
                        <a:rPr lang="en-US" sz="1200" dirty="0"/>
                        <a:t>PM1</a:t>
                      </a:r>
                    </a:p>
                  </a:txBody>
                  <a:tcPr marT="45669" marB="4566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t>TGbd</a:t>
                      </a:r>
                      <a:r>
                        <a:rPr lang="en-US" sz="1200" dirty="0" smtClean="0"/>
                        <a:t>/PHY</a:t>
                      </a:r>
                      <a:endParaRPr lang="en-US" sz="1200" dirty="0"/>
                    </a:p>
                  </a:txBody>
                  <a:tcPr marT="45669" marB="4566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MAC</a:t>
                      </a:r>
                      <a:endParaRPr lang="en-US" sz="1200" dirty="0"/>
                    </a:p>
                  </a:txBody>
                  <a:tcPr marT="45669" marB="45669" anchor="ctr"/>
                </a:tc>
                <a:tc>
                  <a:txBody>
                    <a:bodyPr/>
                    <a:lstStyle/>
                    <a:p>
                      <a:pPr algn="ctr"/>
                      <a:endParaRPr lang="en-US" sz="1200" dirty="0"/>
                    </a:p>
                  </a:txBody>
                  <a:tcPr marT="45669" marB="45669"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PHY</a:t>
                      </a:r>
                      <a:endParaRPr lang="en-US" sz="1200" dirty="0"/>
                    </a:p>
                  </a:txBody>
                  <a:tcPr marT="45669" marB="45669"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MAC</a:t>
                      </a:r>
                      <a:endParaRPr lang="en-US" sz="1200" dirty="0"/>
                    </a:p>
                  </a:txBody>
                  <a:tcPr marT="45669" marB="45669" anchor="ctr"/>
                </a:tc>
                <a:tc>
                  <a:txBody>
                    <a:bodyPr/>
                    <a:lstStyle/>
                    <a:p>
                      <a:pPr algn="ctr"/>
                      <a:endParaRPr lang="en-US" sz="1200" dirty="0"/>
                    </a:p>
                  </a:txBody>
                  <a:tcPr marT="45669" marB="45669" anchor="ctr"/>
                </a:tc>
                <a:extLst>
                  <a:ext uri="{0D108BD9-81ED-4DB2-BD59-A6C34878D82A}"/>
                </a:extLst>
              </a:tr>
              <a:tr h="355600">
                <a:tc>
                  <a:txBody>
                    <a:bodyPr/>
                    <a:lstStyle/>
                    <a:p>
                      <a:pPr algn="ctr"/>
                      <a:r>
                        <a:rPr lang="en-US" sz="1200" dirty="0"/>
                        <a:t>PM2</a:t>
                      </a:r>
                    </a:p>
                  </a:txBody>
                  <a:tcPr marT="45669" marB="45669"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dirty="0"/>
                    </a:p>
                  </a:txBody>
                  <a:tcPr marT="45669" marB="45669" anchor="ctr"/>
                </a:tc>
                <a:tc hMerge="1">
                  <a:txBody>
                    <a:bodyPr/>
                    <a:lstStyle/>
                    <a:p>
                      <a:endParaRPr lang="zh-CN" altLang="en-US"/>
                    </a:p>
                  </a:txBody>
                  <a:tcPr/>
                </a:tc>
                <a:tc>
                  <a:txBody>
                    <a:bodyPr/>
                    <a:lstStyle/>
                    <a:p>
                      <a:pPr algn="ctr"/>
                      <a:endParaRPr lang="en-US" sz="1200" dirty="0"/>
                    </a:p>
                  </a:txBody>
                  <a:tcPr marT="45669" marB="45669"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p>
                  </a:txBody>
                  <a:tcPr marT="45669" marB="45669" anchor="ctr"/>
                </a:tc>
                <a:tc hMerge="1">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chemeClr val="tx1"/>
                          </a:solidFill>
                        </a:rPr>
                        <a:t>TGbd</a:t>
                      </a:r>
                      <a:endParaRPr lang="en-US" sz="1200" dirty="0">
                        <a:solidFill>
                          <a:schemeClr val="tx1"/>
                        </a:solidFill>
                      </a:endParaRPr>
                    </a:p>
                  </a:txBody>
                  <a:tcPr marT="45669" marB="45669" anchor="ctr"/>
                </a:tc>
                <a:extLst>
                  <a:ext uri="{0D108BD9-81ED-4DB2-BD59-A6C34878D82A}"/>
                </a:extLst>
              </a:tr>
              <a:tr h="355600">
                <a:tc>
                  <a:txBody>
                    <a:bodyPr/>
                    <a:lstStyle/>
                    <a:p>
                      <a:pPr algn="ctr"/>
                      <a:r>
                        <a:rPr lang="en-US" sz="1200" dirty="0" smtClean="0"/>
                        <a:t>EVE</a:t>
                      </a:r>
                      <a:endParaRPr lang="en-US" sz="1200" dirty="0"/>
                    </a:p>
                  </a:txBody>
                  <a:tcPr marT="45669" marB="45669" anchor="ctr"/>
                </a:tc>
                <a:tc gridSpan="2">
                  <a:txBody>
                    <a:bodyPr/>
                    <a:lstStyle/>
                    <a:p>
                      <a:pPr algn="ctr"/>
                      <a:endParaRPr lang="en-US" sz="1200" dirty="0"/>
                    </a:p>
                  </a:txBody>
                  <a:tcPr marT="45669" marB="45669" anchor="ctr"/>
                </a:tc>
                <a:tc hMerge="1">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p>
                  </a:txBody>
                  <a:tcPr marT="45669" marB="45669" anchor="ctr"/>
                </a:tc>
                <a:tc gridSpan="2">
                  <a:txBody>
                    <a:bodyPr/>
                    <a:lstStyle/>
                    <a:p>
                      <a:pPr algn="ctr"/>
                      <a:endParaRPr lang="en-US" sz="1200" dirty="0"/>
                    </a:p>
                  </a:txBody>
                  <a:tcPr marT="45669" marB="45669" anchor="ctr"/>
                </a:tc>
                <a:tc hMerge="1">
                  <a:txBody>
                    <a:bodyPr/>
                    <a:lstStyle/>
                    <a:p>
                      <a:endParaRPr lang="zh-CN" altLang="en-US"/>
                    </a:p>
                  </a:txBody>
                  <a:tcPr/>
                </a:tc>
                <a:tc>
                  <a:txBody>
                    <a:bodyPr/>
                    <a:lstStyle/>
                    <a:p>
                      <a:pPr algn="ctr"/>
                      <a:endParaRPr lang="en-US" sz="1200" dirty="0"/>
                    </a:p>
                  </a:txBody>
                  <a:tcPr marT="45669" marB="45669" anchor="ctr"/>
                </a:tc>
                <a:extLst>
                  <a:ext uri="{0D108BD9-81ED-4DB2-BD59-A6C34878D82A}"/>
                </a:extLst>
              </a:tr>
            </a:tbl>
          </a:graphicData>
        </a:graphic>
      </p:graphicFrame>
      <p:sp>
        <p:nvSpPr>
          <p:cNvPr id="4" name="Footer Placeholder 3"/>
          <p:cNvSpPr>
            <a:spLocks noGrp="1"/>
          </p:cNvSpPr>
          <p:nvPr>
            <p:ph type="ftr" idx="14"/>
          </p:nvPr>
        </p:nvSpPr>
        <p:spPr/>
        <p:txBody>
          <a:bodyPr/>
          <a:lstStyle/>
          <a:p>
            <a:r>
              <a:rPr lang="en-GB" smtClean="0"/>
              <a:t>Bo Sun, ZTE Corporation</a:t>
            </a:r>
            <a:endParaRPr lang="en-GB" dirty="0"/>
          </a:p>
        </p:txBody>
      </p:sp>
      <p:sp>
        <p:nvSpPr>
          <p:cNvPr id="5" name="Slide Number Placeholder 4"/>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756344923"/>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Approved TG Document</a:t>
            </a:r>
            <a:endParaRPr lang="zh-CN" altLang="en-US" dirty="0"/>
          </a:p>
        </p:txBody>
      </p:sp>
      <p:graphicFrame>
        <p:nvGraphicFramePr>
          <p:cNvPr id="7" name="表格 6"/>
          <p:cNvGraphicFramePr>
            <a:graphicFrameLocks noGrp="1"/>
          </p:cNvGraphicFramePr>
          <p:nvPr>
            <p:extLst>
              <p:ext uri="{D42A27DB-BD31-4B8C-83A1-F6EECF244321}">
                <p14:modId xmlns:p14="http://schemas.microsoft.com/office/powerpoint/2010/main" val="841019375"/>
              </p:ext>
            </p:extLst>
          </p:nvPr>
        </p:nvGraphicFramePr>
        <p:xfrm>
          <a:off x="2124075" y="2209800"/>
          <a:ext cx="7856538" cy="3977640"/>
        </p:xfrm>
        <a:graphic>
          <a:graphicData uri="http://schemas.openxmlformats.org/drawingml/2006/table">
            <a:tbl>
              <a:tblPr firstRow="1" bandRow="1">
                <a:tableStyleId>{5C22544A-7EE6-4342-B048-85BDC9FD1C3A}</a:tableStyleId>
              </a:tblPr>
              <a:tblGrid>
                <a:gridCol w="4495800"/>
                <a:gridCol w="1676400"/>
                <a:gridCol w="1684338"/>
              </a:tblGrid>
              <a:tr h="370840">
                <a:tc>
                  <a:txBody>
                    <a:bodyPr/>
                    <a:lstStyle/>
                    <a:p>
                      <a:r>
                        <a:rPr lang="en-US" altLang="zh-CN" dirty="0" smtClean="0"/>
                        <a:t>TG Document</a:t>
                      </a:r>
                      <a:endParaRPr lang="zh-CN" altLang="en-US" dirty="0"/>
                    </a:p>
                  </a:txBody>
                  <a:tcPr/>
                </a:tc>
                <a:tc>
                  <a:txBody>
                    <a:bodyPr/>
                    <a:lstStyle/>
                    <a:p>
                      <a:r>
                        <a:rPr lang="en-US" altLang="zh-CN" dirty="0" smtClean="0"/>
                        <a:t>Baseline Version</a:t>
                      </a:r>
                      <a:endParaRPr lang="zh-CN" altLang="en-US" dirty="0"/>
                    </a:p>
                  </a:txBody>
                  <a:tcPr/>
                </a:tc>
                <a:tc>
                  <a:txBody>
                    <a:bodyPr/>
                    <a:lstStyle/>
                    <a:p>
                      <a:r>
                        <a:rPr lang="en-US" altLang="zh-CN" dirty="0" smtClean="0"/>
                        <a:t>Latest</a:t>
                      </a:r>
                      <a:r>
                        <a:rPr lang="en-US" altLang="zh-CN" baseline="0" dirty="0" smtClean="0"/>
                        <a:t> Revision</a:t>
                      </a:r>
                      <a:endParaRPr lang="zh-CN" altLang="en-US" dirty="0"/>
                    </a:p>
                  </a:txBody>
                  <a:tcPr/>
                </a:tc>
              </a:tr>
              <a:tr h="370840">
                <a:tc>
                  <a:txBody>
                    <a:bodyPr/>
                    <a:lstStyle/>
                    <a:p>
                      <a:r>
                        <a:rPr lang="en-US" altLang="zh-CN" dirty="0" smtClean="0"/>
                        <a:t>Definition and requirements</a:t>
                      </a:r>
                      <a:endParaRPr lang="zh-CN" altLang="en-US" dirty="0"/>
                    </a:p>
                  </a:txBody>
                  <a:tcPr/>
                </a:tc>
                <a:tc>
                  <a:txBody>
                    <a:bodyPr/>
                    <a:lstStyle/>
                    <a:p>
                      <a:r>
                        <a:rPr lang="en-US" altLang="zh-CN" dirty="0" smtClean="0"/>
                        <a:t>11-19/0202r1</a:t>
                      </a:r>
                      <a:endParaRPr lang="zh-CN" altLang="en-US" dirty="0"/>
                    </a:p>
                  </a:txBody>
                  <a:tcPr/>
                </a:tc>
                <a:tc>
                  <a:txBody>
                    <a:bodyPr/>
                    <a:lstStyle/>
                    <a:p>
                      <a:r>
                        <a:rPr lang="en-US" altLang="zh-CN" dirty="0" smtClean="0"/>
                        <a:t>11-19/0202r1</a:t>
                      </a:r>
                      <a:endParaRPr lang="zh-CN" altLang="en-US" dirty="0"/>
                    </a:p>
                  </a:txBody>
                  <a:tcPr/>
                </a:tc>
              </a:tr>
              <a:tr h="370840">
                <a:tc>
                  <a:txBody>
                    <a:bodyPr/>
                    <a:lstStyle/>
                    <a:p>
                      <a:r>
                        <a:rPr lang="en-US" altLang="zh-CN" dirty="0" smtClean="0"/>
                        <a:t>Selection Procedure document</a:t>
                      </a:r>
                      <a:endParaRPr lang="zh-CN" altLang="en-US" dirty="0"/>
                    </a:p>
                  </a:txBody>
                  <a:tcPr/>
                </a:tc>
                <a:tc>
                  <a:txBody>
                    <a:bodyPr/>
                    <a:lstStyle/>
                    <a:p>
                      <a:r>
                        <a:rPr lang="en-US" altLang="zh-CN" dirty="0" smtClean="0">
                          <a:solidFill>
                            <a:schemeClr val="tx1"/>
                          </a:solidFill>
                        </a:rPr>
                        <a:t>11-19/0030r6</a:t>
                      </a:r>
                      <a:endParaRPr lang="zh-CN" altLang="en-US" dirty="0">
                        <a:solidFill>
                          <a:schemeClr val="tx1"/>
                        </a:solidFill>
                      </a:endParaRPr>
                    </a:p>
                  </a:txBody>
                  <a:tcPr/>
                </a:tc>
                <a:tc>
                  <a:txBody>
                    <a:bodyPr/>
                    <a:lstStyle/>
                    <a:p>
                      <a:r>
                        <a:rPr lang="en-US" altLang="zh-CN" dirty="0" smtClean="0">
                          <a:solidFill>
                            <a:schemeClr val="tx1"/>
                          </a:solidFill>
                        </a:rPr>
                        <a:t>11-19/0030r6</a:t>
                      </a:r>
                      <a:endParaRPr lang="zh-CN" altLang="en-US" dirty="0">
                        <a:solidFill>
                          <a:schemeClr val="tx1"/>
                        </a:solidFill>
                      </a:endParaRPr>
                    </a:p>
                  </a:txBody>
                  <a:tcPr/>
                </a:tc>
              </a:tr>
              <a:tr h="370840">
                <a:tc>
                  <a:txBody>
                    <a:bodyPr/>
                    <a:lstStyle/>
                    <a:p>
                      <a:r>
                        <a:rPr lang="en-US" altLang="zh-CN" dirty="0" smtClean="0"/>
                        <a:t>Functional Requirement document</a:t>
                      </a:r>
                      <a:endParaRPr lang="zh-CN" altLang="en-US" dirty="0"/>
                    </a:p>
                  </a:txBody>
                  <a:tcPr/>
                </a:tc>
                <a:tc>
                  <a:txBody>
                    <a:bodyPr/>
                    <a:lstStyle/>
                    <a:p>
                      <a:r>
                        <a:rPr lang="en-US" altLang="zh-CN" dirty="0" smtClean="0">
                          <a:solidFill>
                            <a:schemeClr val="tx1"/>
                          </a:solidFill>
                        </a:rPr>
                        <a:t>11-19/0440r0</a:t>
                      </a:r>
                      <a:endParaRPr lang="zh-CN" altLang="en-US" dirty="0">
                        <a:solidFill>
                          <a:schemeClr val="tx1"/>
                        </a:solidFill>
                      </a:endParaRPr>
                    </a:p>
                  </a:txBody>
                  <a:tcPr/>
                </a:tc>
                <a:tc>
                  <a:txBody>
                    <a:bodyPr/>
                    <a:lstStyle/>
                    <a:p>
                      <a:r>
                        <a:rPr lang="en-US" altLang="zh-CN" dirty="0" smtClean="0">
                          <a:solidFill>
                            <a:srgbClr val="0070C0"/>
                          </a:solidFill>
                        </a:rPr>
                        <a:t>11-19/0495r2</a:t>
                      </a:r>
                      <a:endParaRPr lang="zh-CN" altLang="en-US" dirty="0">
                        <a:solidFill>
                          <a:srgbClr val="0070C0"/>
                        </a:solidFill>
                      </a:endParaRPr>
                    </a:p>
                  </a:txBody>
                  <a:tcPr/>
                </a:tc>
              </a:tr>
              <a:tr h="370840">
                <a:tc>
                  <a:txBody>
                    <a:bodyPr/>
                    <a:lstStyle/>
                    <a:p>
                      <a:r>
                        <a:rPr lang="en-US" altLang="zh-CN" dirty="0" smtClean="0"/>
                        <a:t>Spec Framework document</a:t>
                      </a:r>
                      <a:endParaRPr lang="zh-CN" altLang="en-US" dirty="0"/>
                    </a:p>
                  </a:txBody>
                  <a:tcPr/>
                </a:tc>
                <a:tc>
                  <a:txBody>
                    <a:bodyPr/>
                    <a:lstStyle/>
                    <a:p>
                      <a:r>
                        <a:rPr lang="en-US" altLang="zh-CN" dirty="0" smtClean="0">
                          <a:solidFill>
                            <a:schemeClr val="tx1"/>
                          </a:solidFill>
                        </a:rPr>
                        <a:t>11-19/0441r0</a:t>
                      </a:r>
                      <a:endParaRPr lang="zh-CN" altLang="en-US" dirty="0">
                        <a:solidFill>
                          <a:schemeClr val="tx1"/>
                        </a:solidFill>
                      </a:endParaRPr>
                    </a:p>
                  </a:txBody>
                  <a:tcPr/>
                </a:tc>
                <a:tc>
                  <a:txBody>
                    <a:bodyPr/>
                    <a:lstStyle/>
                    <a:p>
                      <a:r>
                        <a:rPr lang="en-US" altLang="zh-CN" dirty="0" smtClean="0">
                          <a:solidFill>
                            <a:srgbClr val="0070C0"/>
                          </a:solidFill>
                        </a:rPr>
                        <a:t>11-19/0497r3</a:t>
                      </a:r>
                      <a:endParaRPr lang="zh-CN" altLang="en-US" dirty="0">
                        <a:solidFill>
                          <a:srgbClr val="0070C0"/>
                        </a:solidFill>
                      </a:endParaRPr>
                    </a:p>
                  </a:txBody>
                  <a:tcPr/>
                </a:tc>
              </a:tr>
              <a:tr h="370840">
                <a:tc>
                  <a:txBody>
                    <a:bodyPr/>
                    <a:lstStyle/>
                    <a:p>
                      <a:r>
                        <a:rPr lang="en-US" altLang="zh-CN" dirty="0" smtClean="0"/>
                        <a:t>Liaison response to IEEE VT/ITS</a:t>
                      </a:r>
                      <a:r>
                        <a:rPr lang="en-US" altLang="zh-CN" baseline="0" dirty="0" smtClean="0"/>
                        <a:t> 1609 WG</a:t>
                      </a:r>
                      <a:endParaRPr lang="zh-CN" altLang="en-US" dirty="0"/>
                    </a:p>
                  </a:txBody>
                  <a:tcPr/>
                </a:tc>
                <a:tc>
                  <a:txBody>
                    <a:bodyPr/>
                    <a:lstStyle/>
                    <a:p>
                      <a:r>
                        <a:rPr lang="en-US" altLang="zh-CN" dirty="0" smtClean="0">
                          <a:solidFill>
                            <a:schemeClr val="tx1"/>
                          </a:solidFill>
                        </a:rPr>
                        <a:t>11-19/0437r3</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solidFill>
                            <a:schemeClr val="tx1"/>
                          </a:solidFill>
                        </a:rPr>
                        <a:t>11-19/0437r3</a:t>
                      </a:r>
                      <a:endParaRPr lang="zh-CN" altLang="en-US" dirty="0" smtClean="0">
                        <a:solidFill>
                          <a:schemeClr val="tx1"/>
                        </a:solidFill>
                      </a:endParaRPr>
                    </a:p>
                  </a:txBody>
                  <a:tcPr/>
                </a:tc>
              </a:tr>
              <a:tr h="370840">
                <a:tc>
                  <a:txBody>
                    <a:bodyPr/>
                    <a:lstStyle/>
                    <a:p>
                      <a:r>
                        <a:rPr lang="en-US" altLang="zh-CN" dirty="0" smtClean="0"/>
                        <a:t>Liaison response</a:t>
                      </a:r>
                      <a:r>
                        <a:rPr lang="en-US" altLang="zh-CN" baseline="0" dirty="0" smtClean="0"/>
                        <a:t> to ITU-T CITS</a:t>
                      </a:r>
                      <a:endParaRPr lang="zh-CN" altLang="en-US" dirty="0"/>
                    </a:p>
                  </a:txBody>
                  <a:tcPr/>
                </a:tc>
                <a:tc>
                  <a:txBody>
                    <a:bodyPr/>
                    <a:lstStyle/>
                    <a:p>
                      <a:r>
                        <a:rPr lang="en-US" altLang="zh-CN" dirty="0" smtClean="0">
                          <a:solidFill>
                            <a:schemeClr val="tx1"/>
                          </a:solidFill>
                        </a:rPr>
                        <a:t>11-19/0843r0</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solidFill>
                            <a:schemeClr val="tx1"/>
                          </a:solidFill>
                        </a:rPr>
                        <a:t>11-19/0843r0</a:t>
                      </a:r>
                      <a:endParaRPr lang="zh-CN" altLang="en-US" dirty="0" smtClean="0">
                        <a:solidFill>
                          <a:schemeClr val="tx1"/>
                        </a:solidFill>
                      </a:endParaRPr>
                    </a:p>
                  </a:txBody>
                  <a:tcPr/>
                </a:tc>
              </a:tr>
              <a:tr h="370840">
                <a:tc>
                  <a:txBody>
                    <a:bodyPr/>
                    <a:lstStyle/>
                    <a:p>
                      <a:r>
                        <a:rPr lang="en-US" altLang="zh-CN" dirty="0" err="1" smtClean="0"/>
                        <a:t>TBbd</a:t>
                      </a:r>
                      <a:r>
                        <a:rPr lang="en-US" altLang="zh-CN" baseline="0" dirty="0" smtClean="0"/>
                        <a:t> FRD/SFD Motion Booklet</a:t>
                      </a:r>
                      <a:endParaRPr lang="zh-CN" altLang="en-US" dirty="0"/>
                    </a:p>
                  </a:txBody>
                  <a:tcPr/>
                </a:tc>
                <a:tc>
                  <a:txBody>
                    <a:bodyPr/>
                    <a:lstStyle/>
                    <a:p>
                      <a:r>
                        <a:rPr lang="en-US" altLang="zh-CN" dirty="0" smtClean="0">
                          <a:solidFill>
                            <a:schemeClr val="tx1"/>
                          </a:solidFill>
                        </a:rPr>
                        <a:t>11-19/0514r0</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solidFill>
                            <a:srgbClr val="0070C0"/>
                          </a:solidFill>
                        </a:rPr>
                        <a:t>11-19/0514r10</a:t>
                      </a:r>
                      <a:endParaRPr lang="zh-CN" altLang="en-US" dirty="0" smtClean="0">
                        <a:solidFill>
                          <a:srgbClr val="0070C0"/>
                        </a:solidFill>
                      </a:endParaRPr>
                    </a:p>
                  </a:txBody>
                  <a:tcPr/>
                </a:tc>
              </a:tr>
              <a:tr h="370840">
                <a:tc>
                  <a:txBody>
                    <a:bodyPr/>
                    <a:lstStyle/>
                    <a:p>
                      <a:r>
                        <a:rPr lang="en-US" altLang="zh-CN" dirty="0" err="1" smtClean="0"/>
                        <a:t>TGbd</a:t>
                      </a:r>
                      <a:r>
                        <a:rPr lang="en-US" altLang="zh-CN" dirty="0" smtClean="0"/>
                        <a:t> Use Case</a:t>
                      </a:r>
                      <a:r>
                        <a:rPr lang="en-US" altLang="zh-CN" baseline="0" dirty="0" smtClean="0"/>
                        <a:t> document</a:t>
                      </a:r>
                      <a:endParaRPr lang="zh-CN" altLang="en-US" dirty="0"/>
                    </a:p>
                  </a:txBody>
                  <a:tcPr/>
                </a:tc>
                <a:tc>
                  <a:txBody>
                    <a:bodyPr/>
                    <a:lstStyle/>
                    <a:p>
                      <a:r>
                        <a:rPr lang="en-US" altLang="zh-CN" dirty="0" smtClean="0">
                          <a:solidFill>
                            <a:srgbClr val="0070C0"/>
                          </a:solidFill>
                        </a:rPr>
                        <a:t>11-19/1342r0</a:t>
                      </a:r>
                      <a:endParaRPr lang="zh-CN" altLang="en-US"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solidFill>
                            <a:schemeClr val="tx1"/>
                          </a:solidFill>
                        </a:rPr>
                        <a:t>11-19/1342r0</a:t>
                      </a:r>
                      <a:endParaRPr lang="zh-CN" altLang="en-US" dirty="0" smtClean="0">
                        <a:solidFill>
                          <a:schemeClr val="tx1"/>
                        </a:solidFill>
                      </a:endParaRPr>
                    </a:p>
                  </a:txBody>
                  <a:tcPr/>
                </a:tc>
              </a:tr>
              <a:tr h="370840">
                <a:tc>
                  <a:txBody>
                    <a:bodyPr/>
                    <a:lstStyle/>
                    <a:p>
                      <a:r>
                        <a:rPr lang="en-US" altLang="zh-CN" dirty="0" err="1" smtClean="0"/>
                        <a:t>TGbd</a:t>
                      </a:r>
                      <a:r>
                        <a:rPr lang="en-US" altLang="zh-CN" dirty="0" smtClean="0"/>
                        <a:t> Spec Draft Skeleton document</a:t>
                      </a:r>
                      <a:endParaRPr lang="zh-CN" altLang="en-US" dirty="0"/>
                    </a:p>
                  </a:txBody>
                  <a:tcPr/>
                </a:tc>
                <a:tc>
                  <a:txBody>
                    <a:bodyPr/>
                    <a:lstStyle/>
                    <a:p>
                      <a:r>
                        <a:rPr lang="en-US" altLang="zh-CN" dirty="0" smtClean="0">
                          <a:solidFill>
                            <a:srgbClr val="0070C0"/>
                          </a:solidFill>
                        </a:rPr>
                        <a:t>11-19/1638r0</a:t>
                      </a:r>
                      <a:endParaRPr lang="zh-CN" altLang="en-US"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solidFill>
                            <a:schemeClr val="tx1"/>
                          </a:solidFill>
                        </a:rPr>
                        <a:t>11-19/1638r0</a:t>
                      </a:r>
                      <a:endParaRPr lang="zh-CN" altLang="en-US" dirty="0" smtClean="0">
                        <a:solidFill>
                          <a:schemeClr val="tx1"/>
                        </a:solidFill>
                      </a:endParaRPr>
                    </a:p>
                  </a:txBody>
                  <a:tcPr/>
                </a:tc>
              </a:tr>
            </a:tbl>
          </a:graphicData>
        </a:graphic>
      </p:graphicFrame>
      <p:sp>
        <p:nvSpPr>
          <p:cNvPr id="3" name="Footer Placeholder 2"/>
          <p:cNvSpPr>
            <a:spLocks noGrp="1"/>
          </p:cNvSpPr>
          <p:nvPr>
            <p:ph type="ftr" idx="14"/>
          </p:nvPr>
        </p:nvSpPr>
        <p:spPr/>
        <p:txBody>
          <a:bodyPr/>
          <a:lstStyle/>
          <a:p>
            <a:r>
              <a:rPr lang="en-GB" smtClean="0"/>
              <a:t>Bo Sun, ZTE Corporation</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29210086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Timeline (updated)</a:t>
            </a:r>
            <a:endParaRPr lang="zh-CN" altLang="en-US" dirty="0"/>
          </a:p>
        </p:txBody>
      </p:sp>
      <p:sp>
        <p:nvSpPr>
          <p:cNvPr id="9" name="内容占位符 2"/>
          <p:cNvSpPr>
            <a:spLocks noGrp="1"/>
          </p:cNvSpPr>
          <p:nvPr>
            <p:ph idx="1"/>
          </p:nvPr>
        </p:nvSpPr>
        <p:spPr>
          <a:xfrm>
            <a:off x="2667000" y="1981200"/>
            <a:ext cx="7620000" cy="4114800"/>
          </a:xfrm>
        </p:spPr>
        <p:txBody>
          <a:bodyPr>
            <a:normAutofit fontScale="85000" lnSpcReduction="20000"/>
          </a:bodyPr>
          <a:lstStyle/>
          <a:p>
            <a:pPr>
              <a:buFont typeface="Arial" panose="020B0604020202020204" pitchFamily="34" charset="0"/>
              <a:buChar char="•"/>
              <a:defRPr/>
            </a:pPr>
            <a:r>
              <a:rPr lang="en-US" altLang="en-US" dirty="0"/>
              <a:t>PAR approved		</a:t>
            </a:r>
            <a:r>
              <a:rPr lang="en-US" altLang="en-US" dirty="0" smtClean="0"/>
              <a:t>			Dec </a:t>
            </a:r>
            <a:r>
              <a:rPr lang="en-US" altLang="en-US" dirty="0"/>
              <a:t>2018</a:t>
            </a:r>
          </a:p>
          <a:p>
            <a:pPr>
              <a:buFont typeface="Arial" panose="020B0604020202020204" pitchFamily="34" charset="0"/>
              <a:buChar char="•"/>
              <a:defRPr/>
            </a:pPr>
            <a:r>
              <a:rPr lang="en-US" altLang="en-US" dirty="0"/>
              <a:t>First TG meeting		</a:t>
            </a:r>
            <a:r>
              <a:rPr lang="en-US" altLang="en-US" dirty="0" smtClean="0"/>
              <a:t>			Jan </a:t>
            </a:r>
            <a:r>
              <a:rPr lang="en-US" altLang="en-US" dirty="0"/>
              <a:t>2019</a:t>
            </a:r>
          </a:p>
          <a:p>
            <a:pPr>
              <a:buFont typeface="Arial" panose="020B0604020202020204" pitchFamily="34" charset="0"/>
              <a:buChar char="•"/>
              <a:defRPr/>
            </a:pPr>
            <a:r>
              <a:rPr lang="en-US" altLang="en-US" dirty="0"/>
              <a:t>D0.1 				</a:t>
            </a:r>
            <a:r>
              <a:rPr lang="en-US" altLang="en-US" dirty="0" smtClean="0"/>
              <a:t>			Sept </a:t>
            </a:r>
            <a:r>
              <a:rPr lang="en-US" altLang="en-US" dirty="0"/>
              <a:t>2019 </a:t>
            </a:r>
            <a:r>
              <a:rPr lang="en-US" altLang="en-US" dirty="0">
                <a:sym typeface="Wingdings" panose="05000000000000000000" pitchFamily="2" charset="2"/>
              </a:rPr>
              <a:t> Nov 2019</a:t>
            </a:r>
            <a:endParaRPr lang="en-US" altLang="en-US" dirty="0"/>
          </a:p>
          <a:p>
            <a:pPr>
              <a:buFont typeface="Arial" panose="020B0604020202020204" pitchFamily="34" charset="0"/>
              <a:buChar char="•"/>
              <a:defRPr/>
            </a:pPr>
            <a:r>
              <a:rPr lang="en-US" altLang="en-US" dirty="0"/>
              <a:t>D1.0 Letter Ballot		</a:t>
            </a:r>
            <a:r>
              <a:rPr lang="en-US" altLang="en-US" dirty="0" smtClean="0"/>
              <a:t>		Nov </a:t>
            </a:r>
            <a:r>
              <a:rPr lang="en-US" altLang="en-US" dirty="0"/>
              <a:t>2019 </a:t>
            </a:r>
            <a:r>
              <a:rPr lang="en-US" altLang="en-US" dirty="0">
                <a:sym typeface="Wingdings" panose="05000000000000000000" pitchFamily="2" charset="2"/>
              </a:rPr>
              <a:t> Mar 2020</a:t>
            </a:r>
            <a:endParaRPr lang="en-US" altLang="en-US" dirty="0"/>
          </a:p>
          <a:p>
            <a:pPr>
              <a:buFont typeface="Arial" panose="020B0604020202020204" pitchFamily="34" charset="0"/>
              <a:buChar char="•"/>
              <a:defRPr/>
            </a:pPr>
            <a:r>
              <a:rPr lang="en-US" altLang="en-US" dirty="0"/>
              <a:t>D2.0 LB recirculation		</a:t>
            </a:r>
            <a:r>
              <a:rPr lang="en-US" altLang="en-US" dirty="0" smtClean="0"/>
              <a:t>	Mar </a:t>
            </a:r>
            <a:r>
              <a:rPr lang="en-US" altLang="en-US" dirty="0"/>
              <a:t>2020 </a:t>
            </a:r>
            <a:r>
              <a:rPr lang="en-US" altLang="en-US" dirty="0">
                <a:sym typeface="Wingdings" panose="05000000000000000000" pitchFamily="2" charset="2"/>
              </a:rPr>
              <a:t> Jul 2020</a:t>
            </a:r>
            <a:endParaRPr lang="en-US" altLang="en-US" dirty="0"/>
          </a:p>
          <a:p>
            <a:pPr>
              <a:buFont typeface="Arial" panose="020B0604020202020204" pitchFamily="34" charset="0"/>
              <a:buChar char="•"/>
              <a:defRPr/>
            </a:pPr>
            <a:r>
              <a:rPr lang="en-US" altLang="en-US" dirty="0"/>
              <a:t>Form Sponsor Ballot Pool	</a:t>
            </a:r>
            <a:r>
              <a:rPr lang="en-US" altLang="en-US" dirty="0" smtClean="0"/>
              <a:t>	May </a:t>
            </a:r>
            <a:r>
              <a:rPr lang="en-US" altLang="en-US" dirty="0"/>
              <a:t>2020 </a:t>
            </a:r>
            <a:r>
              <a:rPr lang="en-US" altLang="en-US" dirty="0">
                <a:sym typeface="Wingdings" panose="05000000000000000000" pitchFamily="2" charset="2"/>
              </a:rPr>
              <a:t> Sep 2020</a:t>
            </a:r>
            <a:endParaRPr lang="en-US" altLang="en-US" dirty="0"/>
          </a:p>
          <a:p>
            <a:pPr>
              <a:buFont typeface="Arial" panose="020B0604020202020204" pitchFamily="34" charset="0"/>
              <a:buChar char="•"/>
              <a:defRPr/>
            </a:pPr>
            <a:r>
              <a:rPr lang="en-US" altLang="en-US" dirty="0"/>
              <a:t>D3.0 LB recirculation		</a:t>
            </a:r>
            <a:r>
              <a:rPr lang="en-US" altLang="en-US" dirty="0" smtClean="0"/>
              <a:t>	May </a:t>
            </a:r>
            <a:r>
              <a:rPr lang="en-US" altLang="en-US" dirty="0"/>
              <a:t>2020 </a:t>
            </a:r>
            <a:r>
              <a:rPr lang="en-US" altLang="en-US" dirty="0">
                <a:sym typeface="Wingdings" panose="05000000000000000000" pitchFamily="2" charset="2"/>
              </a:rPr>
              <a:t> Sep 2020</a:t>
            </a:r>
            <a:endParaRPr lang="en-US" altLang="en-US" dirty="0"/>
          </a:p>
          <a:p>
            <a:pPr>
              <a:buFont typeface="Arial" panose="020B0604020202020204" pitchFamily="34" charset="0"/>
              <a:buChar char="•"/>
              <a:defRPr/>
            </a:pPr>
            <a:r>
              <a:rPr lang="en-US" altLang="en-US" dirty="0"/>
              <a:t>D3.0 unchanged recirculation </a:t>
            </a:r>
            <a:r>
              <a:rPr lang="en-US" altLang="en-US" dirty="0" smtClean="0"/>
              <a:t>	July </a:t>
            </a:r>
            <a:r>
              <a:rPr lang="en-US" altLang="en-US" dirty="0"/>
              <a:t>2020 </a:t>
            </a:r>
            <a:r>
              <a:rPr lang="en-US" altLang="en-US" dirty="0">
                <a:sym typeface="Wingdings" panose="05000000000000000000" pitchFamily="2" charset="2"/>
              </a:rPr>
              <a:t> Nov 2020</a:t>
            </a:r>
            <a:endParaRPr lang="en-US" altLang="en-US" dirty="0"/>
          </a:p>
          <a:p>
            <a:pPr>
              <a:buFont typeface="Arial" panose="020B0604020202020204" pitchFamily="34" charset="0"/>
              <a:buChar char="•"/>
              <a:defRPr/>
            </a:pPr>
            <a:r>
              <a:rPr lang="en-US" altLang="en-US" dirty="0"/>
              <a:t>Initial Sponsor Ballot (D4.0)	</a:t>
            </a:r>
            <a:r>
              <a:rPr lang="en-US" altLang="en-US" dirty="0" smtClean="0"/>
              <a:t>	Sept </a:t>
            </a:r>
            <a:r>
              <a:rPr lang="en-US" altLang="en-US" dirty="0"/>
              <a:t>2020 </a:t>
            </a:r>
            <a:r>
              <a:rPr lang="en-US" altLang="en-US" dirty="0">
                <a:sym typeface="Wingdings" panose="05000000000000000000" pitchFamily="2" charset="2"/>
              </a:rPr>
              <a:t> Jan 2021</a:t>
            </a:r>
            <a:endParaRPr lang="en-US" altLang="en-US" dirty="0"/>
          </a:p>
          <a:p>
            <a:pPr>
              <a:buFont typeface="Arial" panose="020B0604020202020204" pitchFamily="34" charset="0"/>
              <a:buChar char="•"/>
              <a:defRPr/>
            </a:pPr>
            <a:r>
              <a:rPr lang="en-US" altLang="en-US" dirty="0"/>
              <a:t>Final 802.11 WG approval	</a:t>
            </a:r>
            <a:r>
              <a:rPr lang="en-US" altLang="en-US" dirty="0" smtClean="0"/>
              <a:t>	July </a:t>
            </a:r>
            <a:r>
              <a:rPr lang="en-US" altLang="en-US" dirty="0"/>
              <a:t>2021 </a:t>
            </a:r>
            <a:r>
              <a:rPr lang="en-US" altLang="en-US" dirty="0">
                <a:sym typeface="Wingdings" panose="05000000000000000000" pitchFamily="2" charset="2"/>
              </a:rPr>
              <a:t> Nov 2021</a:t>
            </a:r>
            <a:endParaRPr lang="en-US" altLang="en-US" dirty="0"/>
          </a:p>
          <a:p>
            <a:pPr>
              <a:buFont typeface="Arial" panose="020B0604020202020204" pitchFamily="34" charset="0"/>
              <a:buChar char="•"/>
              <a:defRPr/>
            </a:pPr>
            <a:r>
              <a:rPr lang="en-US" altLang="en-US" dirty="0"/>
              <a:t>802 EC approval		</a:t>
            </a:r>
            <a:r>
              <a:rPr lang="en-US" altLang="en-US" dirty="0" smtClean="0"/>
              <a:t>			July </a:t>
            </a:r>
            <a:r>
              <a:rPr lang="en-US" altLang="en-US" dirty="0"/>
              <a:t>2021 </a:t>
            </a:r>
            <a:r>
              <a:rPr lang="en-US" altLang="en-US" dirty="0">
                <a:sym typeface="Wingdings" panose="05000000000000000000" pitchFamily="2" charset="2"/>
              </a:rPr>
              <a:t> Nov 2021</a:t>
            </a:r>
            <a:endParaRPr lang="en-US" altLang="en-US" dirty="0"/>
          </a:p>
          <a:p>
            <a:pPr>
              <a:buFont typeface="Arial" panose="020B0604020202020204" pitchFamily="34" charset="0"/>
              <a:buChar char="•"/>
              <a:defRPr/>
            </a:pPr>
            <a:r>
              <a:rPr lang="en-US" altLang="en-US" dirty="0" err="1"/>
              <a:t>RevCom</a:t>
            </a:r>
            <a:r>
              <a:rPr lang="en-US" altLang="en-US" dirty="0"/>
              <a:t> and SASB approval	</a:t>
            </a:r>
            <a:r>
              <a:rPr lang="en-US" altLang="en-US" dirty="0" smtClean="0"/>
              <a:t>	Sept </a:t>
            </a:r>
            <a:r>
              <a:rPr lang="en-US" altLang="en-US" dirty="0"/>
              <a:t>2021 </a:t>
            </a:r>
            <a:r>
              <a:rPr lang="en-US" altLang="en-US" dirty="0">
                <a:sym typeface="Wingdings" panose="05000000000000000000" pitchFamily="2" charset="2"/>
              </a:rPr>
              <a:t> Jan 2022</a:t>
            </a:r>
            <a:endParaRPr lang="en-US" altLang="en-US" dirty="0"/>
          </a:p>
          <a:p>
            <a:pPr marL="0" indent="0">
              <a:defRPr/>
            </a:pPr>
            <a:endParaRPr lang="en-US" altLang="zh-CN" dirty="0" smtClean="0"/>
          </a:p>
          <a:p>
            <a:pPr>
              <a:defRPr/>
            </a:pPr>
            <a:endParaRPr lang="zh-CN" altLang="en-US" dirty="0"/>
          </a:p>
        </p:txBody>
      </p:sp>
      <p:sp>
        <p:nvSpPr>
          <p:cNvPr id="3" name="Footer Placeholder 2"/>
          <p:cNvSpPr>
            <a:spLocks noGrp="1"/>
          </p:cNvSpPr>
          <p:nvPr>
            <p:ph type="ftr" idx="14"/>
          </p:nvPr>
        </p:nvSpPr>
        <p:spPr/>
        <p:txBody>
          <a:bodyPr/>
          <a:lstStyle/>
          <a:p>
            <a:r>
              <a:rPr lang="en-GB" smtClean="0"/>
              <a:t>Bo Sun, ZTE Corporation</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8" name="Date Placeholder 7"/>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970056812"/>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95B8BE7-048D-4C6C-95C1-5665FEF86B36}"/>
              </a:ext>
            </a:extLst>
          </p:cNvPr>
          <p:cNvSpPr>
            <a:spLocks noGrp="1"/>
          </p:cNvSpPr>
          <p:nvPr>
            <p:ph type="title"/>
          </p:nvPr>
        </p:nvSpPr>
        <p:spPr>
          <a:xfrm>
            <a:off x="2209801" y="685801"/>
            <a:ext cx="7770813" cy="685800"/>
          </a:xfrm>
        </p:spPr>
        <p:txBody>
          <a:bodyPr/>
          <a:lstStyle/>
          <a:p>
            <a:r>
              <a:rPr lang="en-US" dirty="0" smtClean="0"/>
              <a:t>Teleconferences and Goal for Sep meeting</a:t>
            </a:r>
            <a:endParaRPr lang="en-US" dirty="0"/>
          </a:p>
        </p:txBody>
      </p:sp>
      <p:sp>
        <p:nvSpPr>
          <p:cNvPr id="3" name="Content Placeholder 2">
            <a:extLst>
              <a:ext uri="{FF2B5EF4-FFF2-40B4-BE49-F238E27FC236}">
                <a16:creationId xmlns="" xmlns:a16="http://schemas.microsoft.com/office/drawing/2014/main" id="{54D66123-1FE2-4F62-AE66-BEFF7B7022A0}"/>
              </a:ext>
            </a:extLst>
          </p:cNvPr>
          <p:cNvSpPr>
            <a:spLocks noGrp="1"/>
          </p:cNvSpPr>
          <p:nvPr>
            <p:ph idx="1"/>
          </p:nvPr>
        </p:nvSpPr>
        <p:spPr>
          <a:xfrm>
            <a:off x="1828800" y="5181600"/>
            <a:ext cx="9067799" cy="1066800"/>
          </a:xfrm>
        </p:spPr>
        <p:txBody>
          <a:bodyPr>
            <a:normAutofit fontScale="92500" lnSpcReduction="10000"/>
          </a:bodyPr>
          <a:lstStyle/>
          <a:p>
            <a:r>
              <a:rPr lang="en-US" altLang="zh-CN" dirty="0" smtClean="0"/>
              <a:t>Goal for Nov meeting</a:t>
            </a:r>
            <a:endParaRPr lang="en-US" altLang="zh-CN" dirty="0"/>
          </a:p>
          <a:p>
            <a:pPr lvl="1"/>
            <a:r>
              <a:rPr lang="en-US" altLang="zh-CN" dirty="0" smtClean="0"/>
              <a:t>Develop FRD and SFD</a:t>
            </a:r>
          </a:p>
          <a:p>
            <a:pPr lvl="1"/>
            <a:r>
              <a:rPr lang="en-US" altLang="zh-CN" dirty="0" smtClean="0"/>
              <a:t>Approval of spec draft D0.1</a:t>
            </a:r>
          </a:p>
        </p:txBody>
      </p:sp>
      <p:sp>
        <p:nvSpPr>
          <p:cNvPr id="8" name="内容占位符 2"/>
          <p:cNvSpPr txBox="1">
            <a:spLocks/>
          </p:cNvSpPr>
          <p:nvPr/>
        </p:nvSpPr>
        <p:spPr bwMode="auto">
          <a:xfrm>
            <a:off x="2514600" y="1752600"/>
            <a:ext cx="7772400" cy="2743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altLang="zh-CN" kern="0" smtClean="0"/>
              <a:t>Planned TC: </a:t>
            </a:r>
          </a:p>
          <a:p>
            <a:pPr lvl="1"/>
            <a:r>
              <a:rPr lang="en-US" altLang="zh-CN" kern="0" smtClean="0"/>
              <a:t>Date: Oct 8 </a:t>
            </a:r>
          </a:p>
          <a:p>
            <a:pPr lvl="1"/>
            <a:r>
              <a:rPr lang="en-US" altLang="zh-CN" kern="0" smtClean="0"/>
              <a:t>Time: 6:00pm~8:00pm, ET</a:t>
            </a:r>
          </a:p>
          <a:p>
            <a:endParaRPr lang="en-US" altLang="zh-CN" kern="0" smtClean="0"/>
          </a:p>
          <a:p>
            <a:r>
              <a:rPr lang="en-US" altLang="zh-CN" kern="0" smtClean="0"/>
              <a:t>New TC plan:</a:t>
            </a:r>
          </a:p>
          <a:p>
            <a:pPr lvl="1"/>
            <a:r>
              <a:rPr lang="en-US" altLang="zh-CN" kern="0" smtClean="0"/>
              <a:t>Date: Oct 22</a:t>
            </a:r>
          </a:p>
          <a:p>
            <a:pPr lvl="1"/>
            <a:r>
              <a:rPr lang="en-US" altLang="zh-CN" kern="0" smtClean="0"/>
              <a:t>Time: 10:00am ~ 11:59am</a:t>
            </a:r>
          </a:p>
          <a:p>
            <a:endParaRPr lang="en-US" altLang="zh-CN" kern="0" dirty="0" smtClean="0"/>
          </a:p>
        </p:txBody>
      </p:sp>
      <p:sp>
        <p:nvSpPr>
          <p:cNvPr id="5" name="Footer Placeholder 4"/>
          <p:cNvSpPr>
            <a:spLocks noGrp="1"/>
          </p:cNvSpPr>
          <p:nvPr>
            <p:ph type="ftr" idx="14"/>
          </p:nvPr>
        </p:nvSpPr>
        <p:spPr/>
        <p:txBody>
          <a:bodyPr/>
          <a:lstStyle/>
          <a:p>
            <a:r>
              <a:rPr lang="en-GB" smtClean="0"/>
              <a:t>Bo Sun, ZTE Corporation</a:t>
            </a:r>
            <a:endParaRPr lang="en-GB" dirty="0"/>
          </a:p>
        </p:txBody>
      </p:sp>
      <p:sp>
        <p:nvSpPr>
          <p:cNvPr id="9" name="Slide Number Placeholder 8"/>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10" name="Date Placeholder 9"/>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60456525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2019 Closing Report</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2019-09-19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1985963" y="2486025"/>
          <a:ext cx="8540750" cy="2503488"/>
        </p:xfrm>
        <a:graphic>
          <a:graphicData uri="http://schemas.openxmlformats.org/presentationml/2006/ole">
            <mc:AlternateContent xmlns:mc="http://schemas.openxmlformats.org/markup-compatibility/2006">
              <mc:Choice xmlns:v="urn:schemas-microsoft-com:vml" Requires="v">
                <p:oleObj spid="_x0000_s18445" name="Document" r:id="rId4" imgW="8552553" imgH="2514074" progId="Word.Document.8">
                  <p:embed/>
                </p:oleObj>
              </mc:Choice>
              <mc:Fallback>
                <p:oleObj name="Document" r:id="rId4" imgW="8552553" imgH="2514074" progId="Word.Document.8">
                  <p:embed/>
                  <p:pic>
                    <p:nvPicPr>
                      <p:cNvPr id="0" name=""/>
                      <p:cNvPicPr>
                        <a:picLocks noChangeAspect="1" noChangeArrowheads="1"/>
                      </p:cNvPicPr>
                      <p:nvPr/>
                    </p:nvPicPr>
                    <p:blipFill>
                      <a:blip r:embed="rId5"/>
                      <a:srcRect/>
                      <a:stretch>
                        <a:fillRect/>
                      </a:stretch>
                    </p:blipFill>
                    <p:spPr bwMode="auto">
                      <a:xfrm>
                        <a:off x="1985963" y="2486025"/>
                        <a:ext cx="8540750" cy="2503488"/>
                      </a:xfrm>
                      <a:prstGeom prst="rect">
                        <a:avLst/>
                      </a:prstGeom>
                      <a:noFill/>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
        <p:nvSpPr>
          <p:cNvPr id="2" name="Footer Placeholder 1"/>
          <p:cNvSpPr>
            <a:spLocks noGrp="1"/>
          </p:cNvSpPr>
          <p:nvPr>
            <p:ph type="ftr" idx="14"/>
          </p:nvPr>
        </p:nvSpPr>
        <p:spPr/>
        <p:txBody>
          <a:bodyPr/>
          <a:lstStyle/>
          <a:p>
            <a:r>
              <a:rPr lang="en-GB" smtClean="0"/>
              <a:t>Alfred Asterjadhi, Qualcomm</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014778465"/>
              </p:ext>
            </p:extLst>
          </p:nvPr>
        </p:nvGraphicFramePr>
        <p:xfrm>
          <a:off x="836684" y="1526885"/>
          <a:ext cx="10518632" cy="4470400"/>
        </p:xfrm>
        <a:graphic>
          <a:graphicData uri="http://schemas.openxmlformats.org/drawingml/2006/table">
            <a:tbl>
              <a:tblPr firstRow="1">
                <a:tableStyleId>{073A0DAA-6AF3-43AB-8588-CEC1D06C72B9}</a:tableStyleId>
              </a:tblPr>
              <a:tblGrid>
                <a:gridCol w="647601">
                  <a:extLst>
                    <a:ext uri="{9D8B030D-6E8A-4147-A177-3AD203B41FA5}">
                      <a16:colId xmlns:a16="http://schemas.microsoft.com/office/drawing/2014/main" xmlns="" val="4261970102"/>
                    </a:ext>
                  </a:extLst>
                </a:gridCol>
                <a:gridCol w="422231">
                  <a:extLst>
                    <a:ext uri="{9D8B030D-6E8A-4147-A177-3AD203B41FA5}">
                      <a16:colId xmlns:a16="http://schemas.microsoft.com/office/drawing/2014/main" xmlns="" val="78877518"/>
                    </a:ext>
                  </a:extLst>
                </a:gridCol>
                <a:gridCol w="457200">
                  <a:extLst>
                    <a:ext uri="{9D8B030D-6E8A-4147-A177-3AD203B41FA5}">
                      <a16:colId xmlns:a16="http://schemas.microsoft.com/office/drawing/2014/main" xmlns="" val="145119986"/>
                    </a:ext>
                  </a:extLst>
                </a:gridCol>
                <a:gridCol w="609600">
                  <a:extLst>
                    <a:ext uri="{9D8B030D-6E8A-4147-A177-3AD203B41FA5}">
                      <a16:colId xmlns:a16="http://schemas.microsoft.com/office/drawing/2014/main" xmlns="" val="3029749347"/>
                    </a:ext>
                  </a:extLst>
                </a:gridCol>
                <a:gridCol w="533400">
                  <a:extLst>
                    <a:ext uri="{9D8B030D-6E8A-4147-A177-3AD203B41FA5}">
                      <a16:colId xmlns:a16="http://schemas.microsoft.com/office/drawing/2014/main" xmlns="" val="948022760"/>
                    </a:ext>
                  </a:extLst>
                </a:gridCol>
                <a:gridCol w="381000">
                  <a:extLst>
                    <a:ext uri="{9D8B030D-6E8A-4147-A177-3AD203B41FA5}">
                      <a16:colId xmlns:a16="http://schemas.microsoft.com/office/drawing/2014/main" xmlns="" val="1543342895"/>
                    </a:ext>
                  </a:extLst>
                </a:gridCol>
                <a:gridCol w="609600">
                  <a:extLst>
                    <a:ext uri="{9D8B030D-6E8A-4147-A177-3AD203B41FA5}">
                      <a16:colId xmlns:a16="http://schemas.microsoft.com/office/drawing/2014/main" xmlns="" val="3821760127"/>
                    </a:ext>
                  </a:extLst>
                </a:gridCol>
                <a:gridCol w="533400">
                  <a:extLst>
                    <a:ext uri="{9D8B030D-6E8A-4147-A177-3AD203B41FA5}">
                      <a16:colId xmlns:a16="http://schemas.microsoft.com/office/drawing/2014/main" xmlns="" val="1625024730"/>
                    </a:ext>
                  </a:extLst>
                </a:gridCol>
                <a:gridCol w="457200">
                  <a:extLst>
                    <a:ext uri="{9D8B030D-6E8A-4147-A177-3AD203B41FA5}">
                      <a16:colId xmlns:a16="http://schemas.microsoft.com/office/drawing/2014/main" xmlns="" val="2849464904"/>
                    </a:ext>
                  </a:extLst>
                </a:gridCol>
                <a:gridCol w="457200">
                  <a:extLst>
                    <a:ext uri="{9D8B030D-6E8A-4147-A177-3AD203B41FA5}">
                      <a16:colId xmlns:a16="http://schemas.microsoft.com/office/drawing/2014/main" xmlns="" val="3784159027"/>
                    </a:ext>
                  </a:extLst>
                </a:gridCol>
                <a:gridCol w="1143000">
                  <a:extLst>
                    <a:ext uri="{9D8B030D-6E8A-4147-A177-3AD203B41FA5}">
                      <a16:colId xmlns:a16="http://schemas.microsoft.com/office/drawing/2014/main" xmlns="" val="309422106"/>
                    </a:ext>
                  </a:extLst>
                </a:gridCol>
                <a:gridCol w="457200">
                  <a:extLst>
                    <a:ext uri="{9D8B030D-6E8A-4147-A177-3AD203B41FA5}">
                      <a16:colId xmlns:a16="http://schemas.microsoft.com/office/drawing/2014/main" xmlns="" val="2746800865"/>
                    </a:ext>
                  </a:extLst>
                </a:gridCol>
                <a:gridCol w="685800">
                  <a:extLst>
                    <a:ext uri="{9D8B030D-6E8A-4147-A177-3AD203B41FA5}">
                      <a16:colId xmlns:a16="http://schemas.microsoft.com/office/drawing/2014/main" xmlns="" val="3917323349"/>
                    </a:ext>
                  </a:extLst>
                </a:gridCol>
                <a:gridCol w="1938583">
                  <a:extLst>
                    <a:ext uri="{9D8B030D-6E8A-4147-A177-3AD203B41FA5}">
                      <a16:colId xmlns:a16="http://schemas.microsoft.com/office/drawing/2014/main" xmlns="" val="664609411"/>
                    </a:ext>
                  </a:extLst>
                </a:gridCol>
                <a:gridCol w="1185617">
                  <a:extLst>
                    <a:ext uri="{9D8B030D-6E8A-4147-A177-3AD203B41FA5}">
                      <a16:colId xmlns:a16="http://schemas.microsoft.com/office/drawing/2014/main" xmlns="" val="1668201667"/>
                    </a:ext>
                  </a:extLst>
                </a:gridCol>
              </a:tblGrid>
              <a:tr h="21844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TG</a:t>
                      </a:r>
                      <a:endParaRPr kumimoji="0" lang="en-US" sz="12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a:ln>
                            <a:noFill/>
                          </a:ln>
                          <a:effectLst/>
                        </a:rPr>
                        <a:t>Published or Draft Baseline Documents</a:t>
                      </a:r>
                      <a:endParaRPr kumimoji="0" lang="en-US" sz="18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Source</a:t>
                      </a:r>
                      <a:endParaRPr kumimoji="0" lang="en-US" sz="10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MDR</a:t>
                      </a: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a:ln>
                            <a:noFill/>
                          </a:ln>
                          <a:effectLst/>
                        </a:rPr>
                        <a:t>Style Guide</a:t>
                      </a:r>
                      <a:endParaRPr kumimoji="0" lang="en-US" sz="1000" b="1" i="0" u="none" strike="noStrike" cap="none" normalizeH="0" baseline="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a:ln>
                            <a:noFill/>
                          </a:ln>
                          <a:effectLst/>
                        </a:rPr>
                        <a:t>Editor</a:t>
                      </a:r>
                      <a:endParaRPr kumimoji="0" lang="en-US" sz="1000" b="1" i="0" u="none" strike="noStrike" cap="none" normalizeH="0" baseline="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Snapshot Date</a:t>
                      </a: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67557412"/>
                  </a:ext>
                </a:extLst>
              </a:tr>
              <a:tr h="37084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Published</a:t>
                      </a:r>
                      <a:endParaRPr kumimoji="0" lang="en-US" sz="12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md</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ax</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ay</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a:ln>
                            <a:noFill/>
                          </a:ln>
                          <a:effectLst/>
                        </a:rPr>
                        <a:t>az</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a:ln>
                            <a:noFill/>
                          </a:ln>
                          <a:effectLst/>
                        </a:rPr>
                        <a:t>ba</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bb</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a:ln>
                            <a:noFill/>
                          </a:ln>
                          <a:effectLst/>
                        </a:rPr>
                        <a:t>bc</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a:ln>
                            <a:noFill/>
                          </a:ln>
                          <a:effectLst/>
                        </a:rPr>
                        <a:t>bd</a:t>
                      </a:r>
                      <a:r>
                        <a:rPr kumimoji="0" lang="en-US" sz="1200" u="none" strike="noStrike" cap="none" normalizeH="0" baseline="0" dirty="0">
                          <a:ln>
                            <a:noFill/>
                          </a:ln>
                          <a:effectLst/>
                        </a:rPr>
                        <a:t> </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xmlns="" val="1841105578"/>
                  </a:ext>
                </a:extLst>
              </a:tr>
              <a:tr h="4662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md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mn-lt"/>
                        </a:rPr>
                        <a:t>2.4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Frame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Emily Qi</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chemeClr val="tx1"/>
                          </a:solidFill>
                          <a:effectLst/>
                          <a:latin typeface="Times New Roman" pitchFamily="18" charset="0"/>
                        </a:rPr>
                        <a:t>8-July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202217997"/>
                  </a:ext>
                </a:extLst>
              </a:tr>
              <a:tr h="4662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ax</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2060"/>
                          </a:solidFill>
                          <a:effectLst/>
                          <a:latin typeface="+mn-lt"/>
                        </a:rPr>
                        <a:t>2.4</a:t>
                      </a: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mn-lt"/>
                        </a:rPr>
                        <a:t>4.3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kern="1200" dirty="0" err="1">
                          <a:solidFill>
                            <a:schemeClr val="tx1"/>
                          </a:solidFill>
                          <a:effectLst/>
                          <a:latin typeface="+mn-lt"/>
                          <a:ea typeface="+mn-ea"/>
                          <a:cs typeface="+mn-cs"/>
                        </a:rPr>
                        <a:t>Framemaker</a:t>
                      </a:r>
                      <a:r>
                        <a:rPr lang="en-US" sz="1600" kern="1200" dirty="0">
                          <a:solidFill>
                            <a:schemeClr val="tx1"/>
                          </a:solidFill>
                          <a:effectLst/>
                          <a:latin typeface="+mn-lt"/>
                          <a:ea typeface="+mn-ea"/>
                          <a:cs typeface="+mn-cs"/>
                        </a:rPr>
                        <a:t> 2017 release</a:t>
                      </a:r>
                      <a:endParaRPr lang="en-US" sz="16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smtClean="0">
                          <a:ln>
                            <a:noFill/>
                          </a:ln>
                          <a:solidFill>
                            <a:schemeClr val="tx1"/>
                          </a:solidFill>
                          <a:effectLst/>
                          <a:latin typeface="Times New Roman" pitchFamily="18" charset="0"/>
                        </a:rPr>
                        <a:t>17-Sept</a:t>
                      </a:r>
                      <a:endParaRPr kumimoji="0" lang="en-US" sz="1600" b="0" i="0" u="none" strike="noStrike" cap="none" normalizeH="0" baseline="0" dirty="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193073376"/>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mn-lt"/>
                        </a:rPr>
                        <a:t>2.3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mn-lt"/>
                        </a:rPr>
                        <a:t>4.3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mn-lt"/>
                        </a:rPr>
                        <a:t>4.1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kern="1200" dirty="0">
                          <a:solidFill>
                            <a:schemeClr val="tx1"/>
                          </a:solidFill>
                          <a:effectLst/>
                          <a:latin typeface="+mn-lt"/>
                          <a:ea typeface="+mn-ea"/>
                          <a:cs typeface="+mn-cs"/>
                        </a:rPr>
                        <a:t>Word</a:t>
                      </a:r>
                      <a:endParaRPr lang="en-US" sz="16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a:ln>
                            <a:noFill/>
                          </a:ln>
                          <a:solidFill>
                            <a:schemeClr val="tx1"/>
                          </a:solidFill>
                          <a:effectLst/>
                          <a:latin typeface="Times New Roman" pitchFamily="18" charset="0"/>
                        </a:rPr>
                        <a:t>Carlos </a:t>
                      </a:r>
                      <a:r>
                        <a:rPr kumimoji="0" lang="en-US" sz="1800" b="0" i="0" u="none" strike="noStrike" cap="none" normalizeH="0" baseline="0" dirty="0" err="1">
                          <a:ln>
                            <a:noFill/>
                          </a:ln>
                          <a:solidFill>
                            <a:schemeClr val="tx1"/>
                          </a:solidFill>
                          <a:effectLst/>
                          <a:latin typeface="Times New Roman" pitchFamily="18" charset="0"/>
                        </a:rPr>
                        <a:t>Cordeiro</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8-July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552362811"/>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a:ln>
                            <a:noFill/>
                          </a:ln>
                          <a:solidFill>
                            <a:schemeClr val="tx1"/>
                          </a:solidFill>
                          <a:effectLst/>
                          <a:latin typeface="Times New Roman" pitchFamily="18" charset="0"/>
                        </a:rPr>
                        <a:t>az</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mn-lt"/>
                        </a:rPr>
                        <a:t>1.3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a:ln>
                            <a:noFill/>
                          </a:ln>
                          <a:solidFill>
                            <a:schemeClr val="tx1"/>
                          </a:solidFill>
                          <a:effectLst/>
                          <a:latin typeface="Times New Roman" pitchFamily="18" charset="0"/>
                        </a:rPr>
                        <a:t>Chao Chun Wang Roy Want</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chemeClr val="tx1"/>
                          </a:solidFill>
                          <a:effectLst/>
                          <a:latin typeface="Times New Roman" pitchFamily="18" charset="0"/>
                        </a:rPr>
                        <a:t>16-Jul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172046837"/>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a:ln>
                            <a:noFill/>
                          </a:ln>
                          <a:solidFill>
                            <a:schemeClr val="tx1"/>
                          </a:solidFill>
                          <a:effectLst/>
                          <a:latin typeface="Times New Roman" pitchFamily="18" charset="0"/>
                        </a:rPr>
                        <a:t>ba</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2.2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4.1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3.1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1.0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FF0000"/>
                          </a:solidFill>
                          <a:effectLst/>
                          <a:latin typeface="+mn-lt"/>
                        </a:rPr>
                        <a:t>3.1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kern="1200" dirty="0" err="1">
                          <a:solidFill>
                            <a:schemeClr val="tx1"/>
                          </a:solidFill>
                          <a:effectLst/>
                          <a:latin typeface="+mn-lt"/>
                          <a:ea typeface="+mn-ea"/>
                          <a:cs typeface="+mn-cs"/>
                        </a:rPr>
                        <a:t>Framemaker</a:t>
                      </a:r>
                      <a:r>
                        <a:rPr lang="en-US" sz="1600" kern="1200" dirty="0">
                          <a:solidFill>
                            <a:schemeClr val="tx1"/>
                          </a:solidFill>
                          <a:effectLst/>
                          <a:latin typeface="+mn-lt"/>
                          <a:ea typeface="+mn-ea"/>
                          <a:cs typeface="+mn-cs"/>
                        </a:rPr>
                        <a:t> 2017 release</a:t>
                      </a:r>
                      <a:endParaRPr lang="en-US" sz="16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tx1"/>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a:solidFill>
                            <a:schemeClr val="tx1"/>
                          </a:solidFill>
                        </a:rPr>
                        <a:t>Po-Kai Huang</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chemeClr val="tx1"/>
                          </a:solidFill>
                          <a:effectLst/>
                          <a:latin typeface="Times New Roman" pitchFamily="18" charset="0"/>
                        </a:rPr>
                        <a:t>16-Jul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660612243"/>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058542191"/>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a:ln>
                            <a:noFill/>
                          </a:ln>
                          <a:solidFill>
                            <a:schemeClr val="tx1"/>
                          </a:solidFill>
                          <a:effectLst/>
                          <a:latin typeface="Times New Roman" pitchFamily="18" charset="0"/>
                        </a:rPr>
                        <a:t>bc</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0000CC"/>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FF000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FF000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11138465"/>
                  </a:ext>
                </a:extLst>
              </a:tr>
              <a:tr h="370840">
                <a:tc>
                  <a:txBody>
                    <a:bodyPr/>
                    <a:lstStyle/>
                    <a:p>
                      <a:pPr algn="ctr"/>
                      <a:r>
                        <a:rPr lang="en-US" dirty="0" err="1">
                          <a:solidFill>
                            <a:schemeClr val="tx1"/>
                          </a:solidFill>
                        </a:rPr>
                        <a:t>bd</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85866631"/>
                  </a:ext>
                </a:extLst>
              </a:tr>
            </a:tbl>
          </a:graphicData>
        </a:graphic>
      </p:graphicFrame>
      <p:sp>
        <p:nvSpPr>
          <p:cNvPr id="7" name="Text Box 116"/>
          <p:cNvSpPr txBox="1">
            <a:spLocks noChangeArrowheads="1"/>
          </p:cNvSpPr>
          <p:nvPr/>
        </p:nvSpPr>
        <p:spPr bwMode="auto">
          <a:xfrm>
            <a:off x="9755116" y="831930"/>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Sept 2019</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810076"/>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
        <p:nvSpPr>
          <p:cNvPr id="3" name="Footer Placeholder 2"/>
          <p:cNvSpPr>
            <a:spLocks noGrp="1"/>
          </p:cNvSpPr>
          <p:nvPr>
            <p:ph type="ftr" idx="14"/>
          </p:nvPr>
        </p:nvSpPr>
        <p:spPr/>
        <p:txBody>
          <a:bodyPr/>
          <a:lstStyle/>
          <a:p>
            <a:r>
              <a:rPr lang="en-GB" smtClean="0"/>
              <a:t>Robert Stacey, Intel</a:t>
            </a:r>
            <a:endParaRPr lang="en-GB" dirty="0"/>
          </a:p>
        </p:txBody>
      </p:sp>
      <p:sp>
        <p:nvSpPr>
          <p:cNvPr id="11" name="Slide Number Placeholder 10"/>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12" name="Date Placeholder 11"/>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88495795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66B01F-F457-4ED6-AA77-75163E55EA85}"/>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xmlns="" id="{AD0CB229-88D9-4F75-A164-20AD092ED2DB}"/>
              </a:ext>
            </a:extLst>
          </p:cNvPr>
          <p:cNvSpPr>
            <a:spLocks noGrp="1"/>
          </p:cNvSpPr>
          <p:nvPr>
            <p:ph idx="1"/>
          </p:nvPr>
        </p:nvSpPr>
        <p:spPr/>
        <p:txBody>
          <a:bodyPr/>
          <a:lstStyle/>
          <a:p>
            <a:pPr>
              <a:buFont typeface="Arial" panose="020B0604020202020204" pitchFamily="34" charset="0"/>
              <a:buChar char="•"/>
            </a:pPr>
            <a:r>
              <a:rPr lang="en-US" altLang="en-US" dirty="0"/>
              <a:t>This document is the closing report for TGbe for the September 2019 session.</a:t>
            </a:r>
          </a:p>
          <a:p>
            <a:pPr>
              <a:buFont typeface="Arial" panose="020B0604020202020204" pitchFamily="34" charset="0"/>
              <a:buChar char="•"/>
            </a:pPr>
            <a:endParaRPr lang="en-US" dirty="0"/>
          </a:p>
        </p:txBody>
      </p:sp>
      <p:sp>
        <p:nvSpPr>
          <p:cNvPr id="7" name="Footer Placeholder 6"/>
          <p:cNvSpPr>
            <a:spLocks noGrp="1"/>
          </p:cNvSpPr>
          <p:nvPr>
            <p:ph type="ftr" idx="14"/>
          </p:nvPr>
        </p:nvSpPr>
        <p:spPr/>
        <p:txBody>
          <a:bodyPr/>
          <a:lstStyle/>
          <a:p>
            <a:r>
              <a:rPr lang="en-GB" smtClean="0"/>
              <a:t>Alfred Asterjadhi, Qualcomm</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71810565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AF491C-3E29-4F6D-9A04-A66625BD6778}"/>
              </a:ext>
            </a:extLst>
          </p:cNvPr>
          <p:cNvSpPr>
            <a:spLocks noGrp="1"/>
          </p:cNvSpPr>
          <p:nvPr>
            <p:ph type="title"/>
          </p:nvPr>
        </p:nvSpPr>
        <p:spPr/>
        <p:txBody>
          <a:bodyPr/>
          <a:lstStyle/>
          <a:p>
            <a:r>
              <a:rPr lang="en-US"/>
              <a:t>Work Completed</a:t>
            </a:r>
            <a:endParaRPr lang="en-US" dirty="0"/>
          </a:p>
        </p:txBody>
      </p:sp>
      <p:sp>
        <p:nvSpPr>
          <p:cNvPr id="3" name="Content Placeholder 2">
            <a:extLst>
              <a:ext uri="{FF2B5EF4-FFF2-40B4-BE49-F238E27FC236}">
                <a16:creationId xmlns:a16="http://schemas.microsoft.com/office/drawing/2014/main" xmlns="" id="{81F97B3B-6A7A-437A-AD64-93C735F073F2}"/>
              </a:ext>
            </a:extLst>
          </p:cNvPr>
          <p:cNvSpPr>
            <a:spLocks noGrp="1"/>
          </p:cNvSpPr>
          <p:nvPr>
            <p:ph idx="1"/>
          </p:nvPr>
        </p:nvSpPr>
        <p:spPr/>
        <p:txBody>
          <a:bodyPr/>
          <a:lstStyle/>
          <a:p>
            <a:pPr>
              <a:buFont typeface="Arial" panose="020B0604020202020204" pitchFamily="34" charset="0"/>
              <a:buChar char="•"/>
            </a:pPr>
            <a:r>
              <a:rPr lang="en-US" sz="2000" dirty="0"/>
              <a:t>Approved the creation of two ad-hoc groups  (MAC and PHY)</a:t>
            </a:r>
          </a:p>
          <a:p>
            <a:pPr lvl="1">
              <a:buFont typeface="Arial" panose="020B0604020202020204" pitchFamily="34" charset="0"/>
              <a:buChar char="•"/>
            </a:pPr>
            <a:r>
              <a:rPr lang="en-US" sz="1600" dirty="0"/>
              <a:t>Held elections and confirmed the appointment of 2 ad-hoc chairs per ad-hoc group</a:t>
            </a:r>
          </a:p>
          <a:p>
            <a:pPr marL="400050">
              <a:buFont typeface="Arial" panose="020B0604020202020204" pitchFamily="34" charset="0"/>
              <a:buChar char="•"/>
            </a:pPr>
            <a:endParaRPr lang="en-US" sz="2200" dirty="0"/>
          </a:p>
          <a:p>
            <a:pPr marL="400050">
              <a:buFont typeface="Arial" panose="020B0604020202020204" pitchFamily="34" charset="0"/>
              <a:buChar char="•"/>
            </a:pPr>
            <a:r>
              <a:rPr lang="en-US" sz="2000" dirty="0"/>
              <a:t>Discussed technical submissions covering a wide range of topics</a:t>
            </a:r>
          </a:p>
          <a:p>
            <a:pPr marL="800100" lvl="1">
              <a:buFont typeface="Arial" panose="020B0604020202020204" pitchFamily="34" charset="0"/>
              <a:buChar char="•"/>
            </a:pPr>
            <a:r>
              <a:rPr lang="en-US" sz="1600" dirty="0"/>
              <a:t>Ran straw polls on 15 submissions that were presented during the conference calls</a:t>
            </a:r>
          </a:p>
          <a:p>
            <a:pPr marL="800100" lvl="1">
              <a:buFont typeface="Arial" panose="020B0604020202020204" pitchFamily="34" charset="0"/>
              <a:buChar char="•"/>
            </a:pPr>
            <a:r>
              <a:rPr lang="en-US" sz="1600" dirty="0"/>
              <a:t>Completed presentations of submissions in back-logged queue (past presentations)</a:t>
            </a:r>
          </a:p>
          <a:p>
            <a:pPr marL="800100" lvl="1">
              <a:buFont typeface="Arial" panose="020B0604020202020204" pitchFamily="34" charset="0"/>
              <a:buChar char="•"/>
            </a:pPr>
            <a:r>
              <a:rPr lang="en-US" sz="1600" dirty="0"/>
              <a:t>Discussed 13 new technical submissions on a variety of topics</a:t>
            </a:r>
          </a:p>
          <a:p>
            <a:pPr marL="800100" lvl="1">
              <a:buFont typeface="Arial" panose="020B0604020202020204" pitchFamily="34" charset="0"/>
              <a:buChar char="•"/>
            </a:pPr>
            <a:endParaRPr lang="en-US" sz="1600" dirty="0"/>
          </a:p>
          <a:p>
            <a:pPr marL="400050">
              <a:buFont typeface="Arial" panose="020B0604020202020204" pitchFamily="34" charset="0"/>
              <a:buChar char="•"/>
            </a:pPr>
            <a:r>
              <a:rPr lang="en-US" sz="1800" dirty="0"/>
              <a:t>Ran several motions for inclusion of preliminary concepts to TGbe SFD</a:t>
            </a:r>
            <a:endParaRPr lang="en-US" sz="1400" dirty="0"/>
          </a:p>
          <a:p>
            <a:pPr marL="914400" lvl="2" indent="0"/>
            <a:endParaRPr lang="en-US" sz="1600" dirty="0"/>
          </a:p>
          <a:p>
            <a:pPr marL="800100" lvl="1" indent="-342900">
              <a:buFont typeface="Arial" panose="020B0604020202020204" pitchFamily="34" charset="0"/>
              <a:buChar char="•"/>
            </a:pPr>
            <a:endParaRPr lang="en-US" sz="1800" dirty="0"/>
          </a:p>
        </p:txBody>
      </p:sp>
      <p:sp>
        <p:nvSpPr>
          <p:cNvPr id="7" name="Footer Placeholder 6"/>
          <p:cNvSpPr>
            <a:spLocks noGrp="1"/>
          </p:cNvSpPr>
          <p:nvPr>
            <p:ph type="ftr" idx="14"/>
          </p:nvPr>
        </p:nvSpPr>
        <p:spPr/>
        <p:txBody>
          <a:bodyPr/>
          <a:lstStyle/>
          <a:p>
            <a:r>
              <a:rPr lang="en-GB" smtClean="0"/>
              <a:t>Alfred Asterjadhi, Qualcomm</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72868297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November 2019</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Discuss technical contributions</a:t>
            </a:r>
          </a:p>
        </p:txBody>
      </p:sp>
      <p:sp>
        <p:nvSpPr>
          <p:cNvPr id="7" name="Footer Placeholder 6"/>
          <p:cNvSpPr>
            <a:spLocks noGrp="1"/>
          </p:cNvSpPr>
          <p:nvPr>
            <p:ph type="ftr" idx="14"/>
          </p:nvPr>
        </p:nvSpPr>
        <p:spPr/>
        <p:txBody>
          <a:bodyPr/>
          <a:lstStyle/>
          <a:p>
            <a:r>
              <a:rPr lang="en-GB" smtClean="0"/>
              <a:t>Alfred Asterjadhi, Qualcomm</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347423047"/>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93002A-89C8-4CF5-8660-46EAC04533E2}"/>
              </a:ext>
            </a:extLst>
          </p:cNvPr>
          <p:cNvSpPr>
            <a:spLocks noGrp="1"/>
          </p:cNvSpPr>
          <p:nvPr>
            <p:ph type="title"/>
          </p:nvPr>
        </p:nvSpPr>
        <p:spPr/>
        <p:txBody>
          <a:bodyPr/>
          <a:lstStyle/>
          <a:p>
            <a:r>
              <a:rPr lang="en-US" dirty="0"/>
              <a:t>Teleconference Plan</a:t>
            </a:r>
          </a:p>
        </p:txBody>
      </p:sp>
      <p:sp>
        <p:nvSpPr>
          <p:cNvPr id="3" name="Content Placeholder 2">
            <a:extLst>
              <a:ext uri="{FF2B5EF4-FFF2-40B4-BE49-F238E27FC236}">
                <a16:creationId xmlns:a16="http://schemas.microsoft.com/office/drawing/2014/main" xmlns="" id="{63BED9BB-9C24-405D-B7F7-7A8EAA0C29DC}"/>
              </a:ext>
            </a:extLst>
          </p:cNvPr>
          <p:cNvSpPr>
            <a:spLocks noGrp="1"/>
          </p:cNvSpPr>
          <p:nvPr>
            <p:ph idx="1"/>
          </p:nvPr>
        </p:nvSpPr>
        <p:spPr/>
        <p:txBody>
          <a:bodyPr/>
          <a:lstStyle/>
          <a:p>
            <a:pPr>
              <a:buFont typeface="Arial" panose="020B0604020202020204" pitchFamily="34" charset="0"/>
              <a:buChar char="•"/>
            </a:pPr>
            <a:r>
              <a:rPr lang="en-US" dirty="0"/>
              <a:t>October 10		  (Thursday), 				10:00-12:30 ET</a:t>
            </a:r>
          </a:p>
          <a:p>
            <a:pPr>
              <a:buFont typeface="Arial" panose="020B0604020202020204" pitchFamily="34" charset="0"/>
              <a:buChar char="•"/>
            </a:pPr>
            <a:r>
              <a:rPr lang="en-US" dirty="0"/>
              <a:t>October 17	  	  (Thursday), 				19:30-22:00 ET</a:t>
            </a:r>
          </a:p>
          <a:p>
            <a:pPr>
              <a:buFont typeface="Arial" panose="020B0604020202020204" pitchFamily="34" charset="0"/>
              <a:buChar char="•"/>
            </a:pPr>
            <a:r>
              <a:rPr lang="en-US" dirty="0"/>
              <a:t>October 31 	  (Thursday), 				 10:00-12:30 ET</a:t>
            </a:r>
          </a:p>
          <a:p>
            <a:pPr>
              <a:buFont typeface="Arial" panose="020B0604020202020204" pitchFamily="34" charset="0"/>
              <a:buChar char="•"/>
            </a:pPr>
            <a:r>
              <a:rPr lang="en-US" dirty="0"/>
              <a:t>November 7 	  (Thursday), 				 19:30-22:00 ET</a:t>
            </a:r>
          </a:p>
        </p:txBody>
      </p:sp>
      <p:sp>
        <p:nvSpPr>
          <p:cNvPr id="7" name="Footer Placeholder 6"/>
          <p:cNvSpPr>
            <a:spLocks noGrp="1"/>
          </p:cNvSpPr>
          <p:nvPr>
            <p:ph type="ftr" idx="14"/>
          </p:nvPr>
        </p:nvSpPr>
        <p:spPr/>
        <p:txBody>
          <a:bodyPr/>
          <a:lstStyle/>
          <a:p>
            <a:r>
              <a:rPr lang="en-GB" smtClean="0"/>
              <a:t>Alfred Asterjadhi, Qualcomm</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258567894"/>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CustomShape 4"/>
          <p:cNvSpPr/>
          <p:nvPr/>
        </p:nvSpPr>
        <p:spPr>
          <a:xfrm>
            <a:off x="2209800" y="685800"/>
            <a:ext cx="7771320" cy="106560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sv-SE" sz="3200" b="1" spc="-1">
                <a:solidFill>
                  <a:srgbClr val="000000"/>
                </a:solidFill>
                <a:latin typeface="Times New Roman"/>
                <a:ea typeface="DejaVu Sans"/>
              </a:rPr>
              <a:t>RCM TIG Closing Report</a:t>
            </a:r>
            <a:endParaRPr lang="sv-SE" sz="3200" spc="-1">
              <a:latin typeface="DejaVu Sans"/>
            </a:endParaRPr>
          </a:p>
        </p:txBody>
      </p:sp>
      <p:sp>
        <p:nvSpPr>
          <p:cNvPr id="52" name="CustomShape 5"/>
          <p:cNvSpPr/>
          <p:nvPr/>
        </p:nvSpPr>
        <p:spPr>
          <a:xfrm>
            <a:off x="2209800" y="1523880"/>
            <a:ext cx="7771320" cy="37980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oAutofit/>
          </a:bodyPr>
          <a:lstStyle/>
          <a:p>
            <a:pPr marL="343080" indent="-342000" algn="ctr">
              <a:spcBef>
                <a:spcPts val="400"/>
              </a:spcBef>
            </a:pPr>
            <a:r>
              <a:rPr lang="sv-SE" sz="2000" b="1" spc="-1">
                <a:solidFill>
                  <a:srgbClr val="000000"/>
                </a:solidFill>
                <a:latin typeface="Times New Roman"/>
                <a:ea typeface="DejaVu Sans"/>
              </a:rPr>
              <a:t>Date:</a:t>
            </a:r>
            <a:r>
              <a:rPr lang="sv-SE" sz="2000" spc="-1">
                <a:solidFill>
                  <a:srgbClr val="000000"/>
                </a:solidFill>
                <a:latin typeface="Times New Roman"/>
                <a:ea typeface="DejaVu Sans"/>
              </a:rPr>
              <a:t> 2019-09-19</a:t>
            </a:r>
            <a:endParaRPr lang="sv-SE" sz="2000" spc="-1">
              <a:latin typeface="DejaVu Sans"/>
            </a:endParaRPr>
          </a:p>
        </p:txBody>
      </p:sp>
      <p:sp>
        <p:nvSpPr>
          <p:cNvPr id="53" name="CustomShape 6"/>
          <p:cNvSpPr/>
          <p:nvPr/>
        </p:nvSpPr>
        <p:spPr>
          <a:xfrm>
            <a:off x="2057520" y="1940040"/>
            <a:ext cx="1446840" cy="37980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oAutofit/>
          </a:bodyPr>
          <a:lstStyle/>
          <a:p>
            <a:pPr marL="343080" indent="-342000">
              <a:spcBef>
                <a:spcPts val="400"/>
              </a:spcBef>
            </a:pPr>
            <a:r>
              <a:rPr lang="sv-SE" sz="2000" b="1" spc="-1">
                <a:solidFill>
                  <a:srgbClr val="000000"/>
                </a:solidFill>
                <a:latin typeface="Times New Roman"/>
                <a:ea typeface="DejaVu Sans"/>
              </a:rPr>
              <a:t>Authors:</a:t>
            </a:r>
            <a:endParaRPr lang="sv-SE" sz="2000" spc="-1">
              <a:latin typeface="DejaVu Sans"/>
            </a:endParaRPr>
          </a:p>
        </p:txBody>
      </p:sp>
      <p:graphicFrame>
        <p:nvGraphicFramePr>
          <p:cNvPr id="54" name="Table 7"/>
          <p:cNvGraphicFramePr/>
          <p:nvPr/>
        </p:nvGraphicFramePr>
        <p:xfrm>
          <a:off x="2241840" y="2509920"/>
          <a:ext cx="7430040" cy="945720"/>
        </p:xfrm>
        <a:graphic>
          <a:graphicData uri="http://schemas.openxmlformats.org/drawingml/2006/table">
            <a:tbl>
              <a:tblPr/>
              <a:tblGrid>
                <a:gridCol w="3004920"/>
                <a:gridCol w="1562400"/>
                <a:gridCol w="2862720"/>
              </a:tblGrid>
              <a:tr h="361080">
                <a:tc>
                  <a:txBody>
                    <a:bodyPr/>
                    <a:lstStyle/>
                    <a:p>
                      <a:pPr>
                        <a:lnSpc>
                          <a:spcPct val="100000"/>
                        </a:lnSpc>
                      </a:pPr>
                      <a:r>
                        <a:rPr lang="sv-SE" sz="1400" b="1" strike="noStrike" spc="-1">
                          <a:solidFill>
                            <a:srgbClr val="000000"/>
                          </a:solidFill>
                          <a:latin typeface="DejaVu Sans"/>
                          <a:ea typeface="DejaVu Sans"/>
                        </a:rPr>
                        <a:t>Name</a:t>
                      </a:r>
                      <a:endParaRPr lang="sv-SE" sz="1400" b="0" strike="noStrike" spc="-1">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a:lstStyle/>
                    <a:p>
                      <a:pPr>
                        <a:lnSpc>
                          <a:spcPct val="100000"/>
                        </a:lnSpc>
                      </a:pPr>
                      <a:r>
                        <a:rPr lang="sv-SE" sz="1400" b="1" strike="noStrike" spc="-1">
                          <a:solidFill>
                            <a:srgbClr val="000000"/>
                          </a:solidFill>
                          <a:latin typeface="DejaVu Sans"/>
                          <a:ea typeface="DejaVu Sans"/>
                        </a:rPr>
                        <a:t>Affiliation</a:t>
                      </a:r>
                      <a:endParaRPr lang="sv-SE" sz="1400" b="0" strike="noStrike" spc="-1">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a:lstStyle/>
                    <a:p>
                      <a:pPr>
                        <a:lnSpc>
                          <a:spcPct val="100000"/>
                        </a:lnSpc>
                      </a:pPr>
                      <a:r>
                        <a:rPr lang="sv-SE" sz="1400" b="1" strike="noStrike" spc="-1">
                          <a:solidFill>
                            <a:srgbClr val="000000"/>
                          </a:solidFill>
                          <a:latin typeface="DejaVu Sans"/>
                          <a:ea typeface="DejaVu Sans"/>
                        </a:rPr>
                        <a:t>Contact</a:t>
                      </a:r>
                      <a:endParaRPr lang="sv-SE" sz="1400" b="0" strike="noStrike" spc="-1">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r h="584640">
                <a:tc>
                  <a:txBody>
                    <a:bodyPr/>
                    <a:lstStyle/>
                    <a:p>
                      <a:pPr>
                        <a:lnSpc>
                          <a:spcPct val="100000"/>
                        </a:lnSpc>
                      </a:pPr>
                      <a:r>
                        <a:rPr lang="sv-SE" sz="1400" b="0" strike="noStrike" spc="-1">
                          <a:solidFill>
                            <a:srgbClr val="000000"/>
                          </a:solidFill>
                          <a:latin typeface="DejaVu Sans"/>
                          <a:ea typeface="DejaVu Sans"/>
                        </a:rPr>
                        <a:t>Amelia Andersdotter</a:t>
                      </a:r>
                      <a:endParaRPr lang="sv-SE" sz="1400" b="0" strike="noStrike" spc="-1">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a:lstStyle/>
                    <a:p>
                      <a:pPr>
                        <a:lnSpc>
                          <a:spcPct val="100000"/>
                        </a:lnSpc>
                      </a:pPr>
                      <a:r>
                        <a:rPr lang="sv-SE" sz="1400" b="0" strike="noStrike" spc="-1">
                          <a:solidFill>
                            <a:srgbClr val="000000"/>
                          </a:solidFill>
                          <a:latin typeface="DejaVu Sans"/>
                          <a:ea typeface="DejaVu Sans"/>
                        </a:rPr>
                        <a:t>ARTICLE19</a:t>
                      </a:r>
                      <a:endParaRPr lang="sv-SE" sz="1400" b="0" strike="noStrike" spc="-1">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a:lstStyle/>
                    <a:p>
                      <a:pPr>
                        <a:lnSpc>
                          <a:spcPct val="100000"/>
                        </a:lnSpc>
                      </a:pPr>
                      <a:r>
                        <a:rPr lang="sv-SE" sz="1400" b="0" u="sng" strike="noStrike" spc="-1">
                          <a:solidFill>
                            <a:srgbClr val="0066FF"/>
                          </a:solidFill>
                          <a:uFillTx/>
                          <a:latin typeface="DejaVu Sans"/>
                          <a:ea typeface="DejaVu Sans"/>
                          <a:hlinkClick r:id="rId3"/>
                        </a:rPr>
                        <a:t>amelia@article19.org</a:t>
                      </a:r>
                      <a:endParaRPr lang="sv-SE" sz="1400" b="0" strike="noStrike" spc="-1">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bl>
          </a:graphicData>
        </a:graphic>
      </p:graphicFrame>
      <p:sp>
        <p:nvSpPr>
          <p:cNvPr id="2" name="Footer Placeholder 1"/>
          <p:cNvSpPr>
            <a:spLocks noGrp="1"/>
          </p:cNvSpPr>
          <p:nvPr>
            <p:ph type="ftr" idx="11"/>
          </p:nvPr>
        </p:nvSpPr>
        <p:spPr/>
        <p:txBody>
          <a:bodyPr/>
          <a:lstStyle/>
          <a:p>
            <a:r>
              <a:rPr lang="en-GB" smtClean="0"/>
              <a:t>Amelia Andersdotter, Article19</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84</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4"/>
          <p:cNvSpPr/>
          <p:nvPr/>
        </p:nvSpPr>
        <p:spPr>
          <a:xfrm>
            <a:off x="2209800" y="685800"/>
            <a:ext cx="7771320" cy="106560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sv-SE" sz="3200" b="1" spc="-1">
                <a:solidFill>
                  <a:srgbClr val="000000"/>
                </a:solidFill>
                <a:latin typeface="Times New Roman"/>
                <a:ea typeface="DejaVu Sans"/>
              </a:rPr>
              <a:t>Abstract</a:t>
            </a:r>
            <a:endParaRPr lang="sv-SE" sz="3200" spc="-1">
              <a:latin typeface="DejaVu Sans"/>
            </a:endParaRPr>
          </a:p>
        </p:txBody>
      </p:sp>
      <p:sp>
        <p:nvSpPr>
          <p:cNvPr id="59" name="CustomShape 5"/>
          <p:cNvSpPr/>
          <p:nvPr/>
        </p:nvSpPr>
        <p:spPr>
          <a:xfrm>
            <a:off x="2966880" y="1752480"/>
            <a:ext cx="6333480" cy="41137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oAutofit/>
          </a:bodyPr>
          <a:lstStyle/>
          <a:p>
            <a:pPr>
              <a:spcBef>
                <a:spcPts val="641"/>
              </a:spcBef>
            </a:pPr>
            <a:r>
              <a:rPr lang="sv-SE" sz="2000" spc="-1">
                <a:solidFill>
                  <a:srgbClr val="000000"/>
                </a:solidFill>
                <a:latin typeface="Times New Roman"/>
                <a:ea typeface="DejaVu Sans"/>
              </a:rPr>
              <a:t>This presentation contains the closing report for Randomized and changing MAC adress (RCM) Topic interest group (TIG) from the Hanoi, Vietnam IEEE 802 Wireless Interim meeting on 16-20 September, 2019.</a:t>
            </a:r>
            <a:endParaRPr lang="sv-SE" sz="2000" spc="-1">
              <a:latin typeface="DejaVu Sans"/>
            </a:endParaRPr>
          </a:p>
        </p:txBody>
      </p:sp>
      <p:sp>
        <p:nvSpPr>
          <p:cNvPr id="2" name="Footer Placeholder 1"/>
          <p:cNvSpPr>
            <a:spLocks noGrp="1"/>
          </p:cNvSpPr>
          <p:nvPr>
            <p:ph type="ftr" idx="11"/>
          </p:nvPr>
        </p:nvSpPr>
        <p:spPr/>
        <p:txBody>
          <a:bodyPr/>
          <a:lstStyle/>
          <a:p>
            <a:r>
              <a:rPr lang="en-GB" smtClean="0"/>
              <a:t>Amelia Andersdotter, Article19</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85</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CustomShape 4"/>
          <p:cNvSpPr/>
          <p:nvPr/>
        </p:nvSpPr>
        <p:spPr>
          <a:xfrm>
            <a:off x="1775640" y="525240"/>
            <a:ext cx="8712000" cy="527868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oAutofit/>
          </a:bodyPr>
          <a:lstStyle/>
          <a:p>
            <a:pPr algn="ctr">
              <a:lnSpc>
                <a:spcPct val="100000"/>
              </a:lnSpc>
            </a:pPr>
            <a:r>
              <a:rPr lang="sv-SE" sz="2800" b="1" spc="-1">
                <a:solidFill>
                  <a:srgbClr val="000000"/>
                </a:solidFill>
                <a:latin typeface="Times New Roman"/>
                <a:ea typeface="DejaVu Sans"/>
              </a:rPr>
              <a:t>Summary</a:t>
            </a:r>
            <a:endParaRPr lang="sv-SE" sz="2800" spc="-1">
              <a:latin typeface="DejaVu Sans"/>
            </a:endParaRPr>
          </a:p>
          <a:p>
            <a:pPr>
              <a:lnSpc>
                <a:spcPct val="100000"/>
              </a:lnSpc>
            </a:pPr>
            <a:r>
              <a:rPr lang="sv-SE" sz="2000" b="1" spc="-1">
                <a:solidFill>
                  <a:srgbClr val="000000"/>
                </a:solidFill>
                <a:latin typeface="Times New Roman"/>
                <a:ea typeface="AR PL UMing CN"/>
              </a:rPr>
              <a:t>Final Agenda: </a:t>
            </a:r>
            <a:r>
              <a:rPr lang="sv-SE" sz="2000" spc="-1">
                <a:solidFill>
                  <a:srgbClr val="000000"/>
                </a:solidFill>
                <a:latin typeface="Times New Roman"/>
                <a:ea typeface="AR PL UMing CN"/>
                <a:hlinkClick r:id="rId3"/>
              </a:rPr>
              <a:t>11-19/1440r5</a:t>
            </a:r>
            <a:endParaRPr lang="sv-SE" sz="2000" spc="-1">
              <a:latin typeface="DejaVu Sans"/>
            </a:endParaRPr>
          </a:p>
          <a:p>
            <a:pPr>
              <a:lnSpc>
                <a:spcPct val="100000"/>
              </a:lnSpc>
            </a:pPr>
            <a:endParaRPr lang="sv-SE" sz="2000" spc="-1">
              <a:latin typeface="DejaVu Sans"/>
            </a:endParaRPr>
          </a:p>
          <a:p>
            <a:pPr>
              <a:lnSpc>
                <a:spcPct val="100000"/>
              </a:lnSpc>
            </a:pPr>
            <a:r>
              <a:rPr lang="sv-SE" sz="2000" b="1" spc="-1">
                <a:solidFill>
                  <a:srgbClr val="000000"/>
                </a:solidFill>
                <a:latin typeface="Times New Roman"/>
                <a:ea typeface="DejaVu Sans"/>
              </a:rPr>
              <a:t>Work completed</a:t>
            </a:r>
            <a:endParaRPr lang="sv-SE" sz="2000" spc="-1">
              <a:latin typeface="DejaVu Sans"/>
            </a:endParaRPr>
          </a:p>
          <a:p>
            <a:pPr marL="432000" indent="-323280">
              <a:buFont typeface="StarSymbol"/>
              <a:buAutoNum type="arabicParenR"/>
            </a:pPr>
            <a:r>
              <a:rPr lang="sv-SE" sz="2000" spc="-1">
                <a:solidFill>
                  <a:srgbClr val="000000"/>
                </a:solidFill>
                <a:latin typeface="Times New Roman"/>
                <a:ea typeface="MS Gothic"/>
              </a:rPr>
              <a:t>Reviewed four presentations.</a:t>
            </a:r>
            <a:endParaRPr lang="sv-SE" sz="2000" spc="-1">
              <a:latin typeface="DejaVu Sans"/>
            </a:endParaRPr>
          </a:p>
          <a:p>
            <a:pPr marL="432000" indent="-323280">
              <a:buFont typeface="StarSymbol"/>
              <a:buAutoNum type="arabicParenR"/>
            </a:pPr>
            <a:r>
              <a:rPr lang="sv-SE" sz="2000" spc="-1">
                <a:solidFill>
                  <a:srgbClr val="000000"/>
                </a:solidFill>
                <a:latin typeface="Times New Roman"/>
                <a:ea typeface="MS Gothic"/>
              </a:rPr>
              <a:t>Introduced a lot of text in draft report: </a:t>
            </a:r>
            <a:r>
              <a:rPr lang="sv-SE" sz="2000" spc="-1">
                <a:solidFill>
                  <a:srgbClr val="000000"/>
                </a:solidFill>
                <a:latin typeface="Times New Roman"/>
                <a:ea typeface="MS Gothic"/>
                <a:hlinkClick r:id="rId4"/>
              </a:rPr>
              <a:t>11-19/1442r2</a:t>
            </a:r>
            <a:endParaRPr lang="sv-SE" sz="2000" spc="-1">
              <a:latin typeface="DejaVu Sans"/>
            </a:endParaRPr>
          </a:p>
          <a:p>
            <a:pPr>
              <a:lnSpc>
                <a:spcPct val="100000"/>
              </a:lnSpc>
            </a:pPr>
            <a:endParaRPr lang="sv-SE" sz="2000" spc="-1">
              <a:latin typeface="DejaVu Sans"/>
            </a:endParaRPr>
          </a:p>
          <a:p>
            <a:pPr>
              <a:lnSpc>
                <a:spcPct val="100000"/>
              </a:lnSpc>
            </a:pPr>
            <a:r>
              <a:rPr lang="sv-SE" sz="2000" b="1" spc="-1">
                <a:solidFill>
                  <a:srgbClr val="000000"/>
                </a:solidFill>
                <a:latin typeface="Times New Roman"/>
                <a:ea typeface="DejaVu Sans"/>
              </a:rPr>
              <a:t>Agreed work plan (2019)</a:t>
            </a:r>
            <a:endParaRPr lang="sv-SE" sz="2000" spc="-1">
              <a:latin typeface="DejaVu Sans"/>
            </a:endParaRPr>
          </a:p>
          <a:p>
            <a:pPr marL="216000" indent="-215640">
              <a:buSzPct val="45000"/>
              <a:buFont typeface="Wingdings" charset="2"/>
              <a:buChar char=""/>
            </a:pPr>
            <a:r>
              <a:rPr lang="sv-SE" sz="2000" spc="-1">
                <a:solidFill>
                  <a:srgbClr val="000000"/>
                </a:solidFill>
                <a:latin typeface="Times New Roman"/>
                <a:ea typeface="Gulim"/>
              </a:rPr>
              <a:t>August: Outline of the draft report (headlines) </a:t>
            </a:r>
            <a:endParaRPr lang="sv-SE" sz="2000" spc="-1">
              <a:latin typeface="DejaVu Sans"/>
            </a:endParaRPr>
          </a:p>
          <a:p>
            <a:pPr marL="216000" indent="-215640">
              <a:buSzPct val="45000"/>
              <a:buFont typeface="Wingdings" charset="2"/>
              <a:buChar char=""/>
            </a:pPr>
            <a:r>
              <a:rPr lang="sv-SE" sz="2000" spc="-1">
                <a:solidFill>
                  <a:srgbClr val="000000"/>
                </a:solidFill>
                <a:latin typeface="Times New Roman"/>
                <a:ea typeface="Gulim"/>
              </a:rPr>
              <a:t>September: 3 meeting slots. Produce a first draft report. Done.</a:t>
            </a:r>
            <a:endParaRPr lang="sv-SE" sz="2000" spc="-1">
              <a:latin typeface="DejaVu Sans"/>
            </a:endParaRPr>
          </a:p>
          <a:p>
            <a:pPr marL="216000" indent="-215640">
              <a:buSzPct val="45000"/>
              <a:buFont typeface="Wingdings" charset="2"/>
              <a:buChar char=""/>
            </a:pPr>
            <a:r>
              <a:rPr lang="sv-SE" sz="2000" spc="-1">
                <a:solidFill>
                  <a:srgbClr val="000000"/>
                </a:solidFill>
                <a:latin typeface="Times New Roman"/>
                <a:ea typeface="Gulim"/>
              </a:rPr>
              <a:t>October: 2 telecons (1h) requested for Tuesday Oct 15 and 29. </a:t>
            </a:r>
            <a:r>
              <a:rPr lang="sv-SE" sz="2000" u="sng" spc="-1">
                <a:solidFill>
                  <a:srgbClr val="000000"/>
                </a:solidFill>
                <a:latin typeface="Times New Roman"/>
                <a:ea typeface="Gulim"/>
              </a:rPr>
              <a:t>Webex</a:t>
            </a:r>
            <a:r>
              <a:rPr lang="sv-SE" sz="2000" spc="-1">
                <a:solidFill>
                  <a:srgbClr val="000000"/>
                </a:solidFill>
                <a:latin typeface="Times New Roman"/>
                <a:ea typeface="Gulim"/>
              </a:rPr>
              <a:t>.</a:t>
            </a:r>
            <a:endParaRPr lang="sv-SE" sz="2000" spc="-1">
              <a:latin typeface="DejaVu Sans"/>
            </a:endParaRPr>
          </a:p>
          <a:p>
            <a:pPr marL="216000" indent="-215640">
              <a:buSzPct val="45000"/>
              <a:buFont typeface="Wingdings" charset="2"/>
              <a:buChar char=""/>
            </a:pPr>
            <a:r>
              <a:rPr lang="sv-SE" sz="2000" spc="-1">
                <a:solidFill>
                  <a:srgbClr val="000000"/>
                </a:solidFill>
                <a:latin typeface="Times New Roman"/>
                <a:ea typeface="Gulim"/>
              </a:rPr>
              <a:t>November: 3 meeting slots requested.</a:t>
            </a:r>
            <a:endParaRPr lang="sv-SE" sz="2000" spc="-1">
              <a:latin typeface="DejaVu Sans"/>
            </a:endParaRPr>
          </a:p>
          <a:p>
            <a:pPr marL="216000" indent="-215640">
              <a:buSzPct val="45000"/>
              <a:buFont typeface="Wingdings" charset="2"/>
              <a:buChar char=""/>
            </a:pPr>
            <a:r>
              <a:t/>
            </a:r>
            <a:br/>
            <a:r>
              <a:rPr lang="sv-SE" sz="2000" spc="-1">
                <a:solidFill>
                  <a:srgbClr val="000000"/>
                </a:solidFill>
                <a:latin typeface="Times New Roman"/>
                <a:ea typeface="Gulim"/>
              </a:rPr>
              <a:t>Goal: finalize report and present to the group. </a:t>
            </a:r>
            <a:endParaRPr lang="sv-SE" sz="2000" spc="-1">
              <a:latin typeface="DejaVu Sans"/>
            </a:endParaRPr>
          </a:p>
          <a:p>
            <a:pPr marL="216000" indent="-215640">
              <a:buSzPct val="45000"/>
              <a:buFont typeface="Wingdings" charset="2"/>
              <a:buChar char=""/>
            </a:pPr>
            <a:endParaRPr lang="sv-SE" sz="2000" spc="-1">
              <a:latin typeface="DejaVu Sans"/>
            </a:endParaRPr>
          </a:p>
          <a:p>
            <a:pPr marL="216000" indent="-215640">
              <a:buSzPct val="45000"/>
              <a:buFont typeface="Wingdings" charset="2"/>
              <a:buChar char=""/>
            </a:pPr>
            <a:endParaRPr lang="sv-SE" sz="2000" spc="-1">
              <a:latin typeface="DejaVu Sans"/>
            </a:endParaRPr>
          </a:p>
          <a:p>
            <a:pPr marL="216000" indent="-215640">
              <a:buSzPct val="45000"/>
              <a:buFont typeface="Wingdings" charset="2"/>
              <a:buChar char=""/>
            </a:pPr>
            <a:r>
              <a:rPr lang="sv-SE" sz="2000" spc="-1">
                <a:solidFill>
                  <a:srgbClr val="000000"/>
                </a:solidFill>
                <a:latin typeface="Times New Roman"/>
                <a:ea typeface="Gulim"/>
              </a:rPr>
              <a:t>Thanks to everyone who participated this week! </a:t>
            </a:r>
            <a:endParaRPr lang="sv-SE" sz="2000" spc="-1">
              <a:latin typeface="DejaVu Sans"/>
            </a:endParaRPr>
          </a:p>
          <a:p>
            <a:pPr>
              <a:lnSpc>
                <a:spcPct val="100000"/>
              </a:lnSpc>
            </a:pPr>
            <a:endParaRPr lang="sv-SE" sz="2000" spc="-1">
              <a:latin typeface="DejaVu Sans"/>
            </a:endParaRPr>
          </a:p>
          <a:p>
            <a:pPr>
              <a:lnSpc>
                <a:spcPct val="100000"/>
              </a:lnSpc>
            </a:pPr>
            <a:endParaRPr lang="sv-SE" sz="2000" spc="-1">
              <a:latin typeface="DejaVu Sans"/>
            </a:endParaRPr>
          </a:p>
        </p:txBody>
      </p:sp>
      <p:sp>
        <p:nvSpPr>
          <p:cNvPr id="2" name="Footer Placeholder 1"/>
          <p:cNvSpPr>
            <a:spLocks noGrp="1"/>
          </p:cNvSpPr>
          <p:nvPr>
            <p:ph type="ftr" idx="11"/>
          </p:nvPr>
        </p:nvSpPr>
        <p:spPr/>
        <p:txBody>
          <a:bodyPr/>
          <a:lstStyle/>
          <a:p>
            <a:r>
              <a:rPr lang="en-GB" smtClean="0"/>
              <a:t>Amelia Andersdotter, Article19</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86</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2"/>
          <p:cNvSpPr>
            <a:spLocks noGrp="1" noChangeArrowheads="1"/>
          </p:cNvSpPr>
          <p:nvPr>
            <p:ph type="title"/>
          </p:nvPr>
        </p:nvSpPr>
        <p:spPr>
          <a:noFill/>
        </p:spPr>
        <p:txBody>
          <a:bodyPr/>
          <a:lstStyle/>
          <a:p>
            <a:r>
              <a:rPr lang="en-US" altLang="en-US" smtClean="0"/>
              <a:t>Report on 802.15</a:t>
            </a:r>
          </a:p>
        </p:txBody>
      </p:sp>
      <p:sp>
        <p:nvSpPr>
          <p:cNvPr id="4102" name="Rectangle 6"/>
          <p:cNvSpPr>
            <a:spLocks noGrp="1" noChangeArrowheads="1"/>
          </p:cNvSpPr>
          <p:nvPr>
            <p:ph type="body" idx="1"/>
          </p:nvPr>
        </p:nvSpPr>
        <p:spPr>
          <a:xfrm>
            <a:off x="2209800" y="1524000"/>
            <a:ext cx="7772400" cy="381000"/>
          </a:xfrm>
          <a:noFill/>
        </p:spPr>
        <p:txBody>
          <a:bodyPr/>
          <a:lstStyle/>
          <a:p>
            <a:pPr algn="ctr">
              <a:buFontTx/>
              <a:buNone/>
            </a:pPr>
            <a:r>
              <a:rPr lang="en-US" altLang="en-US" sz="2000"/>
              <a:t>Date:</a:t>
            </a:r>
            <a:r>
              <a:rPr lang="en-US" altLang="en-US" sz="2000" b="0"/>
              <a:t> 2019-09-20</a:t>
            </a:r>
          </a:p>
        </p:txBody>
      </p:sp>
      <p:graphicFrame>
        <p:nvGraphicFramePr>
          <p:cNvPr id="4103" name="Object 11"/>
          <p:cNvGraphicFramePr>
            <a:graphicFrameLocks noChangeAspect="1"/>
          </p:cNvGraphicFramePr>
          <p:nvPr/>
        </p:nvGraphicFramePr>
        <p:xfrm>
          <a:off x="2058989" y="2290763"/>
          <a:ext cx="7704137" cy="2805112"/>
        </p:xfrm>
        <a:graphic>
          <a:graphicData uri="http://schemas.openxmlformats.org/presentationml/2006/ole">
            <mc:AlternateContent xmlns:mc="http://schemas.openxmlformats.org/markup-compatibility/2006">
              <mc:Choice xmlns:v="urn:schemas-microsoft-com:vml" Requires="v">
                <p:oleObj spid="_x0000_s22535" name="Document" r:id="rId4" imgW="8230612" imgH="2990144" progId="Word.Document.8">
                  <p:embed/>
                </p:oleObj>
              </mc:Choice>
              <mc:Fallback>
                <p:oleObj name="Document" r:id="rId4" imgW="8230612" imgH="2990144"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8989" y="2290763"/>
                        <a:ext cx="7704137" cy="2805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04"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2" name="Footer Placeholder 1"/>
          <p:cNvSpPr>
            <a:spLocks noGrp="1"/>
          </p:cNvSpPr>
          <p:nvPr>
            <p:ph type="ftr" idx="14"/>
          </p:nvPr>
        </p:nvSpPr>
        <p:spPr/>
        <p:txBody>
          <a:bodyPr/>
          <a:lstStyle/>
          <a:p>
            <a:r>
              <a:rPr lang="en-GB" smtClean="0"/>
              <a:t>Clint Chaplin, Samsung Electronics</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409783706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noFill/>
        </p:spPr>
        <p:txBody>
          <a:bodyPr/>
          <a:lstStyle/>
          <a:p>
            <a:r>
              <a:rPr lang="en-US" altLang="en-US" smtClean="0"/>
              <a:t>Abstract</a:t>
            </a:r>
          </a:p>
        </p:txBody>
      </p:sp>
      <p:sp>
        <p:nvSpPr>
          <p:cNvPr id="6148" name="Rectangle 3"/>
          <p:cNvSpPr>
            <a:spLocks noGrp="1" noChangeArrowheads="1"/>
          </p:cNvSpPr>
          <p:nvPr>
            <p:ph type="body" idx="1"/>
          </p:nvPr>
        </p:nvSpPr>
        <p:spPr>
          <a:noFill/>
        </p:spPr>
        <p:txBody>
          <a:bodyPr/>
          <a:lstStyle/>
          <a:p>
            <a:pPr>
              <a:buFontTx/>
              <a:buNone/>
            </a:pPr>
            <a:r>
              <a:rPr lang="en-US" altLang="en-US" smtClean="0"/>
              <a:t>Report on 802.15 as presented to 802.11 </a:t>
            </a:r>
          </a:p>
        </p:txBody>
      </p:sp>
      <p:sp>
        <p:nvSpPr>
          <p:cNvPr id="2" name="Footer Placeholder 1"/>
          <p:cNvSpPr>
            <a:spLocks noGrp="1"/>
          </p:cNvSpPr>
          <p:nvPr>
            <p:ph type="ftr" idx="14"/>
          </p:nvPr>
        </p:nvSpPr>
        <p:spPr/>
        <p:txBody>
          <a:bodyPr/>
          <a:lstStyle/>
          <a:p>
            <a:r>
              <a:rPr lang="en-GB" smtClean="0"/>
              <a:t>Clint Chaplin, Samsung Electronics</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20389082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idx="4294967295"/>
          </p:nvPr>
        </p:nvSpPr>
        <p:spPr>
          <a:xfrm>
            <a:off x="2209800" y="685800"/>
            <a:ext cx="7772400" cy="852488"/>
          </a:xfrm>
        </p:spPr>
        <p:txBody>
          <a:bodyPr/>
          <a:lstStyle/>
          <a:p>
            <a:r>
              <a:rPr lang="en-GB" altLang="en-US" smtClean="0"/>
              <a:t>802.15.4md</a:t>
            </a:r>
            <a:br>
              <a:rPr lang="en-GB" altLang="en-US" smtClean="0"/>
            </a:br>
            <a:r>
              <a:rPr lang="en-GB" altLang="en-US" smtClean="0"/>
              <a:t>15.4 revision 4</a:t>
            </a:r>
            <a:endParaRPr lang="en-US" altLang="en-US" smtClean="0"/>
          </a:p>
        </p:txBody>
      </p:sp>
      <p:sp>
        <p:nvSpPr>
          <p:cNvPr id="8197" name="Rectangle 3"/>
          <p:cNvSpPr>
            <a:spLocks noGrp="1" noChangeArrowheads="1"/>
          </p:cNvSpPr>
          <p:nvPr>
            <p:ph type="body" idx="4294967295"/>
          </p:nvPr>
        </p:nvSpPr>
        <p:spPr>
          <a:xfrm>
            <a:off x="1981200" y="1524000"/>
            <a:ext cx="8229600" cy="4814888"/>
          </a:xfrm>
        </p:spPr>
        <p:txBody>
          <a:bodyPr/>
          <a:lstStyle/>
          <a:p>
            <a:pPr marL="457200" indent="-457200"/>
            <a:r>
              <a:rPr lang="en-US" altLang="en-US" sz="3200"/>
              <a:t>Recirculation Letter Ballot passed</a:t>
            </a:r>
          </a:p>
          <a:p>
            <a:pPr marL="457200" indent="-457200"/>
            <a:r>
              <a:rPr lang="en-US" altLang="en-US" sz="3200"/>
              <a:t>All comments addressed</a:t>
            </a:r>
          </a:p>
          <a:p>
            <a:pPr marL="457200" indent="-457200"/>
            <a:r>
              <a:rPr lang="en-US" altLang="en-US" sz="3200"/>
              <a:t>Going out for recirculation again</a:t>
            </a:r>
          </a:p>
          <a:p>
            <a:pPr marL="457200" indent="-457200"/>
            <a:r>
              <a:rPr lang="en-US" altLang="en-US" sz="3200"/>
              <a:t>Formed CRG</a:t>
            </a:r>
            <a:endParaRPr lang="en-US" altLang="en-US" sz="2800"/>
          </a:p>
        </p:txBody>
      </p:sp>
      <p:sp>
        <p:nvSpPr>
          <p:cNvPr id="2" name="Footer Placeholder 1"/>
          <p:cNvSpPr>
            <a:spLocks noGrp="1"/>
          </p:cNvSpPr>
          <p:nvPr>
            <p:ph type="ftr" idx="11"/>
          </p:nvPr>
        </p:nvSpPr>
        <p:spPr/>
        <p:txBody>
          <a:bodyPr/>
          <a:lstStyle/>
          <a:p>
            <a:r>
              <a:rPr lang="en-GB" smtClean="0"/>
              <a:t>Clint Chaplin, Samsung Electronics</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89</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extLst>
      <p:ext uri="{BB962C8B-B14F-4D97-AF65-F5344CB8AC3E}">
        <p14:creationId xmlns:p14="http://schemas.microsoft.com/office/powerpoint/2010/main" val="27107925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1714500" y="838199"/>
            <a:ext cx="8724900" cy="685801"/>
          </a:xfrm>
          <a:prstGeom prst="rect">
            <a:avLst/>
          </a:prstGeom>
          <a:noFill/>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en-US" sz="2800" kern="0" dirty="0"/>
              <a:t>AANI SC Closing Report  September 2019</a:t>
            </a:r>
          </a:p>
        </p:txBody>
      </p:sp>
      <p:sp>
        <p:nvSpPr>
          <p:cNvPr id="6" name="Rectangle 6"/>
          <p:cNvSpPr txBox="1">
            <a:spLocks noChangeArrowheads="1"/>
          </p:cNvSpPr>
          <p:nvPr/>
        </p:nvSpPr>
        <p:spPr bwMode="auto">
          <a:xfrm>
            <a:off x="2209800" y="1524000"/>
            <a:ext cx="7772400"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Tx/>
              <a:buNone/>
            </a:pPr>
            <a:r>
              <a:rPr lang="en-US" altLang="en-US" sz="2000" kern="0" dirty="0"/>
              <a:t>Date:</a:t>
            </a:r>
            <a:r>
              <a:rPr lang="en-US" altLang="en-US" sz="2000" b="0" kern="0" dirty="0"/>
              <a:t> 2019-09-19</a:t>
            </a:r>
          </a:p>
        </p:txBody>
      </p:sp>
      <p:sp>
        <p:nvSpPr>
          <p:cNvPr id="7"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graphicFrame>
        <p:nvGraphicFramePr>
          <p:cNvPr id="8" name="Object 3"/>
          <p:cNvGraphicFramePr>
            <a:graphicFrameLocks noChangeAspect="1"/>
          </p:cNvGraphicFramePr>
          <p:nvPr>
            <p:extLst/>
          </p:nvPr>
        </p:nvGraphicFramePr>
        <p:xfrm>
          <a:off x="2039938" y="2359025"/>
          <a:ext cx="8037512" cy="2463800"/>
        </p:xfrm>
        <a:graphic>
          <a:graphicData uri="http://schemas.openxmlformats.org/presentationml/2006/ole">
            <mc:AlternateContent xmlns:mc="http://schemas.openxmlformats.org/markup-compatibility/2006">
              <mc:Choice xmlns:v="urn:schemas-microsoft-com:vml" Requires="v">
                <p:oleObj spid="_x0000_s5133" name="Document" r:id="rId3" imgW="8253286" imgH="2534496" progId="Word.Document.8">
                  <p:embed/>
                </p:oleObj>
              </mc:Choice>
              <mc:Fallback>
                <p:oleObj name="Document" r:id="rId3" imgW="8253286" imgH="2534496" progId="Word.Document.8">
                  <p:embed/>
                  <p:pic>
                    <p:nvPicPr>
                      <p:cNvPr id="0" name=""/>
                      <p:cNvPicPr>
                        <a:picLocks noChangeAspect="1" noChangeArrowheads="1"/>
                      </p:cNvPicPr>
                      <p:nvPr/>
                    </p:nvPicPr>
                    <p:blipFill>
                      <a:blip r:embed="rId4"/>
                      <a:srcRect/>
                      <a:stretch>
                        <a:fillRect/>
                      </a:stretch>
                    </p:blipFill>
                    <p:spPr bwMode="auto">
                      <a:xfrm>
                        <a:off x="2039938" y="2359025"/>
                        <a:ext cx="8037512" cy="24638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Footer Placeholder 8"/>
          <p:cNvSpPr>
            <a:spLocks noGrp="1"/>
          </p:cNvSpPr>
          <p:nvPr>
            <p:ph type="ftr" idx="11"/>
          </p:nvPr>
        </p:nvSpPr>
        <p:spPr/>
        <p:txBody>
          <a:bodyPr/>
          <a:lstStyle/>
          <a:p>
            <a:r>
              <a:rPr lang="en-GB" smtClean="0"/>
              <a:t>Joseph Levy, Interdigital</a:t>
            </a:r>
            <a:endParaRPr lang="en-GB"/>
          </a:p>
        </p:txBody>
      </p:sp>
      <p:sp>
        <p:nvSpPr>
          <p:cNvPr id="10" name="Slide Number Placeholder 9"/>
          <p:cNvSpPr>
            <a:spLocks noGrp="1"/>
          </p:cNvSpPr>
          <p:nvPr>
            <p:ph type="sldNum" idx="12"/>
          </p:nvPr>
        </p:nvSpPr>
        <p:spPr/>
        <p:txBody>
          <a:bodyPr/>
          <a:lstStyle/>
          <a:p>
            <a:r>
              <a:rPr lang="en-GB" smtClean="0"/>
              <a:t>Slide </a:t>
            </a:r>
            <a:fld id="{F5D8E26B-7BCF-4D25-9C89-0168A6618F18}" type="slidenum">
              <a:rPr lang="en-GB" smtClean="0"/>
              <a:pPr/>
              <a:t>9</a:t>
            </a:fld>
            <a:endParaRPr lang="en-GB"/>
          </a:p>
        </p:txBody>
      </p:sp>
      <p:sp>
        <p:nvSpPr>
          <p:cNvPr id="11" name="Date Placeholder 10"/>
          <p:cNvSpPr>
            <a:spLocks noGrp="1"/>
          </p:cNvSpPr>
          <p:nvPr>
            <p:ph type="dt" idx="10"/>
          </p:nvPr>
        </p:nvSpPr>
        <p:spPr/>
        <p:txBody>
          <a:bodyPr/>
          <a:lstStyle/>
          <a:p>
            <a:r>
              <a:rPr lang="en-US" smtClean="0"/>
              <a:t>September 2019</a:t>
            </a:r>
            <a:endParaRPr lang="en-GB"/>
          </a:p>
        </p:txBody>
      </p:sp>
    </p:spTree>
    <p:extLst>
      <p:ext uri="{BB962C8B-B14F-4D97-AF65-F5344CB8AC3E}">
        <p14:creationId xmlns:p14="http://schemas.microsoft.com/office/powerpoint/2010/main" val="409126673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idx="4294967295"/>
          </p:nvPr>
        </p:nvSpPr>
        <p:spPr>
          <a:xfrm>
            <a:off x="2209800" y="685800"/>
            <a:ext cx="7772400" cy="852488"/>
          </a:xfrm>
        </p:spPr>
        <p:txBody>
          <a:bodyPr/>
          <a:lstStyle/>
          <a:p>
            <a:r>
              <a:rPr lang="en-GB" altLang="en-US" smtClean="0"/>
              <a:t>802.15.4w</a:t>
            </a:r>
            <a:br>
              <a:rPr lang="en-GB" altLang="en-US" smtClean="0"/>
            </a:br>
            <a:r>
              <a:rPr lang="en-GB" altLang="en-US" smtClean="0"/>
              <a:t>Low Power Wide Area Networks</a:t>
            </a:r>
            <a:endParaRPr lang="en-US" altLang="en-US" smtClean="0"/>
          </a:p>
        </p:txBody>
      </p:sp>
      <p:sp>
        <p:nvSpPr>
          <p:cNvPr id="10245" name="Rectangle 3"/>
          <p:cNvSpPr>
            <a:spLocks noGrp="1" noChangeArrowheads="1"/>
          </p:cNvSpPr>
          <p:nvPr>
            <p:ph type="body" idx="4294967295"/>
          </p:nvPr>
        </p:nvSpPr>
        <p:spPr>
          <a:xfrm>
            <a:off x="1847850" y="1538289"/>
            <a:ext cx="8229600" cy="4814887"/>
          </a:xfrm>
        </p:spPr>
        <p:txBody>
          <a:bodyPr/>
          <a:lstStyle/>
          <a:p>
            <a:r>
              <a:rPr lang="en-US" altLang="en-US" sz="2800"/>
              <a:t>Initial Sponsor ballot passed</a:t>
            </a:r>
          </a:p>
          <a:p>
            <a:r>
              <a:rPr lang="en-US" altLang="en-US" sz="2800"/>
              <a:t>Addressed all comments</a:t>
            </a:r>
          </a:p>
          <a:p>
            <a:r>
              <a:rPr lang="en-US" altLang="en-US" sz="2800"/>
              <a:t>Incorporated comment results into draft standard</a:t>
            </a:r>
          </a:p>
          <a:p>
            <a:r>
              <a:rPr lang="en-US" altLang="en-US" sz="2800"/>
              <a:t>Recirculation Sponsor Ballot ballot will open</a:t>
            </a:r>
          </a:p>
          <a:p>
            <a:r>
              <a:rPr lang="en-US" altLang="en-US" sz="2800"/>
              <a:t>CRG formed</a:t>
            </a:r>
          </a:p>
        </p:txBody>
      </p:sp>
      <p:sp>
        <p:nvSpPr>
          <p:cNvPr id="2" name="Footer Placeholder 1"/>
          <p:cNvSpPr>
            <a:spLocks noGrp="1"/>
          </p:cNvSpPr>
          <p:nvPr>
            <p:ph type="ftr" idx="11"/>
          </p:nvPr>
        </p:nvSpPr>
        <p:spPr/>
        <p:txBody>
          <a:bodyPr/>
          <a:lstStyle/>
          <a:p>
            <a:r>
              <a:rPr lang="en-GB" smtClean="0"/>
              <a:t>Clint Chaplin, Samsung Electronics</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90</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extLst>
      <p:ext uri="{BB962C8B-B14F-4D97-AF65-F5344CB8AC3E}">
        <p14:creationId xmlns:p14="http://schemas.microsoft.com/office/powerpoint/2010/main" val="255730501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idx="4294967295"/>
          </p:nvPr>
        </p:nvSpPr>
        <p:spPr>
          <a:xfrm>
            <a:off x="2209800" y="685800"/>
            <a:ext cx="7772400" cy="852488"/>
          </a:xfrm>
        </p:spPr>
        <p:txBody>
          <a:bodyPr/>
          <a:lstStyle/>
          <a:p>
            <a:r>
              <a:rPr lang="en-GB" altLang="en-US" smtClean="0"/>
              <a:t>802.15.4y</a:t>
            </a:r>
            <a:br>
              <a:rPr lang="en-GB" altLang="en-US" smtClean="0"/>
            </a:br>
            <a:r>
              <a:rPr lang="en-GB" altLang="en-US" smtClean="0"/>
              <a:t>Security Next Generation</a:t>
            </a:r>
            <a:endParaRPr lang="en-US" altLang="en-US" smtClean="0"/>
          </a:p>
        </p:txBody>
      </p:sp>
      <p:sp>
        <p:nvSpPr>
          <p:cNvPr id="12293" name="Rectangle 3"/>
          <p:cNvSpPr>
            <a:spLocks noGrp="1" noChangeArrowheads="1"/>
          </p:cNvSpPr>
          <p:nvPr>
            <p:ph type="body" idx="4294967295"/>
          </p:nvPr>
        </p:nvSpPr>
        <p:spPr>
          <a:xfrm>
            <a:off x="1981200" y="1524000"/>
            <a:ext cx="8229600" cy="4814888"/>
          </a:xfrm>
        </p:spPr>
        <p:txBody>
          <a:bodyPr/>
          <a:lstStyle/>
          <a:p>
            <a:pPr marL="800100" indent="-457200">
              <a:spcBef>
                <a:spcPts val="375"/>
              </a:spcBef>
            </a:pPr>
            <a:r>
              <a:rPr lang="en-US" altLang="en-US" sz="2800"/>
              <a:t>Finished draft</a:t>
            </a:r>
          </a:p>
          <a:p>
            <a:pPr marL="800100" indent="-457200">
              <a:spcBef>
                <a:spcPts val="375"/>
              </a:spcBef>
            </a:pPr>
            <a:r>
              <a:rPr lang="en-US" altLang="en-US" sz="2800"/>
              <a:t>Going out for initial WG ballot in October</a:t>
            </a:r>
          </a:p>
          <a:p>
            <a:pPr marL="800100" indent="-457200">
              <a:spcBef>
                <a:spcPts val="375"/>
              </a:spcBef>
            </a:pPr>
            <a:r>
              <a:rPr lang="en-US" altLang="en-US" sz="2800"/>
              <a:t>Formed CRG</a:t>
            </a:r>
          </a:p>
          <a:p>
            <a:pPr lvl="1">
              <a:buFont typeface="Arial" panose="020B0604020202020204" pitchFamily="34" charset="0"/>
              <a:buChar char="•"/>
            </a:pPr>
            <a:endParaRPr lang="en-US" altLang="en-US" sz="2800" b="1"/>
          </a:p>
        </p:txBody>
      </p:sp>
      <p:sp>
        <p:nvSpPr>
          <p:cNvPr id="2" name="Footer Placeholder 1"/>
          <p:cNvSpPr>
            <a:spLocks noGrp="1"/>
          </p:cNvSpPr>
          <p:nvPr>
            <p:ph type="ftr" idx="11"/>
          </p:nvPr>
        </p:nvSpPr>
        <p:spPr/>
        <p:txBody>
          <a:bodyPr/>
          <a:lstStyle/>
          <a:p>
            <a:r>
              <a:rPr lang="en-GB" smtClean="0"/>
              <a:t>Clint Chaplin, Samsung Electronics</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91</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extLst>
      <p:ext uri="{BB962C8B-B14F-4D97-AF65-F5344CB8AC3E}">
        <p14:creationId xmlns:p14="http://schemas.microsoft.com/office/powerpoint/2010/main" val="2802659934"/>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idx="4294967295"/>
          </p:nvPr>
        </p:nvSpPr>
        <p:spPr>
          <a:xfrm>
            <a:off x="2209800" y="685800"/>
            <a:ext cx="7772400" cy="852488"/>
          </a:xfrm>
        </p:spPr>
        <p:txBody>
          <a:bodyPr/>
          <a:lstStyle/>
          <a:p>
            <a:r>
              <a:rPr lang="en-GB" altLang="en-US" smtClean="0"/>
              <a:t>802.15.4z</a:t>
            </a:r>
            <a:br>
              <a:rPr lang="en-GB" altLang="en-US" smtClean="0"/>
            </a:br>
            <a:r>
              <a:rPr lang="en-GB" altLang="en-US" smtClean="0"/>
              <a:t>Enhanced IR-UWB Ranging</a:t>
            </a:r>
            <a:endParaRPr lang="en-US" altLang="en-US" smtClean="0"/>
          </a:p>
        </p:txBody>
      </p:sp>
      <p:sp>
        <p:nvSpPr>
          <p:cNvPr id="12293" name="Rectangle 3"/>
          <p:cNvSpPr>
            <a:spLocks noGrp="1" noChangeArrowheads="1"/>
          </p:cNvSpPr>
          <p:nvPr>
            <p:ph type="body" idx="4294967295"/>
          </p:nvPr>
        </p:nvSpPr>
        <p:spPr>
          <a:xfrm>
            <a:off x="1981200" y="1524000"/>
            <a:ext cx="8229600" cy="4814888"/>
          </a:xfrm>
        </p:spPr>
        <p:txBody>
          <a:bodyPr>
            <a:normAutofit fontScale="92500"/>
          </a:bodyPr>
          <a:lstStyle/>
          <a:p>
            <a:pPr marL="800100" indent="-457200">
              <a:spcBef>
                <a:spcPts val="375"/>
              </a:spcBef>
              <a:buFont typeface="Arial" panose="020B0604020202020204" pitchFamily="34" charset="0"/>
              <a:buChar char="•"/>
              <a:defRPr/>
            </a:pPr>
            <a:r>
              <a:rPr lang="en-US" altLang="en-US" sz="2800" dirty="0"/>
              <a:t>Initial Recirculation Ballot closed last Thursday</a:t>
            </a:r>
          </a:p>
          <a:p>
            <a:pPr marL="800100" indent="-457200">
              <a:spcBef>
                <a:spcPts val="375"/>
              </a:spcBef>
              <a:buFont typeface="Arial" panose="020B0604020202020204" pitchFamily="34" charset="0"/>
              <a:buChar char="•"/>
              <a:defRPr/>
            </a:pPr>
            <a:r>
              <a:rPr lang="en-US" altLang="en-US" sz="2800" dirty="0"/>
              <a:t>904 comments received: 478 editorial, 426 technical</a:t>
            </a:r>
          </a:p>
          <a:p>
            <a:pPr marL="800100" indent="-457200">
              <a:spcBef>
                <a:spcPts val="375"/>
              </a:spcBef>
              <a:buFont typeface="Arial" panose="020B0604020202020204" pitchFamily="34" charset="0"/>
              <a:buChar char="•"/>
              <a:defRPr/>
            </a:pPr>
            <a:r>
              <a:rPr lang="en-US" altLang="en-US" sz="2800" dirty="0"/>
              <a:t>All editorial comments assigned to editor</a:t>
            </a:r>
          </a:p>
          <a:p>
            <a:pPr marL="800100" indent="-457200">
              <a:spcBef>
                <a:spcPts val="375"/>
              </a:spcBef>
              <a:buFont typeface="Arial" panose="020B0604020202020204" pitchFamily="34" charset="0"/>
              <a:buChar char="•"/>
              <a:defRPr/>
            </a:pPr>
            <a:r>
              <a:rPr lang="en-US" altLang="en-US" sz="2800" dirty="0"/>
              <a:t>All technical comments resolved!</a:t>
            </a:r>
          </a:p>
          <a:p>
            <a:pPr marL="800100" indent="-457200">
              <a:spcBef>
                <a:spcPts val="375"/>
              </a:spcBef>
              <a:buFont typeface="Arial" panose="020B0604020202020204" pitchFamily="34" charset="0"/>
              <a:buChar char="•"/>
              <a:defRPr/>
            </a:pPr>
            <a:r>
              <a:rPr lang="en-US" altLang="en-US" sz="2800" dirty="0"/>
              <a:t>Going out for recirculation next week once resolutions are incorporated into draft</a:t>
            </a:r>
          </a:p>
          <a:p>
            <a:pPr marL="800100" indent="-457200">
              <a:spcBef>
                <a:spcPts val="375"/>
              </a:spcBef>
              <a:buFont typeface="Arial" panose="020B0604020202020204" pitchFamily="34" charset="0"/>
              <a:buChar char="•"/>
              <a:defRPr/>
            </a:pPr>
            <a:r>
              <a:rPr lang="en-US" altLang="en-US" sz="2800" dirty="0"/>
              <a:t>CRG set up</a:t>
            </a:r>
          </a:p>
          <a:p>
            <a:pPr marL="800100" indent="-457200">
              <a:spcBef>
                <a:spcPts val="375"/>
              </a:spcBef>
              <a:buFont typeface="Arial" panose="020B0604020202020204" pitchFamily="34" charset="0"/>
              <a:buChar char="•"/>
              <a:defRPr/>
            </a:pPr>
            <a:r>
              <a:rPr lang="en-US" altLang="en-US" sz="2800" dirty="0"/>
              <a:t>Face to face set up in October to resolve comments and send out another recirculation</a:t>
            </a:r>
          </a:p>
          <a:p>
            <a:pPr marL="800100" indent="-457200">
              <a:spcBef>
                <a:spcPts val="375"/>
              </a:spcBef>
              <a:buFont typeface="Arial" panose="020B0604020202020204" pitchFamily="34" charset="0"/>
              <a:buChar char="•"/>
              <a:defRPr/>
            </a:pPr>
            <a:r>
              <a:rPr lang="en-US" altLang="en-US" sz="2800" dirty="0"/>
              <a:t>Request to IEEE to publish latest draft</a:t>
            </a:r>
          </a:p>
          <a:p>
            <a:pPr indent="0">
              <a:spcBef>
                <a:spcPts val="375"/>
              </a:spcBef>
              <a:defRPr/>
            </a:pPr>
            <a:endParaRPr lang="en-US" altLang="en-US" sz="2800" dirty="0"/>
          </a:p>
          <a:p>
            <a:pPr lvl="1">
              <a:buFont typeface="Arial" panose="020B0604020202020204" pitchFamily="34" charset="0"/>
              <a:buChar char="•"/>
              <a:defRPr/>
            </a:pPr>
            <a:endParaRPr lang="en-US" altLang="en-US" sz="2800" b="1" dirty="0"/>
          </a:p>
        </p:txBody>
      </p:sp>
      <p:sp>
        <p:nvSpPr>
          <p:cNvPr id="2" name="Footer Placeholder 1"/>
          <p:cNvSpPr>
            <a:spLocks noGrp="1"/>
          </p:cNvSpPr>
          <p:nvPr>
            <p:ph type="ftr" idx="11"/>
          </p:nvPr>
        </p:nvSpPr>
        <p:spPr/>
        <p:txBody>
          <a:bodyPr/>
          <a:lstStyle/>
          <a:p>
            <a:r>
              <a:rPr lang="en-GB" smtClean="0"/>
              <a:t>Clint Chaplin, Samsung Electronics</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92</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extLst>
      <p:ext uri="{BB962C8B-B14F-4D97-AF65-F5344CB8AC3E}">
        <p14:creationId xmlns:p14="http://schemas.microsoft.com/office/powerpoint/2010/main" val="3990442032"/>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title" idx="4294967295"/>
          </p:nvPr>
        </p:nvSpPr>
        <p:spPr>
          <a:xfrm>
            <a:off x="2209800" y="885826"/>
            <a:ext cx="7772400" cy="652463"/>
          </a:xfrm>
        </p:spPr>
        <p:txBody>
          <a:bodyPr/>
          <a:lstStyle/>
          <a:p>
            <a:r>
              <a:rPr lang="en-US" altLang="en-US" smtClean="0"/>
              <a:t>802.15.9a </a:t>
            </a:r>
            <a:r>
              <a:rPr lang="en-GB" altLang="en-US" smtClean="0"/>
              <a:t>TG</a:t>
            </a:r>
            <a:br>
              <a:rPr lang="en-GB" altLang="en-US" smtClean="0"/>
            </a:br>
            <a:r>
              <a:rPr lang="en-GB" altLang="en-US" smtClean="0"/>
              <a:t>Revision to IEEE 802.15.9</a:t>
            </a:r>
            <a:endParaRPr lang="en-US" altLang="en-US" smtClean="0"/>
          </a:p>
        </p:txBody>
      </p:sp>
      <p:sp>
        <p:nvSpPr>
          <p:cNvPr id="30725" name="Rectangle 3"/>
          <p:cNvSpPr>
            <a:spLocks noGrp="1" noChangeArrowheads="1"/>
          </p:cNvSpPr>
          <p:nvPr>
            <p:ph type="body" idx="4294967295"/>
          </p:nvPr>
        </p:nvSpPr>
        <p:spPr>
          <a:xfrm>
            <a:off x="1828800" y="1524000"/>
            <a:ext cx="8686800" cy="4814888"/>
          </a:xfrm>
        </p:spPr>
        <p:txBody>
          <a:bodyPr>
            <a:normAutofit/>
          </a:bodyPr>
          <a:lstStyle/>
          <a:p>
            <a:pPr marL="432000" indent="-322560">
              <a:spcBef>
                <a:spcPts val="1417"/>
              </a:spcBef>
              <a:buSzPct val="45000"/>
              <a:buFont typeface="Wingdings" charset="2"/>
              <a:buChar char=""/>
              <a:defRPr/>
            </a:pPr>
            <a:r>
              <a:rPr lang="en-US" sz="3200" b="0" spc="-1" dirty="0">
                <a:latin typeface="Arial"/>
                <a:ea typeface="DejaVu Sans"/>
              </a:rPr>
              <a:t>First meeting as TG</a:t>
            </a:r>
          </a:p>
          <a:p>
            <a:pPr marL="432000" indent="-322560">
              <a:spcBef>
                <a:spcPts val="1417"/>
              </a:spcBef>
              <a:buSzPct val="45000"/>
              <a:buFont typeface="Wingdings" charset="2"/>
              <a:buChar char=""/>
              <a:defRPr/>
            </a:pPr>
            <a:r>
              <a:rPr lang="en-US" sz="3200" b="0" spc="-1" dirty="0">
                <a:latin typeface="Arial"/>
                <a:ea typeface="DejaVu Sans"/>
              </a:rPr>
              <a:t>Went through 802.15.9-2016 recommended practice and generated list of places to change.</a:t>
            </a:r>
            <a:endParaRPr lang="en-US" sz="3200" b="0" spc="-1" dirty="0">
              <a:latin typeface="Arial"/>
            </a:endParaRPr>
          </a:p>
          <a:p>
            <a:pPr marL="432000" lvl="1" indent="-216000">
              <a:spcBef>
                <a:spcPts val="1417"/>
              </a:spcBef>
              <a:buSzPct val="45000"/>
              <a:buFont typeface="Wingdings" charset="2"/>
              <a:buChar char=""/>
              <a:defRPr/>
            </a:pPr>
            <a:r>
              <a:rPr lang="en-US" sz="3200" spc="-1" dirty="0">
                <a:latin typeface="Arial"/>
                <a:ea typeface="DejaVu Sans"/>
              </a:rPr>
              <a:t>15-19-0416-00</a:t>
            </a:r>
            <a:endParaRPr lang="en-US" sz="3200" spc="-1" dirty="0">
              <a:latin typeface="Arial"/>
            </a:endParaRPr>
          </a:p>
          <a:p>
            <a:pPr marL="432000" lvl="1" indent="-216000">
              <a:spcBef>
                <a:spcPts val="1417"/>
              </a:spcBef>
              <a:buSzPct val="45000"/>
              <a:buFont typeface="Wingdings" charset="2"/>
              <a:buChar char=""/>
              <a:defRPr/>
            </a:pPr>
            <a:r>
              <a:rPr lang="en-US" sz="3200" spc="-1" dirty="0">
                <a:latin typeface="Arial"/>
                <a:ea typeface="DejaVu Sans"/>
              </a:rPr>
              <a:t>Annotated PDF on the private area</a:t>
            </a:r>
            <a:endParaRPr lang="en-US" sz="3200" spc="-1" dirty="0">
              <a:latin typeface="Arial"/>
            </a:endParaRPr>
          </a:p>
          <a:p>
            <a:pPr marL="432000" indent="-322560">
              <a:spcBef>
                <a:spcPts val="1417"/>
              </a:spcBef>
              <a:buSzPct val="45000"/>
              <a:buFont typeface="Wingdings" charset="2"/>
              <a:buChar char=""/>
              <a:defRPr/>
            </a:pPr>
            <a:r>
              <a:rPr lang="en-US" sz="3200" b="0" spc="-1" dirty="0">
                <a:latin typeface="Arial"/>
                <a:ea typeface="DejaVu Sans"/>
              </a:rPr>
              <a:t>Sent out Call for contributions email</a:t>
            </a:r>
            <a:endParaRPr lang="en-US" sz="3200" b="0" spc="-1" dirty="0">
              <a:latin typeface="Arial"/>
            </a:endParaRPr>
          </a:p>
        </p:txBody>
      </p:sp>
      <p:sp>
        <p:nvSpPr>
          <p:cNvPr id="2" name="Footer Placeholder 1"/>
          <p:cNvSpPr>
            <a:spLocks noGrp="1"/>
          </p:cNvSpPr>
          <p:nvPr>
            <p:ph type="ftr" idx="11"/>
          </p:nvPr>
        </p:nvSpPr>
        <p:spPr/>
        <p:txBody>
          <a:bodyPr/>
          <a:lstStyle/>
          <a:p>
            <a:r>
              <a:rPr lang="en-GB" smtClean="0"/>
              <a:t>Clint Chaplin, Samsung Electronics</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93</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extLst>
      <p:ext uri="{BB962C8B-B14F-4D97-AF65-F5344CB8AC3E}">
        <p14:creationId xmlns:p14="http://schemas.microsoft.com/office/powerpoint/2010/main" val="31910711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title" idx="4294967295"/>
          </p:nvPr>
        </p:nvSpPr>
        <p:spPr>
          <a:xfrm>
            <a:off x="2209800" y="685800"/>
            <a:ext cx="7772400" cy="852488"/>
          </a:xfrm>
        </p:spPr>
        <p:txBody>
          <a:bodyPr/>
          <a:lstStyle/>
          <a:p>
            <a:r>
              <a:rPr lang="en-GB" altLang="en-US" smtClean="0"/>
              <a:t>802.15.12</a:t>
            </a:r>
            <a:br>
              <a:rPr lang="en-GB" altLang="en-US" smtClean="0"/>
            </a:br>
            <a:r>
              <a:rPr lang="en-GB" altLang="en-US" smtClean="0"/>
              <a:t>ULI (Upper Layer Interface)</a:t>
            </a:r>
            <a:endParaRPr lang="en-US" altLang="en-US" smtClean="0"/>
          </a:p>
        </p:txBody>
      </p:sp>
      <p:sp>
        <p:nvSpPr>
          <p:cNvPr id="18437" name="Rectangle 3"/>
          <p:cNvSpPr>
            <a:spLocks noGrp="1" noChangeArrowheads="1"/>
          </p:cNvSpPr>
          <p:nvPr>
            <p:ph type="body" idx="4294967295"/>
          </p:nvPr>
        </p:nvSpPr>
        <p:spPr>
          <a:xfrm>
            <a:off x="1981200" y="1524001"/>
            <a:ext cx="8229600" cy="4951413"/>
          </a:xfrm>
        </p:spPr>
        <p:txBody>
          <a:bodyPr/>
          <a:lstStyle/>
          <a:p>
            <a:pPr>
              <a:buClr>
                <a:srgbClr val="FF0000"/>
              </a:buClr>
              <a:buFont typeface="Wingdings" panose="05000000000000000000" pitchFamily="2" charset="2"/>
              <a:buChar char="q"/>
            </a:pPr>
            <a:r>
              <a:rPr lang="en-US" altLang="en-US" sz="2200"/>
              <a:t>Did not meet</a:t>
            </a:r>
            <a:endParaRPr lang="en-US" altLang="en-US" sz="2800"/>
          </a:p>
        </p:txBody>
      </p:sp>
      <p:sp>
        <p:nvSpPr>
          <p:cNvPr id="2" name="Footer Placeholder 1"/>
          <p:cNvSpPr>
            <a:spLocks noGrp="1"/>
          </p:cNvSpPr>
          <p:nvPr>
            <p:ph type="ftr" idx="11"/>
          </p:nvPr>
        </p:nvSpPr>
        <p:spPr/>
        <p:txBody>
          <a:bodyPr/>
          <a:lstStyle/>
          <a:p>
            <a:r>
              <a:rPr lang="en-GB" smtClean="0"/>
              <a:t>Clint Chaplin, Samsung Electronics</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94</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extLst>
      <p:ext uri="{BB962C8B-B14F-4D97-AF65-F5344CB8AC3E}">
        <p14:creationId xmlns:p14="http://schemas.microsoft.com/office/powerpoint/2010/main" val="2908254909"/>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idx="4294967295"/>
          </p:nvPr>
        </p:nvSpPr>
        <p:spPr>
          <a:xfrm>
            <a:off x="1981200" y="685800"/>
            <a:ext cx="8229600" cy="852488"/>
          </a:xfrm>
        </p:spPr>
        <p:txBody>
          <a:bodyPr/>
          <a:lstStyle/>
          <a:p>
            <a:r>
              <a:rPr lang="en-GB" altLang="en-US" smtClean="0"/>
              <a:t>802.15.13</a:t>
            </a:r>
            <a:br>
              <a:rPr lang="en-GB" altLang="en-US" smtClean="0"/>
            </a:br>
            <a:r>
              <a:rPr lang="en-GB" altLang="en-US" smtClean="0"/>
              <a:t>Multi Gigabit/sec Optical Wireless Communications</a:t>
            </a:r>
            <a:endParaRPr lang="en-US" altLang="en-US" smtClean="0"/>
          </a:p>
        </p:txBody>
      </p:sp>
      <p:sp>
        <p:nvSpPr>
          <p:cNvPr id="20485" name="Rectangle 3"/>
          <p:cNvSpPr>
            <a:spLocks noGrp="1" noChangeArrowheads="1"/>
          </p:cNvSpPr>
          <p:nvPr>
            <p:ph type="body" idx="4294967295"/>
          </p:nvPr>
        </p:nvSpPr>
        <p:spPr>
          <a:xfrm>
            <a:off x="1981200" y="1752601"/>
            <a:ext cx="8229600" cy="4722813"/>
          </a:xfrm>
        </p:spPr>
        <p:txBody>
          <a:bodyPr/>
          <a:lstStyle/>
          <a:p>
            <a:pPr algn="just"/>
            <a:r>
              <a:rPr lang="de-DE" altLang="en-US" sz="2800"/>
              <a:t>Assign new Technical Editor</a:t>
            </a:r>
          </a:p>
          <a:p>
            <a:pPr algn="just"/>
            <a:r>
              <a:rPr lang="de-DE" altLang="en-US" sz="2800"/>
              <a:t>Finalize draft</a:t>
            </a:r>
          </a:p>
          <a:p>
            <a:pPr marL="1085850" lvl="1" indent="-342900" algn="just">
              <a:buFont typeface="Arial" panose="020B0604020202020204" pitchFamily="34" charset="0"/>
              <a:buChar char="•"/>
            </a:pPr>
            <a:r>
              <a:rPr lang="de-DE" altLang="en-US" sz="2400"/>
              <a:t>Check status of TBD list</a:t>
            </a:r>
          </a:p>
          <a:p>
            <a:pPr marL="1085850" lvl="1" indent="-342900" algn="just">
              <a:buFont typeface="Arial" panose="020B0604020202020204" pitchFamily="34" charset="0"/>
              <a:buChar char="•"/>
            </a:pPr>
            <a:r>
              <a:rPr lang="de-DE" altLang="en-US" sz="2400"/>
              <a:t>Work on remaining TBDs</a:t>
            </a:r>
          </a:p>
          <a:p>
            <a:pPr algn="just"/>
            <a:r>
              <a:rPr lang="de-DE" altLang="en-US" sz="2800"/>
              <a:t>Update the draft</a:t>
            </a:r>
          </a:p>
          <a:p>
            <a:pPr algn="just"/>
            <a:r>
              <a:rPr lang="de-DE" altLang="en-US" sz="2800"/>
              <a:t>Copyright letter to ITU-T</a:t>
            </a:r>
            <a:endParaRPr lang="de-DE" altLang="en-US" sz="3200"/>
          </a:p>
          <a:p>
            <a:pPr algn="just"/>
            <a:r>
              <a:rPr lang="de-DE" altLang="en-US" sz="2800"/>
              <a:t>Hoping for Initial WG ballot in November</a:t>
            </a:r>
          </a:p>
        </p:txBody>
      </p:sp>
      <p:sp>
        <p:nvSpPr>
          <p:cNvPr id="2" name="Footer Placeholder 1"/>
          <p:cNvSpPr>
            <a:spLocks noGrp="1"/>
          </p:cNvSpPr>
          <p:nvPr>
            <p:ph type="ftr" idx="11"/>
          </p:nvPr>
        </p:nvSpPr>
        <p:spPr/>
        <p:txBody>
          <a:bodyPr/>
          <a:lstStyle/>
          <a:p>
            <a:r>
              <a:rPr lang="en-GB" smtClean="0"/>
              <a:t>Clint Chaplin, Samsung Electronics</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95</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extLst>
      <p:ext uri="{BB962C8B-B14F-4D97-AF65-F5344CB8AC3E}">
        <p14:creationId xmlns:p14="http://schemas.microsoft.com/office/powerpoint/2010/main" val="1838964441"/>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idx="4294967295"/>
          </p:nvPr>
        </p:nvSpPr>
        <p:spPr>
          <a:xfrm>
            <a:off x="1981200" y="685800"/>
            <a:ext cx="8229600" cy="852488"/>
          </a:xfrm>
        </p:spPr>
        <p:txBody>
          <a:bodyPr/>
          <a:lstStyle/>
          <a:p>
            <a:r>
              <a:rPr lang="en-GB" altLang="en-US" smtClean="0"/>
              <a:t>802.15.22</a:t>
            </a:r>
            <a:br>
              <a:rPr lang="en-GB" altLang="en-US" smtClean="0"/>
            </a:br>
            <a:r>
              <a:rPr lang="en-GB" altLang="en-US" smtClean="0"/>
              <a:t>Spectrum Characterization and Occupancy</a:t>
            </a:r>
            <a:endParaRPr lang="en-US" altLang="en-US" smtClean="0"/>
          </a:p>
        </p:txBody>
      </p:sp>
      <p:sp>
        <p:nvSpPr>
          <p:cNvPr id="22533" name="Rectangle 3"/>
          <p:cNvSpPr>
            <a:spLocks noGrp="1" noChangeArrowheads="1"/>
          </p:cNvSpPr>
          <p:nvPr>
            <p:ph type="body" idx="4294967295"/>
          </p:nvPr>
        </p:nvSpPr>
        <p:spPr>
          <a:xfrm>
            <a:off x="1981200" y="1752601"/>
            <a:ext cx="8229600" cy="4722813"/>
          </a:xfrm>
        </p:spPr>
        <p:txBody>
          <a:bodyPr/>
          <a:lstStyle/>
          <a:p>
            <a:r>
              <a:rPr lang="en-US" altLang="en-US" smtClean="0"/>
              <a:t>Only meets at Plenaries</a:t>
            </a:r>
          </a:p>
          <a:p>
            <a:r>
              <a:rPr lang="en-US" altLang="en-US" smtClean="0"/>
              <a:t>Did approve formation of CRG</a:t>
            </a:r>
          </a:p>
        </p:txBody>
      </p:sp>
      <p:sp>
        <p:nvSpPr>
          <p:cNvPr id="2" name="Footer Placeholder 1"/>
          <p:cNvSpPr>
            <a:spLocks noGrp="1"/>
          </p:cNvSpPr>
          <p:nvPr>
            <p:ph type="ftr" idx="11"/>
          </p:nvPr>
        </p:nvSpPr>
        <p:spPr/>
        <p:txBody>
          <a:bodyPr/>
          <a:lstStyle/>
          <a:p>
            <a:r>
              <a:rPr lang="en-GB" smtClean="0"/>
              <a:t>Clint Chaplin, Samsung Electronics</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96</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extLst>
      <p:ext uri="{BB962C8B-B14F-4D97-AF65-F5344CB8AC3E}">
        <p14:creationId xmlns:p14="http://schemas.microsoft.com/office/powerpoint/2010/main" val="3725038074"/>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idx="4294967295"/>
          </p:nvPr>
        </p:nvSpPr>
        <p:spPr>
          <a:xfrm>
            <a:off x="2209800" y="885826"/>
            <a:ext cx="7772400" cy="652463"/>
          </a:xfrm>
        </p:spPr>
        <p:txBody>
          <a:bodyPr/>
          <a:lstStyle/>
          <a:p>
            <a:r>
              <a:rPr lang="en-GB" altLang="en-US" smtClean="0"/>
              <a:t>THz TAG</a:t>
            </a:r>
            <a:endParaRPr lang="en-US" altLang="en-US" smtClean="0"/>
          </a:p>
        </p:txBody>
      </p:sp>
      <p:sp>
        <p:nvSpPr>
          <p:cNvPr id="24581" name="Rectangle 3"/>
          <p:cNvSpPr>
            <a:spLocks noGrp="1" noChangeArrowheads="1"/>
          </p:cNvSpPr>
          <p:nvPr>
            <p:ph type="body" idx="4294967295"/>
          </p:nvPr>
        </p:nvSpPr>
        <p:spPr>
          <a:xfrm>
            <a:off x="1981200" y="1524000"/>
            <a:ext cx="8229600" cy="4814888"/>
          </a:xfrm>
        </p:spPr>
        <p:txBody>
          <a:bodyPr/>
          <a:lstStyle/>
          <a:p>
            <a:r>
              <a:rPr lang="en-US" altLang="en-US" sz="4000"/>
              <a:t>Did not meet</a:t>
            </a:r>
          </a:p>
          <a:p>
            <a:r>
              <a:rPr lang="en-US" altLang="en-US" sz="4000">
                <a:cs typeface="Times New Roman" panose="02020603050405020304" pitchFamily="18" charset="0"/>
              </a:rPr>
              <a:t>Next meeting May 2020</a:t>
            </a:r>
            <a:endParaRPr lang="de-DE" altLang="en-US" sz="2900">
              <a:cs typeface="Times New Roman" panose="02020603050405020304" pitchFamily="18" charset="0"/>
            </a:endParaRPr>
          </a:p>
        </p:txBody>
      </p:sp>
      <p:sp>
        <p:nvSpPr>
          <p:cNvPr id="2" name="Footer Placeholder 1"/>
          <p:cNvSpPr>
            <a:spLocks noGrp="1"/>
          </p:cNvSpPr>
          <p:nvPr>
            <p:ph type="ftr" idx="11"/>
          </p:nvPr>
        </p:nvSpPr>
        <p:spPr/>
        <p:txBody>
          <a:bodyPr/>
          <a:lstStyle/>
          <a:p>
            <a:r>
              <a:rPr lang="en-GB" smtClean="0"/>
              <a:t>Clint Chaplin, Samsung Electronics</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97</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extLst>
      <p:ext uri="{BB962C8B-B14F-4D97-AF65-F5344CB8AC3E}">
        <p14:creationId xmlns:p14="http://schemas.microsoft.com/office/powerpoint/2010/main" val="54661114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p:cNvSpPr>
            <a:spLocks noGrp="1" noChangeArrowheads="1"/>
          </p:cNvSpPr>
          <p:nvPr>
            <p:ph type="title" idx="4294967295"/>
          </p:nvPr>
        </p:nvSpPr>
        <p:spPr>
          <a:xfrm>
            <a:off x="2209800" y="885826"/>
            <a:ext cx="7772400" cy="652463"/>
          </a:xfrm>
        </p:spPr>
        <p:txBody>
          <a:bodyPr/>
          <a:lstStyle/>
          <a:p>
            <a:r>
              <a:rPr lang="en-GB" altLang="en-US" smtClean="0"/>
              <a:t>Dependable IG</a:t>
            </a:r>
            <a:endParaRPr lang="en-US" altLang="en-US" smtClean="0"/>
          </a:p>
        </p:txBody>
      </p:sp>
      <p:sp>
        <p:nvSpPr>
          <p:cNvPr id="24581" name="Rectangle 3"/>
          <p:cNvSpPr>
            <a:spLocks noGrp="1" noChangeArrowheads="1"/>
          </p:cNvSpPr>
          <p:nvPr>
            <p:ph type="body" idx="4294967295"/>
          </p:nvPr>
        </p:nvSpPr>
        <p:spPr>
          <a:xfrm>
            <a:off x="1828800" y="1524000"/>
            <a:ext cx="8686800" cy="4814888"/>
          </a:xfrm>
        </p:spPr>
        <p:txBody>
          <a:bodyPr/>
          <a:lstStyle/>
          <a:p>
            <a:pPr>
              <a:lnSpc>
                <a:spcPts val="1300"/>
              </a:lnSpc>
            </a:pPr>
            <a:r>
              <a:rPr lang="en-US" altLang="ja-JP" sz="1400">
                <a:ea typeface="MS PGothic" panose="020B0600070205080204" pitchFamily="34" charset="-128"/>
              </a:rPr>
              <a:t>Review</a:t>
            </a:r>
          </a:p>
          <a:p>
            <a:pPr marL="800100" lvl="1">
              <a:lnSpc>
                <a:spcPts val="1600"/>
              </a:lnSpc>
              <a:spcBef>
                <a:spcPct val="0"/>
              </a:spcBef>
              <a:buFont typeface="Times New Roman" panose="02020603050405020304" pitchFamily="18" charset="0"/>
              <a:buAutoNum type="arabicPeriod"/>
            </a:pPr>
            <a:r>
              <a:rPr lang="en-US" altLang="ja-JP" sz="1400">
                <a:ea typeface="MS PGothic" panose="020B0600070205080204" pitchFamily="34" charset="-128"/>
                <a:cs typeface="Times New Roman" panose="02020603050405020304" pitchFamily="18" charset="0"/>
              </a:rPr>
              <a:t>Review of IG Dependability Activities for Cars and other IoT &amp; M2M Use cases and Amendment of IEEE802.15.6 Wireless Medical BAN        </a:t>
            </a:r>
            <a:r>
              <a:rPr lang="ja-JP" altLang="en-US" sz="1400">
                <a:ea typeface="MS PGothic" panose="020B0600070205080204" pitchFamily="34" charset="-128"/>
                <a:cs typeface="Times New Roman" panose="02020603050405020304" pitchFamily="18" charset="0"/>
              </a:rPr>
              <a:t>　　　　　　　</a:t>
            </a:r>
            <a:r>
              <a:rPr lang="en-US" altLang="ja-JP" sz="1400">
                <a:ea typeface="MS PGothic" panose="020B0600070205080204" pitchFamily="34" charset="-128"/>
                <a:cs typeface="Times New Roman" panose="02020603050405020304" pitchFamily="18" charset="0"/>
              </a:rPr>
              <a:t>doc.#15-18-0347-00-0dep</a:t>
            </a:r>
          </a:p>
          <a:p>
            <a:pPr marL="800100" lvl="1">
              <a:lnSpc>
                <a:spcPts val="1600"/>
              </a:lnSpc>
              <a:spcBef>
                <a:spcPct val="0"/>
              </a:spcBef>
              <a:buFont typeface="Times New Roman" panose="02020603050405020304" pitchFamily="18" charset="0"/>
              <a:buAutoNum type="arabicPeriod"/>
            </a:pPr>
            <a:r>
              <a:rPr lang="en-US" altLang="ja-JP" sz="1400">
                <a:ea typeface="MS PGothic" panose="020B0600070205080204" pitchFamily="34" charset="-128"/>
                <a:cs typeface="Times New Roman" panose="02020603050405020304" pitchFamily="18" charset="0"/>
              </a:rPr>
              <a:t>Review of IEEE802.15.6 Wireless Medical BAN                doc.#15-18-0384-00-odep</a:t>
            </a:r>
          </a:p>
          <a:p>
            <a:pPr marL="800100" lvl="1">
              <a:lnSpc>
                <a:spcPts val="1600"/>
              </a:lnSpc>
              <a:spcBef>
                <a:spcPct val="0"/>
              </a:spcBef>
              <a:buFont typeface="Times New Roman" panose="02020603050405020304" pitchFamily="18" charset="0"/>
              <a:buAutoNum type="arabicPeriod"/>
            </a:pPr>
            <a:r>
              <a:rPr lang="en-US" altLang="ja-JP" sz="1400">
                <a:ea typeface="MS PGothic" panose="020B0600070205080204" pitchFamily="34" charset="-128"/>
                <a:cs typeface="Times New Roman" panose="02020603050405020304" pitchFamily="18" charset="0"/>
              </a:rPr>
              <a:t>Updated  Technical Requirements for Focused Use Cases on WBAN for Human, Robotic and Car Bodies</a:t>
            </a:r>
            <a:r>
              <a:rPr lang="ja-JP" altLang="en-US" sz="1400">
                <a:ea typeface="MS PGothic" panose="020B0600070205080204" pitchFamily="34" charset="-128"/>
                <a:cs typeface="Times New Roman" panose="02020603050405020304" pitchFamily="18" charset="0"/>
              </a:rPr>
              <a:t>　                                                                             </a:t>
            </a:r>
            <a:r>
              <a:rPr lang="en-US" altLang="ja-JP" sz="1400">
                <a:ea typeface="MS PGothic" panose="020B0600070205080204" pitchFamily="34" charset="-128"/>
                <a:cs typeface="Times New Roman" panose="02020603050405020304" pitchFamily="18" charset="0"/>
              </a:rPr>
              <a:t>doc.#15-19-0157-03-0dep</a:t>
            </a:r>
          </a:p>
          <a:p>
            <a:pPr>
              <a:lnSpc>
                <a:spcPts val="1300"/>
              </a:lnSpc>
            </a:pPr>
            <a:r>
              <a:rPr lang="en-US" altLang="ja-JP" sz="1400">
                <a:ea typeface="MS PGothic" panose="020B0600070205080204" pitchFamily="34" charset="-128"/>
              </a:rPr>
              <a:t>Discussion</a:t>
            </a:r>
          </a:p>
          <a:p>
            <a:pPr>
              <a:lnSpc>
                <a:spcPts val="1300"/>
              </a:lnSpc>
            </a:pPr>
            <a:r>
              <a:rPr lang="en-US" altLang="ja-JP" sz="1400">
                <a:ea typeface="MS PGothic" panose="020B0600070205080204" pitchFamily="34" charset="-128"/>
              </a:rPr>
              <a:t>Amendment of PHY and MAC of IEEE802.15.6 Wireless Medical BAN to Dependable BAN for Medicine, Cars and other IoT/M2M Use cases with Data Science</a:t>
            </a:r>
          </a:p>
          <a:p>
            <a:pPr>
              <a:lnSpc>
                <a:spcPts val="1300"/>
              </a:lnSpc>
            </a:pPr>
            <a:r>
              <a:rPr lang="en-US" altLang="ja-JP" sz="1400">
                <a:ea typeface="MS PGothic" panose="020B0600070205080204" pitchFamily="34" charset="-128"/>
              </a:rPr>
              <a:t>Presentation</a:t>
            </a:r>
          </a:p>
          <a:p>
            <a:pPr marL="800100" lvl="1">
              <a:lnSpc>
                <a:spcPts val="1300"/>
              </a:lnSpc>
              <a:buFont typeface="Times New Roman" panose="02020603050405020304" pitchFamily="18" charset="0"/>
              <a:buAutoNum type="arabicPeriod"/>
            </a:pPr>
            <a:r>
              <a:rPr lang="en-US" altLang="ja-JP" sz="1400">
                <a:ea typeface="MS PGothic" panose="020B0600070205080204" pitchFamily="34" charset="-128"/>
              </a:rPr>
              <a:t>Requirement for Wireless Medical BAN to Apply for ECoG-based Brain-Machine Interface</a:t>
            </a:r>
          </a:p>
          <a:p>
            <a:pPr marL="800100" lvl="1">
              <a:lnSpc>
                <a:spcPts val="1300"/>
              </a:lnSpc>
            </a:pPr>
            <a:r>
              <a:rPr lang="en-US" altLang="ja-JP" sz="1400">
                <a:ea typeface="MS PGothic" panose="020B0600070205080204" pitchFamily="34" charset="-128"/>
              </a:rPr>
              <a:t>                                                                                                    doc.#15-19-0419-03-0dep</a:t>
            </a:r>
          </a:p>
          <a:p>
            <a:pPr marL="800100" lvl="1">
              <a:lnSpc>
                <a:spcPts val="1300"/>
              </a:lnSpc>
            </a:pPr>
            <a:r>
              <a:rPr lang="en-US" altLang="ja-JP" sz="1400">
                <a:ea typeface="MS PGothic" panose="020B0600070205080204" pitchFamily="34" charset="-128"/>
              </a:rPr>
              <a:t>2.. Brain-Machine Interface based on Electrocorticography using high speed UWB wireless body area network                                                                                        doc.#15-19-0421-02-0dep                                                                 </a:t>
            </a:r>
          </a:p>
          <a:p>
            <a:pPr marL="800100" lvl="1">
              <a:lnSpc>
                <a:spcPts val="1300"/>
              </a:lnSpc>
            </a:pPr>
            <a:r>
              <a:rPr lang="en-US" altLang="ja-JP" sz="1400">
                <a:ea typeface="MS PGothic" panose="020B0600070205080204" pitchFamily="34" charset="-128"/>
              </a:rPr>
              <a:t>3.  Updated MAC Protocol with Interference Mitigation Using Negotiation among Coordinators in Multiple  Wireless Body Area Networks(BANs)                                          doc.#15-19-0402-00-0dep</a:t>
            </a:r>
          </a:p>
          <a:p>
            <a:pPr marL="800100" lvl="1">
              <a:lnSpc>
                <a:spcPts val="1300"/>
              </a:lnSpc>
            </a:pPr>
            <a:r>
              <a:rPr lang="en-US" altLang="ja-JP" sz="1400">
                <a:ea typeface="MS PGothic" panose="020B0600070205080204" pitchFamily="34" charset="-128"/>
              </a:rPr>
              <a:t>4.  Maximizing Power Supply Efficiency with Amplification in Relay Nodes for Multi-hop Relay Wireless Power Transmission                                                                     doc.#15-19-0418-00-0dep</a:t>
            </a:r>
          </a:p>
          <a:p>
            <a:pPr marL="800100" lvl="1">
              <a:lnSpc>
                <a:spcPts val="1300"/>
              </a:lnSpc>
            </a:pPr>
            <a:r>
              <a:rPr lang="en-US" altLang="ja-JP" sz="1400">
                <a:ea typeface="MS PGothic" panose="020B0600070205080204" pitchFamily="34" charset="-128"/>
              </a:rPr>
              <a:t>5.  Transmission power control using integrated terminal between 5G and UWB-BAN to maximize throughput of the BAN                                                        doc.#15-19-0327-00-0dep</a:t>
            </a:r>
          </a:p>
          <a:p>
            <a:pPr>
              <a:lnSpc>
                <a:spcPts val="1300"/>
              </a:lnSpc>
            </a:pPr>
            <a:r>
              <a:rPr lang="en-US" altLang="ja-JP" sz="1400">
                <a:ea typeface="MS PGothic" panose="020B0600070205080204" pitchFamily="34" charset="-128"/>
              </a:rPr>
              <a:t>Discussion</a:t>
            </a:r>
          </a:p>
          <a:p>
            <a:pPr marL="800100" lvl="1">
              <a:lnSpc>
                <a:spcPts val="1300"/>
              </a:lnSpc>
              <a:buFont typeface="Times New Roman" panose="02020603050405020304" pitchFamily="18" charset="0"/>
              <a:buAutoNum type="arabicPeriod"/>
            </a:pPr>
            <a:r>
              <a:rPr lang="en-US" altLang="ja-JP" sz="1400">
                <a:ea typeface="MS PGothic" panose="020B0600070205080204" pitchFamily="34" charset="-128"/>
              </a:rPr>
              <a:t>Technical requirement update with possible enable technologies   doc.#15-19-0157-03-0dep</a:t>
            </a:r>
          </a:p>
          <a:p>
            <a:pPr marL="800100" lvl="1">
              <a:lnSpc>
                <a:spcPts val="1300"/>
              </a:lnSpc>
              <a:buFont typeface="Times New Roman" panose="02020603050405020304" pitchFamily="18" charset="0"/>
              <a:buAutoNum type="arabicPeriod"/>
            </a:pPr>
            <a:r>
              <a:rPr lang="en-US" altLang="ja-JP" sz="1400">
                <a:ea typeface="MS PGothic" panose="020B0600070205080204" pitchFamily="34" charset="-128"/>
              </a:rPr>
              <a:t>Review and Update of draft of PAR and CSD;                                doc.#15-16-0290-03-0dep</a:t>
            </a:r>
          </a:p>
          <a:p>
            <a:pPr marL="800100" lvl="1">
              <a:lnSpc>
                <a:spcPts val="1300"/>
              </a:lnSpc>
              <a:buFont typeface="Times New Roman" panose="02020603050405020304" pitchFamily="18" charset="0"/>
              <a:buAutoNum type="arabicPeriod"/>
            </a:pPr>
            <a:r>
              <a:rPr lang="en-US" altLang="ja-JP" sz="1400">
                <a:ea typeface="MS PGothic" panose="020B0600070205080204" pitchFamily="34" charset="-128"/>
              </a:rPr>
              <a:t>Update of Timeline and Progress to SG/TG/WG</a:t>
            </a:r>
          </a:p>
        </p:txBody>
      </p:sp>
      <p:sp>
        <p:nvSpPr>
          <p:cNvPr id="2" name="Footer Placeholder 1"/>
          <p:cNvSpPr>
            <a:spLocks noGrp="1"/>
          </p:cNvSpPr>
          <p:nvPr>
            <p:ph type="ftr" idx="11"/>
          </p:nvPr>
        </p:nvSpPr>
        <p:spPr/>
        <p:txBody>
          <a:bodyPr/>
          <a:lstStyle/>
          <a:p>
            <a:r>
              <a:rPr lang="en-GB" smtClean="0"/>
              <a:t>Clint Chaplin, Samsung Electronics</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98</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extLst>
      <p:ext uri="{BB962C8B-B14F-4D97-AF65-F5344CB8AC3E}">
        <p14:creationId xmlns:p14="http://schemas.microsoft.com/office/powerpoint/2010/main" val="89308677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2"/>
          <p:cNvSpPr>
            <a:spLocks noGrp="1" noChangeArrowheads="1"/>
          </p:cNvSpPr>
          <p:nvPr>
            <p:ph type="title" idx="4294967295"/>
          </p:nvPr>
        </p:nvSpPr>
        <p:spPr>
          <a:xfrm>
            <a:off x="2209800" y="885826"/>
            <a:ext cx="7772400" cy="652463"/>
          </a:xfrm>
        </p:spPr>
        <p:txBody>
          <a:bodyPr/>
          <a:lstStyle/>
          <a:p>
            <a:r>
              <a:rPr lang="en-US" altLang="en-US" smtClean="0"/>
              <a:t>Profiles </a:t>
            </a:r>
            <a:r>
              <a:rPr lang="en-GB" altLang="en-US" smtClean="0"/>
              <a:t>IG</a:t>
            </a:r>
            <a:endParaRPr lang="en-US" altLang="en-US" smtClean="0"/>
          </a:p>
        </p:txBody>
      </p:sp>
      <p:sp>
        <p:nvSpPr>
          <p:cNvPr id="28677" name="Rectangle 3"/>
          <p:cNvSpPr>
            <a:spLocks noGrp="1" noChangeArrowheads="1"/>
          </p:cNvSpPr>
          <p:nvPr>
            <p:ph type="body" idx="4294967295"/>
          </p:nvPr>
        </p:nvSpPr>
        <p:spPr>
          <a:xfrm>
            <a:off x="1828800" y="1524000"/>
            <a:ext cx="8686800" cy="4814888"/>
          </a:xfrm>
        </p:spPr>
        <p:txBody>
          <a:bodyPr/>
          <a:lstStyle/>
          <a:p>
            <a:r>
              <a:rPr lang="en-US" altLang="en-US" smtClean="0"/>
              <a:t>Review contribution from IEEE 802.15.4w</a:t>
            </a:r>
          </a:p>
          <a:p>
            <a:pPr lvl="1"/>
            <a:r>
              <a:rPr lang="en-US" altLang="en-US" smtClean="0"/>
              <a:t>15-19-0366-00</a:t>
            </a:r>
          </a:p>
          <a:p>
            <a:r>
              <a:rPr lang="en-US" altLang="en-US" smtClean="0"/>
              <a:t>Next steps</a:t>
            </a:r>
          </a:p>
          <a:p>
            <a:pPr lvl="1"/>
            <a:r>
              <a:rPr lang="en-US" altLang="en-US" smtClean="0"/>
              <a:t>”Reach out” for contributions from industry alliances using IEEE 802.15.4</a:t>
            </a:r>
          </a:p>
          <a:p>
            <a:pPr lvl="1"/>
            <a:r>
              <a:rPr lang="en-US" altLang="en-US" smtClean="0"/>
              <a:t>Use the same list used in 4md for roll up comment outreach</a:t>
            </a:r>
          </a:p>
        </p:txBody>
      </p:sp>
      <p:sp>
        <p:nvSpPr>
          <p:cNvPr id="2" name="Footer Placeholder 1"/>
          <p:cNvSpPr>
            <a:spLocks noGrp="1"/>
          </p:cNvSpPr>
          <p:nvPr>
            <p:ph type="ftr" idx="11"/>
          </p:nvPr>
        </p:nvSpPr>
        <p:spPr/>
        <p:txBody>
          <a:bodyPr/>
          <a:lstStyle/>
          <a:p>
            <a:r>
              <a:rPr lang="en-GB" smtClean="0"/>
              <a:t>Clint Chaplin, Samsung Electronics</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99</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extLst>
      <p:ext uri="{BB962C8B-B14F-4D97-AF65-F5344CB8AC3E}">
        <p14:creationId xmlns:p14="http://schemas.microsoft.com/office/powerpoint/2010/main" val="5117983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3352</TotalTime>
  <Words>6733</Words>
  <Application>Microsoft Office PowerPoint</Application>
  <PresentationFormat>Widescreen</PresentationFormat>
  <Paragraphs>1637</Paragraphs>
  <Slides>114</Slides>
  <Notes>75</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114</vt:i4>
      </vt:variant>
    </vt:vector>
  </HeadingPairs>
  <TitlesOfParts>
    <vt:vector size="128" baseType="lpstr">
      <vt:lpstr>Arial Unicode MS</vt:lpstr>
      <vt:lpstr>굴림</vt:lpstr>
      <vt:lpstr>MS Gothic</vt:lpstr>
      <vt:lpstr>MS PGothic</vt:lpstr>
      <vt:lpstr>AR PL UMing CN</vt:lpstr>
      <vt:lpstr>Arial</vt:lpstr>
      <vt:lpstr>Calibri</vt:lpstr>
      <vt:lpstr>DejaVu Sans</vt:lpstr>
      <vt:lpstr>StarSymbol</vt:lpstr>
      <vt:lpstr>Times New Roman</vt:lpstr>
      <vt:lpstr>Wingdings</vt:lpstr>
      <vt:lpstr>Office Theme</vt:lpstr>
      <vt:lpstr>Document</vt:lpstr>
      <vt:lpstr>Dokument</vt:lpstr>
      <vt:lpstr>802.11 WG September 2019 Closing Reports</vt:lpstr>
      <vt:lpstr>Abstract</vt:lpstr>
      <vt:lpstr>Attendance by breakout</vt:lpstr>
      <vt:lpstr>PowerPoint Presentation</vt:lpstr>
      <vt:lpstr>802.11 WG Editor’s Meeting (Sept 2019)</vt:lpstr>
      <vt:lpstr>Sept 17th roundtable status report</vt:lpstr>
      <vt:lpstr>MDR Status</vt:lpstr>
      <vt:lpstr>Draft Development Snapshot</vt:lpstr>
      <vt:lpstr>PowerPoint Presentation</vt:lpstr>
      <vt:lpstr>PowerPoint Presentation</vt:lpstr>
      <vt:lpstr>802.11 AANI SC – September 2019</vt:lpstr>
      <vt:lpstr>PowerPoint Presentation</vt:lpstr>
      <vt:lpstr>ARC Closing Report </vt:lpstr>
      <vt:lpstr>Abstract</vt:lpstr>
      <vt:lpstr>Work Completed</vt:lpstr>
      <vt:lpstr>Work Completed (cont)</vt:lpstr>
      <vt:lpstr>Work Completed (cont)</vt:lpstr>
      <vt:lpstr>Work Completed (cont)</vt:lpstr>
      <vt:lpstr>Work Completed (cont)</vt:lpstr>
      <vt:lpstr>Work Completed (cont)</vt:lpstr>
      <vt:lpstr>Teleconference(s)</vt:lpstr>
      <vt:lpstr>November 2019 Plans</vt:lpstr>
      <vt:lpstr>IEEE 802.11 Coexistence SC Sept 2019 (Hanoi) closing report</vt:lpstr>
      <vt:lpstr>IEEE 802.11 Coexistence SC achieved its goals as a discussion forum for coexistence issues</vt:lpstr>
      <vt:lpstr>IEEE 802.11 Coexistence SC achieved its goals as an effective discussion forum for coexistence issues</vt:lpstr>
      <vt:lpstr>The Coex SC has been remarkably influential … but future success requires stakeholder engagement</vt:lpstr>
      <vt:lpstr>The Coex SC agreed to liaise workshop materials to  3GPP RAN/RAN1, ETSI BRAN, WFA, WBA &amp; GSMA</vt:lpstr>
      <vt:lpstr>The WG will consider liaising the workshop materials to 3GPP RAN/RAN1, ETSI BRAN, WFA, WBA &amp; GSMA</vt:lpstr>
      <vt:lpstr>IEEE 802.11 Coexistence SC will continue promoting good coexistence in Hawaii in Nov 2019</vt:lpstr>
      <vt:lpstr>PAR Review SC</vt:lpstr>
      <vt:lpstr>WNG SC Closing Report</vt:lpstr>
      <vt:lpstr>Abstract</vt:lpstr>
      <vt:lpstr>PowerPoint Presentation</vt:lpstr>
      <vt:lpstr>IEEE 802 JTC1 Standing Committee Sept 2019 (Hanoi) closing report</vt:lpstr>
      <vt:lpstr>The IEEE 802 JTC1 SC focused on executing the PSDO process in Hanoi in Sept 2019</vt:lpstr>
      <vt:lpstr>The IEEE 802 JTC1 SC will focus on executing the PSDO process in Hawaii in Nov 2019</vt:lpstr>
      <vt:lpstr>TGmd Closing Report September 2019</vt:lpstr>
      <vt:lpstr>Abstract</vt:lpstr>
      <vt:lpstr>Work Completed this week</vt:lpstr>
      <vt:lpstr>TGmd Schedule</vt:lpstr>
      <vt:lpstr>References</vt:lpstr>
      <vt:lpstr>TGax September 2019 Closing Report</vt:lpstr>
      <vt:lpstr>Abstract</vt:lpstr>
      <vt:lpstr>Work Completed</vt:lpstr>
      <vt:lpstr>November 2019 Goals</vt:lpstr>
      <vt:lpstr>Teleconference Schedule</vt:lpstr>
      <vt:lpstr>Task Group AY  September 2019 Closing Report</vt:lpstr>
      <vt:lpstr>Abstract</vt:lpstr>
      <vt:lpstr>PowerPoint Presentation</vt:lpstr>
      <vt:lpstr>PowerPoint Presentation</vt:lpstr>
      <vt:lpstr>PowerPoint Presentation</vt:lpstr>
      <vt:lpstr>PowerPoint Presentation</vt:lpstr>
      <vt:lpstr>TGaz Next Generation Positioning  Sep Meeting Closing Report</vt:lpstr>
      <vt:lpstr>Abstract</vt:lpstr>
      <vt:lpstr>TG Status And Work Completed</vt:lpstr>
      <vt:lpstr>Goal Towards November Meeting and Beyond</vt:lpstr>
      <vt:lpstr>Teleconference Schedule</vt:lpstr>
      <vt:lpstr>2019 September TGba Closing Report</vt:lpstr>
      <vt:lpstr>Work Completed</vt:lpstr>
      <vt:lpstr>Goals for November 2019</vt:lpstr>
      <vt:lpstr>Teleconference Call Schedule</vt:lpstr>
      <vt:lpstr>Light Communications Task Group (TGbb)  September 2019 Closing Report</vt:lpstr>
      <vt:lpstr>Abstract</vt:lpstr>
      <vt:lpstr>TGbb activities at the September meeting</vt:lpstr>
      <vt:lpstr>TGbb plan for Nov. 2019 meeting</vt:lpstr>
      <vt:lpstr>TGbc Closing Report</vt:lpstr>
      <vt:lpstr>Abstract</vt:lpstr>
      <vt:lpstr>Meeting Goals &amp; Accomplishments of the week</vt:lpstr>
      <vt:lpstr>Plans for November 2019</vt:lpstr>
      <vt:lpstr>Future Session Planning</vt:lpstr>
      <vt:lpstr>TGbc schedule – unchanged</vt:lpstr>
      <vt:lpstr>References</vt:lpstr>
      <vt:lpstr>TGbd Closing Report – Vietnam</vt:lpstr>
      <vt:lpstr>Abstract</vt:lpstr>
      <vt:lpstr>Completed work items in the week</vt:lpstr>
      <vt:lpstr>Approved TG Document</vt:lpstr>
      <vt:lpstr>Timeline (updated)</vt:lpstr>
      <vt:lpstr>Teleconferences and Goal for Sep meeting</vt:lpstr>
      <vt:lpstr>TGbe September 2019 Closing Report</vt:lpstr>
      <vt:lpstr>Abstract</vt:lpstr>
      <vt:lpstr>Work Completed</vt:lpstr>
      <vt:lpstr>Goals for November 2019</vt:lpstr>
      <vt:lpstr>Teleconference Plan</vt:lpstr>
      <vt:lpstr>PowerPoint Presentation</vt:lpstr>
      <vt:lpstr>PowerPoint Presentation</vt:lpstr>
      <vt:lpstr>PowerPoint Presentation</vt:lpstr>
      <vt:lpstr>Report on 802.15</vt:lpstr>
      <vt:lpstr>Abstract</vt:lpstr>
      <vt:lpstr>802.15.4md 15.4 revision 4</vt:lpstr>
      <vt:lpstr>802.15.4w Low Power Wide Area Networks</vt:lpstr>
      <vt:lpstr>802.15.4y Security Next Generation</vt:lpstr>
      <vt:lpstr>802.15.4z Enhanced IR-UWB Ranging</vt:lpstr>
      <vt:lpstr>802.15.9a TG Revision to IEEE 802.15.9</vt:lpstr>
      <vt:lpstr>802.15.12 ULI (Upper Layer Interface)</vt:lpstr>
      <vt:lpstr>802.15.13 Multi Gigabit/sec Optical Wireless Communications</vt:lpstr>
      <vt:lpstr>802.15.22 Spectrum Characterization and Occupancy</vt:lpstr>
      <vt:lpstr>THz TAG</vt:lpstr>
      <vt:lpstr>Dependable IG</vt:lpstr>
      <vt:lpstr>Profiles IG</vt:lpstr>
      <vt:lpstr>Vehicular Assistive Technology IG</vt:lpstr>
      <vt:lpstr>Maintenance SC</vt:lpstr>
      <vt:lpstr>IETF SC</vt:lpstr>
      <vt:lpstr>WNG SC</vt:lpstr>
      <vt:lpstr>References</vt:lpstr>
      <vt:lpstr>IEEE 802.18 RR-TAG Hanoi, Vietnam Wireless Interim Liaison  from 802.18 to 802.11</vt:lpstr>
      <vt:lpstr>Items Discussed - Tuesday</vt:lpstr>
      <vt:lpstr>Items Discussed – Tuesday - cont. </vt:lpstr>
      <vt:lpstr>Items Discussed – Thursday</vt:lpstr>
      <vt:lpstr>Approved</vt:lpstr>
      <vt:lpstr>802.18 Meeting Close</vt:lpstr>
      <vt:lpstr>802.19</vt:lpstr>
      <vt:lpstr>802.24 Vertical Applications Technical Advisory Group Liaison Report</vt:lpstr>
      <vt:lpstr>PowerPoint Presentation</vt:lpstr>
      <vt:lpstr>802.1CQ</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156</cp:revision>
  <cp:lastPrinted>1601-01-01T00:00:00Z</cp:lastPrinted>
  <dcterms:created xsi:type="dcterms:W3CDTF">2018-05-10T15:59:06Z</dcterms:created>
  <dcterms:modified xsi:type="dcterms:W3CDTF">2019-09-20T02:58:07Z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2019-03-15 16:56:13Z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