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6" r:id="rId2"/>
    <p:sldId id="257" r:id="rId3"/>
    <p:sldId id="357" r:id="rId4"/>
    <p:sldId id="35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1" r:id="rId99"/>
    <p:sldId id="352" r:id="rId100"/>
    <p:sldId id="353" r:id="rId101"/>
    <p:sldId id="354" r:id="rId102"/>
    <p:sldId id="355" r:id="rId103"/>
    <p:sldId id="356" r:id="rId10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32" autoAdjust="0"/>
    <p:restoredTop sz="94660"/>
  </p:normalViewPr>
  <p:slideViewPr>
    <p:cSldViewPr>
      <p:cViewPr varScale="1">
        <p:scale>
          <a:sx n="89" d="100"/>
          <a:sy n="89" d="100"/>
        </p:scale>
        <p:origin x="106" y="3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4371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844785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31</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32</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3628465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33</a:t>
            </a:fld>
            <a:endParaRPr lang="en-GB" altLang="en-US"/>
          </a:p>
        </p:txBody>
      </p:sp>
      <p:sp>
        <p:nvSpPr>
          <p:cNvPr id="19462" name="Rectangle 2"/>
          <p:cNvSpPr>
            <a:spLocks noGrp="1" noRot="1" noChangeAspect="1" noChangeArrowheads="1" noTextEdit="1"/>
          </p:cNvSpPr>
          <p:nvPr>
            <p:ph type="sldImg"/>
          </p:nvPr>
        </p:nvSpPr>
        <p:spPr>
          <a:xfrm>
            <a:off x="100013" y="750888"/>
            <a:ext cx="6596062" cy="3711575"/>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9856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802.11-19/1706r0</a:t>
            </a:r>
            <a:endParaRPr lang="en-US"/>
          </a:p>
        </p:txBody>
      </p:sp>
      <p:sp>
        <p:nvSpPr>
          <p:cNvPr id="5" name="Rectangle 3"/>
          <p:cNvSpPr>
            <a:spLocks noGrp="1" noChangeArrowheads="1"/>
          </p:cNvSpPr>
          <p:nvPr>
            <p:ph type="dt"/>
          </p:nvPr>
        </p:nvSpPr>
        <p:spPr>
          <a:ln/>
        </p:spPr>
        <p:txBody>
          <a:bodyPr/>
          <a:lstStyle/>
          <a:p>
            <a:r>
              <a:rPr lang="en-US" smtClean="0"/>
              <a:t>September 2019</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42</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379379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43</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096480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44</a:t>
            </a:fld>
            <a:endParaRPr lang="en-US"/>
          </a:p>
        </p:txBody>
      </p:sp>
    </p:spTree>
    <p:extLst>
      <p:ext uri="{BB962C8B-B14F-4D97-AF65-F5344CB8AC3E}">
        <p14:creationId xmlns:p14="http://schemas.microsoft.com/office/powerpoint/2010/main" val="40638322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45</a:t>
            </a:fld>
            <a:endParaRPr lang="en-US"/>
          </a:p>
        </p:txBody>
      </p:sp>
    </p:spTree>
    <p:extLst>
      <p:ext uri="{BB962C8B-B14F-4D97-AF65-F5344CB8AC3E}">
        <p14:creationId xmlns:p14="http://schemas.microsoft.com/office/powerpoint/2010/main" val="581002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647906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B3B9FA0-5DE5-48EA-8E8D-E050FA4316D8}" type="slidenum">
              <a:rPr lang="en-US" altLang="en-US" smtClean="0"/>
              <a:pPr>
                <a:spcBef>
                  <a:spcPct val="0"/>
                </a:spcBef>
              </a:pPr>
              <a:t>47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8291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CCDCAA7-3859-4832-A0E9-004121392C26}" type="slidenum">
              <a:rPr lang="en-US" altLang="en-US" smtClean="0"/>
              <a:pPr>
                <a:spcBef>
                  <a:spcPct val="0"/>
                </a:spcBef>
              </a:pPr>
              <a:t>48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91220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0C3F1C5-F5E6-4EB6-B375-09EEAD81BB07}" type="slidenum">
              <a:rPr lang="en-US" altLang="en-US" smtClean="0"/>
              <a:pPr>
                <a:spcBef>
                  <a:spcPct val="0"/>
                </a:spcBef>
              </a:pPr>
              <a:t>49</a:t>
            </a:fld>
            <a:endParaRPr lang="en-US" altLang="en-US" smtClean="0"/>
          </a:p>
        </p:txBody>
      </p:sp>
    </p:spTree>
    <p:extLst>
      <p:ext uri="{BB962C8B-B14F-4D97-AF65-F5344CB8AC3E}">
        <p14:creationId xmlns:p14="http://schemas.microsoft.com/office/powerpoint/2010/main" val="4190773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3D53425-07ED-4426-A6FE-50CA34F4EDCF}"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14895554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7CAE8E6-C9B7-42DD-93C7-FC4C69A17475}"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42477396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384175" y="701675"/>
            <a:ext cx="6165850"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5677FD0-B9D8-45F4-8B4D-5D8D80305F5D}" type="slidenum">
              <a:rPr lang="en-US" altLang="en-US" smtClean="0"/>
              <a:pPr>
                <a:spcBef>
                  <a:spcPct val="0"/>
                </a:spcBef>
              </a:pPr>
              <a:t>52</a:t>
            </a:fld>
            <a:endParaRPr lang="en-US" altLang="en-US" smtClean="0"/>
          </a:p>
        </p:txBody>
      </p:sp>
    </p:spTree>
    <p:extLst>
      <p:ext uri="{BB962C8B-B14F-4D97-AF65-F5344CB8AC3E}">
        <p14:creationId xmlns:p14="http://schemas.microsoft.com/office/powerpoint/2010/main" val="2165265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9951E6F-3E83-4EC3-B7FE-DE4A0DBD7FFD}" type="slidenum">
              <a:rPr lang="en-US" altLang="en-US" smtClean="0"/>
              <a:pPr>
                <a:spcBef>
                  <a:spcPct val="0"/>
                </a:spcBef>
              </a:pPr>
              <a:t>58</a:t>
            </a:fld>
            <a:endParaRPr lang="en-US" altLang="en-US" smtClean="0"/>
          </a:p>
        </p:txBody>
      </p:sp>
    </p:spTree>
    <p:extLst>
      <p:ext uri="{BB962C8B-B14F-4D97-AF65-F5344CB8AC3E}">
        <p14:creationId xmlns:p14="http://schemas.microsoft.com/office/powerpoint/2010/main" val="141108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44D5DE0-B752-4ABB-A75F-CE3A367C841A}" type="slidenum">
              <a:rPr lang="en-US" altLang="en-US" smtClean="0"/>
              <a:pPr>
                <a:spcBef>
                  <a:spcPct val="0"/>
                </a:spcBef>
              </a:pPr>
              <a:t>61</a:t>
            </a:fld>
            <a:endParaRPr lang="en-US" altLang="en-US" smtClean="0"/>
          </a:p>
        </p:txBody>
      </p:sp>
    </p:spTree>
    <p:extLst>
      <p:ext uri="{BB962C8B-B14F-4D97-AF65-F5344CB8AC3E}">
        <p14:creationId xmlns:p14="http://schemas.microsoft.com/office/powerpoint/2010/main" val="9510986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7443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802.11-19/1428r0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65"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66"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67"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2B5F3D45-A2E1-4593-AE10-192CEF049B0E}" type="slidenum">
              <a:rPr lang="sv-SE" sz="1200" b="0" strike="noStrike" spc="-1">
                <a:solidFill>
                  <a:srgbClr val="000000"/>
                </a:solidFill>
                <a:latin typeface="Times New Roman"/>
                <a:ea typeface="+mn-ea"/>
              </a:rPr>
              <a:t>84</a:t>
            </a:fld>
            <a:endParaRPr lang="sv-SE" sz="1200" b="0" strike="noStrike" spc="-1">
              <a:latin typeface="DejaVu Sans"/>
            </a:endParaRPr>
          </a:p>
        </p:txBody>
      </p:sp>
      <p:sp>
        <p:nvSpPr>
          <p:cNvPr id="68" name="PlaceHolder 5"/>
          <p:cNvSpPr>
            <a:spLocks noGrp="1" noRot="1" noChangeAspect="1"/>
          </p:cNvSpPr>
          <p:nvPr>
            <p:ph type="sldImg"/>
          </p:nvPr>
        </p:nvSpPr>
        <p:spPr>
          <a:xfrm>
            <a:off x="98425" y="750888"/>
            <a:ext cx="6597650" cy="3711575"/>
          </a:xfrm>
          <a:prstGeom prst="rect">
            <a:avLst/>
          </a:prstGeom>
        </p:spPr>
      </p:sp>
      <p:sp>
        <p:nvSpPr>
          <p:cNvPr id="69" name="PlaceHolder 6"/>
          <p:cNvSpPr>
            <a:spLocks noGrp="1"/>
          </p:cNvSpPr>
          <p:nvPr>
            <p:ph type="body"/>
          </p:nvPr>
        </p:nvSpPr>
        <p:spPr>
          <a:xfrm>
            <a:off x="905040" y="4716360"/>
            <a:ext cx="4983840" cy="447084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17709339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1"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2"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3"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5969CF23-81C6-476B-AFC4-584A48E43C11}" type="slidenum">
              <a:rPr lang="sv-SE" sz="1200" b="0" strike="noStrike" spc="-1">
                <a:solidFill>
                  <a:srgbClr val="000000"/>
                </a:solidFill>
                <a:latin typeface="Times New Roman"/>
                <a:ea typeface="+mn-ea"/>
              </a:rPr>
              <a:t>85</a:t>
            </a:fld>
            <a:endParaRPr lang="sv-SE" sz="1200" b="0" strike="noStrike" spc="-1">
              <a:latin typeface="DejaVu Sans"/>
            </a:endParaRPr>
          </a:p>
        </p:txBody>
      </p:sp>
      <p:sp>
        <p:nvSpPr>
          <p:cNvPr id="74" name="PlaceHolder 5"/>
          <p:cNvSpPr>
            <a:spLocks noGrp="1" noRot="1" noChangeAspect="1"/>
          </p:cNvSpPr>
          <p:nvPr>
            <p:ph type="sldImg"/>
          </p:nvPr>
        </p:nvSpPr>
        <p:spPr>
          <a:xfrm>
            <a:off x="98425" y="750888"/>
            <a:ext cx="6597650" cy="3711575"/>
          </a:xfrm>
          <a:prstGeom prst="rect">
            <a:avLst/>
          </a:prstGeom>
        </p:spPr>
      </p:sp>
      <p:sp>
        <p:nvSpPr>
          <p:cNvPr id="75" name="PlaceHolder 6"/>
          <p:cNvSpPr>
            <a:spLocks noGrp="1"/>
          </p:cNvSpPr>
          <p:nvPr>
            <p:ph type="body"/>
          </p:nvPr>
        </p:nvSpPr>
        <p:spPr>
          <a:xfrm>
            <a:off x="905040" y="4716360"/>
            <a:ext cx="4983840" cy="447084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6054250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13400" y="120600"/>
            <a:ext cx="6404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7" name="CustomShape 2"/>
          <p:cNvSpPr/>
          <p:nvPr/>
        </p:nvSpPr>
        <p:spPr>
          <a:xfrm>
            <a:off x="641520" y="120600"/>
            <a:ext cx="825840" cy="2116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8" name="CustomShape 3"/>
          <p:cNvSpPr/>
          <p:nvPr/>
        </p:nvSpPr>
        <p:spPr>
          <a:xfrm>
            <a:off x="5230800" y="9615600"/>
            <a:ext cx="92268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9" name="CustomShape 4"/>
          <p:cNvSpPr/>
          <p:nvPr/>
        </p:nvSpPr>
        <p:spPr>
          <a:xfrm>
            <a:off x="3146400" y="9615600"/>
            <a:ext cx="511560" cy="1814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647EEF86-2815-4368-8600-CEFD1C7F2CB9}" type="slidenum">
              <a:rPr lang="sv-SE" sz="1200" b="0" strike="noStrike" spc="-1">
                <a:solidFill>
                  <a:srgbClr val="000000"/>
                </a:solidFill>
                <a:latin typeface="Times New Roman"/>
                <a:ea typeface="+mn-ea"/>
              </a:rPr>
              <a:t>86</a:t>
            </a:fld>
            <a:endParaRPr lang="sv-SE" sz="1200" b="0" strike="noStrike" spc="-1">
              <a:latin typeface="DejaVu Sans"/>
            </a:endParaRPr>
          </a:p>
        </p:txBody>
      </p:sp>
      <p:sp>
        <p:nvSpPr>
          <p:cNvPr id="80" name="PlaceHolder 5"/>
          <p:cNvSpPr>
            <a:spLocks noGrp="1" noRot="1" noChangeAspect="1"/>
          </p:cNvSpPr>
          <p:nvPr>
            <p:ph type="sldImg"/>
          </p:nvPr>
        </p:nvSpPr>
        <p:spPr>
          <a:xfrm>
            <a:off x="98425" y="750888"/>
            <a:ext cx="6597650" cy="3711575"/>
          </a:xfrm>
          <a:prstGeom prst="rect">
            <a:avLst/>
          </a:prstGeom>
        </p:spPr>
      </p:sp>
      <p:sp>
        <p:nvSpPr>
          <p:cNvPr id="81" name="PlaceHolder 6"/>
          <p:cNvSpPr>
            <a:spLocks noGrp="1"/>
          </p:cNvSpPr>
          <p:nvPr>
            <p:ph type="body"/>
          </p:nvPr>
        </p:nvSpPr>
        <p:spPr>
          <a:xfrm>
            <a:off x="905040" y="4718160"/>
            <a:ext cx="4983840" cy="446760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240804598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88</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101</a:t>
            </a:fld>
            <a:endParaRPr lang="en-GB" altLang="en-US"/>
          </a:p>
        </p:txBody>
      </p:sp>
      <p:sp>
        <p:nvSpPr>
          <p:cNvPr id="5125" name="Rectangle 2">
            <a:extLst>
              <a:ext uri="{FF2B5EF4-FFF2-40B4-BE49-F238E27FC236}">
                <a16:creationId xmlns=""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463572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 xmlns:a16="http://schemas.microsoft.com/office/drawing/2014/main" id="{6F28E8A2-4D7C-422F-8229-531B52966CC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 xmlns:a16="http://schemas.microsoft.com/office/drawing/2014/main" id="{BDF2E3FD-92C8-4481-9ADE-CE3721719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72" name="Date Placeholder 3">
            <a:extLst>
              <a:ext uri="{FF2B5EF4-FFF2-40B4-BE49-F238E27FC236}">
                <a16:creationId xmlns="" xmlns:a16="http://schemas.microsoft.com/office/drawing/2014/main" id="{ABBF57B3-CD6D-48DC-A18D-5F78986924D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7173" name="Footer Placeholder 4">
            <a:extLst>
              <a:ext uri="{FF2B5EF4-FFF2-40B4-BE49-F238E27FC236}">
                <a16:creationId xmlns="" xmlns:a16="http://schemas.microsoft.com/office/drawing/2014/main" id="{BF9BD2D0-EDB3-45CD-BAB5-5D24C128CCB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7174" name="Slide Number Placeholder 5">
            <a:extLst>
              <a:ext uri="{FF2B5EF4-FFF2-40B4-BE49-F238E27FC236}">
                <a16:creationId xmlns="" xmlns:a16="http://schemas.microsoft.com/office/drawing/2014/main" id="{B1E8D863-CEE4-4EF5-8973-539D236599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9C2CA03-B579-4D4F-A438-1F932221CA46}" type="slidenum">
              <a:rPr lang="en-GB" altLang="en-US" smtClean="0"/>
              <a:pPr>
                <a:spcBef>
                  <a:spcPct val="0"/>
                </a:spcBef>
              </a:pPr>
              <a:t>102</a:t>
            </a:fld>
            <a:endParaRPr lang="en-GB" altLang="en-US"/>
          </a:p>
        </p:txBody>
      </p:sp>
    </p:spTree>
    <p:extLst>
      <p:ext uri="{BB962C8B-B14F-4D97-AF65-F5344CB8AC3E}">
        <p14:creationId xmlns:p14="http://schemas.microsoft.com/office/powerpoint/2010/main" val="346479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13</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14</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15</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83108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doc.: IEEE 802.11-19/1394r0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22.emf"/><Relationship Id="rId4" Type="http://schemas.openxmlformats.org/officeDocument/2006/relationships/oleObject" Target="../embeddings/oleObject11.bin"/></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24/dcn/19/24-19-0003-05-0000-low-latency-communication-white-paper.docx" TargetMode="External"/><Relationship Id="rId7" Type="http://schemas.openxmlformats.org/officeDocument/2006/relationships/hyperlink" Target="https://mentor.ieee.org/802.24/dcn/19/24-19-0026-02-0000-sept-2019-meeting-presentation.pptxhttps:/mentor.ieee.org/802.24/dcn/19/24-19-0020-00-0000-july-2019-closing-report.pptx"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 Id="rId6" Type="http://schemas.openxmlformats.org/officeDocument/2006/relationships/hyperlink" Target="https://mentor.ieee.org/802.24/dcn/19/24-19-0013-02-0000-july-2019-agenda.xlsx" TargetMode="External"/><Relationship Id="rId5" Type="http://schemas.openxmlformats.org/officeDocument/2006/relationships/hyperlink" Target="https://mentor.ieee.org/802.24/dcn/19/24-19-0024-01-sgtg-licensed-narrowband-amendment-csd-draft.docxhttps:/mentor.ieee.org/802.24/dcn/19/24-19-0024-00-sgtg-licensed-narrowband-amendment-csd-draft.docx" TargetMode="External"/><Relationship Id="rId4" Type="http://schemas.openxmlformats.org/officeDocument/2006/relationships/hyperlink" Target="https://mentor.ieee.org/802.24/dcn/19/24-19-0017-03-0000-ieee-802-solutions-for-vertical-applications.docx"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415-02-AANI-aani-sc-agenda-september-2019.pptx" TargetMode="External"/><Relationship Id="rId1" Type="http://schemas.openxmlformats.org/officeDocument/2006/relationships/slideLayout" Target="../slideLayouts/slideLayout2.xml"/><Relationship Id="rId6" Type="http://schemas.openxmlformats.org/officeDocument/2006/relationships/hyperlink" Target="https://mentor.ieee.org/802.1/dcn/19/1-19-0063-00-ICne-nendica-meeting-overview-2019-09.pptx" TargetMode="External"/><Relationship Id="rId5" Type="http://schemas.openxmlformats.org/officeDocument/2006/relationships/hyperlink" Target="https://mentor.ieee.org/802.11/dcn/19/11-19-1522-00-AANI-simulation-evaluation-of-802-11ax-for-imt-2020-embb-dense-urban-scenario.pptx" TargetMode="External"/><Relationship Id="rId4" Type="http://schemas.openxmlformats.org/officeDocument/2006/relationships/hyperlink" Target="https://mentor.ieee.org/802.11/dcn/19/11-19-1628-00-AANI-itu-imt-2020-status-updat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419-03-0arc-arc-sc-agenda-sept-2019.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Microsoft_Word_97_-_2003_Document2.doc"/></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1414-02-0wng-agenda-for-wng-sc-2019-september.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9/11-19-1648-00-0wng-wng-sc-meeting-minutes-2019-september-hanoi.docx"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354"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Microsoft_Word_97_-_2003_Document3.doc"/></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374-08-000m-2019-september-tgmd-agenda.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18/11-18-0611-21-000m-revmd-wg-ballot-comments.xls" TargetMode="External"/><Relationship Id="rId4" Type="http://schemas.openxmlformats.org/officeDocument/2006/relationships/hyperlink" Target="https://standards.ieee.org/about/sba/index.html"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oleObject6.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mentor.ieee.org/802.11/dcn/19/11-19-1409-06-00ax-tgax-september-2019-meeting-agenda.pptx"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Microsoft_Word_97_-_2003_Document4.doc"/></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Microsoft_Word_97_-_2003_Document5.doc"/></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14.emf"/><Relationship Id="rId4" Type="http://schemas.openxmlformats.org/officeDocument/2006/relationships/oleObject" Target="../embeddings/Microsoft_Word_97_-_2003_Document6.doc"/></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5.emf"/><Relationship Id="rId4" Type="http://schemas.openxmlformats.org/officeDocument/2006/relationships/oleObject" Target="../embeddings/oleObject7.bin"/></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6.png"/><Relationship Id="rId4" Type="http://schemas.openxmlformats.org/officeDocument/2006/relationships/oleObject" Target="../embeddings/oleObject8.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7.emf"/><Relationship Id="rId4" Type="http://schemas.openxmlformats.org/officeDocument/2006/relationships/oleObject" Target="../embeddings/Microsoft_Word_97_-_2003_Document7.doc"/></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8.e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mailto:amelia@article19.org" TargetMode="External"/><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19/11-19-1420-05-0rcm-rcm-tig-september-f2f-agenda.pptx" TargetMode="External"/><Relationship Id="rId2" Type="http://schemas.openxmlformats.org/officeDocument/2006/relationships/notesSlide" Target="../notesSlides/notesSlide54.xml"/><Relationship Id="rId1" Type="http://schemas.openxmlformats.org/officeDocument/2006/relationships/slideLayout" Target="../slideLayouts/slideLayout7.xml"/><Relationship Id="rId4" Type="http://schemas.openxmlformats.org/officeDocument/2006/relationships/hyperlink" Target="https://mentor.ieee.org/802.11/dcn/19/11-19-1442-02-0rcm-rcm-tig-draft-report-outline.odt"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9.emf"/><Relationship Id="rId4" Type="http://schemas.openxmlformats.org/officeDocument/2006/relationships/oleObject" Target="../embeddings/oleObject10.bin"/></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hyperlink" Target="https://mentor.ieee.org/802.18/dcn/19/18-19-0079-00-0000-bosch-petition-for-rulemaking-uwb-devices-and-systems.pdf" TargetMode="External"/><Relationship Id="rId1" Type="http://schemas.openxmlformats.org/officeDocument/2006/relationships/slideLayout" Target="../slideLayouts/slideLayout2.xml"/><Relationship Id="rId4" Type="http://schemas.openxmlformats.org/officeDocument/2006/relationships/hyperlink" Target="https://mentor.ieee.org/802.18/dcn/19/18-19-0122-00-0000-piper-uwb-waiver-request-to-fcc.pdf"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www.msit.go.kr/web/msipContents/contentsView.do?cateId=mssw353&amp;artId=2122983" TargetMode="External"/><Relationship Id="rId2" Type="http://schemas.openxmlformats.org/officeDocument/2006/relationships/hyperlink" Target="http://www.soumu.go.jp/menu_news/s-news/01kiban14_02000393.html" TargetMode="External"/><Relationship Id="rId1" Type="http://schemas.openxmlformats.org/officeDocument/2006/relationships/slideLayout" Target="../slideLayouts/slideLayout2.xml"/><Relationship Id="rId6" Type="http://schemas.openxmlformats.org/officeDocument/2006/relationships/hyperlink" Target="https://mentor.ieee.org/802.18/dcn/19/18-19-0130-00-0000-itu-r-and-ursi-harmonization-between-scientific-and-commercial-uses-of-radio.pdf" TargetMode="External"/><Relationship Id="rId5" Type="http://schemas.openxmlformats.org/officeDocument/2006/relationships/hyperlink" Target="https://mentor.ieee.org/802.18/dcn/19/18-19-0129-00-0000-apac-update-september-2019.pptx" TargetMode="External"/><Relationship Id="rId4" Type="http://schemas.openxmlformats.org/officeDocument/2006/relationships/hyperlink" Target="https://mentor.ieee.org/802.18/dcn/19/18-19-0128-00-0000-latest-positions-of-apt-on-selected-wrc-19-agenda-items-after-apg19-5.ppt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126" TargetMode="External"/><Relationship Id="rId1" Type="http://schemas.openxmlformats.org/officeDocument/2006/relationships/slideLayout" Target="../slideLayouts/slideLayout2.xml"/><Relationship Id="rId4" Type="http://schemas.openxmlformats.org/officeDocument/2006/relationships/hyperlink" Target="https://mentor.ieee.org/802.18/dcn/19/18-19-0098-00-0000-minutes-vie-plenary-16-18jul2019-rr-tag.docx" TargetMode="Externa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8/dcn/16/18-16-0038"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xml"/><Relationship Id="rId1" Type="http://schemas.openxmlformats.org/officeDocument/2006/relationships/vmlDrawing" Target="../drawings/vmlDrawing18.vml"/><Relationship Id="rId5" Type="http://schemas.openxmlformats.org/officeDocument/2006/relationships/image" Target="../media/image20.emf"/><Relationship Id="rId4" Type="http://schemas.openxmlformats.org/officeDocument/2006/relationships/oleObject" Target="../embeddings/Microsoft_Word_97_-_2003_Document8.doc"/></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802.11 WG September 2019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 2019-09-19</a:t>
            </a:r>
            <a:endParaRPr lang="en-GB" sz="2000" b="0" dirty="0"/>
          </a:p>
        </p:txBody>
      </p:sp>
      <p:sp>
        <p:nvSpPr>
          <p:cNvPr id="6" name="Date Placeholder 3"/>
          <p:cNvSpPr>
            <a:spLocks noGrp="1"/>
          </p:cNvSpPr>
          <p:nvPr>
            <p:ph type="dt" idx="10"/>
          </p:nvPr>
        </p:nvSpPr>
        <p:spPr/>
        <p:txBody>
          <a:bodyPr/>
          <a:lstStyle/>
          <a:p>
            <a:r>
              <a:rPr lang="en-US" smtClean="0"/>
              <a:t>September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94"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September 2019 </a:t>
            </a:r>
            <a:r>
              <a:rPr lang="en-US" kern="0" dirty="0"/>
              <a:t>Meeting in Hanoi, Vietnam</a:t>
            </a:r>
            <a:endParaRPr lang="en-GB" dirty="0"/>
          </a:p>
          <a:p>
            <a:pPr>
              <a:buFontTx/>
              <a:buNone/>
            </a:pPr>
            <a:endParaRPr lang="en-US" kern="0" dirty="0"/>
          </a:p>
        </p:txBody>
      </p:sp>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11" name="Date Placeholder 10"/>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7487914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802.21 liaison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Clint Chaplin, </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100</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1305939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72C7DE7A-1C42-4D28-94D9-093CF09887F4}"/>
              </a:ext>
            </a:extLst>
          </p:cNvPr>
          <p:cNvSpPr>
            <a:spLocks noGrp="1" noChangeArrowheads="1"/>
          </p:cNvSpPr>
          <p:nvPr>
            <p:ph type="title"/>
          </p:nvPr>
        </p:nvSpPr>
        <p:spPr>
          <a:xfrm>
            <a:off x="839788" y="1425575"/>
            <a:ext cx="10552112" cy="1066800"/>
          </a:xfrm>
        </p:spPr>
        <p:txBody>
          <a:bodyPr/>
          <a:lstStyle/>
          <a:p>
            <a:r>
              <a:rPr lang="en-GB" altLang="en-US"/>
              <a:t>802.24 Vertical Applications Technical Advisory Group</a:t>
            </a:r>
            <a:br>
              <a:rPr lang="en-GB" altLang="en-US"/>
            </a:br>
            <a:r>
              <a:rPr lang="en-GB" altLang="en-US"/>
              <a:t>Liaison Report</a:t>
            </a:r>
          </a:p>
        </p:txBody>
      </p:sp>
      <p:sp>
        <p:nvSpPr>
          <p:cNvPr id="4099" name="Rectangle 4">
            <a:extLst>
              <a:ext uri="{FF2B5EF4-FFF2-40B4-BE49-F238E27FC236}">
                <a16:creationId xmlns=""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2019-09-19</a:t>
            </a:r>
          </a:p>
        </p:txBody>
      </p:sp>
      <p:graphicFrame>
        <p:nvGraphicFramePr>
          <p:cNvPr id="4101" name="Object 146">
            <a:extLst>
              <a:ext uri="{FF2B5EF4-FFF2-40B4-BE49-F238E27FC236}">
                <a16:creationId xmlns=""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21508" name="Document" r:id="rId4" imgW="8152664" imgH="2297815" progId="">
                  <p:embed/>
                </p:oleObj>
              </mc:Choice>
              <mc:Fallback>
                <p:oleObj name="Document" r:id="rId4" imgW="8152664" imgH="229781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2" name="Footer Placeholder 1"/>
          <p:cNvSpPr>
            <a:spLocks noGrp="1"/>
          </p:cNvSpPr>
          <p:nvPr>
            <p:ph type="ftr" idx="14"/>
          </p:nvPr>
        </p:nvSpPr>
        <p:spPr/>
        <p:txBody>
          <a:bodyPr/>
          <a:lstStyle/>
          <a:p>
            <a:r>
              <a:rPr lang="en-GB" smtClean="0"/>
              <a:t>Tim Godfrey, EPRI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42F58D-C6BC-4D94-BE48-316EB905BBD2}"/>
              </a:ext>
            </a:extLst>
          </p:cNvPr>
          <p:cNvSpPr>
            <a:spLocks noGrp="1"/>
          </p:cNvSpPr>
          <p:nvPr>
            <p:ph idx="1"/>
          </p:nvPr>
        </p:nvSpPr>
        <p:spPr>
          <a:xfrm>
            <a:off x="800100" y="1760538"/>
            <a:ext cx="11056938" cy="4813300"/>
          </a:xfrm>
        </p:spPr>
        <p:txBody>
          <a:bodyPr>
            <a:normAutofit fontScale="85000" lnSpcReduction="20000"/>
          </a:bodyPr>
          <a:lstStyle/>
          <a:p>
            <a:pPr>
              <a:lnSpc>
                <a:spcPct val="120000"/>
              </a:lnSpc>
              <a:defRPr/>
            </a:pPr>
            <a:r>
              <a:rPr lang="en-US" b="0" dirty="0"/>
              <a:t>Progressing white paper on Low Latency Vertical Applications </a:t>
            </a:r>
          </a:p>
          <a:p>
            <a:pPr lvl="1">
              <a:lnSpc>
                <a:spcPct val="120000"/>
              </a:lnSpc>
              <a:defRPr/>
            </a:pPr>
            <a:r>
              <a:rPr lang="en-US" b="0" dirty="0"/>
              <a:t>Draft after this meeting </a:t>
            </a:r>
            <a:r>
              <a:rPr lang="en-US" b="0" dirty="0">
                <a:hlinkClick r:id="rId3"/>
              </a:rPr>
              <a:t>802.24-19-0003r5</a:t>
            </a:r>
            <a:endParaRPr lang="en-US" b="0" dirty="0"/>
          </a:p>
          <a:p>
            <a:pPr lvl="1">
              <a:lnSpc>
                <a:spcPct val="120000"/>
              </a:lnSpc>
              <a:defRPr/>
            </a:pPr>
            <a:r>
              <a:rPr lang="en-US" dirty="0"/>
              <a:t>Editing actions assigned. Call for additional text contributions remains open.</a:t>
            </a:r>
          </a:p>
          <a:p>
            <a:pPr>
              <a:lnSpc>
                <a:spcPct val="120000"/>
              </a:lnSpc>
              <a:defRPr/>
            </a:pPr>
            <a:r>
              <a:rPr lang="en-US" b="0" dirty="0"/>
              <a:t>Progressing </a:t>
            </a:r>
            <a:r>
              <a:rPr lang="en-US" b="0"/>
              <a:t>and editing </a:t>
            </a:r>
            <a:r>
              <a:rPr lang="en-US" b="0" dirty="0"/>
              <a:t>draft </a:t>
            </a:r>
            <a:r>
              <a:rPr lang="en-US" b="0"/>
              <a:t>of “IEEE </a:t>
            </a:r>
            <a:r>
              <a:rPr lang="en-US" b="0" dirty="0"/>
              <a:t>802 Solutions for Vertical Applications “ (formerly “Network Integration”) white paper, on the distinguishing characteristics of the IEEE 802 architecture for vertical applications.  Latest draft </a:t>
            </a:r>
            <a:r>
              <a:rPr lang="en-US" b="0" dirty="0">
                <a:hlinkClick r:id="rId4"/>
              </a:rPr>
              <a:t>802.24-19-0017r3</a:t>
            </a:r>
            <a:endParaRPr lang="en-US" b="0" dirty="0"/>
          </a:p>
          <a:p>
            <a:pPr lvl="1">
              <a:lnSpc>
                <a:spcPct val="120000"/>
              </a:lnSpc>
              <a:defRPr/>
            </a:pPr>
            <a:r>
              <a:rPr lang="en-US" dirty="0"/>
              <a:t>Actions assigned in comments. </a:t>
            </a:r>
            <a:r>
              <a:rPr lang="en-US" b="0" dirty="0"/>
              <a:t>Call for additional text contributions </a:t>
            </a:r>
            <a:r>
              <a:rPr lang="en-US" dirty="0"/>
              <a:t>remains open.</a:t>
            </a:r>
          </a:p>
          <a:p>
            <a:pPr>
              <a:lnSpc>
                <a:spcPct val="120000"/>
              </a:lnSpc>
              <a:defRPr/>
            </a:pPr>
            <a:r>
              <a:rPr lang="en-US" b="0" dirty="0"/>
              <a:t>Discussed new project for Utility FAN: Licensed Narrowband Amendment </a:t>
            </a:r>
          </a:p>
          <a:p>
            <a:pPr lvl="1">
              <a:lnSpc>
                <a:spcPct val="120000"/>
              </a:lnSpc>
              <a:defRPr/>
            </a:pPr>
            <a:r>
              <a:rPr lang="en-US" dirty="0"/>
              <a:t>High reliability, bounded latency in VHF/UHF spectrum with channel sizes between 5 KHz and 100 KHz</a:t>
            </a:r>
            <a:endParaRPr lang="en-US" dirty="0">
              <a:hlinkClick r:id=""/>
            </a:endParaRPr>
          </a:p>
          <a:p>
            <a:pPr lvl="1">
              <a:lnSpc>
                <a:spcPct val="120000"/>
              </a:lnSpc>
              <a:defRPr/>
            </a:pPr>
            <a:r>
              <a:rPr lang="en-US" dirty="0">
                <a:hlinkClick r:id=""/>
              </a:rPr>
              <a:t>PAR</a:t>
            </a:r>
            <a:r>
              <a:rPr lang="en-US" dirty="0"/>
              <a:t> and </a:t>
            </a:r>
            <a:r>
              <a:rPr lang="en-US" dirty="0">
                <a:hlinkClick r:id="rId5"/>
              </a:rPr>
              <a:t>CSD</a:t>
            </a:r>
            <a:r>
              <a:rPr lang="en-US" dirty="0"/>
              <a:t> drafts available. Project will be assigned to Task Group in 802.15</a:t>
            </a:r>
            <a:endParaRPr lang="en-US" b="0" dirty="0"/>
          </a:p>
          <a:p>
            <a:pPr algn="just">
              <a:lnSpc>
                <a:spcPct val="120000"/>
              </a:lnSpc>
              <a:defRPr/>
            </a:pPr>
            <a:endParaRPr lang="en-US" sz="1900" b="0" dirty="0"/>
          </a:p>
          <a:p>
            <a:pPr algn="just">
              <a:lnSpc>
                <a:spcPct val="120000"/>
              </a:lnSpc>
              <a:defRPr/>
            </a:pPr>
            <a:r>
              <a:rPr lang="en-US" sz="1900" b="0" dirty="0"/>
              <a:t>Agenda 			</a:t>
            </a:r>
            <a:r>
              <a:rPr lang="en-US" sz="1900" b="0" dirty="0">
                <a:solidFill>
                  <a:srgbClr val="002060"/>
                </a:solidFill>
                <a:hlinkClick r:id="rId6"/>
              </a:rPr>
              <a:t>24-19-0013r2</a:t>
            </a:r>
            <a:endParaRPr lang="en-US" sz="1900" b="0" dirty="0">
              <a:solidFill>
                <a:srgbClr val="002060"/>
              </a:solidFill>
            </a:endParaRPr>
          </a:p>
          <a:p>
            <a:pPr>
              <a:lnSpc>
                <a:spcPct val="120000"/>
              </a:lnSpc>
              <a:defRPr/>
            </a:pPr>
            <a:r>
              <a:rPr lang="en-US" sz="1900" b="0" dirty="0"/>
              <a:t>Closing Report			</a:t>
            </a:r>
            <a:r>
              <a:rPr lang="en-US" sz="1900" b="0" dirty="0">
                <a:hlinkClick r:id="rId7"/>
              </a:rPr>
              <a:t>24-19-0026r2</a:t>
            </a:r>
            <a:endParaRPr lang="en-US" sz="1900" b="0" dirty="0"/>
          </a:p>
          <a:p>
            <a:pPr>
              <a:lnSpc>
                <a:spcPct val="120000"/>
              </a:lnSpc>
              <a:defRPr/>
            </a:pPr>
            <a:r>
              <a:rPr lang="en-US" sz="1900" b="0" dirty="0"/>
              <a:t>Minutes			24-19-0027r0   </a:t>
            </a:r>
          </a:p>
        </p:txBody>
      </p:sp>
      <p:grpSp>
        <p:nvGrpSpPr>
          <p:cNvPr id="6149" name="Group 12">
            <a:extLst>
              <a:ext uri="{FF2B5EF4-FFF2-40B4-BE49-F238E27FC236}">
                <a16:creationId xmlns="" xmlns:a16="http://schemas.microsoft.com/office/drawing/2014/main" id="{E820F78B-A092-48F9-88B7-58606C405727}"/>
              </a:ext>
            </a:extLst>
          </p:cNvPr>
          <p:cNvGrpSpPr>
            <a:grpSpLocks/>
          </p:cNvGrpSpPr>
          <p:nvPr/>
        </p:nvGrpSpPr>
        <p:grpSpPr bwMode="auto">
          <a:xfrm>
            <a:off x="3287713" y="765175"/>
            <a:ext cx="5399087" cy="935038"/>
            <a:chOff x="827584" y="1412776"/>
            <a:chExt cx="7704856" cy="1440160"/>
          </a:xfrm>
          <a:solidFill>
            <a:schemeClr val="accent6">
              <a:lumMod val="20000"/>
              <a:lumOff val="80000"/>
            </a:schemeClr>
          </a:solidFill>
        </p:grpSpPr>
        <p:sp>
          <p:nvSpPr>
            <p:cNvPr id="4" name="Rectangle 3">
              <a:extLst>
                <a:ext uri="{FF2B5EF4-FFF2-40B4-BE49-F238E27FC236}">
                  <a16:creationId xmlns="" xmlns:a16="http://schemas.microsoft.com/office/drawing/2014/main" id="{DDAD3B8B-890E-4B1A-B960-C311015B49C3}"/>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7" name="Rectangle 6">
              <a:extLst>
                <a:ext uri="{FF2B5EF4-FFF2-40B4-BE49-F238E27FC236}">
                  <a16:creationId xmlns="" xmlns:a16="http://schemas.microsoft.com/office/drawing/2014/main" id="{9B0888FD-BB4D-41EB-BA98-D9E8FBD1A20E}"/>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8" name="Rectangle 7">
              <a:extLst>
                <a:ext uri="{FF2B5EF4-FFF2-40B4-BE49-F238E27FC236}">
                  <a16:creationId xmlns="" xmlns:a16="http://schemas.microsoft.com/office/drawing/2014/main" id="{88718F5A-8FEC-483C-949D-57FB97C10090}"/>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6153" name="Elbow Connector 9">
              <a:extLst>
                <a:ext uri="{FF2B5EF4-FFF2-40B4-BE49-F238E27FC236}">
                  <a16:creationId xmlns="" xmlns:a16="http://schemas.microsoft.com/office/drawing/2014/main" id="{F0932B38-502A-47C0-B5D5-2DE674C44C6C}"/>
                </a:ext>
              </a:extLst>
            </p:cNvPr>
            <p:cNvCxnSpPr>
              <a:cxnSpLocks noChangeShapeType="1"/>
              <a:stCxn id="4" idx="2"/>
              <a:endCxn id="7"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a:extLst/>
          </p:spPr>
        </p:cxnSp>
        <p:cxnSp>
          <p:nvCxnSpPr>
            <p:cNvPr id="6154" name="Elbow Connector 11">
              <a:extLst>
                <a:ext uri="{FF2B5EF4-FFF2-40B4-BE49-F238E27FC236}">
                  <a16:creationId xmlns="" xmlns:a16="http://schemas.microsoft.com/office/drawing/2014/main" id="{0791A51D-8BAE-464C-A112-9C2109DFFF4C}"/>
                </a:ext>
              </a:extLst>
            </p:cNvPr>
            <p:cNvCxnSpPr>
              <a:cxnSpLocks noChangeShapeType="1"/>
              <a:stCxn id="4" idx="2"/>
              <a:endCxn id="8"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a:extLst/>
          </p:spPr>
        </p:cxnSp>
      </p:grpSp>
      <p:cxnSp>
        <p:nvCxnSpPr>
          <p:cNvPr id="11" name="Straight Connector 10">
            <a:extLst>
              <a:ext uri="{FF2B5EF4-FFF2-40B4-BE49-F238E27FC236}">
                <a16:creationId xmlns="" xmlns:a16="http://schemas.microsoft.com/office/drawing/2014/main" id="{FAE1AA61-E6E9-4541-81B1-53AEC88DB71D}"/>
              </a:ext>
            </a:extLst>
          </p:cNvPr>
          <p:cNvCxnSpPr>
            <a:cxnSpLocks/>
          </p:cNvCxnSpPr>
          <p:nvPr/>
        </p:nvCxnSpPr>
        <p:spPr bwMode="auto">
          <a:xfrm>
            <a:off x="0" y="5229200"/>
            <a:ext cx="12192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Footer Placeholder 1"/>
          <p:cNvSpPr>
            <a:spLocks noGrp="1"/>
          </p:cNvSpPr>
          <p:nvPr>
            <p:ph type="ftr" idx="14"/>
          </p:nvPr>
        </p:nvSpPr>
        <p:spPr/>
        <p:txBody>
          <a:bodyPr/>
          <a:lstStyle/>
          <a:p>
            <a:r>
              <a:rPr lang="en-GB" smtClean="0"/>
              <a:t>Tim Godfrey, EPRI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802.1CF (OmniRAN) liaison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Max Riegel, </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103</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69440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September 2019</a:t>
            </a:r>
          </a:p>
        </p:txBody>
      </p:sp>
      <p:sp>
        <p:nvSpPr>
          <p:cNvPr id="3" name="Content Placeholder 2"/>
          <p:cNvSpPr>
            <a:spLocks noGrp="1"/>
          </p:cNvSpPr>
          <p:nvPr>
            <p:ph idx="1"/>
          </p:nvPr>
        </p:nvSpPr>
        <p:spPr>
          <a:xfrm>
            <a:off x="630899" y="1230547"/>
            <a:ext cx="11029686" cy="5170254"/>
          </a:xfrm>
        </p:spPr>
        <p:txBody>
          <a:bodyPr/>
          <a:lstStyle/>
          <a:p>
            <a:pPr marL="57150" indent="0" algn="ctr"/>
            <a:r>
              <a:rPr lang="en-US" altLang="en-US" sz="2000" dirty="0"/>
              <a:t>Agenda:</a:t>
            </a:r>
            <a:r>
              <a:rPr lang="en-US" altLang="en-US" sz="2000" b="0" dirty="0"/>
              <a:t> </a:t>
            </a:r>
            <a:r>
              <a:rPr lang="en-US" altLang="en-US" sz="2000" b="0" dirty="0">
                <a:hlinkClick r:id="rId2"/>
              </a:rPr>
              <a:t>11-19/1415r2</a:t>
            </a:r>
            <a:r>
              <a:rPr lang="en-US" altLang="en-US" sz="2000" b="0" dirty="0"/>
              <a:t> , met for two time slots  </a:t>
            </a:r>
            <a:r>
              <a:rPr lang="en-US" altLang="en-US" sz="2000" dirty="0"/>
              <a:t>Minutes: </a:t>
            </a:r>
            <a:r>
              <a:rPr lang="en-US" altLang="en-US" sz="2000" b="0" dirty="0"/>
              <a:t>11-19/1702</a:t>
            </a:r>
          </a:p>
          <a:p>
            <a:pPr marL="57150" indent="0"/>
            <a:r>
              <a:rPr lang="en-US" altLang="en-US" sz="2800" dirty="0"/>
              <a:t>Contributions: </a:t>
            </a:r>
          </a:p>
          <a:p>
            <a:pPr marL="857250" lvl="1" indent="-457200">
              <a:spcBef>
                <a:spcPts val="200"/>
              </a:spcBef>
              <a:buFont typeface="+mj-lt"/>
              <a:buAutoNum type="arabicPeriod"/>
              <a:defRPr/>
            </a:pPr>
            <a:r>
              <a:rPr lang="en-US" dirty="0">
                <a:hlinkClick r:id="rId3"/>
              </a:rPr>
              <a:t>11-19/1529</a:t>
            </a:r>
            <a:r>
              <a:rPr lang="en-US" dirty="0"/>
              <a:t> “Objective and scope of technical report on interworking between 5G core network and WLAN”</a:t>
            </a:r>
          </a:p>
          <a:p>
            <a:pPr marL="1257300" lvl="2" indent="-457200">
              <a:spcBef>
                <a:spcPts val="200"/>
              </a:spcBef>
              <a:buFont typeface="Arial" panose="020B0604020202020204" pitchFamily="34" charset="0"/>
              <a:buChar char="•"/>
              <a:defRPr/>
            </a:pPr>
            <a:r>
              <a:rPr lang="en-US" dirty="0"/>
              <a:t>Triggered some discussion</a:t>
            </a:r>
          </a:p>
          <a:p>
            <a:pPr marL="1257300" lvl="2" indent="-457200">
              <a:spcBef>
                <a:spcPts val="200"/>
              </a:spcBef>
              <a:buFont typeface="Arial" panose="020B0604020202020204" pitchFamily="34" charset="0"/>
              <a:buChar char="•"/>
              <a:defRPr/>
            </a:pPr>
            <a:r>
              <a:rPr lang="en-US" dirty="0"/>
              <a:t>Polling of the attendees yielded only 1 individual who indicated they would participate in generating contributions for the proposed report. </a:t>
            </a:r>
          </a:p>
          <a:p>
            <a:pPr marL="857250" lvl="1" indent="-457200">
              <a:spcBef>
                <a:spcPts val="200"/>
              </a:spcBef>
              <a:buFont typeface="+mj-lt"/>
              <a:buAutoNum type="arabicPeriod"/>
              <a:defRPr/>
            </a:pPr>
            <a:r>
              <a:rPr lang="en-US" dirty="0">
                <a:solidFill>
                  <a:schemeClr val="tx1"/>
                </a:solidFill>
                <a:hlinkClick r:id="rId4"/>
              </a:rPr>
              <a:t>11-19/1628r0</a:t>
            </a:r>
            <a:r>
              <a:rPr lang="en-US" dirty="0">
                <a:solidFill>
                  <a:schemeClr val="tx1"/>
                </a:solidFill>
              </a:rPr>
              <a:t> “</a:t>
            </a:r>
            <a:r>
              <a:rPr lang="en-US" dirty="0"/>
              <a:t>ITU IMT-2020 Status – Update”, Joseph Levy (InterDigital)</a:t>
            </a:r>
          </a:p>
          <a:p>
            <a:pPr marL="1257300" lvl="2" indent="-457200">
              <a:spcBef>
                <a:spcPts val="200"/>
              </a:spcBef>
              <a:buFont typeface="Arial" panose="020B0604020202020204" pitchFamily="34" charset="0"/>
              <a:buChar char="•"/>
              <a:defRPr/>
            </a:pPr>
            <a:r>
              <a:rPr lang="en-US" dirty="0"/>
              <a:t>Provided an update as to the current status of the ITU IMT-2020 program status.</a:t>
            </a:r>
          </a:p>
          <a:p>
            <a:pPr marL="800100" lvl="1" indent="-342900">
              <a:spcBef>
                <a:spcPts val="200"/>
              </a:spcBef>
              <a:buFont typeface="+mj-lt"/>
              <a:buAutoNum type="arabicPeriod"/>
              <a:defRPr/>
            </a:pPr>
            <a:r>
              <a:rPr lang="en-US" altLang="en-US" dirty="0">
                <a:hlinkClick r:id="rId5"/>
              </a:rPr>
              <a:t>11-19/1522</a:t>
            </a:r>
            <a:r>
              <a:rPr lang="en-US" altLang="en-US" dirty="0"/>
              <a:t> “</a:t>
            </a:r>
            <a:r>
              <a:rPr lang="en-US" dirty="0"/>
              <a:t>Simulation Evaluation of 802.11ax for IMT-2020 eMBB Dense Urban Scenario”</a:t>
            </a:r>
          </a:p>
          <a:p>
            <a:pPr marL="1200150" lvl="2" indent="-342900">
              <a:spcBef>
                <a:spcPts val="200"/>
              </a:spcBef>
              <a:buFont typeface="Arial" panose="020B0604020202020204" pitchFamily="34" charset="0"/>
              <a:buChar char="•"/>
              <a:defRPr/>
            </a:pPr>
            <a:r>
              <a:rPr lang="en-US" dirty="0"/>
              <a:t>Provided preliminary simulation results for 802.11ax performance</a:t>
            </a:r>
          </a:p>
          <a:p>
            <a:pPr marL="1200150" lvl="2" indent="-342900">
              <a:spcBef>
                <a:spcPts val="200"/>
              </a:spcBef>
              <a:buFont typeface="Arial" panose="020B0604020202020204" pitchFamily="34" charset="0"/>
              <a:buChar char="•"/>
              <a:defRPr/>
            </a:pPr>
            <a:r>
              <a:rPr lang="en-US" dirty="0"/>
              <a:t>An updated contribution is expected in November</a:t>
            </a:r>
          </a:p>
          <a:p>
            <a:pPr marL="57150" indent="0">
              <a:spcBef>
                <a:spcPts val="200"/>
              </a:spcBef>
              <a:defRPr/>
            </a:pPr>
            <a:r>
              <a:rPr lang="en-US" sz="2000" dirty="0"/>
              <a:t>Update on Nendica activity:</a:t>
            </a:r>
          </a:p>
          <a:p>
            <a:pPr marL="800100" lvl="1" indent="-342900">
              <a:spcBef>
                <a:spcPts val="200"/>
              </a:spcBef>
              <a:buFont typeface="Arial" panose="020B0604020202020204" pitchFamily="34" charset="0"/>
              <a:buChar char="•"/>
              <a:defRPr/>
            </a:pPr>
            <a:r>
              <a:rPr lang="en-US" altLang="en-US" dirty="0">
                <a:hlinkClick r:id="rId6"/>
              </a:rPr>
              <a:t>1-19/0063r0</a:t>
            </a:r>
            <a:r>
              <a:rPr lang="en-US" altLang="en-US" dirty="0"/>
              <a:t> “IEEE 802 “</a:t>
            </a:r>
            <a:r>
              <a:rPr lang="en-US" altLang="en-US" i="1" dirty="0"/>
              <a:t>Network Enhancements for the Next Decade</a:t>
            </a:r>
            <a:r>
              <a:rPr lang="en-US" altLang="en-US" dirty="0"/>
              <a:t>” Industry Connections Activity (Nendica): Status Report”</a:t>
            </a:r>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 xmlns:a16="http://schemas.microsoft.com/office/drawing/2014/main"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Teleconference: </a:t>
            </a:r>
            <a:r>
              <a:rPr lang="en-US" altLang="en-US" sz="2000" b="0" kern="0" dirty="0"/>
              <a:t>N</a:t>
            </a:r>
            <a:r>
              <a:rPr lang="en-US" altLang="en-US" b="0" kern="0" dirty="0"/>
              <a:t>one planned</a:t>
            </a:r>
          </a:p>
          <a:p>
            <a:r>
              <a:rPr lang="en-US" altLang="en-US" b="0" kern="0" dirty="0"/>
              <a:t>	As required with 10 days’ notification </a:t>
            </a:r>
          </a:p>
          <a:p>
            <a:endParaRPr lang="en-US" altLang="en-US" sz="700" b="0" kern="0" dirty="0"/>
          </a:p>
          <a:p>
            <a:r>
              <a:rPr lang="it-IT" altLang="en-US" dirty="0"/>
              <a:t>Next meeting: 10-15 November 2019 </a:t>
            </a:r>
            <a:r>
              <a:rPr lang="en-GB" dirty="0"/>
              <a:t>Hilton Waikoloa Village, Kona, HI, USA  :</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p>
          <a:p>
            <a:pPr marL="400050" lvl="1" indent="0"/>
            <a:endParaRPr lang="en-US" altLang="en-US" sz="700" i="1" dirty="0"/>
          </a:p>
          <a:p>
            <a:pPr marL="400050" lvl="1" indent="0"/>
            <a:r>
              <a:rPr lang="en-US" altLang="en-US" dirty="0"/>
              <a:t>Meeting time requested: 1 sessions – Thursday (TBC) </a:t>
            </a:r>
          </a:p>
          <a:p>
            <a:pPr lvl="2"/>
            <a:endParaRPr lang="en-US" altLang="en-US" sz="1800" kern="0" dirty="0"/>
          </a:p>
        </p:txBody>
      </p:sp>
      <p:sp>
        <p:nvSpPr>
          <p:cNvPr id="5" name="Footer Placeholder 4"/>
          <p:cNvSpPr>
            <a:spLocks noGrp="1"/>
          </p:cNvSpPr>
          <p:nvPr>
            <p:ph type="ftr" idx="11"/>
          </p:nvPr>
        </p:nvSpPr>
        <p:spPr/>
        <p:txBody>
          <a:bodyPr/>
          <a:lstStyle/>
          <a:p>
            <a:r>
              <a:rPr lang="en-GB" smtClean="0"/>
              <a:t>Joseph Levy, Interdigital</a:t>
            </a:r>
            <a:endParaRPr lang="en-GB"/>
          </a:p>
        </p:txBody>
      </p:sp>
      <p:sp>
        <p:nvSpPr>
          <p:cNvPr id="6" name="Slide Number Placeholder 5"/>
          <p:cNvSpPr>
            <a:spLocks noGrp="1"/>
          </p:cNvSpPr>
          <p:nvPr>
            <p:ph type="sldNum" idx="12"/>
          </p:nvPr>
        </p:nvSpPr>
        <p:spPr/>
        <p:txBody>
          <a:bodyPr/>
          <a:lstStyle/>
          <a:p>
            <a:r>
              <a:rPr lang="en-GB" smtClean="0"/>
              <a:t>Slide </a:t>
            </a:r>
            <a:fld id="{F5D8E26B-7BCF-4D25-9C89-0168A6618F18}" type="slidenum">
              <a:rPr lang="en-GB" smtClean="0"/>
              <a:pPr/>
              <a:t>12</a:t>
            </a:fld>
            <a:endParaRPr lang="en-GB"/>
          </a:p>
        </p:txBody>
      </p:sp>
      <p:sp>
        <p:nvSpPr>
          <p:cNvPr id="8" name="Date Placeholder 7"/>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55047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2019-09-18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6148"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September 2019 Meeting in Hanoi, Vietnam</a:t>
            </a: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11-19/1419r3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No real progress coming into this meeting</a:t>
            </a:r>
          </a:p>
          <a:p>
            <a:pPr lvl="1">
              <a:spcBef>
                <a:spcPts val="0"/>
              </a:spcBef>
            </a:pPr>
            <a:r>
              <a:rPr lang="en-US" dirty="0"/>
              <a:t>Working document: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b="1" dirty="0"/>
              <a:t>Related, but separate: </a:t>
            </a: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and AP, or “non-AP STA” and AP)? </a:t>
            </a:r>
            <a:r>
              <a:rPr lang="en-US" dirty="0">
                <a:hlinkClick r:id="rId5"/>
              </a:rPr>
              <a:t>11-19/0106r0</a:t>
            </a:r>
            <a:endParaRPr lang="en-US" dirty="0"/>
          </a:p>
          <a:p>
            <a:pPr lvl="1">
              <a:spcBef>
                <a:spcPts val="0"/>
              </a:spcBef>
            </a:pPr>
            <a:r>
              <a:rPr lang="en-US" dirty="0"/>
              <a:t>Agreed this is huge task, to change the names.</a:t>
            </a:r>
          </a:p>
          <a:p>
            <a:pPr lvl="1">
              <a:spcBef>
                <a:spcPts val="0"/>
              </a:spcBef>
            </a:pPr>
            <a:r>
              <a:rPr lang="en-US" dirty="0"/>
              <a:t>Consider an “explanation” of the terms instead, perhaps in clause 4</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42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Annex G (EBNF for “Frame exchange sequences”)</a:t>
            </a:r>
          </a:p>
          <a:p>
            <a:pPr lvl="1">
              <a:spcBef>
                <a:spcPts val="0"/>
              </a:spcBef>
            </a:pPr>
            <a:r>
              <a:rPr lang="en-US" dirty="0"/>
              <a:t>Does the annex have purpose and value?</a:t>
            </a:r>
          </a:p>
          <a:p>
            <a:pPr lvl="1">
              <a:spcBef>
                <a:spcPts val="0"/>
              </a:spcBef>
            </a:pPr>
            <a:r>
              <a:rPr lang="en-US" dirty="0"/>
              <a:t>Annex G is normative.  There are ~ 21 direct references to “Annex G” in the body of the Standard, and a few hundred references to “Frame exchange sequence”</a:t>
            </a:r>
          </a:p>
          <a:p>
            <a:pPr lvl="1">
              <a:spcBef>
                <a:spcPts val="0"/>
              </a:spcBef>
            </a:pPr>
            <a:r>
              <a:rPr lang="en-US" dirty="0"/>
              <a:t>Amendments in progress</a:t>
            </a:r>
            <a:r>
              <a:rPr lang="en-GB" dirty="0"/>
              <a:t> report that they want to not update Annex G.</a:t>
            </a:r>
          </a:p>
          <a:p>
            <a:pPr lvl="1">
              <a:spcBef>
                <a:spcPts val="0"/>
              </a:spcBef>
            </a:pPr>
            <a:r>
              <a:rPr lang="en-US" dirty="0"/>
              <a:t>Should we work to maintain it, or work to deprecate it?  Views arguments on both sides.</a:t>
            </a:r>
          </a:p>
          <a:p>
            <a:pPr lvl="1">
              <a:spcBef>
                <a:spcPts val="0"/>
              </a:spcBef>
            </a:pPr>
            <a:r>
              <a:rPr lang="en-US" dirty="0"/>
              <a:t>Ran 3 Straw Polls, results inconclusive (see agenda deck).</a:t>
            </a:r>
          </a:p>
          <a:p>
            <a:pPr lvl="1">
              <a:spcBef>
                <a:spcPts val="0"/>
              </a:spcBef>
            </a:pPr>
            <a:r>
              <a:rPr lang="en-GB" dirty="0"/>
              <a:t>Any way forward will involve work.  Volunteers needed.</a:t>
            </a:r>
            <a:endParaRPr lang="en-US" dirty="0"/>
          </a:p>
          <a:p>
            <a:pPr marL="0" indent="0">
              <a:spcBef>
                <a:spcPts val="0"/>
              </a:spcBef>
            </a:pPr>
            <a:endParaRPr lang="en-US" dirty="0"/>
          </a:p>
          <a:p>
            <a:pPr lvl="1">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898011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Little new progress this time.  See agenda deck slides for current status and list of concerns.</a:t>
            </a:r>
          </a:p>
          <a:p>
            <a:pPr lvl="1">
              <a:spcBef>
                <a:spcPts val="0"/>
              </a:spcBef>
            </a:pPr>
            <a:r>
              <a:rPr lang="en-US" dirty="0"/>
              <a:t>Noted that MLME-RESET has been modified in 802.11-2016.  The effect is not clear (to those in the room)</a:t>
            </a:r>
          </a:p>
          <a:p>
            <a:pPr lvl="1">
              <a:spcBef>
                <a:spcPts val="0"/>
              </a:spcBef>
            </a:pPr>
            <a:r>
              <a:rPr lang="en-US" dirty="0"/>
              <a:t>MLME-RESET has a parameter, “</a:t>
            </a:r>
            <a:r>
              <a:rPr lang="en-US" dirty="0" err="1"/>
              <a:t>STAAddress</a:t>
            </a:r>
            <a:r>
              <a:rPr lang="en-US" dirty="0"/>
              <a:t>”, so it seems this may be somehow related to (or influence) the topic of Randomized/Changing MAC address.  Suggestion is to wait to see how that topic progresses, before trying to resolve this.</a:t>
            </a:r>
          </a:p>
          <a:p>
            <a:pPr lvl="1">
              <a:spcBef>
                <a:spcPts val="0"/>
              </a:spcBef>
            </a:pPr>
            <a:endParaRPr lang="en-US" dirty="0"/>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14172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IEEE 1588 mapping to IEEE 802.11 and 802.1AS-rev use of Fine Timing Measurement</a:t>
            </a:r>
          </a:p>
          <a:p>
            <a:pPr lvl="1">
              <a:spcBef>
                <a:spcPts val="0"/>
              </a:spcBef>
            </a:pPr>
            <a:r>
              <a:rPr lang="en-US" dirty="0"/>
              <a:t>IEEE 1588 has just completed SB process.  802.1ASrev is in SB (which is pretty close to finished, by 802.1 procedures).  It seems this use of 802.11’s Fine Timing Measurement is effectively complete.</a:t>
            </a:r>
          </a:p>
          <a:p>
            <a:pPr lvl="1">
              <a:spcBef>
                <a:spcPts val="0"/>
              </a:spcBef>
            </a:pPr>
            <a:r>
              <a:rPr lang="en-US" dirty="0"/>
              <a:t>We should consider IEEE 1588 mapping to </a:t>
            </a:r>
            <a:r>
              <a:rPr lang="en-US" dirty="0" err="1"/>
              <a:t>TGaz</a:t>
            </a:r>
            <a:r>
              <a:rPr lang="en-US" dirty="0"/>
              <a:t> mechanisms. ARC Chair will discuss with </a:t>
            </a:r>
            <a:r>
              <a:rPr lang="en-US" dirty="0" err="1"/>
              <a:t>TGaz</a:t>
            </a:r>
            <a:r>
              <a:rPr lang="en-US" dirty="0"/>
              <a:t> Chair.</a:t>
            </a:r>
          </a:p>
          <a:p>
            <a:pPr lvl="1">
              <a:spcBef>
                <a:spcPts val="0"/>
              </a:spcBef>
            </a:pPr>
            <a:r>
              <a:rPr lang="en-US" dirty="0"/>
              <a:t>Also, noted that we still need discussion of a “shim layer” to allow IEEE 1588/802.1AS use of FTM simultaneously with location services’ use of FTM.</a:t>
            </a:r>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586913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Agreed to wait a bit longer before discussing jointly.  ARC Chair will confer with </a:t>
            </a:r>
            <a:r>
              <a:rPr lang="en-US" sz="2000" dirty="0" err="1"/>
              <a:t>TGbe</a:t>
            </a:r>
            <a:r>
              <a:rPr lang="en-US" sz="2000" dirty="0"/>
              <a:t> Chair on an appropriate time.</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At last session, had some useful discussion on </a:t>
            </a:r>
            <a:r>
              <a:rPr lang="en-US" sz="2000" dirty="0" err="1"/>
              <a:t>TGbc</a:t>
            </a:r>
            <a:r>
              <a:rPr lang="en-US" sz="2000" dirty="0"/>
              <a:t> architecture.  Agreed to let </a:t>
            </a:r>
            <a:r>
              <a:rPr lang="en-US" sz="2000" dirty="0" err="1"/>
              <a:t>TGbc</a:t>
            </a:r>
            <a:r>
              <a:rPr lang="en-US" sz="2000" dirty="0"/>
              <a:t> materials develop further before discussing this again.  Still continued that “wait a bit longer” this session.</a:t>
            </a:r>
          </a:p>
          <a:p>
            <a:pPr marL="685800" lvl="2" indent="-342900">
              <a:lnSpc>
                <a:spcPct val="90000"/>
              </a:lnSpc>
              <a:spcBef>
                <a:spcPts val="432"/>
              </a:spcBef>
              <a:buFont typeface="Arial" pitchFamily="34" charset="0"/>
              <a:buChar char="•"/>
              <a:defRPr/>
            </a:pPr>
            <a:r>
              <a:rPr lang="en-US" sz="2000" dirty="0"/>
              <a:t>Noted that </a:t>
            </a:r>
            <a:r>
              <a:rPr lang="en-US" sz="2000" dirty="0" err="1"/>
              <a:t>TGbc</a:t>
            </a:r>
            <a:r>
              <a:rPr lang="en-US" sz="2000" dirty="0"/>
              <a:t> and </a:t>
            </a:r>
            <a:r>
              <a:rPr lang="en-US" sz="2000" dirty="0" err="1"/>
              <a:t>TGbd</a:t>
            </a:r>
            <a:r>
              <a:rPr lang="en-US" sz="2000" dirty="0"/>
              <a:t> are considering a joint meeting in November to clarify or perhaps modify what aspects of unassociated broadcast are covered in each group.  Suggest that ARC wait until after that discussion to see how (and where) the architectural work ends up.</a:t>
            </a:r>
          </a:p>
          <a:p>
            <a:pPr>
              <a:spcBef>
                <a:spcPts val="0"/>
              </a:spcBef>
            </a:pPr>
            <a:endParaRPr lang="en-US" dirty="0"/>
          </a:p>
          <a:p>
            <a:pPr lvl="1">
              <a:spcBef>
                <a:spcPts val="0"/>
              </a:spcBef>
            </a:pPr>
            <a:endParaRPr lang="en-US" dirty="0"/>
          </a:p>
          <a:p>
            <a:pPr lvl="1">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6388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This document is a digest of the closing reports of all 802.11 sub-groups for presentation at the September 2019 closing plenary meeting.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Nothing this time.  Monitor </a:t>
            </a:r>
            <a:r>
              <a:rPr lang="en-US" dirty="0" err="1"/>
              <a:t>TGbd</a:t>
            </a:r>
            <a:r>
              <a:rPr lang="en-US" dirty="0"/>
              <a:t> relationship to IEEE 1609, support any architectural concept discussion, if/as helpful.</a:t>
            </a:r>
          </a:p>
          <a:p>
            <a:pPr>
              <a:spcBef>
                <a:spcPts val="0"/>
              </a:spcBef>
            </a:pPr>
            <a:endParaRPr lang="en-US" dirty="0"/>
          </a:p>
          <a:p>
            <a:pPr>
              <a:spcBef>
                <a:spcPts val="0"/>
              </a:spcBef>
            </a:pPr>
            <a:r>
              <a:rPr lang="en-US" dirty="0"/>
              <a:t>AP/DS/Portal architecture, 802/802.1 mappings</a:t>
            </a:r>
          </a:p>
          <a:p>
            <a:pPr lvl="1">
              <a:spcBef>
                <a:spcPts val="0"/>
              </a:spcBef>
            </a:pPr>
            <a:r>
              <a:rPr lang="en-US" dirty="0"/>
              <a:t>Nothing this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lvl="1">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756037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November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Annex G discussion continued</a:t>
            </a:r>
          </a:p>
          <a:p>
            <a:pPr marL="684213">
              <a:lnSpc>
                <a:spcPct val="90000"/>
              </a:lnSpc>
            </a:pPr>
            <a:r>
              <a:rPr lang="en-US" dirty="0"/>
              <a:t>Consider 802.11 in a Deterministic Network/TSN</a:t>
            </a:r>
          </a:p>
          <a:p>
            <a:pPr marL="684213">
              <a:lnSpc>
                <a:spcPct val="90000"/>
              </a:lnSpc>
            </a:pPr>
            <a:r>
              <a:rPr lang="en-US" dirty="0"/>
              <a:t>What is the (“STA(s)”) architecture of off-channel TDLS?</a:t>
            </a:r>
          </a:p>
          <a:p>
            <a:pPr marL="684213">
              <a:lnSpc>
                <a:spcPct val="90000"/>
              </a:lnSpc>
            </a:pPr>
            <a:r>
              <a:rPr lang="en-US" dirty="0"/>
              <a:t>MLME-RESET, MLME-JOIN, MLME-START, MLME-SCAN and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a:t>
            </a:r>
            <a:r>
              <a:rPr lang="en-US" dirty="0" err="1"/>
              <a:t>TGbd</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852900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smtClean="0"/>
              <a:t>IEEE 802.11 Coexistence SC</a:t>
            </a:r>
            <a:br>
              <a:rPr lang="en-AU" dirty="0" smtClean="0"/>
            </a:br>
            <a:r>
              <a:rPr lang="en-AU" dirty="0" smtClean="0"/>
              <a:t>Sept 2019 (Hanoi)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20190919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83174269"/>
              </p:ext>
            </p:extLst>
          </p:nvPr>
        </p:nvGraphicFramePr>
        <p:xfrm>
          <a:off x="989013" y="3148013"/>
          <a:ext cx="9963150" cy="2424112"/>
        </p:xfrm>
        <a:graphic>
          <a:graphicData uri="http://schemas.openxmlformats.org/presentationml/2006/ole">
            <mc:AlternateContent xmlns:mc="http://schemas.openxmlformats.org/markup-compatibility/2006">
              <mc:Choice xmlns:v="urn:schemas-microsoft-com:vml" Requires="v">
                <p:oleObj spid="_x0000_s7172" name="Document" r:id="rId4" imgW="10439485" imgH="2553175" progId="Word.Document.8">
                  <p:embed/>
                </p:oleObj>
              </mc:Choice>
              <mc:Fallback>
                <p:oleObj name="Document" r:id="rId4" imgW="10439485" imgH="2553175" progId="Word.Document.8">
                  <p:embed/>
                  <p:pic>
                    <p:nvPicPr>
                      <p:cNvPr id="0" name=""/>
                      <p:cNvPicPr>
                        <a:picLocks noChangeAspect="1" noChangeArrowheads="1"/>
                      </p:cNvPicPr>
                      <p:nvPr/>
                    </p:nvPicPr>
                    <p:blipFill>
                      <a:blip r:embed="rId5"/>
                      <a:srcRect/>
                      <a:stretch>
                        <a:fillRect/>
                      </a:stretch>
                    </p:blipFill>
                    <p:spPr bwMode="auto">
                      <a:xfrm>
                        <a:off x="989013" y="3148013"/>
                        <a:ext cx="9963150" cy="24241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23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Highlighted need to discuss SC’s future after 11ax complete</a:t>
            </a:r>
          </a:p>
          <a:p>
            <a:pPr lvl="2"/>
            <a:r>
              <a:rPr lang="en-AU" dirty="0"/>
              <a:t>Influence coexistence for 802.11ax/be in 6GHz?</a:t>
            </a:r>
          </a:p>
          <a:p>
            <a:pPr lvl="2"/>
            <a:r>
              <a:rPr lang="en-AU" dirty="0"/>
              <a:t>Submissions invited …</a:t>
            </a:r>
          </a:p>
          <a:p>
            <a:pPr lvl="1"/>
            <a:r>
              <a:rPr lang="en-AU" dirty="0"/>
              <a:t>Reviewed IEEE 802.11 Coexistence Workshop outcomes</a:t>
            </a:r>
          </a:p>
          <a:p>
            <a:pPr lvl="2"/>
            <a:r>
              <a:rPr lang="en-AU" dirty="0"/>
              <a:t>Survey showed workshop was “very good” and “very useful”! </a:t>
            </a:r>
            <a:r>
              <a:rPr lang="en-AU" dirty="0">
                <a:sym typeface="Wingdings" panose="05000000000000000000" pitchFamily="2" charset="2"/>
              </a:rPr>
              <a:t></a:t>
            </a:r>
            <a:endParaRPr lang="en-AU" dirty="0"/>
          </a:p>
          <a:p>
            <a:pPr lvl="2"/>
            <a:r>
              <a:rPr lang="en-AU" dirty="0"/>
              <a:t>Agreed to liaise agenda, papers, minutes, survey results to 3GPP RAN/RAN1, WFA, WBA, GSMA</a:t>
            </a:r>
          </a:p>
          <a:p>
            <a:pPr lvl="1"/>
            <a:r>
              <a:rPr lang="en-AU" dirty="0"/>
              <a:t>Reviewed status of technical topics priority order (according to surveys)</a:t>
            </a:r>
          </a:p>
          <a:p>
            <a:pPr lvl="2"/>
            <a:r>
              <a:rPr lang="en-AU" dirty="0"/>
              <a:t>PD/ED &amp; ED-only/common preambles, no/short LBT, reservation signals, </a:t>
            </a:r>
            <a:r>
              <a:rPr lang="en-AU" dirty="0" err="1"/>
              <a:t>etc</a:t>
            </a:r>
            <a:r>
              <a:rPr lang="en-AU" dirty="0"/>
              <a:t> …</a:t>
            </a:r>
          </a:p>
          <a:p>
            <a:pPr lvl="2"/>
            <a:r>
              <a:rPr lang="en-AU" dirty="0"/>
              <a:t>… but no agreed actions</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68840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an effective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a:t>
            </a:r>
          </a:p>
          <a:p>
            <a:pPr lvl="1"/>
            <a:r>
              <a:rPr lang="en-AU" dirty="0"/>
              <a:t>Reviewed ETSI BRAN status</a:t>
            </a:r>
          </a:p>
          <a:p>
            <a:pPr lvl="2"/>
            <a:r>
              <a:rPr lang="en-AU" dirty="0"/>
              <a:t>Overlap with previous topics</a:t>
            </a:r>
          </a:p>
          <a:p>
            <a:pPr lvl="2"/>
            <a:r>
              <a:rPr lang="en-AU" dirty="0"/>
              <a:t>6GHz WI on EN 303 687 starting soon</a:t>
            </a:r>
          </a:p>
          <a:p>
            <a:pPr lvl="2"/>
            <a:r>
              <a:rPr lang="en-AU" dirty="0"/>
              <a:t>Discussion on testing preambles &amp; ED/PD thresholds</a:t>
            </a:r>
          </a:p>
          <a:p>
            <a:pPr lvl="2"/>
            <a:r>
              <a:rPr lang="en-AU" dirty="0"/>
              <a:t>Discussions on spectral mask requirement discussions</a:t>
            </a:r>
          </a:p>
          <a:p>
            <a:pPr lvl="2"/>
            <a:r>
              <a:rPr lang="en-AU" dirty="0"/>
              <a:t>Next meeting in October 2019, with ETSI members welcome</a:t>
            </a:r>
          </a:p>
          <a:p>
            <a:pPr lvl="1"/>
            <a:r>
              <a:rPr lang="en-AU" dirty="0"/>
              <a:t>Reviewed status of 3GPP RAN1 work in NR-U</a:t>
            </a:r>
          </a:p>
          <a:p>
            <a:pPr lvl="2"/>
            <a:r>
              <a:rPr lang="en-AU" dirty="0"/>
              <a:t>Overlap with previous topics</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161029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has been remarkably influential … but future success requires stakeholder engagement</a:t>
            </a:r>
          </a:p>
        </p:txBody>
      </p:sp>
      <p:sp>
        <p:nvSpPr>
          <p:cNvPr id="24" name="Rectangle 23"/>
          <p:cNvSpPr/>
          <p:nvPr/>
        </p:nvSpPr>
        <p:spPr bwMode="auto">
          <a:xfrm>
            <a:off x="2245568" y="2079773"/>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IEEE 802.11 </a:t>
            </a: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SC</a:t>
            </a:r>
          </a:p>
        </p:txBody>
      </p:sp>
      <p:sp>
        <p:nvSpPr>
          <p:cNvPr id="25" name="Rectangle 24"/>
          <p:cNvSpPr/>
          <p:nvPr/>
        </p:nvSpPr>
        <p:spPr bwMode="auto">
          <a:xfrm>
            <a:off x="68937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3GPP RAN/RAN1</a:t>
            </a:r>
          </a:p>
        </p:txBody>
      </p:sp>
      <p:sp>
        <p:nvSpPr>
          <p:cNvPr id="26" name="Rectangle 25"/>
          <p:cNvSpPr/>
          <p:nvPr/>
        </p:nvSpPr>
        <p:spPr bwMode="auto">
          <a:xfrm>
            <a:off x="22455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ETSI BRAN</a:t>
            </a:r>
          </a:p>
        </p:txBody>
      </p:sp>
      <p:cxnSp>
        <p:nvCxnSpPr>
          <p:cNvPr id="27" name="Curved Connector 26"/>
          <p:cNvCxnSpPr>
            <a:stCxn id="24" idx="2"/>
            <a:endCxn id="26" idx="0"/>
          </p:cNvCxnSpPr>
          <p:nvPr/>
        </p:nvCxnSpPr>
        <p:spPr bwMode="auto">
          <a:xfrm rot="5400000">
            <a:off x="2774923" y="3311382"/>
            <a:ext cx="145589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cxnSp>
        <p:nvCxnSpPr>
          <p:cNvPr id="28" name="Curved Connector 27"/>
          <p:cNvCxnSpPr>
            <a:stCxn id="24" idx="3"/>
            <a:endCxn id="25" idx="0"/>
          </p:cNvCxnSpPr>
          <p:nvPr/>
        </p:nvCxnSpPr>
        <p:spPr bwMode="auto">
          <a:xfrm>
            <a:off x="4760168" y="2331605"/>
            <a:ext cx="3390900" cy="1707722"/>
          </a:xfrm>
          <a:prstGeom prst="curvedConnector2">
            <a:avLst/>
          </a:prstGeom>
          <a:solidFill>
            <a:srgbClr val="00CC99"/>
          </a:solidFill>
          <a:ln w="12700" cap="flat" cmpd="sng" algn="ctr">
            <a:solidFill>
              <a:srgbClr val="000000"/>
            </a:solidFill>
            <a:prstDash val="solid"/>
            <a:round/>
            <a:headEnd type="triangle" w="med" len="med"/>
            <a:tailEnd type="triangle" w="med" len="med"/>
          </a:ln>
          <a:effectLst/>
        </p:spPr>
      </p:cxnSp>
      <p:sp>
        <p:nvSpPr>
          <p:cNvPr id="29" name="Rectangle 28"/>
          <p:cNvSpPr/>
          <p:nvPr/>
        </p:nvSpPr>
        <p:spPr bwMode="auto">
          <a:xfrm>
            <a:off x="6991135" y="2110941"/>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sp>
        <p:nvSpPr>
          <p:cNvPr id="30" name="Rectangle 29"/>
          <p:cNvSpPr/>
          <p:nvPr/>
        </p:nvSpPr>
        <p:spPr bwMode="auto">
          <a:xfrm>
            <a:off x="1832818" y="3124927"/>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cxnSp>
        <p:nvCxnSpPr>
          <p:cNvPr id="31" name="Curved Connector 30"/>
          <p:cNvCxnSpPr>
            <a:stCxn id="26" idx="3"/>
            <a:endCxn id="25" idx="1"/>
          </p:cNvCxnSpPr>
          <p:nvPr/>
        </p:nvCxnSpPr>
        <p:spPr bwMode="auto">
          <a:xfrm>
            <a:off x="4760168" y="4291159"/>
            <a:ext cx="213360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sp>
        <p:nvSpPr>
          <p:cNvPr id="32" name="Rectangle 31"/>
          <p:cNvSpPr/>
          <p:nvPr/>
        </p:nvSpPr>
        <p:spPr bwMode="auto">
          <a:xfrm>
            <a:off x="4912568" y="4344127"/>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EN 301 893</a:t>
            </a:r>
          </a:p>
          <a:p>
            <a:pPr marL="171450" indent="-171450" defTabSz="914400">
              <a:buClrTx/>
              <a:buSzTx/>
              <a:buFont typeface="Arial" panose="020B0604020202020204" pitchFamily="34" charset="0"/>
              <a:buChar char="•"/>
            </a:pPr>
            <a:r>
              <a:rPr lang="en-AU" sz="1400" dirty="0">
                <a:solidFill>
                  <a:srgbClr val="000000"/>
                </a:solidFill>
                <a:latin typeface="Arial"/>
                <a:ea typeface="+mn-ea"/>
                <a:cs typeface="Arial" pitchFamily="34" charset="0"/>
              </a:rPr>
              <a:t>Informal contacts</a:t>
            </a:r>
          </a:p>
          <a:p>
            <a:pPr marL="171450" indent="-171450" defTabSz="914400">
              <a:buClrTx/>
              <a:buSzTx/>
              <a:buFont typeface="Arial" panose="020B0604020202020204" pitchFamily="34" charset="0"/>
              <a:buChar char="•"/>
            </a:pPr>
            <a:endParaRPr lang="en-AU" sz="1400" dirty="0" smtClean="0">
              <a:solidFill>
                <a:srgbClr val="000000"/>
              </a:solidFill>
              <a:latin typeface="Arial"/>
              <a:ea typeface="+mn-ea"/>
              <a:cs typeface="Arial" pitchFamily="34" charset="0"/>
            </a:endParaRPr>
          </a:p>
        </p:txBody>
      </p:sp>
      <p:sp>
        <p:nvSpPr>
          <p:cNvPr id="33" name="Rectangle 32"/>
          <p:cNvSpPr/>
          <p:nvPr/>
        </p:nvSpPr>
        <p:spPr bwMode="auto">
          <a:xfrm>
            <a:off x="6893768" y="4580099"/>
            <a:ext cx="2514600" cy="179607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ED-only </a:t>
            </a:r>
            <a:r>
              <a:rPr lang="en-AU" sz="1200" dirty="0">
                <a:solidFill>
                  <a:srgbClr val="FF0000"/>
                </a:solidFill>
                <a:latin typeface="Arial"/>
                <a:ea typeface="+mn-ea"/>
                <a:cs typeface="Arial" pitchFamily="34" charset="0"/>
              </a:rPr>
              <a:t>or ED/PD</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Multi-channel </a:t>
            </a:r>
            <a:r>
              <a:rPr lang="en-AU" sz="1200" dirty="0" smtClean="0">
                <a:solidFill>
                  <a:srgbClr val="FF6600"/>
                </a:solidFill>
                <a:latin typeface="Arial"/>
                <a:ea typeface="+mn-ea"/>
                <a:cs typeface="Arial" pitchFamily="34" charset="0"/>
              </a:rPr>
              <a:t>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More starting positions</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4" name="Rectangle 33"/>
          <p:cNvSpPr/>
          <p:nvPr/>
        </p:nvSpPr>
        <p:spPr bwMode="auto">
          <a:xfrm>
            <a:off x="2232558" y="4567399"/>
            <a:ext cx="2514600" cy="176286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ED-only or ED/PD</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Multi-channel rules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smtClean="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5" name="Rectangle 34"/>
          <p:cNvSpPr/>
          <p:nvPr/>
        </p:nvSpPr>
        <p:spPr bwMode="auto">
          <a:xfrm>
            <a:off x="5064968" y="2820116"/>
            <a:ext cx="1219200" cy="751622"/>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Workshop</a:t>
            </a:r>
          </a:p>
        </p:txBody>
      </p:sp>
      <p:cxnSp>
        <p:nvCxnSpPr>
          <p:cNvPr id="36" name="Curved Connector 35"/>
          <p:cNvCxnSpPr>
            <a:stCxn id="35" idx="1"/>
            <a:endCxn id="40" idx="0"/>
          </p:cNvCxnSpPr>
          <p:nvPr/>
        </p:nvCxnSpPr>
        <p:spPr bwMode="auto">
          <a:xfrm rot="10800000" flipV="1">
            <a:off x="4512208" y="3195926"/>
            <a:ext cx="552760" cy="834165"/>
          </a:xfrm>
          <a:prstGeom prst="curvedConnector2">
            <a:avLst/>
          </a:prstGeom>
          <a:solidFill>
            <a:srgbClr val="00CC99"/>
          </a:solidFill>
          <a:ln w="12700" cap="flat" cmpd="sng" algn="ctr">
            <a:solidFill>
              <a:srgbClr val="000000"/>
            </a:solidFill>
            <a:prstDash val="dash"/>
            <a:round/>
            <a:headEnd type="none" w="sm" len="sm"/>
            <a:tailEnd type="triangle"/>
          </a:ln>
          <a:effectLst/>
        </p:spPr>
      </p:cxnSp>
      <p:cxnSp>
        <p:nvCxnSpPr>
          <p:cNvPr id="37" name="Curved Connector 36"/>
          <p:cNvCxnSpPr>
            <a:stCxn id="35" idx="0"/>
          </p:cNvCxnSpPr>
          <p:nvPr/>
        </p:nvCxnSpPr>
        <p:spPr bwMode="auto">
          <a:xfrm rot="16200000" flipV="1">
            <a:off x="5077242" y="2222790"/>
            <a:ext cx="280254" cy="914398"/>
          </a:xfrm>
          <a:prstGeom prst="curvedConnector2">
            <a:avLst/>
          </a:prstGeom>
          <a:solidFill>
            <a:srgbClr val="00CC99"/>
          </a:solidFill>
          <a:ln w="12700" cap="flat" cmpd="sng" algn="ctr">
            <a:solidFill>
              <a:srgbClr val="000000"/>
            </a:solidFill>
            <a:prstDash val="dash"/>
            <a:round/>
            <a:headEnd type="triangle" w="med" len="med"/>
            <a:tailEnd type="triangle" w="med" len="med"/>
          </a:ln>
          <a:effectLst/>
        </p:spPr>
      </p:cxnSp>
      <p:cxnSp>
        <p:nvCxnSpPr>
          <p:cNvPr id="38" name="Curved Connector 37"/>
          <p:cNvCxnSpPr>
            <a:stCxn id="35" idx="3"/>
          </p:cNvCxnSpPr>
          <p:nvPr/>
        </p:nvCxnSpPr>
        <p:spPr bwMode="auto">
          <a:xfrm>
            <a:off x="6284168" y="3195927"/>
            <a:ext cx="609600" cy="828249"/>
          </a:xfrm>
          <a:prstGeom prst="curvedConnector2">
            <a:avLst/>
          </a:prstGeom>
          <a:solidFill>
            <a:srgbClr val="00CC99"/>
          </a:solidFill>
          <a:ln w="12700" cap="flat" cmpd="sng" algn="ctr">
            <a:solidFill>
              <a:srgbClr val="000000"/>
            </a:solidFill>
            <a:prstDash val="dash"/>
            <a:round/>
            <a:headEnd type="none" w="sm" len="sm"/>
            <a:tailEnd type="triangle"/>
          </a:ln>
          <a:effectLst/>
        </p:spPr>
      </p:cxnSp>
      <p:sp>
        <p:nvSpPr>
          <p:cNvPr id="39" name="Rectangle 38"/>
          <p:cNvSpPr/>
          <p:nvPr/>
        </p:nvSpPr>
        <p:spPr bwMode="auto">
          <a:xfrm>
            <a:off x="4290268" y="1628800"/>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
        <p:nvSpPr>
          <p:cNvPr id="40" name="Rectangle 39"/>
          <p:cNvSpPr/>
          <p:nvPr/>
        </p:nvSpPr>
        <p:spPr bwMode="auto">
          <a:xfrm>
            <a:off x="4277258" y="4030092"/>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
        <p:nvSpPr>
          <p:cNvPr id="3" name="Footer Placeholder 2"/>
          <p:cNvSpPr>
            <a:spLocks noGrp="1"/>
          </p:cNvSpPr>
          <p:nvPr>
            <p:ph type="ftr" idx="14"/>
          </p:nvPr>
        </p:nvSpPr>
        <p:spPr/>
        <p:txBody>
          <a:bodyPr/>
          <a:lstStyle/>
          <a:p>
            <a:r>
              <a:rPr lang="en-GB" smtClean="0"/>
              <a:t>Andrew Myles,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80476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agreed to liaise workshop materials to </a:t>
            </a:r>
            <a:br>
              <a:rPr lang="en-AU" dirty="0"/>
            </a:br>
            <a:r>
              <a:rPr lang="en-AU" dirty="0"/>
              <a:t>3GPP RAN/RAN1, ETSI BRAN, WFA, WBA &amp; GSMA</a:t>
            </a:r>
          </a:p>
        </p:txBody>
      </p:sp>
      <p:sp>
        <p:nvSpPr>
          <p:cNvPr id="3" name="Content Placeholder 2"/>
          <p:cNvSpPr>
            <a:spLocks noGrp="1"/>
          </p:cNvSpPr>
          <p:nvPr>
            <p:ph idx="1"/>
          </p:nvPr>
        </p:nvSpPr>
        <p:spPr/>
        <p:txBody>
          <a:bodyPr/>
          <a:lstStyle/>
          <a:p>
            <a:r>
              <a:rPr lang="en-AU" dirty="0"/>
              <a:t>Motion in </a:t>
            </a:r>
            <a:r>
              <a:rPr lang="en-AU" dirty="0" err="1"/>
              <a:t>Coex</a:t>
            </a:r>
            <a:r>
              <a:rPr lang="en-AU" dirty="0"/>
              <a:t> SC</a:t>
            </a:r>
          </a:p>
          <a:p>
            <a:pPr marL="447675" lvl="1" indent="9525"/>
            <a:r>
              <a:rPr lang="en-AU" i="1" dirty="0"/>
              <a:t>The IEEE 802.11 Coexistence SC recommends to the IEEE 802.11 WG that a liaison (see </a:t>
            </a:r>
            <a:r>
              <a:rPr lang="en-AU" i="1" dirty="0">
                <a:solidFill>
                  <a:srgbClr val="FF0000"/>
                </a:solidFill>
                <a:hlinkClick r:id="rId2"/>
              </a:rPr>
              <a:t>11-19-1448-01</a:t>
            </a:r>
            <a:r>
              <a:rPr lang="en-AU" i="1" dirty="0"/>
              <a:t>) be sent from the IEEE 802.11 WG to 3GPP RAN, 3GPP RAN1, ETSI BRAN, WFA, WBA and GSMA notifying </a:t>
            </a:r>
            <a:r>
              <a:rPr lang="en-AU" i="1" dirty="0">
                <a:solidFill>
                  <a:srgbClr val="FF0000"/>
                </a:solidFill>
              </a:rPr>
              <a:t>them</a:t>
            </a:r>
            <a:r>
              <a:rPr lang="en-AU" i="1" dirty="0"/>
              <a:t> of the availability of documents from the IEEE 802.11 </a:t>
            </a:r>
            <a:r>
              <a:rPr lang="en-AU" i="1" dirty="0">
                <a:solidFill>
                  <a:srgbClr val="FF0000"/>
                </a:solidFill>
              </a:rPr>
              <a:t>Coexistence</a:t>
            </a:r>
            <a:r>
              <a:rPr lang="en-AU" i="1" dirty="0"/>
              <a:t> Workshop (agenda, minutes, papers) and the results from the post workshop surveys (along with a caveat on their use)</a:t>
            </a:r>
          </a:p>
          <a:p>
            <a:pPr lvl="1"/>
            <a:endParaRPr lang="en-AU" dirty="0" smtClean="0"/>
          </a:p>
          <a:p>
            <a:pPr lvl="1"/>
            <a:r>
              <a:rPr lang="en-AU" dirty="0" smtClean="0"/>
              <a:t>Moved</a:t>
            </a:r>
            <a:r>
              <a:rPr lang="en-AU" dirty="0"/>
              <a:t>: Evgeny Khorov</a:t>
            </a:r>
          </a:p>
          <a:p>
            <a:pPr lvl="1"/>
            <a:r>
              <a:rPr lang="en-AU" dirty="0"/>
              <a:t>Seconded: Brian Hart</a:t>
            </a:r>
          </a:p>
          <a:p>
            <a:pPr lvl="1"/>
            <a:r>
              <a:rPr lang="en-AU" dirty="0"/>
              <a:t>Result: 9/0/4</a:t>
            </a:r>
          </a:p>
          <a:p>
            <a:pPr lvl="1"/>
            <a:r>
              <a:rPr lang="en-AU" dirty="0"/>
              <a:t>Note: text in </a:t>
            </a:r>
            <a:r>
              <a:rPr lang="en-AU" dirty="0">
                <a:solidFill>
                  <a:srgbClr val="FF0000"/>
                </a:solidFill>
              </a:rPr>
              <a:t>red</a:t>
            </a:r>
            <a:r>
              <a:rPr lang="en-AU" dirty="0"/>
              <a:t> were editorials made after the motion was approved </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61183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WG will consider liaising </a:t>
            </a:r>
            <a:r>
              <a:rPr lang="en-AU" dirty="0" smtClean="0"/>
              <a:t>the workshop </a:t>
            </a:r>
            <a:r>
              <a:rPr lang="en-AU" dirty="0"/>
              <a:t>materials to 3GPP RAN/RAN1, ETSI BRAN, WFA, WBA &amp; GSMA</a:t>
            </a:r>
          </a:p>
        </p:txBody>
      </p:sp>
      <p:sp>
        <p:nvSpPr>
          <p:cNvPr id="3" name="Content Placeholder 2"/>
          <p:cNvSpPr>
            <a:spLocks noGrp="1"/>
          </p:cNvSpPr>
          <p:nvPr>
            <p:ph idx="1"/>
          </p:nvPr>
        </p:nvSpPr>
        <p:spPr/>
        <p:txBody>
          <a:bodyPr/>
          <a:lstStyle/>
          <a:p>
            <a:r>
              <a:rPr lang="en-AU" dirty="0"/>
              <a:t>Motion in IEEE 802.11 WG</a:t>
            </a:r>
          </a:p>
          <a:p>
            <a:pPr marL="447675" lvl="1" indent="9525"/>
            <a:r>
              <a:rPr lang="en-AU" i="1" dirty="0"/>
              <a:t>The IEEE 802.11 WG approves using the material in </a:t>
            </a:r>
            <a:r>
              <a:rPr lang="en-AU" i="1" dirty="0">
                <a:solidFill>
                  <a:srgbClr val="FF0000"/>
                </a:solidFill>
                <a:hlinkClick r:id="rId2"/>
              </a:rPr>
              <a:t>11-19-1448-01</a:t>
            </a:r>
            <a:r>
              <a:rPr lang="en-AU" i="1" dirty="0"/>
              <a:t> as the basis of a Liaison Statement from the IEEE 802.11 WG to 3GPP RAN, 3GPP RAN1, ETSI BRAN, WFA, WBA and GSMA, notifying them of the availability of documents from the IEEE 802.11 Coexistence Workshop (agenda, minutes, papers) and the results from the post workshop surveys (along with a caveat on their use)</a:t>
            </a:r>
          </a:p>
          <a:p>
            <a:pPr lvl="1"/>
            <a:endParaRPr lang="en-AU" dirty="0" smtClean="0"/>
          </a:p>
          <a:p>
            <a:pPr lvl="1"/>
            <a:r>
              <a:rPr lang="en-AU" dirty="0" smtClean="0"/>
              <a:t>Moved</a:t>
            </a:r>
            <a:r>
              <a:rPr lang="en-AU" dirty="0"/>
              <a:t>: Andrew Myles</a:t>
            </a:r>
          </a:p>
          <a:p>
            <a:pPr lvl="1"/>
            <a:r>
              <a:rPr lang="en-AU" dirty="0"/>
              <a:t>Seconded:</a:t>
            </a:r>
          </a:p>
          <a:p>
            <a:pPr lvl="1"/>
            <a:r>
              <a:rPr lang="en-AU" dirty="0"/>
              <a:t>Result:</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63837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will continue promoting good coexistence in Hawaii in Nov 2019</a:t>
            </a:r>
          </a:p>
        </p:txBody>
      </p:sp>
      <p:sp>
        <p:nvSpPr>
          <p:cNvPr id="3" name="Content Placeholder 2"/>
          <p:cNvSpPr>
            <a:spLocks noGrp="1"/>
          </p:cNvSpPr>
          <p:nvPr>
            <p:ph idx="1"/>
          </p:nvPr>
        </p:nvSpPr>
        <p:spPr/>
        <p:txBody>
          <a:bodyPr/>
          <a:lstStyle/>
          <a:p>
            <a:r>
              <a:rPr lang="en-AU" dirty="0"/>
              <a:t>IEEE 802.11 Coexistence SC will meet in Hawaii in Nov 2019</a:t>
            </a:r>
          </a:p>
          <a:p>
            <a:pPr lvl="1"/>
            <a:r>
              <a:rPr lang="en-AU" dirty="0"/>
              <a:t>Prepare for ETSI BRAN meeting in December 2019</a:t>
            </a:r>
          </a:p>
          <a:p>
            <a:pPr lvl="1"/>
            <a:r>
              <a:rPr lang="en-AU" dirty="0"/>
              <a:t>Review recent 3GPP RAN/RAN1 activities</a:t>
            </a:r>
          </a:p>
          <a:p>
            <a:pPr lvl="1"/>
            <a:r>
              <a:rPr lang="en-AU" dirty="0"/>
              <a:t>Discuss various technical topics</a:t>
            </a:r>
          </a:p>
          <a:p>
            <a:pPr lvl="1"/>
            <a:r>
              <a:rPr lang="en-AU" dirty="0"/>
              <a:t>Discuss extension of SC scope beyond life of 802.11ax</a:t>
            </a:r>
          </a:p>
          <a:p>
            <a:pPr lvl="1"/>
            <a:r>
              <a:rPr lang="en-AU" dirty="0"/>
              <a:t>…</a:t>
            </a:r>
          </a:p>
          <a:p>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88997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breakout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31768" y="1981200"/>
            <a:ext cx="7526876" cy="4113213"/>
          </a:xfrm>
        </p:spPr>
      </p:pic>
    </p:spTree>
    <p:extLst>
      <p:ext uri="{BB962C8B-B14F-4D97-AF65-F5344CB8AC3E}">
        <p14:creationId xmlns:p14="http://schemas.microsoft.com/office/powerpoint/2010/main" val="1096177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PAR Review SC</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Jon Rosdahl, Qualcomm</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281916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2019-09-19</a:t>
            </a:r>
          </a:p>
        </p:txBody>
      </p:sp>
      <p:graphicFrame>
        <p:nvGraphicFramePr>
          <p:cNvPr id="13319" name="Object 5"/>
          <p:cNvGraphicFramePr>
            <a:graphicFrameLocks noChangeAspect="1"/>
          </p:cNvGraphicFramePr>
          <p:nvPr>
            <p:extLst>
              <p:ext uri="{D42A27DB-BD31-4B8C-83A1-F6EECF244321}">
                <p14:modId xmlns:p14="http://schemas.microsoft.com/office/powerpoint/2010/main" val="3874433488"/>
              </p:ext>
            </p:extLst>
          </p:nvPr>
        </p:nvGraphicFramePr>
        <p:xfrm>
          <a:off x="2241550" y="2517775"/>
          <a:ext cx="8507413" cy="2419350"/>
        </p:xfrm>
        <a:graphic>
          <a:graphicData uri="http://schemas.openxmlformats.org/presentationml/2006/ole">
            <mc:AlternateContent xmlns:mc="http://schemas.openxmlformats.org/markup-compatibility/2006">
              <mc:Choice xmlns:v="urn:schemas-microsoft-com:vml" Requires="v">
                <p:oleObj spid="_x0000_s8196" name="Document" r:id="rId4" imgW="8123561" imgH="2312209" progId="Word.Document.8">
                  <p:embed/>
                </p:oleObj>
              </mc:Choice>
              <mc:Fallback>
                <p:oleObj name="Document" r:id="rId4" imgW="8123561" imgH="2312209" progId="Word.Document.8">
                  <p:embed/>
                  <p:pic>
                    <p:nvPicPr>
                      <p:cNvPr id="0" name=""/>
                      <p:cNvPicPr>
                        <a:picLocks noChangeAspect="1" noChangeArrowheads="1"/>
                      </p:cNvPicPr>
                      <p:nvPr/>
                    </p:nvPicPr>
                    <p:blipFill>
                      <a:blip r:embed="rId5"/>
                      <a:srcRect/>
                      <a:stretch>
                        <a:fillRect/>
                      </a:stretch>
                    </p:blipFill>
                    <p:spPr bwMode="auto">
                      <a:xfrm>
                        <a:off x="2241550" y="2517775"/>
                        <a:ext cx="8507413" cy="2419350"/>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September 2019 in Hanoi (Vietnam)</a:t>
            </a:r>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body" idx="1"/>
          </p:nvPr>
        </p:nvSpPr>
        <p:spPr>
          <a:xfrm>
            <a:off x="923078" y="620688"/>
            <a:ext cx="10513168" cy="5616624"/>
          </a:xfrm>
        </p:spPr>
        <p:txBody>
          <a:bodyPr/>
          <a:lstStyle/>
          <a:p>
            <a:pPr marL="0" indent="0" algn="ctr" eaLnBrk="1" hangingPunct="1">
              <a:spcBef>
                <a:spcPts val="0"/>
              </a:spcBef>
              <a:buNone/>
            </a:pPr>
            <a:r>
              <a:rPr lang="en-US" altLang="en-US" sz="2800" dirty="0"/>
              <a:t>Summary</a:t>
            </a:r>
          </a:p>
          <a:p>
            <a:pPr marL="0" indent="0" eaLnBrk="1" hangingPunct="1">
              <a:spcBef>
                <a:spcPts val="0"/>
              </a:spcBef>
              <a:buNone/>
            </a:pPr>
            <a:r>
              <a:rPr lang="en-US" altLang="en-US" sz="2000" dirty="0"/>
              <a:t>Final Agenda</a:t>
            </a:r>
          </a:p>
          <a:p>
            <a:pPr marL="0" indent="0" eaLnBrk="1" hangingPunct="1">
              <a:spcBef>
                <a:spcPts val="0"/>
              </a:spcBef>
              <a:buNone/>
            </a:pPr>
            <a:r>
              <a:rPr lang="en-US" altLang="en-US" sz="1600" b="0" dirty="0"/>
              <a:t>	</a:t>
            </a:r>
            <a:r>
              <a:rPr lang="en-US" altLang="en-US" sz="1600" b="0" dirty="0">
                <a:hlinkClick r:id="rId3"/>
              </a:rPr>
              <a:t>https://mentor.ieee.org/802.11/dcn/19/11-19-1414-02-0wng-agenda-for-wng-sc-2019-september.ppt</a:t>
            </a:r>
            <a:r>
              <a:rPr lang="en-US" altLang="en-US" sz="1600" b="0" dirty="0"/>
              <a:t> </a:t>
            </a:r>
            <a:endParaRPr lang="en-US" altLang="en-US" sz="1800" dirty="0"/>
          </a:p>
          <a:p>
            <a:pPr marL="0" indent="0" eaLnBrk="1" hangingPunct="1">
              <a:spcBef>
                <a:spcPts val="0"/>
              </a:spcBef>
              <a:buNone/>
            </a:pPr>
            <a:r>
              <a:rPr lang="en-US" altLang="en-US" sz="2000" dirty="0"/>
              <a:t>Presentations at September 2019 meeting (two sessions)</a:t>
            </a:r>
            <a:endParaRPr lang="en-GB" altLang="en-US" sz="2000" dirty="0"/>
          </a:p>
          <a:p>
            <a:pPr marL="857250" lvl="1" indent="-457200">
              <a:spcBef>
                <a:spcPct val="0"/>
              </a:spcBef>
              <a:defRPr/>
            </a:pPr>
            <a:r>
              <a:rPr lang="en-US" dirty="0"/>
              <a:t>“Wi-Fi Sensing: Cooperation and Standard Support” – Claudio Da Silva (Intel)</a:t>
            </a:r>
          </a:p>
          <a:p>
            <a:pPr marL="857250" lvl="1" indent="-457200">
              <a:spcBef>
                <a:spcPct val="0"/>
              </a:spcBef>
              <a:defRPr/>
            </a:pPr>
            <a:r>
              <a:rPr lang="en-US" dirty="0"/>
              <a:t>“Wi-Fi Sensing: follow up” – Tony Xiao Han (Huawei)</a:t>
            </a:r>
          </a:p>
          <a:p>
            <a:pPr marL="857250" lvl="1" indent="-457200">
              <a:spcBef>
                <a:spcPct val="0"/>
              </a:spcBef>
              <a:defRPr/>
            </a:pPr>
            <a:r>
              <a:rPr lang="en-US" dirty="0"/>
              <a:t>“Wi-Fi Sensing in 60GHz band” – </a:t>
            </a:r>
            <a:r>
              <a:rPr lang="en-US" dirty="0" err="1"/>
              <a:t>Alecs</a:t>
            </a:r>
            <a:r>
              <a:rPr lang="en-US" dirty="0"/>
              <a:t> Eitan (Qualcomm)</a:t>
            </a:r>
          </a:p>
          <a:p>
            <a:pPr marL="1200150" lvl="2" indent="-457200">
              <a:spcBef>
                <a:spcPct val="0"/>
              </a:spcBef>
              <a:defRPr/>
            </a:pPr>
            <a:r>
              <a:rPr lang="en-US" dirty="0"/>
              <a:t>No motions, one straw poll – strong support for creation of a TIG</a:t>
            </a:r>
          </a:p>
          <a:p>
            <a:pPr marL="857250" lvl="1" indent="-457200">
              <a:spcBef>
                <a:spcPct val="0"/>
              </a:spcBef>
            </a:pPr>
            <a:r>
              <a:rPr lang="en-US" altLang="en-US" dirty="0"/>
              <a:t>“Wi-Fi sensing: Some important use cases, possible realizations, and the need of standardization” – Oscar Au (Origin Wireless)</a:t>
            </a:r>
          </a:p>
          <a:p>
            <a:pPr marL="857250" lvl="1" indent="-457200">
              <a:spcBef>
                <a:spcPct val="0"/>
              </a:spcBef>
            </a:pPr>
            <a:r>
              <a:rPr lang="en-US" altLang="en-US" dirty="0"/>
              <a:t>“Wi-Fi Sensing Application: Multipath Enhanced Device Free Localization” – Paul </a:t>
            </a:r>
            <a:r>
              <a:rPr lang="en-US" altLang="en-US" dirty="0" err="1"/>
              <a:t>Unterhuber</a:t>
            </a:r>
            <a:r>
              <a:rPr lang="en-US" altLang="en-US" dirty="0"/>
              <a:t> (German Aerospace Center – DLR)</a:t>
            </a:r>
            <a:endParaRPr lang="en-GB" altLang="en-US" dirty="0"/>
          </a:p>
          <a:p>
            <a:pPr marL="457200" indent="-457200">
              <a:spcBef>
                <a:spcPts val="0"/>
              </a:spcBef>
            </a:pPr>
            <a:r>
              <a:rPr lang="en-GB" altLang="en-US" sz="2000" dirty="0"/>
              <a:t>Minutes</a:t>
            </a:r>
          </a:p>
          <a:p>
            <a:pPr lvl="1">
              <a:spcBef>
                <a:spcPts val="0"/>
              </a:spcBef>
            </a:pPr>
            <a:r>
              <a:rPr lang="en-GB" altLang="en-US" sz="1800" dirty="0"/>
              <a:t>  </a:t>
            </a:r>
            <a:r>
              <a:rPr lang="en-GB" altLang="en-US" sz="1800" dirty="0">
                <a:hlinkClick r:id="rId4"/>
              </a:rPr>
              <a:t>https://mentor.ieee.org/802.11/dcn/19/11-19-1648-00-0wng-wng-sc-meeting-minutes-2019-september-hanoi.docx</a:t>
            </a:r>
            <a:r>
              <a:rPr lang="en-GB" altLang="en-US" sz="1800" dirty="0"/>
              <a:t> </a:t>
            </a:r>
          </a:p>
          <a:p>
            <a:pPr>
              <a:spcBef>
                <a:spcPts val="0"/>
              </a:spcBef>
            </a:pPr>
            <a:r>
              <a:rPr lang="en-GB" altLang="ko-KR" sz="2000" dirty="0">
                <a:ea typeface="Gulim" pitchFamily="34" charset="-127"/>
              </a:rPr>
              <a:t>Plans for November 2019</a:t>
            </a:r>
            <a:endParaRPr lang="en-US" altLang="en-US" sz="2000" dirty="0"/>
          </a:p>
          <a:p>
            <a:pPr lvl="1" eaLnBrk="1" hangingPunct="1">
              <a:spcBef>
                <a:spcPts val="0"/>
              </a:spcBef>
              <a:defRPr/>
            </a:pPr>
            <a:r>
              <a:rPr lang="en-US" altLang="en-US" dirty="0"/>
              <a:t>TBD</a:t>
            </a:r>
          </a:p>
          <a:p>
            <a:pPr eaLnBrk="1" hangingPunct="1">
              <a:spcBef>
                <a:spcPts val="0"/>
              </a:spcBef>
              <a:defRPr/>
            </a:pPr>
            <a:r>
              <a:rPr lang="en-US" altLang="en-US" sz="2000" dirty="0"/>
              <a:t>No motions in the SG, no conference calls</a:t>
            </a:r>
            <a:endParaRPr lang="en-GB" altLang="en-US" sz="2000" dirty="0"/>
          </a:p>
          <a:p>
            <a:pPr eaLnBrk="1" hangingPunct="1">
              <a:spcBef>
                <a:spcPts val="0"/>
              </a:spcBef>
              <a:defRPr/>
            </a:pPr>
            <a:endParaRPr lang="en-US" altLang="en-US" dirty="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smtClean="0"/>
              <a:t>IEEE 802 JTC1 Standing Committee</a:t>
            </a:r>
            <a:br>
              <a:rPr lang="en-AU" dirty="0" smtClean="0"/>
            </a:br>
            <a:r>
              <a:rPr lang="en-AU" dirty="0" smtClean="0"/>
              <a:t>Sept 2019 (Hanoi)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20190918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2404273"/>
              </p:ext>
            </p:extLst>
          </p:nvPr>
        </p:nvGraphicFramePr>
        <p:xfrm>
          <a:off x="985838" y="3150840"/>
          <a:ext cx="10023475" cy="2438400"/>
        </p:xfrm>
        <a:graphic>
          <a:graphicData uri="http://schemas.openxmlformats.org/presentationml/2006/ole">
            <mc:AlternateContent xmlns:mc="http://schemas.openxmlformats.org/markup-compatibility/2006">
              <mc:Choice xmlns:v="urn:schemas-microsoft-com:vml" Requires="v">
                <p:oleObj spid="_x0000_s9220"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85838" y="3150840"/>
                        <a:ext cx="10023475"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focused on executing the PSDO </a:t>
            </a:r>
            <a:r>
              <a:rPr lang="en-AU" dirty="0" smtClean="0"/>
              <a:t>process in Hanoi in Sept 2019</a:t>
            </a:r>
            <a:endParaRPr lang="en-AU" dirty="0"/>
          </a:p>
        </p:txBody>
      </p:sp>
      <p:sp>
        <p:nvSpPr>
          <p:cNvPr id="3" name="Content Placeholder 2"/>
          <p:cNvSpPr>
            <a:spLocks noGrp="1"/>
          </p:cNvSpPr>
          <p:nvPr>
            <p:ph idx="1"/>
          </p:nvPr>
        </p:nvSpPr>
        <p:spPr/>
        <p:txBody>
          <a:bodyPr/>
          <a:lstStyle/>
          <a:p>
            <a:r>
              <a:rPr lang="en-AU" dirty="0"/>
              <a:t>IEEE 802 JTC1 </a:t>
            </a:r>
            <a:r>
              <a:rPr lang="en-AU" dirty="0" smtClean="0"/>
              <a:t>SC’s (limited) </a:t>
            </a:r>
            <a:r>
              <a:rPr lang="en-AU" dirty="0"/>
              <a:t>achievements in </a:t>
            </a:r>
            <a:r>
              <a:rPr lang="en-AU" dirty="0" smtClean="0"/>
              <a:t>Hanoi </a:t>
            </a:r>
            <a:r>
              <a:rPr lang="en-AU" dirty="0"/>
              <a:t>as of </a:t>
            </a:r>
            <a:r>
              <a:rPr lang="en-AU" dirty="0" smtClean="0"/>
              <a:t>Sept </a:t>
            </a:r>
            <a:r>
              <a:rPr lang="en-AU" dirty="0"/>
              <a:t>2019</a:t>
            </a:r>
          </a:p>
          <a:p>
            <a:pPr lvl="1"/>
            <a:r>
              <a:rPr lang="en-AU" dirty="0">
                <a:solidFill>
                  <a:schemeClr val="tx1"/>
                </a:solidFill>
              </a:rPr>
              <a:t>Agenda - </a:t>
            </a:r>
            <a:r>
              <a:rPr lang="en-AU" dirty="0" smtClean="0">
                <a:solidFill>
                  <a:schemeClr val="tx1"/>
                </a:solidFill>
                <a:hlinkClick r:id="rId2"/>
              </a:rPr>
              <a:t>11-19-1354</a:t>
            </a:r>
            <a:endParaRPr lang="en-AU" dirty="0">
              <a:solidFill>
                <a:schemeClr val="tx1"/>
              </a:solidFill>
            </a:endParaRPr>
          </a:p>
          <a:p>
            <a:endParaRPr lang="en-AU" dirty="0"/>
          </a:p>
        </p:txBody>
      </p:sp>
      <p:graphicFrame>
        <p:nvGraphicFramePr>
          <p:cNvPr id="7" name="Content Placeholder 5"/>
          <p:cNvGraphicFramePr>
            <a:graphicFrameLocks/>
          </p:cNvGraphicFramePr>
          <p:nvPr>
            <p:extLst>
              <p:ext uri="{D42A27DB-BD31-4B8C-83A1-F6EECF244321}">
                <p14:modId xmlns:p14="http://schemas.microsoft.com/office/powerpoint/2010/main" val="2992664464"/>
              </p:ext>
            </p:extLst>
          </p:nvPr>
        </p:nvGraphicFramePr>
        <p:xfrm>
          <a:off x="1415480" y="2899752"/>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28</a:t>
                      </a:r>
                      <a:endParaRPr lang="en-AU" dirty="0"/>
                    </a:p>
                  </a:txBody>
                  <a:tcPr/>
                </a:tc>
                <a:tc>
                  <a:txBody>
                    <a:bodyPr/>
                    <a:lstStyle/>
                    <a:p>
                      <a:pPr algn="ctr"/>
                      <a:r>
                        <a:rPr lang="en-AU" dirty="0" smtClean="0"/>
                        <a:t>13</a:t>
                      </a:r>
                      <a:endParaRPr lang="en-AU" dirty="0"/>
                    </a:p>
                  </a:txBody>
                  <a:tcPr/>
                </a:tc>
                <a:extLst>
                  <a:ext uri="{0D108BD9-81ED-4DB2-BD59-A6C34878D82A}">
                    <a16:rowId xmlns=""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15</a:t>
                      </a:r>
                      <a:endParaRPr lang="en-AU" dirty="0"/>
                    </a:p>
                  </a:txBody>
                  <a:tcPr/>
                </a:tc>
                <a:tc>
                  <a:txBody>
                    <a:bodyPr/>
                    <a:lstStyle/>
                    <a:p>
                      <a:pPr algn="ctr"/>
                      <a:r>
                        <a:rPr lang="en-AU" dirty="0" smtClean="0"/>
                        <a:t>9</a:t>
                      </a:r>
                      <a:endParaRPr lang="en-AU" dirty="0"/>
                    </a:p>
                  </a:txBody>
                  <a:tcPr/>
                </a:tc>
                <a:extLst>
                  <a:ext uri="{0D108BD9-81ED-4DB2-BD59-A6C34878D82A}">
                    <a16:rowId xmlns=""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9</a:t>
                      </a:r>
                      <a:endParaRPr lang="en-AU" dirty="0"/>
                    </a:p>
                  </a:txBody>
                  <a:tcPr/>
                </a:tc>
                <a:tc>
                  <a:txBody>
                    <a:bodyPr/>
                    <a:lstStyle/>
                    <a:p>
                      <a:pPr algn="ctr"/>
                      <a:r>
                        <a:rPr lang="en-AU" dirty="0" smtClean="0"/>
                        <a:t>11</a:t>
                      </a:r>
                      <a:endParaRPr lang="en-AU" dirty="0"/>
                    </a:p>
                  </a:txBody>
                  <a:tcPr/>
                </a:tc>
                <a:extLst>
                  <a:ext uri="{0D108BD9-81ED-4DB2-BD59-A6C34878D82A}">
                    <a16:rowId xmlns=""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60</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34</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8" name="Rectangle 7"/>
          <p:cNvSpPr/>
          <p:nvPr/>
        </p:nvSpPr>
        <p:spPr bwMode="auto">
          <a:xfrm>
            <a:off x="8256240" y="3848452"/>
            <a:ext cx="2592288"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AU" sz="1800" b="0" i="0" u="none" strike="noStrike" cap="none" normalizeH="0" baseline="0" dirty="0" smtClean="0">
                <a:ln>
                  <a:noFill/>
                </a:ln>
                <a:solidFill>
                  <a:schemeClr val="tx1"/>
                </a:solidFill>
                <a:effectLst/>
                <a:latin typeface="Times New Roman" pitchFamily="16" charset="0"/>
                <a:ea typeface="MS Gothic" charset="-128"/>
              </a:rPr>
              <a:t>802.11ak/</a:t>
            </a:r>
            <a:r>
              <a:rPr kumimoji="0" lang="en-AU" sz="1800" b="0" i="0" u="none" strike="noStrike" cap="none" normalizeH="0" baseline="0" dirty="0" err="1" smtClean="0">
                <a:ln>
                  <a:noFill/>
                </a:ln>
                <a:solidFill>
                  <a:schemeClr val="tx1"/>
                </a:solidFill>
                <a:effectLst/>
                <a:latin typeface="Times New Roman" pitchFamily="16" charset="0"/>
                <a:ea typeface="MS Gothic" charset="-128"/>
              </a:rPr>
              <a:t>aj</a:t>
            </a:r>
            <a:r>
              <a:rPr kumimoji="0" lang="en-AU" sz="1800" b="0" i="0" u="none" strike="noStrike" cap="none" normalizeH="0" baseline="0" dirty="0" smtClean="0">
                <a:ln>
                  <a:noFill/>
                </a:ln>
                <a:solidFill>
                  <a:schemeClr val="tx1"/>
                </a:solidFill>
                <a:effectLst/>
                <a:latin typeface="Times New Roman" pitchFamily="16" charset="0"/>
                <a:ea typeface="MS Gothic" charset="-128"/>
              </a:rPr>
              <a:t>/</a:t>
            </a:r>
            <a:r>
              <a:rPr kumimoji="0" lang="en-AU" sz="1800" b="0" i="0" u="none" strike="noStrike" cap="none" normalizeH="0" baseline="0" dirty="0" err="1" smtClean="0">
                <a:ln>
                  <a:noFill/>
                </a:ln>
                <a:solidFill>
                  <a:schemeClr val="tx1"/>
                </a:solidFill>
                <a:effectLst/>
                <a:latin typeface="Times New Roman" pitchFamily="16" charset="0"/>
                <a:ea typeface="MS Gothic" charset="-128"/>
              </a:rPr>
              <a:t>aq</a:t>
            </a:r>
            <a:r>
              <a:rPr kumimoji="0" lang="en-AU" sz="1800" b="0" i="0" u="none" strike="noStrike" cap="none" normalizeH="0" baseline="0" dirty="0" smtClean="0">
                <a:ln>
                  <a:noFill/>
                </a:ln>
                <a:solidFill>
                  <a:schemeClr val="tx1"/>
                </a:solidFill>
                <a:effectLst/>
                <a:latin typeface="Times New Roman" pitchFamily="16" charset="0"/>
                <a:ea typeface="MS Gothic" charset="-128"/>
              </a:rPr>
              <a:t> waiting</a:t>
            </a:r>
            <a:r>
              <a:rPr kumimoji="0" lang="en-AU" sz="1800" b="0" i="0" u="none" strike="noStrike" cap="none" normalizeH="0" dirty="0" smtClean="0">
                <a:ln>
                  <a:noFill/>
                </a:ln>
                <a:solidFill>
                  <a:schemeClr val="tx1"/>
                </a:solidFill>
                <a:effectLst/>
                <a:latin typeface="Times New Roman" pitchFamily="16" charset="0"/>
                <a:ea typeface="MS Gothic" charset="-128"/>
              </a:rPr>
              <a:t> for start of FDIS ballot</a:t>
            </a:r>
            <a:endParaRPr kumimoji="0" lang="en-AU"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0" name="Straight Arrow Connector 9"/>
          <p:cNvCxnSpPr>
            <a:stCxn id="8" idx="1"/>
          </p:cNvCxnSpPr>
          <p:nvPr/>
        </p:nvCxnSpPr>
        <p:spPr bwMode="auto">
          <a:xfrm flipH="1">
            <a:off x="7143757" y="4208492"/>
            <a:ext cx="1112483" cy="125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Footer Placeholder 8"/>
          <p:cNvSpPr>
            <a:spLocks noGrp="1"/>
          </p:cNvSpPr>
          <p:nvPr>
            <p:ph type="ftr" idx="14"/>
          </p:nvPr>
        </p:nvSpPr>
        <p:spPr/>
        <p:txBody>
          <a:bodyPr/>
          <a:lstStyle/>
          <a:p>
            <a:r>
              <a:rPr lang="en-GB" smtClean="0"/>
              <a:t>Andrew Myles, Cisco</a:t>
            </a:r>
            <a:endParaRPr lang="en-GB"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12" name="Date Placeholder 11"/>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19613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JTC1 SC will focus on executing the PSDO process in Hawaii in Nov 2019</a:t>
            </a:r>
            <a:endParaRPr lang="en-AU" dirty="0"/>
          </a:p>
        </p:txBody>
      </p:sp>
      <p:sp>
        <p:nvSpPr>
          <p:cNvPr id="3" name="Content Placeholder 2"/>
          <p:cNvSpPr>
            <a:spLocks noGrp="1"/>
          </p:cNvSpPr>
          <p:nvPr>
            <p:ph idx="1"/>
          </p:nvPr>
        </p:nvSpPr>
        <p:spPr/>
        <p:txBody>
          <a:bodyPr/>
          <a:lstStyle/>
          <a:p>
            <a:r>
              <a:rPr lang="en-AU" dirty="0" smtClean="0"/>
              <a:t>IEEE 802 JTC1 SC plans for Hawaii in Nov 2019</a:t>
            </a:r>
          </a:p>
          <a:p>
            <a:pPr lvl="1"/>
            <a:r>
              <a:rPr lang="en-AU" dirty="0" smtClean="0"/>
              <a:t>Execute PSDO process</a:t>
            </a:r>
          </a:p>
          <a:p>
            <a:pPr lvl="1"/>
            <a:r>
              <a:rPr lang="en-AU" dirty="0" smtClean="0"/>
              <a:t>Prepare for SC6 meeting in Feb 2019</a:t>
            </a:r>
          </a:p>
        </p:txBody>
      </p:sp>
      <p:sp>
        <p:nvSpPr>
          <p:cNvPr id="6" name="Footer Placeholder 5"/>
          <p:cNvSpPr>
            <a:spLocks noGrp="1"/>
          </p:cNvSpPr>
          <p:nvPr>
            <p:ph type="ftr" idx="14"/>
          </p:nvPr>
        </p:nvSpPr>
        <p:spPr/>
        <p:txBody>
          <a:bodyPr/>
          <a:lstStyle/>
          <a:p>
            <a:r>
              <a:rPr lang="en-GB" smtClean="0"/>
              <a:t>Andrew Myles,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84832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TGmd</a:t>
            </a:r>
            <a:r>
              <a:rPr lang="en-GB" dirty="0" smtClean="0"/>
              <a:t> Closing Report September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11730382"/>
              </p:ext>
            </p:extLst>
          </p:nvPr>
        </p:nvGraphicFramePr>
        <p:xfrm>
          <a:off x="989013" y="2420938"/>
          <a:ext cx="10112375" cy="2452687"/>
        </p:xfrm>
        <a:graphic>
          <a:graphicData uri="http://schemas.openxmlformats.org/presentationml/2006/ole">
            <mc:AlternateContent xmlns:mc="http://schemas.openxmlformats.org/markup-compatibility/2006">
              <mc:Choice xmlns:v="urn:schemas-microsoft-com:vml" Requires="v">
                <p:oleObj spid="_x0000_s10244" name="Document" r:id="rId4" imgW="10439485" imgH="2543802" progId="Word.Document.8">
                  <p:embed/>
                </p:oleObj>
              </mc:Choice>
              <mc:Fallback>
                <p:oleObj name="Document" r:id="rId4" imgW="10439485" imgH="2543802" progId="Word.Document.8">
                  <p:embed/>
                  <p:pic>
                    <p:nvPicPr>
                      <p:cNvPr id="0" name=""/>
                      <p:cNvPicPr>
                        <a:picLocks noChangeAspect="1" noChangeArrowheads="1"/>
                      </p:cNvPicPr>
                      <p:nvPr/>
                    </p:nvPicPr>
                    <p:blipFill>
                      <a:blip r:embed="rId5"/>
                      <a:srcRect/>
                      <a:stretch>
                        <a:fillRect/>
                      </a:stretch>
                    </p:blipFill>
                    <p:spPr bwMode="auto">
                      <a:xfrm>
                        <a:off x="989013" y="2420938"/>
                        <a:ext cx="10112375" cy="245268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Dorothy Stanley, HPE</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Tx/>
              <a:buNone/>
            </a:pPr>
            <a:r>
              <a:rPr lang="en-US" altLang="en-US" dirty="0"/>
              <a:t>This presentation contains the IEEE 802.11 </a:t>
            </a:r>
            <a:r>
              <a:rPr lang="en-US" altLang="en-US" dirty="0" err="1"/>
              <a:t>TGmd</a:t>
            </a:r>
            <a:r>
              <a:rPr lang="en-US" altLang="en-US" dirty="0"/>
              <a:t> closing report for the </a:t>
            </a:r>
            <a:r>
              <a:rPr lang="en-US" altLang="en-US" dirty="0" smtClean="0"/>
              <a:t>September </a:t>
            </a:r>
            <a:r>
              <a:rPr lang="en-US" altLang="en-US" dirty="0"/>
              <a:t>2019 session.</a:t>
            </a:r>
          </a:p>
        </p:txBody>
      </p:sp>
      <p:sp>
        <p:nvSpPr>
          <p:cNvPr id="2" name="Footer Placeholder 1"/>
          <p:cNvSpPr>
            <a:spLocks noGrp="1"/>
          </p:cNvSpPr>
          <p:nvPr>
            <p:ph type="ftr" idx="14"/>
          </p:nvPr>
        </p:nvSpPr>
        <p:spPr/>
        <p:txBody>
          <a:bodyPr/>
          <a:lstStyle/>
          <a:p>
            <a:r>
              <a:rPr lang="en-GB" smtClean="0"/>
              <a:t>Dorothy Stanley, HPE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Completed this week</a:t>
            </a:r>
            <a:endParaRPr lang="en-GB" dirty="0"/>
          </a:p>
        </p:txBody>
      </p:sp>
      <p:sp>
        <p:nvSpPr>
          <p:cNvPr id="9218" name="Rectangle 2"/>
          <p:cNvSpPr>
            <a:spLocks noGrp="1" noChangeArrowheads="1"/>
          </p:cNvSpPr>
          <p:nvPr>
            <p:ph idx="1"/>
          </p:nvPr>
        </p:nvSpPr>
        <p:spPr>
          <a:ln/>
        </p:spPr>
        <p:txBody>
          <a:bodyPr/>
          <a:lstStyle/>
          <a:p>
            <a:pPr>
              <a:defRPr/>
            </a:pPr>
            <a:r>
              <a:rPr lang="en-US" altLang="ja-JP" dirty="0" smtClean="0"/>
              <a:t>Completed </a:t>
            </a:r>
            <a:r>
              <a:rPr lang="en-US" altLang="ja-JP" dirty="0"/>
              <a:t>comment resolution of 723 comments received in </a:t>
            </a:r>
            <a:r>
              <a:rPr lang="en-US" altLang="ja-JP" dirty="0" smtClean="0"/>
              <a:t>LB236</a:t>
            </a:r>
            <a:br>
              <a:rPr lang="en-US" altLang="ja-JP" dirty="0" smtClean="0"/>
            </a:br>
            <a:endParaRPr lang="en-US" altLang="ja-JP" dirty="0" smtClean="0"/>
          </a:p>
          <a:p>
            <a:pPr>
              <a:defRPr/>
            </a:pPr>
            <a:r>
              <a:rPr lang="en-US" altLang="ja-JP" dirty="0" smtClean="0"/>
              <a:t>Approved motion for Working Group Letter Ballot on P802.11REVmd D3.0</a:t>
            </a:r>
            <a:br>
              <a:rPr lang="en-US" altLang="ja-JP" dirty="0" smtClean="0"/>
            </a:br>
            <a:r>
              <a:rPr lang="en-US" dirty="0"/>
              <a:t>Recirculation ballot on P802.11REVmd expected to open October </a:t>
            </a:r>
            <a:r>
              <a:rPr lang="en-US" dirty="0" smtClean="0"/>
              <a:t>14</a:t>
            </a:r>
            <a:r>
              <a:rPr lang="en-US" baseline="30000" dirty="0" smtClean="0"/>
              <a:t>th</a:t>
            </a:r>
            <a:endParaRPr lang="en-US" dirty="0" smtClean="0"/>
          </a:p>
          <a:p>
            <a:pPr>
              <a:defRPr/>
            </a:pPr>
            <a:r>
              <a:rPr lang="en-US" dirty="0"/>
              <a:t>	</a:t>
            </a:r>
            <a:r>
              <a:rPr lang="en-US" dirty="0" smtClean="0"/>
              <a:t>Plan to request EC approval for SB in November 2019</a:t>
            </a:r>
            <a:endParaRPr lang="en-US" dirty="0"/>
          </a:p>
          <a:p>
            <a:pPr>
              <a:defRPr/>
            </a:pPr>
            <a:endParaRPr lang="en-US" altLang="ja-JP" dirty="0"/>
          </a:p>
          <a:p>
            <a:pPr>
              <a:defRPr/>
            </a:pPr>
            <a:r>
              <a:rPr lang="en-US" altLang="ja-JP" dirty="0" smtClean="0"/>
              <a:t>Planned teleconference: 2019-11-01 10am Eastern, 2 hours</a:t>
            </a:r>
          </a:p>
          <a:p>
            <a:r>
              <a:rPr lang="en-US" dirty="0" smtClean="0"/>
              <a:t>Agenda</a:t>
            </a:r>
            <a:r>
              <a:rPr lang="en-US" dirty="0"/>
              <a:t>: </a:t>
            </a:r>
            <a:r>
              <a:rPr lang="en-US" dirty="0">
                <a:solidFill>
                  <a:schemeClr val="tx1"/>
                </a:solidFill>
                <a:hlinkClick r:id="rId3"/>
              </a:rPr>
              <a:t>https://</a:t>
            </a:r>
            <a:r>
              <a:rPr lang="en-US" dirty="0" smtClean="0">
                <a:solidFill>
                  <a:schemeClr val="tx1"/>
                </a:solidFill>
                <a:hlinkClick r:id="rId3"/>
              </a:rPr>
              <a:t>mentor.ieee.org/802.11/dcn/19/11-19-1374-08-000m-2019-september-tgmd-agenda.pptx</a:t>
            </a:r>
            <a:r>
              <a:rPr lang="en-US" dirty="0" smtClean="0">
                <a:solidFill>
                  <a:schemeClr val="tx1"/>
                </a:solidFill>
              </a:rPr>
              <a:t> </a:t>
            </a:r>
            <a:endParaRPr lang="en-US" dirty="0">
              <a:solidFill>
                <a:schemeClr val="tx1"/>
              </a:solidFill>
            </a:endParaRPr>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36582" y="769830"/>
            <a:ext cx="10164818" cy="5554770"/>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081831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Schedule</a:t>
            </a:r>
            <a:endParaRPr lang="en-GB" dirty="0"/>
          </a:p>
        </p:txBody>
      </p:sp>
      <p:sp>
        <p:nvSpPr>
          <p:cNvPr id="3" name="Content Placeholder 2"/>
          <p:cNvSpPr>
            <a:spLocks noGrp="1"/>
          </p:cNvSpPr>
          <p:nvPr>
            <p:ph idx="1"/>
          </p:nvPr>
        </p:nvSpPr>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dirty="0" smtClean="0"/>
              <a:t>September </a:t>
            </a:r>
            <a:r>
              <a:rPr lang="en-US" altLang="en-US" dirty="0"/>
              <a:t>2019 – D3.0 WGLB Recirculation LB </a:t>
            </a:r>
          </a:p>
          <a:p>
            <a:pPr>
              <a:lnSpc>
                <a:spcPct val="80000"/>
              </a:lnSpc>
            </a:pPr>
            <a:r>
              <a:rPr lang="en-US" altLang="en-US" dirty="0" smtClean="0"/>
              <a:t>September </a:t>
            </a:r>
            <a:r>
              <a:rPr lang="en-US" altLang="en-US" dirty="0"/>
              <a:t>2019 – Form SB Pool </a:t>
            </a:r>
            <a:r>
              <a:rPr lang="en-US" altLang="en-US" dirty="0" smtClean="0"/>
              <a:t> - Pool formation is open, closes 2019-10-11</a:t>
            </a:r>
            <a:br>
              <a:rPr lang="en-US" altLang="en-US" dirty="0" smtClean="0"/>
            </a:br>
            <a:endParaRPr lang="en-US" altLang="en-US" dirty="0"/>
          </a:p>
          <a:p>
            <a:pPr>
              <a:lnSpc>
                <a:spcPct val="80000"/>
              </a:lnSpc>
            </a:pPr>
            <a:r>
              <a:rPr lang="en-US" altLang="en-US" dirty="0"/>
              <a:t>November 2019 – D3.0 Recirculation (unchanged)</a:t>
            </a:r>
          </a:p>
          <a:p>
            <a:pPr>
              <a:lnSpc>
                <a:spcPct val="80000"/>
              </a:lnSpc>
            </a:pPr>
            <a:r>
              <a:rPr lang="en-US" altLang="en-US" dirty="0"/>
              <a:t>December 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a:p>
            <a:endParaRPr lang="en-GB" dirty="0"/>
          </a:p>
        </p:txBody>
      </p:sp>
      <p:sp>
        <p:nvSpPr>
          <p:cNvPr id="7" name="Footer Placeholder 6"/>
          <p:cNvSpPr>
            <a:spLocks noGrp="1"/>
          </p:cNvSpPr>
          <p:nvPr>
            <p:ph type="ftr" idx="14"/>
          </p:nvPr>
        </p:nvSpPr>
        <p:spPr/>
        <p:txBody>
          <a:bodyPr/>
          <a:lstStyle/>
          <a:p>
            <a:r>
              <a:rPr lang="en-GB" smtClean="0"/>
              <a:t>Dorothy Stanley, HPE</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altLang="en-US" dirty="0" smtClean="0"/>
              <a:t>PAR: </a:t>
            </a:r>
            <a:r>
              <a:rPr lang="en-US" altLang="en-US" dirty="0" smtClean="0">
                <a:hlinkClick r:id="rId3"/>
              </a:rPr>
              <a:t>https://mentor.ieee.org/802.11/dcn/17/11-17-0004-03-0000-revision-par-proposal-tgmd.doc</a:t>
            </a:r>
            <a:r>
              <a:rPr lang="en-US" altLang="en-US" dirty="0" smtClean="0"/>
              <a:t> </a:t>
            </a:r>
          </a:p>
          <a:p>
            <a:r>
              <a:rPr lang="en-US" altLang="en-US" dirty="0" smtClean="0"/>
              <a:t>Approved </a:t>
            </a:r>
            <a:r>
              <a:rPr lang="en-US" altLang="en-US" dirty="0"/>
              <a:t>PARs: </a:t>
            </a:r>
            <a:r>
              <a:rPr lang="en-US" altLang="en-US" dirty="0">
                <a:hlinkClick r:id="rId4"/>
              </a:rPr>
              <a:t>https://standards.ieee.org/about/sba/index.html</a:t>
            </a:r>
            <a:r>
              <a:rPr lang="en-US" altLang="en-US" dirty="0"/>
              <a:t> </a:t>
            </a:r>
          </a:p>
          <a:p>
            <a:r>
              <a:rPr lang="en-US" altLang="en-US" dirty="0"/>
              <a:t>Comment spreadsheet: </a:t>
            </a:r>
            <a:r>
              <a:rPr lang="en-US" altLang="en-US" dirty="0">
                <a:hlinkClick r:id="rId5"/>
              </a:rPr>
              <a:t>https://mentor.ieee.org/802.11/dcn/18/11-18-0611-21-000m-revmd-wg-ballot-comments.xls</a:t>
            </a:r>
            <a:r>
              <a:rPr lang="en-US" altLang="en-US" dirty="0"/>
              <a:t> </a:t>
            </a:r>
          </a:p>
          <a:p>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September 2019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2019-09-19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1973631131"/>
              </p:ext>
            </p:extLst>
          </p:nvPr>
        </p:nvGraphicFramePr>
        <p:xfrm>
          <a:off x="1143001" y="2590799"/>
          <a:ext cx="9829800" cy="2981865"/>
        </p:xfrm>
        <a:graphic>
          <a:graphicData uri="http://schemas.openxmlformats.org/presentationml/2006/ole">
            <mc:AlternateContent xmlns:mc="http://schemas.openxmlformats.org/markup-compatibility/2006">
              <mc:Choice xmlns:v="urn:schemas-microsoft-com:vml" Requires="v">
                <p:oleObj spid="_x0000_s11268"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1" y="2590799"/>
                        <a:ext cx="9829800" cy="298186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3880654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type="body" idx="1"/>
          </p:nvPr>
        </p:nvSpPr>
        <p:spPr/>
        <p:txBody>
          <a:bodyPr/>
          <a:lstStyle/>
          <a:p>
            <a:pPr>
              <a:buFontTx/>
              <a:buNone/>
            </a:pPr>
            <a:r>
              <a:rPr lang="en-US" dirty="0"/>
              <a:t>This document is the closing report for the TGax for the September 2019 session.</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267481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762000" y="1905000"/>
            <a:ext cx="10668000" cy="4572000"/>
          </a:xfrm>
        </p:spPr>
        <p:txBody>
          <a:bodyPr/>
          <a:lstStyle/>
          <a:p>
            <a:pPr marL="457200" indent="-457200">
              <a:buFont typeface="Arial" panose="020B0604020202020204" pitchFamily="34" charset="0"/>
              <a:buChar char="•"/>
            </a:pPr>
            <a:r>
              <a:rPr lang="en-CA" dirty="0"/>
              <a:t>The group completed the resolution of all comments received on draft 5.0.</a:t>
            </a:r>
          </a:p>
          <a:p>
            <a:pPr marL="457200" indent="-457200">
              <a:buFont typeface="Arial" panose="020B0604020202020204" pitchFamily="34" charset="0"/>
              <a:buChar char="•"/>
            </a:pPr>
            <a:r>
              <a:rPr lang="en-CA" dirty="0"/>
              <a:t>Motion passed in the TG to instruct the Editor to prepare draft 5.0 and start a 15-day recirculation ballot.</a:t>
            </a:r>
          </a:p>
          <a:p>
            <a:pPr marL="457200" indent="-457200">
              <a:buFont typeface="Arial" panose="020B0604020202020204" pitchFamily="34" charset="0"/>
              <a:buChar char="•"/>
            </a:pPr>
            <a:r>
              <a:rPr lang="en-CA" dirty="0"/>
              <a:t>Motion passed to approve the new revision of the TG Coexistence Assurance document. </a:t>
            </a:r>
            <a:r>
              <a:rPr lang="en-CA" sz="1800" dirty="0"/>
              <a:t>	</a:t>
            </a:r>
          </a:p>
          <a:p>
            <a:pPr marL="857250" lvl="1" indent="-457200">
              <a:buFont typeface="Arial" panose="020B0604020202020204" pitchFamily="34" charset="0"/>
              <a:buChar char="•"/>
            </a:pPr>
            <a:r>
              <a:rPr lang="en-CA" dirty="0">
                <a:hlinkClick r:id="rId3"/>
              </a:rPr>
              <a:t>https://mentor.ieee.org/802.11/dcn/16/11-16-1348-06-00ax-coexistence-assurance.docx</a:t>
            </a:r>
            <a:r>
              <a:rPr lang="en-CA" sz="1400" dirty="0"/>
              <a:t> </a:t>
            </a:r>
          </a:p>
          <a:p>
            <a:pPr marL="457200" indent="-457200">
              <a:buFont typeface="Arial" panose="020B0604020202020204" pitchFamily="34" charset="0"/>
              <a:buChar char="•"/>
            </a:pPr>
            <a:r>
              <a:rPr lang="en-CA" dirty="0"/>
              <a:t>Motion passed to approve the TG MDR</a:t>
            </a:r>
          </a:p>
          <a:p>
            <a:pPr marL="457200" indent="-457200">
              <a:buFont typeface="Arial" panose="020B0604020202020204" pitchFamily="34" charset="0"/>
              <a:buChar char="•"/>
            </a:pPr>
            <a:r>
              <a:rPr lang="en-CA" dirty="0"/>
              <a:t>The TG agenda is available at:</a:t>
            </a:r>
          </a:p>
          <a:p>
            <a:pPr marL="857250" lvl="1" indent="-457200">
              <a:buFont typeface="Arial" panose="020B0604020202020204" pitchFamily="34" charset="0"/>
              <a:buChar char="•"/>
            </a:pPr>
            <a:r>
              <a:rPr lang="en-CA" dirty="0">
                <a:hlinkClick r:id="rId4"/>
              </a:rPr>
              <a:t>https://mentor.ieee.org/802.11/dcn</a:t>
            </a:r>
            <a:r>
              <a:rPr lang="en-CA">
                <a:hlinkClick r:id="rId4"/>
              </a:rPr>
              <a:t>/19/11-19-1409-06-00ax-tgax-september-2019-meeting-agenda</a:t>
            </a:r>
            <a:r>
              <a:rPr lang="en-CA" dirty="0">
                <a:hlinkClick r:id="rId4"/>
              </a:rPr>
              <a:t>.pptx</a:t>
            </a:r>
            <a:r>
              <a:rPr lang="en-CA" dirty="0"/>
              <a:t> </a:t>
            </a:r>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009820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November 2019 Goals</a:t>
            </a:r>
          </a:p>
        </p:txBody>
      </p:sp>
      <p:sp>
        <p:nvSpPr>
          <p:cNvPr id="10246" name="Rectangle 3"/>
          <p:cNvSpPr>
            <a:spLocks noGrp="1" noChangeArrowheads="1"/>
          </p:cNvSpPr>
          <p:nvPr>
            <p:ph type="body" idx="1"/>
          </p:nvPr>
        </p:nvSpPr>
        <p:spPr>
          <a:xfrm>
            <a:off x="838200" y="1676400"/>
            <a:ext cx="10515600" cy="4419600"/>
          </a:xfrm>
        </p:spPr>
        <p:txBody>
          <a:bodyPr/>
          <a:lstStyle/>
          <a:p>
            <a:pPr>
              <a:buFont typeface="Arial" panose="020B0604020202020204" pitchFamily="34" charset="0"/>
              <a:buChar char="•"/>
            </a:pPr>
            <a:r>
              <a:rPr lang="en-US" sz="2800" dirty="0"/>
              <a:t>Start working on comments received on draft D5.0</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3507001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pPr>
              <a:buFont typeface="Arial"/>
              <a:buChar char="•"/>
            </a:pPr>
            <a:r>
              <a:rPr lang="en-US" sz="2800" dirty="0"/>
              <a:t>As needed</a:t>
            </a:r>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168930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September 2019 Closing Report</a:t>
            </a:r>
          </a:p>
        </p:txBody>
      </p:sp>
      <p:sp>
        <p:nvSpPr>
          <p:cNvPr id="15366"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a:t>Date:</a:t>
            </a:r>
            <a:r>
              <a:rPr lang="en-US" altLang="en-US" sz="2000" b="0"/>
              <a:t> 2019-09-20</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2292"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type="body" idx="1"/>
          </p:nvPr>
        </p:nvSpPr>
        <p:spPr/>
        <p:txBody>
          <a:bodyPr/>
          <a:lstStyle/>
          <a:p>
            <a:pPr marL="0" algn="just"/>
            <a:r>
              <a:rPr lang="en-US" altLang="en-US" smtClean="0"/>
              <a:t>This document is the closing report for Task Group AY for the September 2019 session.</a:t>
            </a: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Resolved all the remaining comments received from the second recirculation working group technical letter ballot, LB242, on Draft 4.0</a:t>
            </a:r>
          </a:p>
          <a:p>
            <a:pPr algn="just">
              <a:spcBef>
                <a:spcPts val="1225"/>
              </a:spcBef>
            </a:pPr>
            <a:r>
              <a:rPr lang="en-CA" altLang="en-US"/>
              <a:t>Approve a 15-day recirculation working group technical letter ballot on Draft 5.0</a:t>
            </a:r>
          </a:p>
          <a:p>
            <a:pPr lvl="1" algn="just">
              <a:spcBef>
                <a:spcPts val="600"/>
              </a:spcBef>
            </a:pPr>
            <a:r>
              <a:rPr lang="en-CA" altLang="en-US"/>
              <a:t>The ballot starts only after P802.11REVmd D3.0 is available</a:t>
            </a:r>
          </a:p>
          <a:p>
            <a:pPr algn="just">
              <a:spcBef>
                <a:spcPts val="1225"/>
              </a:spcBef>
            </a:pPr>
            <a:r>
              <a:rPr lang="en-CA" altLang="en-US"/>
              <a:t>Reviewed 2 technical contributions</a:t>
            </a:r>
          </a:p>
          <a:p>
            <a:pPr lvl="1" algn="just">
              <a:spcBef>
                <a:spcPts val="600"/>
              </a:spcBef>
            </a:pPr>
            <a:endParaRPr lang="en-CA" altLang="en-US"/>
          </a:p>
          <a:p>
            <a:pPr lvl="1"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4100"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Robert Stacey, Intel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Timeline update</a:t>
            </a:r>
          </a:p>
          <a:p>
            <a:pPr algn="ctr">
              <a:spcBef>
                <a:spcPct val="0"/>
              </a:spcBef>
              <a:buFontTx/>
              <a:buNone/>
            </a:pPr>
            <a:r>
              <a:rPr lang="en-US" altLang="en-US" sz="1800">
                <a:solidFill>
                  <a:schemeClr val="tx2"/>
                </a:solidFill>
              </a:rPr>
              <a:t>(changes are shown in red)</a:t>
            </a:r>
          </a:p>
        </p:txBody>
      </p:sp>
      <p:sp>
        <p:nvSpPr>
          <p:cNvPr id="21510" name="Rectangle 3"/>
          <p:cNvSpPr txBox="1">
            <a:spLocks noChangeArrowheads="1"/>
          </p:cNvSpPr>
          <p:nvPr/>
        </p:nvSpPr>
        <p:spPr bwMode="auto">
          <a:xfrm>
            <a:off x="2286000" y="1839914"/>
            <a:ext cx="7772400" cy="448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tabLst>
                <a:tab pos="131445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131445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131445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131445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131445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1314450" algn="l"/>
              </a:tabLst>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sz="1800"/>
              <a:t>2019/09:	Third recirculation WGLB on Draft 5.0</a:t>
            </a:r>
          </a:p>
          <a:p>
            <a:pPr algn="just">
              <a:spcBef>
                <a:spcPts val="600"/>
              </a:spcBef>
            </a:pPr>
            <a:r>
              <a:rPr lang="en-US" altLang="en-US" sz="1800"/>
              <a:t>2019/11: 	Seek EC approval for SA technical letter ballot</a:t>
            </a:r>
          </a:p>
          <a:p>
            <a:pPr algn="just">
              <a:spcBef>
                <a:spcPts val="600"/>
              </a:spcBef>
            </a:pPr>
            <a:r>
              <a:rPr lang="en-US" altLang="en-US" sz="1800"/>
              <a:t>2019/11: 	Fourth recirculation WGLB on Draft 5.0 (i.e., unchanged draft)</a:t>
            </a:r>
          </a:p>
          <a:p>
            <a:pPr algn="just">
              <a:spcBef>
                <a:spcPts val="600"/>
              </a:spcBef>
            </a:pPr>
            <a:r>
              <a:rPr lang="en-US" altLang="en-US" sz="1800">
                <a:solidFill>
                  <a:srgbClr val="FF3300"/>
                </a:solidFill>
              </a:rPr>
              <a:t>2019/11:	Reform the SA letter ballot pool, if needed</a:t>
            </a:r>
          </a:p>
          <a:p>
            <a:pPr algn="just">
              <a:spcBef>
                <a:spcPts val="600"/>
              </a:spcBef>
            </a:pPr>
            <a:r>
              <a:rPr lang="en-US" altLang="en-US" sz="1800">
                <a:solidFill>
                  <a:srgbClr val="FF3300"/>
                </a:solidFill>
              </a:rPr>
              <a:t>2020/01</a:t>
            </a:r>
            <a:r>
              <a:rPr lang="en-US" altLang="en-US" sz="1800"/>
              <a:t>:	Initial SA technical letter ballot (Draft 5.0)</a:t>
            </a:r>
          </a:p>
          <a:p>
            <a:pPr algn="just">
              <a:spcBef>
                <a:spcPts val="600"/>
              </a:spcBef>
            </a:pPr>
            <a:r>
              <a:rPr lang="en-US" altLang="en-US" sz="1800"/>
              <a:t>2020/03: 	First recirculation SA letter ballot (Draft 6.0)</a:t>
            </a:r>
          </a:p>
          <a:p>
            <a:pPr algn="just">
              <a:spcBef>
                <a:spcPts val="600"/>
              </a:spcBef>
            </a:pPr>
            <a:r>
              <a:rPr lang="en-US" altLang="en-US" sz="1800"/>
              <a:t>2020/04: 	Second Recirculation SA Ballot (Draft 7.0)</a:t>
            </a:r>
          </a:p>
          <a:p>
            <a:pPr algn="just">
              <a:spcBef>
                <a:spcPts val="600"/>
              </a:spcBef>
            </a:pPr>
            <a:r>
              <a:rPr lang="en-US" altLang="en-US" sz="1800"/>
              <a:t>2020/05:	Third Recirculation SA Ballot (Draft 7.0 unchanged)</a:t>
            </a:r>
          </a:p>
          <a:p>
            <a:pPr algn="just">
              <a:spcBef>
                <a:spcPts val="600"/>
              </a:spcBef>
            </a:pPr>
            <a:r>
              <a:rPr lang="en-US" altLang="en-US" sz="1800"/>
              <a:t>2020/07:  	Final 802.11 WG approval</a:t>
            </a:r>
          </a:p>
          <a:p>
            <a:pPr algn="just">
              <a:spcBef>
                <a:spcPts val="600"/>
              </a:spcBef>
            </a:pPr>
            <a:r>
              <a:rPr lang="en-US" altLang="en-US" sz="1800"/>
              <a:t>2020/07:  	Final EC approval</a:t>
            </a:r>
          </a:p>
          <a:p>
            <a:pPr algn="just">
              <a:spcBef>
                <a:spcPts val="600"/>
              </a:spcBef>
            </a:pPr>
            <a:r>
              <a:rPr lang="en-US" altLang="en-US" sz="1800"/>
              <a:t>2020/09:	RevCom &amp; Standards Board Final</a:t>
            </a:r>
          </a:p>
          <a:p>
            <a:pPr lvl="1" algn="just">
              <a:spcBef>
                <a:spcPts val="600"/>
              </a:spcBef>
            </a:pPr>
            <a:endParaRPr lang="en-US" altLang="en-US" sz="1600"/>
          </a:p>
          <a:p>
            <a:pPr lvl="1" algn="just">
              <a:spcBef>
                <a:spcPts val="600"/>
              </a:spcBef>
            </a:pPr>
            <a:endParaRPr lang="en-US" altLang="en-US" sz="1600"/>
          </a:p>
          <a:p>
            <a:pPr lvl="1">
              <a:spcBef>
                <a:spcPts val="600"/>
              </a:spcBef>
            </a:pPr>
            <a:endParaRPr lang="en-US" altLang="en-US" sz="1600"/>
          </a:p>
          <a:p>
            <a:pPr lvl="1">
              <a:spcBef>
                <a:spcPts val="600"/>
              </a:spcBef>
            </a:pPr>
            <a:endParaRPr lang="en-US" altLang="en-US" sz="1600"/>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November 2019 plenary</a:t>
            </a:r>
          </a:p>
        </p:txBody>
      </p:sp>
      <p:sp>
        <p:nvSpPr>
          <p:cNvPr id="23556"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Draft 5.0</a:t>
            </a:r>
          </a:p>
          <a:p>
            <a:pPr algn="just">
              <a:spcBef>
                <a:spcPts val="1225"/>
              </a:spcBef>
            </a:pPr>
            <a:r>
              <a:rPr lang="en-US" altLang="en-US"/>
              <a:t>Draft readiness for the initial Standards Association (SA) technical letter ballot</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5604"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None</a:t>
            </a: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3316"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Jonathan Segev, Intel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smtClean="0"/>
              <a:t>This </a:t>
            </a:r>
            <a:r>
              <a:rPr lang="en-US" dirty="0"/>
              <a:t>document is the </a:t>
            </a:r>
            <a:r>
              <a:rPr lang="en-US" dirty="0" err="1"/>
              <a:t>TGaz</a:t>
            </a:r>
            <a:r>
              <a:rPr lang="en-US" dirty="0"/>
              <a:t> Next Generation Positioning closing report for the </a:t>
            </a:r>
            <a:r>
              <a:rPr lang="en-US" dirty="0" smtClean="0"/>
              <a:t>Vietnam, Sep. 2019 </a:t>
            </a:r>
            <a:r>
              <a:rPr lang="en-US" dirty="0"/>
              <a:t>meeting.</a:t>
            </a:r>
          </a:p>
          <a:p>
            <a:pPr indent="12700" algn="just">
              <a:spcBef>
                <a:spcPct val="20000"/>
              </a:spcBef>
            </a:pPr>
            <a:endParaRPr lang="en-US" altLang="en-US"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a:t>
            </a:r>
            <a:r>
              <a:rPr lang="en-US" b="0" dirty="0" smtClean="0"/>
              <a:t>240 technical </a:t>
            </a:r>
            <a:r>
              <a:rPr lang="en-US" b="0" dirty="0"/>
              <a:t>comments.</a:t>
            </a:r>
          </a:p>
          <a:p>
            <a:pPr>
              <a:buFont typeface="Arial" panose="020B0604020202020204" pitchFamily="34" charset="0"/>
              <a:buChar char="•"/>
            </a:pPr>
            <a:r>
              <a:rPr lang="en-US" b="0" dirty="0" smtClean="0"/>
              <a:t>Evaluated </a:t>
            </a:r>
            <a:r>
              <a:rPr lang="en-US" b="0" dirty="0"/>
              <a:t>current status and plans for re-circulation ballot.</a:t>
            </a:r>
          </a:p>
          <a:p>
            <a:pPr>
              <a:buFont typeface="Arial" panose="020B0604020202020204" pitchFamily="34" charset="0"/>
              <a:buChar char="•"/>
            </a:pPr>
            <a:r>
              <a:rPr lang="en-US" b="0" dirty="0"/>
              <a:t>Group met for 8 meeting slots and reviewed a total of </a:t>
            </a:r>
            <a:r>
              <a:rPr lang="en-US" b="0" dirty="0" smtClean="0"/>
              <a:t>20 </a:t>
            </a:r>
            <a:r>
              <a:rPr lang="en-US" b="0" dirty="0"/>
              <a:t>submissions</a:t>
            </a:r>
            <a:r>
              <a:rPr lang="en-US" b="0" dirty="0" smtClean="0"/>
              <a:t>.</a:t>
            </a:r>
          </a:p>
          <a:p>
            <a:pPr>
              <a:buFont typeface="Arial" panose="020B0604020202020204" pitchFamily="34" charset="0"/>
              <a:buChar char="•"/>
            </a:pPr>
            <a:r>
              <a:rPr lang="en-US" b="0" dirty="0" smtClean="0"/>
              <a:t>Group updated its timeline to reflect target recirculation out of Nov. meeting. </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r>
              <a:rPr lang="en-US" smtClean="0"/>
              <a:t>Towards November </a:t>
            </a:r>
            <a:r>
              <a:rPr lang="en-US" dirty="0" smtClean="0"/>
              <a:t>Meeting and Beyond</a:t>
            </a:r>
            <a:endParaRPr lang="en-US" dirty="0"/>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smtClean="0"/>
              <a:t>Complete </a:t>
            </a:r>
            <a:r>
              <a:rPr lang="en-US" b="0" dirty="0"/>
              <a:t>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r>
              <a:rPr lang="en-US" b="0" dirty="0" smtClean="0"/>
              <a:t>.</a:t>
            </a:r>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a:p>
          <a:p>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2019 September</a:t>
            </a:r>
            <a:br>
              <a:rPr lang="en-US" altLang="en-US" dirty="0" smtClean="0"/>
            </a:br>
            <a:r>
              <a:rPr lang="en-US" altLang="en-US" dirty="0" err="1" smtClean="0"/>
              <a:t>TGba</a:t>
            </a:r>
            <a:r>
              <a:rPr lang="en-US" altLang="en-US" dirty="0" smtClean="0"/>
              <a:t> Closing Report</a:t>
            </a:r>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2019-9-18</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4340"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idx="11"/>
          </p:nvPr>
        </p:nvSpPr>
        <p:spPr/>
        <p:txBody>
          <a:bodyPr/>
          <a:lstStyle/>
          <a:p>
            <a:r>
              <a:rPr lang="en-GB" smtClean="0"/>
              <a:t>Minyoung Park, Intel</a:t>
            </a:r>
            <a:endParaRPr lang="en-GB"/>
          </a:p>
        </p:txBody>
      </p:sp>
      <p:sp>
        <p:nvSpPr>
          <p:cNvPr id="3" name="Slide Number Placeholder 2"/>
          <p:cNvSpPr>
            <a:spLocks noGrp="1"/>
          </p:cNvSpPr>
          <p:nvPr>
            <p:ph type="sldNum" idx="12"/>
          </p:nvPr>
        </p:nvSpPr>
        <p:spPr/>
        <p:txBody>
          <a:bodyPr/>
          <a:lstStyle/>
          <a:p>
            <a:r>
              <a:rPr lang="en-GB" smtClean="0"/>
              <a:t>Slide </a:t>
            </a:r>
            <a:fld id="{06B781AF-4CCF-49B0-A572-DE54FBE5D942}" type="slidenum">
              <a:rPr lang="en-GB" smtClean="0"/>
              <a:pPr/>
              <a:t>58</a:t>
            </a:fld>
            <a:endParaRPr lang="en-GB"/>
          </a:p>
        </p:txBody>
      </p:sp>
      <p:sp>
        <p:nvSpPr>
          <p:cNvPr id="6" name="Date Placeholder 5"/>
          <p:cNvSpPr>
            <a:spLocks noGrp="1"/>
          </p:cNvSpPr>
          <p:nvPr>
            <p:ph type="dt" idx="10"/>
          </p:nvPr>
        </p:nvSpPr>
        <p:spPr/>
        <p:txBody>
          <a:bodyPr/>
          <a:lstStyle/>
          <a:p>
            <a:r>
              <a:rPr lang="en-US" smtClean="0"/>
              <a:t>September 2019</a:t>
            </a:r>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1447800" y="1600201"/>
            <a:ext cx="9372599" cy="4875213"/>
          </a:xfrm>
        </p:spPr>
        <p:txBody>
          <a:bodyPr/>
          <a:lstStyle/>
          <a:p>
            <a:endParaRPr lang="en-US" altLang="en-US" dirty="0" smtClean="0"/>
          </a:p>
          <a:p>
            <a:pPr>
              <a:defRPr/>
            </a:pPr>
            <a:r>
              <a:rPr lang="en-US" altLang="en-US" dirty="0" smtClean="0"/>
              <a:t>Completed comment resolution on D3.0 (LB241)</a:t>
            </a:r>
          </a:p>
          <a:p>
            <a:pPr>
              <a:defRPr/>
            </a:pPr>
            <a:r>
              <a:rPr lang="en-US" altLang="en-US" dirty="0" smtClean="0"/>
              <a:t>Approved 15-day WG recirculation letter ballot</a:t>
            </a:r>
          </a:p>
          <a:p>
            <a:pPr>
              <a:defRPr/>
            </a:pPr>
            <a:r>
              <a:rPr lang="en-US" altLang="en-US" dirty="0" smtClean="0"/>
              <a:t>Reviewed </a:t>
            </a:r>
            <a:r>
              <a:rPr lang="en-US" altLang="en-US" dirty="0"/>
              <a:t>TG timeline</a:t>
            </a:r>
          </a:p>
          <a:p>
            <a:r>
              <a:rPr lang="en-US" altLang="en-US" dirty="0" smtClean="0"/>
              <a:t>Agenda: doc:11-19/1418r9</a:t>
            </a:r>
          </a:p>
          <a:p>
            <a:endParaRPr lang="en-US" altLang="en-US" dirty="0" smtClean="0"/>
          </a:p>
          <a:p>
            <a:endParaRPr lang="en-US" altLang="en-US" dirty="0" smtClean="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 17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a:t>
            </a:r>
            <a:r>
              <a:rPr lang="en-GB" sz="2000" dirty="0" smtClean="0"/>
              <a:t>D3.0 out of September; plan is to have unchanged draft and enter SB in Nov</a:t>
            </a:r>
            <a:endParaRPr lang="en-GB" sz="2000" dirty="0"/>
          </a:p>
          <a:p>
            <a:r>
              <a:rPr lang="en-GB" sz="2000" dirty="0"/>
              <a:t>11ax </a:t>
            </a:r>
            <a:r>
              <a:rPr lang="en-US" sz="2000" dirty="0"/>
              <a:t>–    </a:t>
            </a:r>
            <a:r>
              <a:rPr lang="en-US" sz="2000" dirty="0" smtClean="0"/>
              <a:t>D5.0 out of September; hope is to have an unchanged draft, but likely to </a:t>
            </a:r>
            <a:r>
              <a:rPr lang="en-US" sz="2000" dirty="0" err="1" smtClean="0"/>
              <a:t>recirc</a:t>
            </a:r>
            <a:r>
              <a:rPr lang="en-US" sz="2000" dirty="0" smtClean="0"/>
              <a:t> out of Nov and enter SB in Dec</a:t>
            </a:r>
            <a:endParaRPr lang="en-US" sz="2000" dirty="0"/>
          </a:p>
          <a:p>
            <a:r>
              <a:rPr lang="en-US" sz="2000" dirty="0"/>
              <a:t>11ay –   </a:t>
            </a:r>
            <a:r>
              <a:rPr lang="en-US" sz="2000" dirty="0" smtClean="0"/>
              <a:t>D5.0 out of September; plan is to have an unchanged draft and enter SB in Nov</a:t>
            </a:r>
            <a:endParaRPr lang="en-GB" sz="2000" dirty="0"/>
          </a:p>
          <a:p>
            <a:r>
              <a:rPr lang="en-GB" sz="2000" dirty="0"/>
              <a:t>11az – </a:t>
            </a:r>
            <a:r>
              <a:rPr lang="en-US" sz="2000" dirty="0"/>
              <a:t> </a:t>
            </a:r>
            <a:r>
              <a:rPr lang="en-US" sz="2000" dirty="0" smtClean="0"/>
              <a:t>Hope to release D2.0 out of September; probably only out of Nov</a:t>
            </a:r>
            <a:endParaRPr lang="en-GB" sz="2000" dirty="0"/>
          </a:p>
          <a:p>
            <a:r>
              <a:rPr lang="en-GB" sz="2000" dirty="0"/>
              <a:t>11ba –  </a:t>
            </a:r>
            <a:r>
              <a:rPr lang="en-GB" sz="2000" dirty="0" smtClean="0"/>
              <a:t>D4.0 out of September; Start MDR on D4.0</a:t>
            </a:r>
          </a:p>
          <a:p>
            <a:r>
              <a:rPr lang="en-GB" sz="2000" dirty="0" smtClean="0"/>
              <a:t>11bb </a:t>
            </a:r>
            <a:r>
              <a:rPr lang="en-GB" sz="2000" dirty="0"/>
              <a:t>–  </a:t>
            </a:r>
            <a:r>
              <a:rPr lang="en-GB" sz="2000" dirty="0" smtClean="0"/>
              <a:t>Discussing </a:t>
            </a:r>
            <a:r>
              <a:rPr lang="en-GB" sz="2000" dirty="0" err="1" smtClean="0"/>
              <a:t>ToC</a:t>
            </a:r>
            <a:r>
              <a:rPr lang="en-GB" sz="2000" dirty="0" smtClean="0"/>
              <a:t>; D0.1 out of September</a:t>
            </a:r>
            <a:endParaRPr lang="en-GB" sz="2000" dirty="0"/>
          </a:p>
          <a:p>
            <a:r>
              <a:rPr lang="en-GB" sz="2000" dirty="0"/>
              <a:t>11bc –  </a:t>
            </a:r>
            <a:r>
              <a:rPr lang="en-GB" sz="2000" dirty="0" smtClean="0"/>
              <a:t>Working through submissions</a:t>
            </a:r>
            <a:endParaRPr lang="en-GB" sz="2000" dirty="0"/>
          </a:p>
          <a:p>
            <a:r>
              <a:rPr lang="en-GB" sz="2000" dirty="0"/>
              <a:t>11bd –  </a:t>
            </a:r>
            <a:r>
              <a:rPr lang="en-GB" sz="2000" dirty="0" smtClean="0"/>
              <a:t>D0.1 out of November</a:t>
            </a:r>
            <a:endParaRPr lang="en-GB" sz="2000" dirty="0"/>
          </a:p>
          <a:p>
            <a:r>
              <a:rPr lang="en-GB" sz="2000" dirty="0"/>
              <a:t>11be –  </a:t>
            </a:r>
            <a:r>
              <a:rPr lang="en-GB" sz="2000" dirty="0" smtClean="0"/>
              <a:t>Working through submissions</a:t>
            </a:r>
            <a:endParaRPr lang="en-GB" sz="2000" dirty="0"/>
          </a:p>
          <a:p>
            <a:endParaRPr lang="en-GB" sz="2000"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smtClean="0"/>
              <a:t>Goals for November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smtClean="0"/>
              <a:t>Comment assignment/resolution </a:t>
            </a:r>
            <a:r>
              <a:rPr lang="en-US" altLang="en-US" dirty="0"/>
              <a:t>on </a:t>
            </a:r>
            <a:r>
              <a:rPr lang="en-US" altLang="en-US" dirty="0" smtClean="0"/>
              <a:t>D4.0</a:t>
            </a:r>
            <a:endParaRPr lang="en-US" altLang="en-US" dirty="0"/>
          </a:p>
          <a:p>
            <a:pPr>
              <a:defRPr/>
            </a:pPr>
            <a:r>
              <a:rPr lang="en-US" altLang="en-US" dirty="0" smtClean="0"/>
              <a:t>Review </a:t>
            </a:r>
            <a:r>
              <a:rPr lang="en-US" altLang="en-US" dirty="0"/>
              <a:t>timeline</a:t>
            </a:r>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smtClean="0"/>
              <a:t>Three teleconference call (Mondays, </a:t>
            </a:r>
            <a:r>
              <a:rPr lang="en-US" altLang="en-US" sz="2400" b="1" dirty="0"/>
              <a:t>2</a:t>
            </a:r>
            <a:r>
              <a:rPr lang="en-US" altLang="en-US" sz="2400" b="1" dirty="0" smtClean="0"/>
              <a:t> hours):</a:t>
            </a:r>
            <a:endParaRPr lang="en-US" altLang="en-US" sz="2400" b="1" dirty="0"/>
          </a:p>
          <a:p>
            <a:pPr marL="685800" lvl="2" indent="-342900">
              <a:defRPr/>
            </a:pPr>
            <a:r>
              <a:rPr lang="en-US" altLang="en-US" sz="2400" b="1" dirty="0"/>
              <a:t>October 21st 10:00 ET</a:t>
            </a:r>
          </a:p>
          <a:p>
            <a:pPr marL="685800" lvl="2" indent="-342900">
              <a:defRPr/>
            </a:pPr>
            <a:r>
              <a:rPr lang="en-US" altLang="en-US" sz="2400" b="1" dirty="0"/>
              <a:t>October 28th 17:00 ET</a:t>
            </a:r>
          </a:p>
          <a:p>
            <a:pPr marL="685800" lvl="2" indent="-342900">
              <a:defRPr/>
            </a:pPr>
            <a:r>
              <a:rPr lang="en-US" altLang="en-US" sz="2400" b="1" dirty="0"/>
              <a:t>November 4th 23:00 ET</a:t>
            </a:r>
          </a:p>
          <a:p>
            <a:pPr marL="342900" lvl="2" indent="0">
              <a:buNone/>
              <a:defRPr/>
            </a:pPr>
            <a:endParaRPr lang="en-US" altLang="en-US" sz="2400" b="1" dirty="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Closing Report</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5364" name="Document" r:id="rId4" imgW="10440870" imgH="2539535" progId="Word.Document.8">
                  <p:embed/>
                </p:oleObj>
              </mc:Choice>
              <mc:Fallback>
                <p:oleObj name="Document" r:id="rId4" imgW="10440870" imgH="2539535" progId="Word.Document.8">
                  <p:embed/>
                  <p:pic>
                    <p:nvPicPr>
                      <p:cNvPr id="0" name=""/>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Nikola Serafimovski, pureLiFi</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62</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Light Communications Task Group closing report for the September 2019 session.</a:t>
            </a:r>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activities at the September meeting</a:t>
            </a:r>
          </a:p>
        </p:txBody>
      </p:sp>
      <p:sp>
        <p:nvSpPr>
          <p:cNvPr id="3" name="Content Placeholder 2"/>
          <p:cNvSpPr>
            <a:spLocks noGrp="1"/>
          </p:cNvSpPr>
          <p:nvPr>
            <p:ph idx="1"/>
          </p:nvPr>
        </p:nvSpPr>
        <p:spPr>
          <a:xfrm>
            <a:off x="632267" y="1628800"/>
            <a:ext cx="11026949" cy="4113213"/>
          </a:xfrm>
        </p:spPr>
        <p:txBody>
          <a:bodyPr/>
          <a:lstStyle/>
          <a:p>
            <a:pPr marL="457200" lvl="1" indent="0">
              <a:buFontTx/>
              <a:buNone/>
              <a:defRPr/>
            </a:pPr>
            <a:r>
              <a:rPr lang="en-US" altLang="en-US" sz="2400" b="1" u="sng" dirty="0"/>
              <a:t>Content</a:t>
            </a:r>
          </a:p>
          <a:p>
            <a:pPr marL="800100" lvl="1" indent="-342900" algn="just">
              <a:buFont typeface="Arial" panose="020B0604020202020204" pitchFamily="34" charset="0"/>
              <a:buChar char="•"/>
              <a:defRPr/>
            </a:pPr>
            <a:r>
              <a:rPr lang="en-GB" altLang="en-US" dirty="0" err="1"/>
              <a:t>TGbb</a:t>
            </a:r>
            <a:r>
              <a:rPr lang="en-GB" altLang="en-US" dirty="0"/>
              <a:t> considered proposals for PHY and MAC features</a:t>
            </a:r>
          </a:p>
          <a:p>
            <a:pPr marL="1200150" lvl="2" indent="-285750" algn="just">
              <a:buFont typeface="Arial" panose="020B0604020202020204" pitchFamily="34" charset="0"/>
              <a:buChar char="•"/>
              <a:defRPr/>
            </a:pPr>
            <a:r>
              <a:rPr lang="en-GB" altLang="en-US" sz="1600" dirty="0"/>
              <a:t>PHY proposals and simulation results (doc. 11-19/1625r3, doc. 11-19/1647r1, doc. 11-19/1522r2)</a:t>
            </a:r>
          </a:p>
          <a:p>
            <a:pPr marL="1200150" lvl="2" indent="-285750" algn="just">
              <a:buFont typeface="Arial" panose="020B0604020202020204" pitchFamily="34" charset="0"/>
              <a:buChar char="•"/>
              <a:defRPr/>
            </a:pPr>
            <a:r>
              <a:rPr lang="en-GB" altLang="en-US" sz="1600" dirty="0"/>
              <a:t>The channel flatness test from 11ax was applied to the LC channels (doc. 11-19/1639r0)</a:t>
            </a:r>
          </a:p>
          <a:p>
            <a:pPr marL="1200150" lvl="2" indent="-285750" algn="just">
              <a:buFont typeface="Arial" panose="020B0604020202020204" pitchFamily="34" charset="0"/>
              <a:buChar char="•"/>
              <a:defRPr/>
            </a:pPr>
            <a:r>
              <a:rPr lang="en-GB" altLang="en-US" sz="1600" dirty="0"/>
              <a:t>The use of Fast Session Transfer was agreed as a MAC feature for 11bb (doc. 11-19/1612r1)</a:t>
            </a:r>
          </a:p>
          <a:p>
            <a:pPr marL="1200150" lvl="2" indent="-285750" algn="just">
              <a:buFont typeface="Arial" panose="020B0604020202020204" pitchFamily="34" charset="0"/>
              <a:buChar char="•"/>
              <a:defRPr/>
            </a:pPr>
            <a:r>
              <a:rPr lang="en-GB" altLang="en-US" sz="1600" dirty="0"/>
              <a:t>Different channel access mechanisms were considered for the 11bb MAC (doc. 11-19/1666r0)</a:t>
            </a:r>
          </a:p>
          <a:p>
            <a:pPr marL="800100" lvl="1" indent="-342900" algn="just">
              <a:buFont typeface="Arial" panose="020B0604020202020204" pitchFamily="34" charset="0"/>
              <a:buChar char="•"/>
              <a:defRPr/>
            </a:pPr>
            <a:r>
              <a:rPr lang="en-GB" altLang="en-US" dirty="0"/>
              <a:t>Mandatory, common-mode PHY was agreed to be based on the 20 MHz, SISO profile from 11ax</a:t>
            </a:r>
            <a:endParaRPr lang="en-US" altLang="en-US" sz="1600" dirty="0"/>
          </a:p>
          <a:p>
            <a:pPr marL="800100" lvl="1" indent="-342900" algn="just">
              <a:buFont typeface="Arial" panose="020B0604020202020204" pitchFamily="34" charset="0"/>
              <a:buChar char="•"/>
              <a:defRPr/>
            </a:pPr>
            <a:r>
              <a:rPr lang="en-GB" altLang="en-US" dirty="0"/>
              <a:t>Copyright request was granted from ITU-T for material related to the LC-optimized PHY </a:t>
            </a:r>
            <a:br>
              <a:rPr lang="en-GB" altLang="en-US" dirty="0"/>
            </a:br>
            <a:r>
              <a:rPr lang="en-GB" altLang="en-US" dirty="0"/>
              <a:t>(doc. 11-19/1663r1)</a:t>
            </a:r>
          </a:p>
          <a:p>
            <a:pPr marL="800100" lvl="1" indent="-342900" algn="just">
              <a:buFont typeface="Arial" panose="020B0604020202020204" pitchFamily="34" charset="0"/>
              <a:buChar char="•"/>
              <a:defRPr/>
            </a:pPr>
            <a:r>
              <a:rPr lang="en-GB" altLang="en-US" dirty="0"/>
              <a:t>Agreed the general format of the Table of Content for the Draft D0.1</a:t>
            </a:r>
          </a:p>
          <a:p>
            <a:pPr marL="800100" lvl="1" indent="-342900" algn="just">
              <a:buFont typeface="Arial" panose="020B0604020202020204" pitchFamily="34" charset="0"/>
              <a:buChar char="•"/>
              <a:defRPr/>
            </a:pPr>
            <a:r>
              <a:rPr lang="en-GB" altLang="en-US" dirty="0"/>
              <a:t>The timeline for </a:t>
            </a:r>
            <a:r>
              <a:rPr lang="en-GB" altLang="en-US" dirty="0" err="1"/>
              <a:t>TGbb</a:t>
            </a:r>
            <a:r>
              <a:rPr lang="en-GB" altLang="en-US" dirty="0"/>
              <a:t> was revised (doc. 11-18/1290r4), planning to go to WG LB in July 2020 and SA ballot in Mar. 2021</a:t>
            </a:r>
          </a:p>
          <a:p>
            <a:pPr marL="457200" lvl="1" indent="0">
              <a:buFontTx/>
              <a:buNone/>
              <a:defRPr/>
            </a:pPr>
            <a:r>
              <a:rPr lang="en-US" altLang="en-US" b="1" dirty="0"/>
              <a:t>Meeting agenda and motions are available in doc. 11-19/1413r6</a:t>
            </a:r>
          </a:p>
          <a:p>
            <a:pPr marL="457200" lvl="1" indent="0">
              <a:buFontTx/>
              <a:buNone/>
              <a:defRPr/>
            </a:pPr>
            <a:r>
              <a:rPr lang="en-US" altLang="en-US" b="1" dirty="0"/>
              <a:t>Minutes of the meeting are available in doc. </a:t>
            </a:r>
            <a:r>
              <a:rPr lang="en-US" altLang="en-US" b="1"/>
              <a:t>11-19/1704r0</a:t>
            </a:r>
            <a:r>
              <a:rPr lang="en-US" altLang="en-US" b="1" dirty="0"/>
              <a:t>.</a:t>
            </a:r>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plan for Nov. 2019 meeting</a:t>
            </a:r>
          </a:p>
        </p:txBody>
      </p:sp>
      <p:sp>
        <p:nvSpPr>
          <p:cNvPr id="3" name="Content Placeholder 2"/>
          <p:cNvSpPr>
            <a:spLocks noGrp="1"/>
          </p:cNvSpPr>
          <p:nvPr>
            <p:ph idx="1"/>
          </p:nvPr>
        </p:nvSpPr>
        <p:spPr>
          <a:xfrm>
            <a:off x="632267" y="1628800"/>
            <a:ext cx="11026949" cy="4113213"/>
          </a:xfrm>
        </p:spPr>
        <p:txBody>
          <a:bodyPr/>
          <a:lstStyle/>
          <a:p>
            <a:pPr marL="800100" lvl="1" indent="-342900">
              <a:buFont typeface="Arial" panose="020B0604020202020204" pitchFamily="34" charset="0"/>
              <a:buChar char="•"/>
              <a:defRPr/>
            </a:pPr>
            <a:r>
              <a:rPr lang="en-US" altLang="en-US" sz="2400" dirty="0"/>
              <a:t>5 slots were requested</a:t>
            </a:r>
          </a:p>
          <a:p>
            <a:pPr marL="800100" lvl="1" indent="-342900">
              <a:buFont typeface="Arial" panose="020B0604020202020204" pitchFamily="34" charset="0"/>
              <a:buChar char="•"/>
              <a:defRPr/>
            </a:pPr>
            <a:r>
              <a:rPr lang="en-US" altLang="en-US" sz="2400" dirty="0"/>
              <a:t>Expect PHY text contributions for the mandatory and optional PHY modes</a:t>
            </a:r>
          </a:p>
          <a:p>
            <a:pPr marL="800100" lvl="1" indent="-342900">
              <a:buFont typeface="Arial" panose="020B0604020202020204" pitchFamily="34" charset="0"/>
              <a:buChar char="•"/>
              <a:defRPr/>
            </a:pPr>
            <a:r>
              <a:rPr lang="en-US" altLang="en-US" sz="2400" dirty="0"/>
              <a:t>PHY contributions to define the electrical spectrum mask and center frequency</a:t>
            </a:r>
          </a:p>
          <a:p>
            <a:pPr marL="800100" lvl="1" indent="-342900">
              <a:buFont typeface="Arial" panose="020B0604020202020204" pitchFamily="34" charset="0"/>
              <a:buChar char="•"/>
              <a:defRPr/>
            </a:pPr>
            <a:r>
              <a:rPr lang="en-US" altLang="en-US" sz="2400" dirty="0"/>
              <a:t>MAC pre-proposals</a:t>
            </a:r>
          </a:p>
          <a:p>
            <a:pPr marL="800100" lvl="1" indent="-342900">
              <a:buFont typeface="Arial" panose="020B0604020202020204" pitchFamily="34" charset="0"/>
              <a:buChar char="•"/>
              <a:defRPr/>
            </a:pPr>
            <a:r>
              <a:rPr lang="en-US" altLang="en-US" sz="2400" dirty="0"/>
              <a:t>Develop and agree Draft D0.1 with </a:t>
            </a:r>
            <a:r>
              <a:rPr lang="en-US" altLang="en-US" sz="2400"/>
              <a:t>initial text</a:t>
            </a:r>
            <a:endParaRPr lang="en-US" altLang="en-US" sz="2400" dirty="0" err="1"/>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1809442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2019-09-19</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6388"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a:solidFill>
                  <a:srgbClr val="000000"/>
                </a:solidFill>
              </a:rPr>
              <a:t>Authors:</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Abstract</a:t>
            </a:r>
          </a:p>
        </p:txBody>
      </p:sp>
      <p:sp>
        <p:nvSpPr>
          <p:cNvPr id="4098" name="Rectangle 2"/>
          <p:cNvSpPr>
            <a:spLocks noGrp="1" noChangeArrowheads="1"/>
          </p:cNvSpPr>
          <p:nvPr>
            <p:ph type="body" idx="1"/>
          </p:nvPr>
        </p:nvSpPr>
        <p:spPr>
          <a:xfrm>
            <a:off x="914510" y="1981200"/>
            <a:ext cx="10462077" cy="4114800"/>
          </a:xfrm>
          <a:ln/>
        </p:spPr>
        <p:txBody>
          <a:bodyPr/>
          <a:lstStyle/>
          <a:p>
            <a:pPr>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dirty="0"/>
              <a:t>Closing report for IEEE 802.11 </a:t>
            </a:r>
            <a:r>
              <a:rPr lang="en-GB" dirty="0" err="1"/>
              <a:t>TGbc</a:t>
            </a:r>
            <a:r>
              <a:rPr lang="en-GB" dirty="0"/>
              <a:t> (Broadcast Services) for September 2019, Hanoi, VN.</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Goals &amp; Accomplishments of the week</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Goal for the week:  Discuss and approve SFD text and Draft Submissions</a:t>
            </a:r>
          </a:p>
          <a:p>
            <a:pPr>
              <a:buFont typeface="Arial" panose="020B0604020202020204" pitchFamily="34" charset="0"/>
              <a:buChar char="•"/>
            </a:pPr>
            <a:endParaRPr lang="en-US" dirty="0"/>
          </a:p>
          <a:p>
            <a:pPr>
              <a:buFont typeface="Arial" panose="020B0604020202020204" pitchFamily="34" charset="0"/>
              <a:buChar char="•"/>
            </a:pPr>
            <a:r>
              <a:rPr lang="en-US" dirty="0"/>
              <a:t>Group met 3 times this week</a:t>
            </a:r>
          </a:p>
          <a:p>
            <a:pPr>
              <a:buFont typeface="Arial" panose="020B0604020202020204" pitchFamily="34" charset="0"/>
              <a:buChar char="•"/>
            </a:pPr>
            <a:endParaRPr lang="en-US" dirty="0"/>
          </a:p>
          <a:p>
            <a:pPr>
              <a:buFont typeface="Arial" panose="020B0604020202020204" pitchFamily="34" charset="0"/>
              <a:buChar char="•"/>
            </a:pPr>
            <a:r>
              <a:rPr lang="en-US" dirty="0"/>
              <a:t>Accomplishments</a:t>
            </a:r>
          </a:p>
          <a:p>
            <a:pPr lvl="1">
              <a:buFont typeface="Arial" panose="020B0604020202020204" pitchFamily="34" charset="0"/>
              <a:buChar char="•"/>
            </a:pPr>
            <a:r>
              <a:rPr lang="en-US" dirty="0"/>
              <a:t>Approved initial text for the Specification Framework Document</a:t>
            </a:r>
          </a:p>
          <a:p>
            <a:pPr lvl="1">
              <a:buFont typeface="Arial" panose="020B0604020202020204" pitchFamily="34" charset="0"/>
              <a:buChar char="•"/>
            </a:pPr>
            <a:r>
              <a:rPr lang="en-US" dirty="0"/>
              <a:t>Agreed on additional functional requirements, which were added to the FR document</a:t>
            </a:r>
          </a:p>
          <a:p>
            <a:pPr lvl="1">
              <a:buFont typeface="Arial" panose="020B0604020202020204" pitchFamily="34" charset="0"/>
              <a:buChar char="•"/>
            </a:pPr>
            <a:r>
              <a:rPr lang="en-US" dirty="0"/>
              <a:t>Reviewed the functional requirement document to (a) check which FRs are addressed / covered by existing SFD text proposals and (b) identified volunteers to provide SFD text proposals covering others</a:t>
            </a:r>
          </a:p>
          <a:p>
            <a:pPr lvl="1">
              <a:buFont typeface="Arial" panose="020B0604020202020204" pitchFamily="34" charset="0"/>
              <a:buChar char="•"/>
            </a:pPr>
            <a:r>
              <a:rPr lang="en-US" dirty="0"/>
              <a:t>Reviewed / confirmed timeline</a:t>
            </a:r>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209800" y="684214"/>
            <a:ext cx="7772400" cy="1160463"/>
          </a:xfrm>
          <a:ln/>
        </p:spPr>
        <p:txBody>
          <a:bodyPr vert="horz" wrap="square" lIns="90000" tIns="46800" rIns="90000" bIns="46800" numCol="1" anchor="ctr" anchorCtr="0" compatLnSpc="1">
            <a:prstTxWarp prst="textNoShape">
              <a:avLst/>
            </a:prstTxWarp>
          </a:bodyPr>
          <a:lstStyle/>
          <a:p>
            <a:r>
              <a:rPr lang="en-US" dirty="0"/>
              <a:t>Plans for November 2019</a:t>
            </a:r>
          </a:p>
        </p:txBody>
      </p:sp>
      <p:sp>
        <p:nvSpPr>
          <p:cNvPr id="10242" name="Rectangle 2"/>
          <p:cNvSpPr>
            <a:spLocks noGrp="1" noChangeArrowheads="1"/>
          </p:cNvSpPr>
          <p:nvPr>
            <p:ph type="body" idx="1"/>
          </p:nvPr>
        </p:nvSpPr>
        <p:spPr>
          <a:xfrm>
            <a:off x="911423" y="1981202"/>
            <a:ext cx="10463599" cy="4208463"/>
          </a:xfrm>
          <a:ln/>
        </p:spPr>
        <p:txBody>
          <a:bodyPr/>
          <a:lstStyle/>
          <a:p>
            <a:pPr marL="380990" indent="-380990">
              <a:buFont typeface="Arial" panose="020B0604020202020204" pitchFamily="34" charset="0"/>
              <a:buChar char="•"/>
            </a:pPr>
            <a:r>
              <a:rPr lang="en-US" dirty="0"/>
              <a:t>Discuss submissions for SFD</a:t>
            </a:r>
          </a:p>
          <a:p>
            <a:pPr marL="380990" indent="-380990">
              <a:buFont typeface="Arial" panose="020B0604020202020204" pitchFamily="34" charset="0"/>
              <a:buChar char="•"/>
            </a:pPr>
            <a:r>
              <a:rPr lang="en-US" dirty="0"/>
              <a:t>Increase technical level of detail for agreed SFD content</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comment on mixing normative and informative, see 19/1444r2</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a:t>
            </a:r>
            <a:r>
              <a:rPr lang="en-US" sz="1800" dirty="0" smtClean="0"/>
              <a:t>Carol Ansley, </a:t>
            </a:r>
            <a:r>
              <a:rPr lang="en-US" sz="1800" dirty="0"/>
              <a:t>Peter Ecclesine, Po-Kai Huang) 19/1015r1 </a:t>
            </a:r>
            <a:r>
              <a:rPr lang="en-US" sz="1800" dirty="0" smtClean="0"/>
              <a:t>complete</a:t>
            </a:r>
            <a:endParaRPr lang="en-US" sz="1800" dirty="0"/>
          </a:p>
          <a:p>
            <a:endParaRPr lang="en-US" sz="1600"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endParaRPr lang="en-US" dirty="0"/>
          </a:p>
          <a:p>
            <a:endParaRPr lang="en-US" dirty="0"/>
          </a:p>
          <a:p>
            <a:endParaRPr lang="en-US" dirty="0"/>
          </a:p>
          <a:p>
            <a:endParaRPr lang="en-US" dirty="0"/>
          </a:p>
          <a:p>
            <a:endParaRPr lang="en-US" dirty="0"/>
          </a:p>
          <a:p>
            <a:r>
              <a:rPr lang="en-US" dirty="0"/>
              <a:t>10-15 November 2019 F2F meeting, Waikoloa, </a:t>
            </a:r>
            <a:r>
              <a:rPr lang="en-US" dirty="0" err="1"/>
              <a:t>BigIsland</a:t>
            </a:r>
            <a:r>
              <a:rPr lang="en-US" dirty="0"/>
              <a:t>, HI, USA:</a:t>
            </a:r>
          </a:p>
          <a:p>
            <a:r>
              <a:rPr lang="en-US" dirty="0"/>
              <a:t>	Meeting time requested:  3 sessions</a:t>
            </a:r>
          </a:p>
        </p:txBody>
      </p:sp>
      <p:graphicFrame>
        <p:nvGraphicFramePr>
          <p:cNvPr id="7" name="Tabelle 6">
            <a:extLst>
              <a:ext uri="{FF2B5EF4-FFF2-40B4-BE49-F238E27FC236}">
                <a16:creationId xmlns="" xmlns:a16="http://schemas.microsoft.com/office/drawing/2014/main" id="{AF98CECB-E49A-9E42-AB8C-BBEB257449E4}"/>
              </a:ext>
            </a:extLst>
          </p:cNvPr>
          <p:cNvGraphicFramePr>
            <a:graphicFrameLocks noGrp="1"/>
          </p:cNvGraphicFramePr>
          <p:nvPr>
            <p:extLst>
              <p:ext uri="{D42A27DB-BD31-4B8C-83A1-F6EECF244321}">
                <p14:modId xmlns:p14="http://schemas.microsoft.com/office/powerpoint/2010/main" val="1202580030"/>
              </p:ext>
            </p:extLst>
          </p:nvPr>
        </p:nvGraphicFramePr>
        <p:xfrm>
          <a:off x="4025272" y="1999124"/>
          <a:ext cx="7364512" cy="2153920"/>
        </p:xfrm>
        <a:graphic>
          <a:graphicData uri="http://schemas.openxmlformats.org/drawingml/2006/table">
            <a:tbl>
              <a:tblPr firstRow="1" bandRow="1">
                <a:tableStyleId>{5C22544A-7EE6-4342-B048-85BDC9FD1C3A}</a:tableStyleId>
              </a:tblPr>
              <a:tblGrid>
                <a:gridCol w="1841128">
                  <a:extLst>
                    <a:ext uri="{9D8B030D-6E8A-4147-A177-3AD203B41FA5}">
                      <a16:colId xmlns="" xmlns:a16="http://schemas.microsoft.com/office/drawing/2014/main" val="20000"/>
                    </a:ext>
                  </a:extLst>
                </a:gridCol>
                <a:gridCol w="1841128">
                  <a:extLst>
                    <a:ext uri="{9D8B030D-6E8A-4147-A177-3AD203B41FA5}">
                      <a16:colId xmlns="" xmlns:a16="http://schemas.microsoft.com/office/drawing/2014/main" val="20001"/>
                    </a:ext>
                  </a:extLst>
                </a:gridCol>
                <a:gridCol w="1841128">
                  <a:extLst>
                    <a:ext uri="{9D8B030D-6E8A-4147-A177-3AD203B41FA5}">
                      <a16:colId xmlns="" xmlns:a16="http://schemas.microsoft.com/office/drawing/2014/main" val="20002"/>
                    </a:ext>
                  </a:extLst>
                </a:gridCol>
                <a:gridCol w="1841128">
                  <a:extLst>
                    <a:ext uri="{9D8B030D-6E8A-4147-A177-3AD203B41FA5}">
                      <a16:colId xmlns="" xmlns:a16="http://schemas.microsoft.com/office/drawing/2014/main" val="20003"/>
                    </a:ext>
                  </a:extLst>
                </a:gridCol>
              </a:tblGrid>
              <a:tr h="494453">
                <a:tc>
                  <a:txBody>
                    <a:bodyPr/>
                    <a:lstStyle/>
                    <a:p>
                      <a:r>
                        <a:rPr lang="en-US" sz="2400" dirty="0"/>
                        <a:t>Group</a:t>
                      </a:r>
                    </a:p>
                  </a:txBody>
                  <a:tcPr marL="121920" marR="121920" marT="60960" marB="60960"/>
                </a:tc>
                <a:tc>
                  <a:txBody>
                    <a:bodyPr/>
                    <a:lstStyle/>
                    <a:p>
                      <a:r>
                        <a:rPr lang="en-US" sz="2400" dirty="0"/>
                        <a:t>Dates</a:t>
                      </a:r>
                    </a:p>
                  </a:txBody>
                  <a:tcPr marL="121920" marR="121920" marT="60960" marB="60960"/>
                </a:tc>
                <a:tc>
                  <a:txBody>
                    <a:bodyPr/>
                    <a:lstStyle/>
                    <a:p>
                      <a:r>
                        <a:rPr lang="en-US" sz="2400" dirty="0"/>
                        <a:t>Start Time</a:t>
                      </a:r>
                    </a:p>
                  </a:txBody>
                  <a:tcPr marL="121920" marR="121920" marT="60960" marB="60960"/>
                </a:tc>
                <a:tc>
                  <a:txBody>
                    <a:bodyPr/>
                    <a:lstStyle/>
                    <a:p>
                      <a:r>
                        <a:rPr lang="en-US" sz="2400" dirty="0"/>
                        <a:t>Duration</a:t>
                      </a:r>
                    </a:p>
                  </a:txBody>
                  <a:tcPr marL="121920" marR="121920" marT="60960" marB="60960"/>
                </a:tc>
                <a:extLst>
                  <a:ext uri="{0D108BD9-81ED-4DB2-BD59-A6C34878D82A}">
                    <a16:rowId xmlns="" xmlns:a16="http://schemas.microsoft.com/office/drawing/2014/main" val="10000"/>
                  </a:ext>
                </a:extLst>
              </a:tr>
              <a:tr h="1219200">
                <a:tc>
                  <a:txBody>
                    <a:bodyPr/>
                    <a:lstStyle/>
                    <a:p>
                      <a:r>
                        <a:rPr lang="en-US" sz="2400" dirty="0" err="1"/>
                        <a:t>TGbc</a:t>
                      </a:r>
                      <a:endParaRPr lang="en-US" sz="2400" dirty="0"/>
                    </a:p>
                  </a:txBody>
                  <a:tcPr marL="121920" marR="121920" marT="60960" marB="60960"/>
                </a:tc>
                <a:tc>
                  <a:txBody>
                    <a:bodyPr/>
                    <a:lstStyle/>
                    <a:p>
                      <a:r>
                        <a:rPr lang="en-US" sz="2400" dirty="0"/>
                        <a:t>Tuesday, </a:t>
                      </a:r>
                      <a:r>
                        <a:rPr lang="en-US" sz="2400"/>
                        <a:t>October 29th</a:t>
                      </a:r>
                      <a:endParaRPr lang="en-US" sz="2400" dirty="0"/>
                    </a:p>
                  </a:txBody>
                  <a:tcPr marL="121920" marR="121920" marT="60960" marB="60960"/>
                </a:tc>
                <a:tc>
                  <a:txBody>
                    <a:bodyPr/>
                    <a:lstStyle/>
                    <a:p>
                      <a:r>
                        <a:rPr lang="en-US" sz="2400" dirty="0"/>
                        <a:t>10:00h</a:t>
                      </a:r>
                      <a:r>
                        <a:rPr lang="en-US" sz="2400" baseline="0" dirty="0"/>
                        <a:t> ET</a:t>
                      </a:r>
                      <a:endParaRPr lang="en-US" sz="2400" dirty="0"/>
                    </a:p>
                  </a:txBody>
                  <a:tcPr marL="121920" marR="121920" marT="60960" marB="60960"/>
                </a:tc>
                <a:tc>
                  <a:txBody>
                    <a:bodyPr/>
                    <a:lstStyle/>
                    <a:p>
                      <a:r>
                        <a:rPr lang="en-US" sz="2400" dirty="0"/>
                        <a:t>1.5 hour</a:t>
                      </a:r>
                    </a:p>
                  </a:txBody>
                  <a:tcPr marL="121920" marR="121920" marT="60960" marB="60960"/>
                </a:tc>
                <a:extLst>
                  <a:ext uri="{0D108BD9-81ED-4DB2-BD59-A6C34878D82A}">
                    <a16:rowId xmlns="" xmlns:a16="http://schemas.microsoft.com/office/drawing/2014/main" val="10001"/>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extLst>
                  <a:ext uri="{0D108BD9-81ED-4DB2-BD59-A6C34878D82A}">
                    <a16:rowId xmlns="" xmlns:a16="http://schemas.microsoft.com/office/drawing/2014/main" val="10002"/>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a:p>
                  </a:txBody>
                  <a:tcPr marL="121920" marR="121920" marT="60960" marB="60960"/>
                </a:tc>
                <a:tc>
                  <a:txBody>
                    <a:bodyPr/>
                    <a:lstStyle/>
                    <a:p>
                      <a:endParaRPr lang="en-US" sz="2400" dirty="0"/>
                    </a:p>
                  </a:txBody>
                  <a:tcPr marL="121920" marR="121920" marT="60960" marB="60960"/>
                </a:tc>
                <a:extLst>
                  <a:ext uri="{0D108BD9-81ED-4DB2-BD59-A6C34878D82A}">
                    <a16:rowId xmlns="" xmlns:a16="http://schemas.microsoft.com/office/drawing/2014/main" val="10003"/>
                  </a:ext>
                </a:extLst>
              </a:tr>
            </a:tbl>
          </a:graphicData>
        </a:graphic>
      </p:graphicFrame>
      <p:sp>
        <p:nvSpPr>
          <p:cNvPr id="8" name="Footer Placeholder 7"/>
          <p:cNvSpPr>
            <a:spLocks noGrp="1"/>
          </p:cNvSpPr>
          <p:nvPr>
            <p:ph type="ftr" idx="14"/>
          </p:nvPr>
        </p:nvSpPr>
        <p:spPr/>
        <p:txBody>
          <a:bodyPr/>
          <a:lstStyle/>
          <a:p>
            <a:r>
              <a:rPr lang="en-GB" smtClean="0"/>
              <a:t>Marc Emmelmann, Koden-TI</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10" name="Date Placeholder 9"/>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schedule – unchanged</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References</a:t>
            </a:r>
          </a:p>
        </p:txBody>
      </p:sp>
      <p:sp>
        <p:nvSpPr>
          <p:cNvPr id="11266" name="Rectangle 2"/>
          <p:cNvSpPr>
            <a:spLocks noGrp="1" noChangeArrowheads="1"/>
          </p:cNvSpPr>
          <p:nvPr>
            <p:ph type="body" idx="1"/>
          </p:nvPr>
        </p:nvSpPr>
        <p:spPr>
          <a:xfrm>
            <a:off x="840791" y="1981202"/>
            <a:ext cx="10631807" cy="4208463"/>
          </a:xfrm>
          <a:ln/>
        </p:spPr>
        <p:txBody>
          <a:bodyPr/>
          <a:lstStyle/>
          <a:p>
            <a:r>
              <a:rPr lang="en-US" dirty="0"/>
              <a:t>Agenda for this week:				11-19/1426</a:t>
            </a:r>
          </a:p>
          <a:p>
            <a:r>
              <a:rPr lang="en-US" dirty="0"/>
              <a:t>Meeting / Chair’s Slide Deck:		11-19/1427</a:t>
            </a:r>
          </a:p>
          <a:p>
            <a:r>
              <a:rPr lang="en-US" dirty="0"/>
              <a:t>Meeting minutes:					11-19/1370</a:t>
            </a:r>
          </a:p>
          <a:p>
            <a:r>
              <a:rPr lang="en-US" dirty="0"/>
              <a:t>Snapshot Slide:						11-19/1425</a:t>
            </a:r>
          </a:p>
          <a:p>
            <a:r>
              <a:rPr lang="en-US" dirty="0"/>
              <a:t>Closing report:						11-19/1428</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Vietnam</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2019-09-19</a:t>
            </a:r>
            <a:endParaRPr lang="en-GB" sz="2000" b="0"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2104483159"/>
              </p:ext>
            </p:extLst>
          </p:nvPr>
        </p:nvGraphicFramePr>
        <p:xfrm>
          <a:off x="1752600" y="3402852"/>
          <a:ext cx="9067800" cy="1039254"/>
        </p:xfrm>
        <a:graphic>
          <a:graphicData uri="http://schemas.openxmlformats.org/presentationml/2006/ole">
            <mc:AlternateContent xmlns:mc="http://schemas.openxmlformats.org/markup-compatibility/2006">
              <mc:Choice xmlns:v="urn:schemas-microsoft-com:vml" Requires="v">
                <p:oleObj spid="_x0000_s17412" name="Document" r:id="rId4" imgW="8302326" imgH="1020437" progId="Word.Document.8">
                  <p:embed/>
                </p:oleObj>
              </mc:Choice>
              <mc:Fallback>
                <p:oleObj name="Document" r:id="rId4" imgW="8302326" imgH="1020437" progId="Word.Document.8">
                  <p:embed/>
                  <p:pic>
                    <p:nvPicPr>
                      <p:cNvPr id="0" name=""/>
                      <p:cNvPicPr>
                        <a:picLocks noChangeAspect="1" noChangeArrowheads="1"/>
                      </p:cNvPicPr>
                      <p:nvPr/>
                    </p:nvPicPr>
                    <p:blipFill>
                      <a:blip r:embed="rId5"/>
                      <a:srcRect/>
                      <a:stretch>
                        <a:fillRect/>
                      </a:stretch>
                    </p:blipFill>
                    <p:spPr bwMode="auto">
                      <a:xfrm>
                        <a:off x="1752600" y="3402852"/>
                        <a:ext cx="9067800" cy="1039254"/>
                      </a:xfrm>
                      <a:prstGeom prst="rect">
                        <a:avLst/>
                      </a:prstGeom>
                      <a:noFill/>
                      <a:ln>
                        <a:noFill/>
                      </a:ln>
                      <a:extLst/>
                    </p:spPr>
                  </p:pic>
                </p:oleObj>
              </mc:Fallback>
            </mc:AlternateContent>
          </a:graphicData>
        </a:graphic>
      </p:graphicFrame>
      <p:sp>
        <p:nvSpPr>
          <p:cNvPr id="2" name="Footer Placeholder 1"/>
          <p:cNvSpPr>
            <a:spLocks noGrp="1"/>
          </p:cNvSpPr>
          <p:nvPr>
            <p:ph type="ftr" idx="14"/>
          </p:nvPr>
        </p:nvSpPr>
        <p:spPr/>
        <p:txBody>
          <a:bodyPr/>
          <a:lstStyle/>
          <a:p>
            <a:r>
              <a:rPr lang="en-GB" smtClean="0"/>
              <a:t>Bo Sun, ZTE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524000" y="1981200"/>
            <a:ext cx="89916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Sep 2019 </a:t>
            </a:r>
            <a:r>
              <a:rPr lang="en-GB" altLang="en-US" dirty="0" err="1" smtClean="0"/>
              <a:t>TGbd</a:t>
            </a:r>
            <a:r>
              <a:rPr lang="en-GB" altLang="en-US" dirty="0" smtClean="0"/>
              <a:t> meeting in Hanoi, Vietnam</a:t>
            </a:r>
            <a:endParaRPr lang="en-GB" dirty="0"/>
          </a:p>
        </p:txBody>
      </p:sp>
      <p:sp>
        <p:nvSpPr>
          <p:cNvPr id="2" name="Footer Placeholder 1"/>
          <p:cNvSpPr>
            <a:spLocks noGrp="1"/>
          </p:cNvSpPr>
          <p:nvPr>
            <p:ph type="ftr" idx="14"/>
          </p:nvPr>
        </p:nvSpPr>
        <p:spPr/>
        <p:txBody>
          <a:bodyPr/>
          <a:lstStyle/>
          <a:p>
            <a:r>
              <a:rPr lang="en-GB" smtClean="0"/>
              <a:t>Bo Sun, ZTE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Date Placeholder 4"/>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smtClean="0"/>
              <a:t>Completed work items in the week</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a:xfrm>
            <a:off x="914401" y="1828800"/>
            <a:ext cx="10667999" cy="4419599"/>
          </a:xfrm>
        </p:spPr>
        <p:txBody>
          <a:bodyPr>
            <a:normAutofit fontScale="55000" lnSpcReduction="20000"/>
          </a:bodyPr>
          <a:lstStyle/>
          <a:p>
            <a:pPr>
              <a:spcBef>
                <a:spcPct val="20000"/>
              </a:spcBef>
              <a:spcAft>
                <a:spcPts val="600"/>
              </a:spcAft>
              <a:buClrTx/>
              <a:buSzTx/>
            </a:pPr>
            <a:r>
              <a:rPr lang="en-US" altLang="en-US" sz="3400" dirty="0" smtClean="0">
                <a:solidFill>
                  <a:schemeClr val="tx1"/>
                </a:solidFill>
                <a:ea typeface="MS PGothic" panose="020B0600070205080204" pitchFamily="34" charset="-128"/>
              </a:rPr>
              <a:t>6 </a:t>
            </a:r>
            <a:r>
              <a:rPr lang="en-US" altLang="en-US" sz="3400" dirty="0">
                <a:solidFill>
                  <a:schemeClr val="tx1"/>
                </a:solidFill>
                <a:ea typeface="MS PGothic" panose="020B0600070205080204" pitchFamily="34" charset="-128"/>
              </a:rPr>
              <a:t>meeting slots were allocated in the week, including </a:t>
            </a:r>
            <a:r>
              <a:rPr lang="en-US" altLang="en-US" sz="3400" dirty="0" smtClean="0">
                <a:solidFill>
                  <a:schemeClr val="tx1"/>
                </a:solidFill>
                <a:ea typeface="MS PGothic" panose="020B0600070205080204" pitchFamily="34" charset="-128"/>
              </a:rPr>
              <a:t>two parallel </a:t>
            </a:r>
            <a:r>
              <a:rPr lang="en-US" altLang="en-US" sz="3400" dirty="0" err="1" smtClean="0">
                <a:solidFill>
                  <a:schemeClr val="tx1"/>
                </a:solidFill>
                <a:ea typeface="MS PGothic" panose="020B0600070205080204" pitchFamily="34" charset="-128"/>
              </a:rPr>
              <a:t>Adhoc</a:t>
            </a:r>
            <a:r>
              <a:rPr lang="en-US" altLang="en-US" sz="3400" dirty="0" smtClean="0">
                <a:solidFill>
                  <a:schemeClr val="tx1"/>
                </a:solidFill>
                <a:ea typeface="MS PGothic" panose="020B0600070205080204" pitchFamily="34" charset="-128"/>
              </a:rPr>
              <a:t> slots </a:t>
            </a:r>
            <a:endParaRPr lang="en-US" altLang="en-US" sz="3400" dirty="0">
              <a:solidFill>
                <a:schemeClr val="tx1"/>
              </a:solidFill>
              <a:ea typeface="MS PGothic" panose="020B0600070205080204" pitchFamily="34" charset="-128"/>
            </a:endParaRP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a:t>
            </a:r>
            <a:r>
              <a:rPr lang="en-US" altLang="en-US" sz="3400" dirty="0" smtClean="0">
                <a:solidFill>
                  <a:schemeClr val="tx1"/>
                </a:solidFill>
                <a:ea typeface="MS PGothic" panose="020B0600070205080204" pitchFamily="34" charset="-128"/>
              </a:rPr>
              <a:t>11-19/1412</a:t>
            </a:r>
            <a:endParaRPr lang="en-US" altLang="en-US" sz="3400" dirty="0">
              <a:solidFill>
                <a:schemeClr val="tx1"/>
              </a:solidFill>
              <a:ea typeface="MS PGothic" panose="020B0600070205080204" pitchFamily="34" charset="-128"/>
            </a:endParaRP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meeting minutes for </a:t>
            </a:r>
            <a:r>
              <a:rPr lang="en-US" altLang="en-US" sz="2900" dirty="0" smtClean="0">
                <a:solidFill>
                  <a:schemeClr val="tx1"/>
                </a:solidFill>
                <a:ea typeface="MS PGothic" panose="020B0600070205080204" pitchFamily="34" charset="-128"/>
              </a:rPr>
              <a:t>Jul </a:t>
            </a:r>
            <a:r>
              <a:rPr lang="en-US" altLang="en-US" sz="2900" dirty="0">
                <a:solidFill>
                  <a:schemeClr val="tx1"/>
                </a:solidFill>
                <a:ea typeface="MS PGothic" panose="020B0600070205080204" pitchFamily="34" charset="-128"/>
              </a:rPr>
              <a:t>meeting and </a:t>
            </a:r>
            <a:r>
              <a:rPr lang="en-US" altLang="en-US" sz="2900" dirty="0" smtClean="0">
                <a:solidFill>
                  <a:schemeClr val="tx1"/>
                </a:solidFill>
                <a:ea typeface="MS PGothic" panose="020B0600070205080204" pitchFamily="34" charset="-128"/>
              </a:rPr>
              <a:t>Aug CC</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a:t>
            </a:r>
            <a:r>
              <a:rPr lang="en-US" altLang="en-US" sz="2900" dirty="0" smtClean="0">
                <a:solidFill>
                  <a:schemeClr val="tx1"/>
                </a:solidFill>
                <a:ea typeface="MS PGothic" panose="020B0600070205080204" pitchFamily="34" charset="-128"/>
              </a:rPr>
              <a:t>updated FRD document (11-19/0495r2)</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the updated </a:t>
            </a:r>
            <a:r>
              <a:rPr lang="en-US" altLang="en-US" sz="2900" dirty="0">
                <a:solidFill>
                  <a:schemeClr val="tx1"/>
                </a:solidFill>
                <a:ea typeface="MS PGothic" panose="020B0600070205080204" pitchFamily="34" charset="-128"/>
              </a:rPr>
              <a:t>SFD document (</a:t>
            </a:r>
            <a:r>
              <a:rPr lang="en-US" altLang="en-US" sz="2900" dirty="0" smtClean="0">
                <a:solidFill>
                  <a:schemeClr val="tx1"/>
                </a:solidFill>
                <a:ea typeface="MS PGothic" panose="020B0600070205080204" pitchFamily="34" charset="-128"/>
              </a:rPr>
              <a:t>11-19/0497r3)</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Liaison update per </a:t>
            </a:r>
            <a:r>
              <a:rPr lang="en-US" altLang="en-US" sz="2900" dirty="0">
                <a:solidFill>
                  <a:schemeClr val="tx1"/>
                </a:solidFill>
                <a:ea typeface="MS PGothic" panose="020B0600070205080204" pitchFamily="34" charset="-128"/>
              </a:rPr>
              <a:t>IEEE </a:t>
            </a:r>
            <a:r>
              <a:rPr lang="en-US" altLang="en-US" sz="2900" dirty="0" smtClean="0">
                <a:solidFill>
                  <a:schemeClr val="tx1"/>
                </a:solidFill>
                <a:ea typeface="MS PGothic" panose="020B0600070205080204" pitchFamily="34" charset="-128"/>
              </a:rPr>
              <a:t>1609’s progress</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the spec draft skeleton document (11-19/1638)</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Review and update </a:t>
            </a:r>
            <a:r>
              <a:rPr lang="en-US" altLang="en-US" sz="2900" dirty="0" err="1" smtClean="0">
                <a:solidFill>
                  <a:schemeClr val="tx1"/>
                </a:solidFill>
                <a:ea typeface="MS PGothic" panose="020B0600070205080204" pitchFamily="34" charset="-128"/>
              </a:rPr>
              <a:t>TGbd</a:t>
            </a:r>
            <a:r>
              <a:rPr lang="en-US" altLang="en-US" sz="2900" dirty="0" smtClean="0">
                <a:solidFill>
                  <a:schemeClr val="tx1"/>
                </a:solidFill>
                <a:ea typeface="MS PGothic" panose="020B0600070205080204" pitchFamily="34" charset="-128"/>
              </a:rPr>
              <a:t> timeline</a:t>
            </a:r>
          </a:p>
          <a:p>
            <a:pPr lvl="1">
              <a:spcBef>
                <a:spcPct val="20000"/>
              </a:spcBef>
              <a:spcAft>
                <a:spcPts val="600"/>
              </a:spcAft>
              <a:buClrTx/>
              <a:buSzTx/>
              <a:buFontTx/>
              <a:buChar char="-"/>
            </a:pPr>
            <a:r>
              <a:rPr lang="en-US" altLang="en-US" sz="2500" dirty="0" smtClean="0">
                <a:solidFill>
                  <a:schemeClr val="tx1"/>
                </a:solidFill>
                <a:ea typeface="MS PGothic" panose="020B0600070205080204" pitchFamily="34" charset="-128"/>
              </a:rPr>
              <a:t>Milestones from D0.1 will be deferred one or two meetings.</a:t>
            </a:r>
            <a:endParaRPr lang="en-US" altLang="en-US" sz="25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Approval of Teleconference </a:t>
            </a:r>
            <a:r>
              <a:rPr lang="en-US" altLang="en-US" sz="2900" dirty="0">
                <a:solidFill>
                  <a:schemeClr val="tx1"/>
                </a:solidFill>
                <a:ea typeface="MS PGothic" panose="020B0600070205080204" pitchFamily="34" charset="-128"/>
              </a:rPr>
              <a:t>plan after </a:t>
            </a:r>
            <a:r>
              <a:rPr lang="en-US" altLang="en-US" sz="2900" dirty="0" smtClean="0">
                <a:solidFill>
                  <a:schemeClr val="tx1"/>
                </a:solidFill>
                <a:ea typeface="MS PGothic" panose="020B0600070205080204" pitchFamily="34" charset="-128"/>
              </a:rPr>
              <a:t>Sep meeting</a:t>
            </a:r>
          </a:p>
          <a:p>
            <a:pPr>
              <a:spcBef>
                <a:spcPct val="20000"/>
              </a:spcBef>
              <a:spcAft>
                <a:spcPts val="600"/>
              </a:spcAft>
              <a:buClrTx/>
              <a:buSzTx/>
              <a:buFontTx/>
              <a:buChar char="-"/>
            </a:pPr>
            <a:r>
              <a:rPr lang="en-US" altLang="en-US" sz="2900" dirty="0" smtClean="0">
                <a:solidFill>
                  <a:schemeClr val="tx1"/>
                </a:solidFill>
                <a:ea typeface="MS PGothic" panose="020B0600070205080204" pitchFamily="34" charset="-128"/>
              </a:rPr>
              <a:t>25 </a:t>
            </a:r>
            <a:r>
              <a:rPr lang="en-US" altLang="en-US" sz="2900" dirty="0">
                <a:solidFill>
                  <a:schemeClr val="tx1"/>
                </a:solidFill>
                <a:ea typeface="MS PGothic" panose="020B0600070205080204" pitchFamily="34" charset="-128"/>
              </a:rPr>
              <a:t>tech submissions were presented for the week. </a:t>
            </a:r>
          </a:p>
          <a:p>
            <a:pPr lvl="1">
              <a:spcBef>
                <a:spcPct val="20000"/>
              </a:spcBef>
              <a:spcAft>
                <a:spcPts val="600"/>
              </a:spcAft>
              <a:buClrTx/>
              <a:buSzTx/>
              <a:buFontTx/>
              <a:buChar char="-"/>
            </a:pPr>
            <a:r>
              <a:rPr lang="en-US" sz="2500" dirty="0" smtClean="0">
                <a:solidFill>
                  <a:schemeClr val="tx1"/>
                </a:solidFill>
                <a:ea typeface="MS PGothic" panose="020B0600070205080204" pitchFamily="34" charset="-128"/>
              </a:rPr>
              <a:t>26 </a:t>
            </a:r>
            <a:r>
              <a:rPr lang="en-US" sz="2500" dirty="0">
                <a:solidFill>
                  <a:schemeClr val="tx1"/>
                </a:solidFill>
                <a:ea typeface="MS PGothic" panose="020B0600070205080204" pitchFamily="34" charset="-128"/>
              </a:rPr>
              <a:t>motions passed for developing SFD and FRD</a:t>
            </a:r>
          </a:p>
        </p:txBody>
      </p:sp>
      <p:graphicFrame>
        <p:nvGraphicFramePr>
          <p:cNvPr id="10" name="Table 1">
            <a:extLst>
              <a:ext uri="{FF2B5EF4-FFF2-40B4-BE49-F238E27FC236}"/>
            </a:extLst>
          </p:cNvPr>
          <p:cNvGraphicFramePr>
            <a:graphicFrameLocks noGrp="1"/>
          </p:cNvGraphicFramePr>
          <p:nvPr>
            <p:extLst>
              <p:ext uri="{D42A27DB-BD31-4B8C-83A1-F6EECF244321}">
                <p14:modId xmlns:p14="http://schemas.microsoft.com/office/powerpoint/2010/main" val="4279094748"/>
              </p:ext>
            </p:extLst>
          </p:nvPr>
        </p:nvGraphicFramePr>
        <p:xfrm>
          <a:off x="6629400" y="3581400"/>
          <a:ext cx="5029201" cy="2133600"/>
        </p:xfrm>
        <a:graphic>
          <a:graphicData uri="http://schemas.openxmlformats.org/drawingml/2006/table">
            <a:tbl>
              <a:tblPr firstRow="1" bandRow="1">
                <a:tableStyleId>{21E4AEA4-8DFA-4A89-87EB-49C32662AFE0}</a:tableStyleId>
              </a:tblPr>
              <a:tblGrid>
                <a:gridCol w="655474">
                  <a:extLst>
                    <a:ext uri="{9D8B030D-6E8A-4147-A177-3AD203B41FA5}"/>
                  </a:extLst>
                </a:gridCol>
                <a:gridCol w="1109158">
                  <a:extLst>
                    <a:ext uri="{9D8B030D-6E8A-4147-A177-3AD203B41FA5}"/>
                  </a:extLst>
                </a:gridCol>
                <a:gridCol w="617621"/>
                <a:gridCol w="705853">
                  <a:extLst>
                    <a:ext uri="{9D8B030D-6E8A-4147-A177-3AD203B41FA5}"/>
                  </a:extLst>
                </a:gridCol>
                <a:gridCol w="617621">
                  <a:extLst>
                    <a:ext uri="{9D8B030D-6E8A-4147-A177-3AD203B41FA5}"/>
                  </a:extLst>
                </a:gridCol>
                <a:gridCol w="617621"/>
                <a:gridCol w="705853">
                  <a:extLst>
                    <a:ext uri="{9D8B030D-6E8A-4147-A177-3AD203B41FA5}"/>
                  </a:extLst>
                </a:gridCol>
              </a:tblGrid>
              <a:tr h="355600">
                <a:tc>
                  <a:txBody>
                    <a:bodyPr/>
                    <a:lstStyle/>
                    <a:p>
                      <a:endParaRPr lang="en-US" sz="1200" dirty="0"/>
                    </a:p>
                  </a:txBody>
                  <a:tcPr marT="45669" marB="45669"/>
                </a:tc>
                <a:tc gridSpan="2">
                  <a:txBody>
                    <a:bodyPr/>
                    <a:lstStyle/>
                    <a:p>
                      <a:pPr algn="ctr"/>
                      <a:r>
                        <a:rPr lang="en-US" sz="1200" dirty="0"/>
                        <a:t>MON</a:t>
                      </a:r>
                    </a:p>
                  </a:txBody>
                  <a:tcPr marT="45669" marB="45669"/>
                </a:tc>
                <a:tc hMerge="1">
                  <a:txBody>
                    <a:bodyPr/>
                    <a:lstStyle/>
                    <a:p>
                      <a:endParaRPr lang="zh-CN" altLang="en-US"/>
                    </a:p>
                  </a:txBody>
                  <a:tcPr/>
                </a:tc>
                <a:tc>
                  <a:txBody>
                    <a:bodyPr/>
                    <a:lstStyle/>
                    <a:p>
                      <a:pPr algn="ctr"/>
                      <a:r>
                        <a:rPr lang="en-US" sz="1200" dirty="0"/>
                        <a:t>TUE</a:t>
                      </a:r>
                    </a:p>
                  </a:txBody>
                  <a:tcPr marT="45669" marB="45669"/>
                </a:tc>
                <a:tc gridSpan="2">
                  <a:txBody>
                    <a:bodyPr/>
                    <a:lstStyle/>
                    <a:p>
                      <a:pPr algn="ctr"/>
                      <a:r>
                        <a:rPr lang="en-US" sz="1200" dirty="0"/>
                        <a:t>WED</a:t>
                      </a:r>
                    </a:p>
                  </a:txBody>
                  <a:tcPr marT="45669" marB="45669"/>
                </a:tc>
                <a:tc hMerge="1">
                  <a:txBody>
                    <a:bodyPr/>
                    <a:lstStyle/>
                    <a:p>
                      <a:endParaRPr lang="zh-CN" altLang="en-US"/>
                    </a:p>
                  </a:txBody>
                  <a:tcPr/>
                </a:tc>
                <a:tc>
                  <a:txBody>
                    <a:bodyPr/>
                    <a:lstStyle/>
                    <a:p>
                      <a:pPr algn="ctr"/>
                      <a:r>
                        <a:rPr lang="en-US" sz="1200" dirty="0"/>
                        <a:t>THU</a:t>
                      </a:r>
                    </a:p>
                  </a:txBody>
                  <a:tcPr marT="45669" marB="45669"/>
                </a:tc>
                <a:extLst>
                  <a:ext uri="{0D108BD9-81ED-4DB2-BD59-A6C34878D82A}"/>
                </a:extLst>
              </a:tr>
              <a:tr h="355600">
                <a:tc>
                  <a:txBody>
                    <a:bodyPr/>
                    <a:lstStyle/>
                    <a:p>
                      <a:pPr algn="ctr"/>
                      <a:r>
                        <a:rPr lang="en-US" sz="1200" dirty="0"/>
                        <a:t>AM1</a:t>
                      </a:r>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algn="ctr"/>
                      <a:r>
                        <a:rPr lang="en-US" sz="1200" dirty="0" err="1" smtClean="0"/>
                        <a:t>TGbd</a:t>
                      </a:r>
                      <a:endParaRPr lang="en-US" sz="1200" dirty="0"/>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chemeClr val="tx1"/>
                          </a:solidFill>
                        </a:rPr>
                        <a:t>TGbd</a:t>
                      </a:r>
                      <a:endParaRPr lang="en-US" sz="1200" b="0" dirty="0">
                        <a:solidFill>
                          <a:schemeClr val="tx1"/>
                        </a:solidFill>
                      </a:endParaRPr>
                    </a:p>
                  </a:txBody>
                  <a:tcPr marT="45669" marB="45669" anchor="ctr"/>
                </a:tc>
                <a:extLst>
                  <a:ext uri="{0D108BD9-81ED-4DB2-BD59-A6C34878D82A}"/>
                </a:extLst>
              </a:tr>
              <a:tr h="355600">
                <a:tc>
                  <a:txBody>
                    <a:bodyPr/>
                    <a:lstStyle/>
                    <a:p>
                      <a:pPr algn="ctr"/>
                      <a:r>
                        <a:rPr lang="en-US" sz="1200" dirty="0"/>
                        <a:t>AM2</a:t>
                      </a:r>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TGbd</a:t>
                      </a:r>
                      <a:endParaRPr lang="en-US" sz="1200" dirty="0"/>
                    </a:p>
                  </a:txBody>
                  <a:tcPr marT="45669" marB="45669" anchor="ctr"/>
                </a:tc>
                <a:extLst>
                  <a:ext uri="{0D108BD9-81ED-4DB2-BD59-A6C34878D82A}"/>
                </a:extLst>
              </a:tr>
              <a:tr h="355600">
                <a:tc>
                  <a:txBody>
                    <a:bodyPr/>
                    <a:lstStyle/>
                    <a:p>
                      <a:pPr algn="ctr"/>
                      <a:r>
                        <a:rPr lang="en-US" sz="1200" dirty="0"/>
                        <a:t>PM1</a:t>
                      </a:r>
                    </a:p>
                  </a:txBody>
                  <a:tcPr marT="45669" marB="4566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TGbd</a:t>
                      </a:r>
                      <a:r>
                        <a:rPr lang="en-US" sz="1200" dirty="0" smtClean="0"/>
                        <a:t>/PHY</a:t>
                      </a:r>
                      <a:endParaRPr lang="en-US" sz="1200" dirty="0"/>
                    </a:p>
                  </a:txBody>
                  <a:tcPr marT="45669" marB="4566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MAC</a:t>
                      </a:r>
                      <a:endParaRPr lang="en-US" sz="1200" dirty="0"/>
                    </a:p>
                  </a:txBody>
                  <a:tcPr marT="45669" marB="45669" anchor="ctr"/>
                </a:tc>
                <a:tc>
                  <a:txBody>
                    <a:bodyPr/>
                    <a:lstStyle/>
                    <a:p>
                      <a:pPr algn="ctr"/>
                      <a:endParaRPr lang="en-US" sz="1200" dirty="0"/>
                    </a:p>
                  </a:txBody>
                  <a:tcPr marT="45669" marB="4566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PHY</a:t>
                      </a:r>
                      <a:endParaRPr lang="en-US" sz="1200" dirty="0"/>
                    </a:p>
                  </a:txBody>
                  <a:tcPr marT="45669" marB="4566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MAC</a:t>
                      </a:r>
                      <a:endParaRPr lang="en-US" sz="1200" dirty="0"/>
                    </a:p>
                  </a:txBody>
                  <a:tcPr marT="45669" marB="45669" anchor="ctr"/>
                </a:tc>
                <a:tc>
                  <a:txBody>
                    <a:bodyPr/>
                    <a:lstStyle/>
                    <a:p>
                      <a:pPr algn="ctr"/>
                      <a:endParaRPr lang="en-US" sz="1200" dirty="0"/>
                    </a:p>
                  </a:txBody>
                  <a:tcPr marT="45669" marB="45669" anchor="ctr"/>
                </a:tc>
                <a:extLst>
                  <a:ext uri="{0D108BD9-81ED-4DB2-BD59-A6C34878D82A}"/>
                </a:extLst>
              </a:tr>
              <a:tr h="355600">
                <a:tc>
                  <a:txBody>
                    <a:bodyPr/>
                    <a:lstStyle/>
                    <a:p>
                      <a:pPr algn="ctr"/>
                      <a:r>
                        <a:rPr lang="en-US" sz="1200" dirty="0"/>
                        <a:t>PM2</a:t>
                      </a:r>
                    </a:p>
                  </a:txBody>
                  <a:tcPr marT="45669" marB="45669"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algn="ctr"/>
                      <a:endParaRPr lang="en-US" sz="1200" dirty="0"/>
                    </a:p>
                  </a:txBody>
                  <a:tcPr marT="45669" marB="45669"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chemeClr val="tx1"/>
                          </a:solidFill>
                        </a:rPr>
                        <a:t>TGbd</a:t>
                      </a:r>
                      <a:endParaRPr lang="en-US" sz="1200" dirty="0">
                        <a:solidFill>
                          <a:schemeClr val="tx1"/>
                        </a:solidFill>
                      </a:endParaRPr>
                    </a:p>
                  </a:txBody>
                  <a:tcPr marT="45669" marB="45669" anchor="ctr"/>
                </a:tc>
                <a:extLst>
                  <a:ext uri="{0D108BD9-81ED-4DB2-BD59-A6C34878D82A}"/>
                </a:extLst>
              </a:tr>
              <a:tr h="355600">
                <a:tc>
                  <a:txBody>
                    <a:bodyPr/>
                    <a:lstStyle/>
                    <a:p>
                      <a:pPr algn="ctr"/>
                      <a:r>
                        <a:rPr lang="en-US" sz="1200" dirty="0" smtClean="0"/>
                        <a:t>EVE</a:t>
                      </a: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marT="45669" marB="45669" anchor="ctr"/>
                </a:tc>
                <a:tc gridSpan="2">
                  <a:txBody>
                    <a:bodyPr/>
                    <a:lstStyle/>
                    <a:p>
                      <a:pPr algn="ctr"/>
                      <a:endParaRPr lang="en-US" sz="1200" dirty="0"/>
                    </a:p>
                  </a:txBody>
                  <a:tcPr marT="45669" marB="45669" anchor="ctr"/>
                </a:tc>
                <a:tc hMerge="1">
                  <a:txBody>
                    <a:bodyPr/>
                    <a:lstStyle/>
                    <a:p>
                      <a:endParaRPr lang="zh-CN" altLang="en-US"/>
                    </a:p>
                  </a:txBody>
                  <a:tcPr/>
                </a:tc>
                <a:tc>
                  <a:txBody>
                    <a:bodyPr/>
                    <a:lstStyle/>
                    <a:p>
                      <a:pPr algn="ctr"/>
                      <a:endParaRPr lang="en-US" sz="1200" dirty="0"/>
                    </a:p>
                  </a:txBody>
                  <a:tcPr marT="45669" marB="45669" anchor="ctr"/>
                </a:tc>
                <a:extLst>
                  <a:ext uri="{0D108BD9-81ED-4DB2-BD59-A6C34878D82A}"/>
                </a:extLst>
              </a:tr>
            </a:tbl>
          </a:graphicData>
        </a:graphic>
      </p:graphicFrame>
      <p:sp>
        <p:nvSpPr>
          <p:cNvPr id="4" name="Footer Placeholder 3"/>
          <p:cNvSpPr>
            <a:spLocks noGrp="1"/>
          </p:cNvSpPr>
          <p:nvPr>
            <p:ph type="ftr" idx="14"/>
          </p:nvPr>
        </p:nvSpPr>
        <p:spPr/>
        <p:txBody>
          <a:bodyPr/>
          <a:lstStyle/>
          <a:p>
            <a:r>
              <a:rPr lang="en-GB" smtClean="0"/>
              <a:t>Bo Sun, ZTE Corporation</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75634492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841019375"/>
              </p:ext>
            </p:extLst>
          </p:nvPr>
        </p:nvGraphicFramePr>
        <p:xfrm>
          <a:off x="2124075" y="2209800"/>
          <a:ext cx="7856538" cy="397764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11-19/0440r0</a:t>
                      </a:r>
                      <a:endParaRPr lang="zh-CN" altLang="en-US" dirty="0">
                        <a:solidFill>
                          <a:schemeClr val="tx1"/>
                        </a:solidFill>
                      </a:endParaRPr>
                    </a:p>
                  </a:txBody>
                  <a:tcPr/>
                </a:tc>
                <a:tc>
                  <a:txBody>
                    <a:bodyPr/>
                    <a:lstStyle/>
                    <a:p>
                      <a:r>
                        <a:rPr lang="en-US" altLang="zh-CN" dirty="0" smtClean="0">
                          <a:solidFill>
                            <a:srgbClr val="0070C0"/>
                          </a:solidFill>
                        </a:rPr>
                        <a:t>11-19/0495r2</a:t>
                      </a:r>
                      <a:endParaRPr lang="zh-CN" altLang="en-US" dirty="0">
                        <a:solidFill>
                          <a:srgbClr val="0070C0"/>
                        </a:solidFill>
                      </a:endParaRP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11-19/0441r0</a:t>
                      </a:r>
                      <a:endParaRPr lang="zh-CN" altLang="en-US" dirty="0">
                        <a:solidFill>
                          <a:schemeClr val="tx1"/>
                        </a:solidFill>
                      </a:endParaRPr>
                    </a:p>
                  </a:txBody>
                  <a:tcPr/>
                </a:tc>
                <a:tc>
                  <a:txBody>
                    <a:bodyPr/>
                    <a:lstStyle/>
                    <a:p>
                      <a:r>
                        <a:rPr lang="en-US" altLang="zh-CN" dirty="0" smtClean="0">
                          <a:solidFill>
                            <a:srgbClr val="0070C0"/>
                          </a:solidFill>
                        </a:rPr>
                        <a:t>11-19/0497r3</a:t>
                      </a:r>
                      <a:endParaRPr lang="zh-CN" altLang="en-US" dirty="0">
                        <a:solidFill>
                          <a:srgbClr val="0070C0"/>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11-19/0843r0</a:t>
                      </a:r>
                      <a:endParaRPr lang="zh-CN" altLang="en-US" dirty="0" smtClean="0">
                        <a:solidFill>
                          <a:schemeClr val="tx1"/>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11-19/0514r10</a:t>
                      </a:r>
                      <a:endParaRPr lang="zh-CN" altLang="en-US" dirty="0" smtClean="0">
                        <a:solidFill>
                          <a:srgbClr val="0070C0"/>
                        </a:solidFill>
                      </a:endParaRPr>
                    </a:p>
                  </a:txBody>
                  <a:tcPr/>
                </a:tc>
              </a:tr>
              <a:tr h="370840">
                <a:tc>
                  <a:txBody>
                    <a:bodyPr/>
                    <a:lstStyle/>
                    <a:p>
                      <a:r>
                        <a:rPr lang="en-US" altLang="zh-CN" dirty="0" err="1" smtClean="0"/>
                        <a:t>TGbd</a:t>
                      </a:r>
                      <a:r>
                        <a:rPr lang="en-US" altLang="zh-CN" dirty="0" smtClean="0"/>
                        <a:t> Use Case</a:t>
                      </a:r>
                      <a:r>
                        <a:rPr lang="en-US" altLang="zh-CN" baseline="0" dirty="0" smtClean="0"/>
                        <a:t> document</a:t>
                      </a:r>
                      <a:endParaRPr lang="zh-CN" altLang="en-US" dirty="0"/>
                    </a:p>
                  </a:txBody>
                  <a:tcPr/>
                </a:tc>
                <a:tc>
                  <a:txBody>
                    <a:bodyPr/>
                    <a:lstStyle/>
                    <a:p>
                      <a:r>
                        <a:rPr lang="en-US" altLang="zh-CN" dirty="0" smtClean="0">
                          <a:solidFill>
                            <a:srgbClr val="0070C0"/>
                          </a:solidFill>
                        </a:rPr>
                        <a:t>11-19/1342r0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11-19/1342r0</a:t>
                      </a:r>
                      <a:endParaRPr lang="zh-CN" altLang="en-US" dirty="0" smtClean="0">
                        <a:solidFill>
                          <a:schemeClr val="tx1"/>
                        </a:solidFill>
                      </a:endParaRPr>
                    </a:p>
                  </a:txBody>
                  <a:tcPr/>
                </a:tc>
              </a:tr>
              <a:tr h="370840">
                <a:tc>
                  <a:txBody>
                    <a:bodyPr/>
                    <a:lstStyle/>
                    <a:p>
                      <a:r>
                        <a:rPr lang="en-US" altLang="zh-CN" dirty="0" err="1" smtClean="0"/>
                        <a:t>TGbd</a:t>
                      </a:r>
                      <a:r>
                        <a:rPr lang="en-US" altLang="zh-CN" dirty="0" smtClean="0"/>
                        <a:t> Spec Draft Skeleton document</a:t>
                      </a:r>
                      <a:endParaRPr lang="zh-CN" altLang="en-US" dirty="0"/>
                    </a:p>
                  </a:txBody>
                  <a:tcPr/>
                </a:tc>
                <a:tc>
                  <a:txBody>
                    <a:bodyPr/>
                    <a:lstStyle/>
                    <a:p>
                      <a:r>
                        <a:rPr lang="en-US" altLang="zh-CN" dirty="0" smtClean="0">
                          <a:solidFill>
                            <a:srgbClr val="0070C0"/>
                          </a:solidFill>
                        </a:rPr>
                        <a:t>11-19/1638r0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11-19/1638r0</a:t>
                      </a:r>
                      <a:endParaRPr lang="zh-CN" altLang="en-US" dirty="0" smtClean="0">
                        <a:solidFill>
                          <a:schemeClr val="tx1"/>
                        </a:solidFill>
                      </a:endParaRPr>
                    </a:p>
                  </a:txBody>
                  <a:tcPr/>
                </a:tc>
              </a:tr>
            </a:tbl>
          </a:graphicData>
        </a:graphic>
      </p:graphicFrame>
      <p:sp>
        <p:nvSpPr>
          <p:cNvPr id="3" name="Footer Placeholder 2"/>
          <p:cNvSpPr>
            <a:spLocks noGrp="1"/>
          </p:cNvSpPr>
          <p:nvPr>
            <p:ph type="ftr" idx="14"/>
          </p:nvPr>
        </p:nvSpPr>
        <p:spPr/>
        <p:txBody>
          <a:bodyPr/>
          <a:lstStyle/>
          <a:p>
            <a:r>
              <a:rPr lang="en-GB" smtClean="0"/>
              <a:t>Bo Sun, ZTE Corporation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2921008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(updated)</a:t>
            </a:r>
            <a:endParaRPr lang="zh-CN" altLang="en-US" dirty="0"/>
          </a:p>
        </p:txBody>
      </p:sp>
      <p:sp>
        <p:nvSpPr>
          <p:cNvPr id="9" name="内容占位符 2"/>
          <p:cNvSpPr>
            <a:spLocks noGrp="1"/>
          </p:cNvSpPr>
          <p:nvPr>
            <p:ph idx="1"/>
          </p:nvPr>
        </p:nvSpPr>
        <p:spPr>
          <a:xfrm>
            <a:off x="2667000" y="1981200"/>
            <a:ext cx="7620000" cy="4114800"/>
          </a:xfrm>
        </p:spPr>
        <p:txBody>
          <a:bodyPr>
            <a:normAutofit fontScale="85000" lnSpcReduction="20000"/>
          </a:bodyPr>
          <a:lstStyle/>
          <a:p>
            <a:pPr>
              <a:buFont typeface="Arial" panose="020B0604020202020204" pitchFamily="34" charset="0"/>
              <a:buChar char="•"/>
              <a:defRPr/>
            </a:pPr>
            <a:r>
              <a:rPr lang="en-US" altLang="en-US" dirty="0"/>
              <a:t>PAR approved		</a:t>
            </a:r>
            <a:r>
              <a:rPr lang="en-US" altLang="en-US" dirty="0" smtClean="0"/>
              <a:t>			Dec </a:t>
            </a:r>
            <a:r>
              <a:rPr lang="en-US" altLang="en-US" dirty="0"/>
              <a:t>2018</a:t>
            </a:r>
          </a:p>
          <a:p>
            <a:pPr>
              <a:buFont typeface="Arial" panose="020B0604020202020204" pitchFamily="34" charset="0"/>
              <a:buChar char="•"/>
              <a:defRPr/>
            </a:pPr>
            <a:r>
              <a:rPr lang="en-US" altLang="en-US" dirty="0"/>
              <a:t>First TG meeting		</a:t>
            </a:r>
            <a:r>
              <a:rPr lang="en-US" altLang="en-US" dirty="0" smtClean="0"/>
              <a:t>			Jan </a:t>
            </a:r>
            <a:r>
              <a:rPr lang="en-US" altLang="en-US" dirty="0"/>
              <a:t>2019</a:t>
            </a:r>
          </a:p>
          <a:p>
            <a:pPr>
              <a:buFont typeface="Arial" panose="020B0604020202020204" pitchFamily="34" charset="0"/>
              <a:buChar char="•"/>
              <a:defRPr/>
            </a:pPr>
            <a:r>
              <a:rPr lang="en-US" altLang="en-US" dirty="0"/>
              <a:t>D0.1 				</a:t>
            </a:r>
            <a:r>
              <a:rPr lang="en-US" altLang="en-US" dirty="0" smtClean="0"/>
              <a:t>			Sept </a:t>
            </a:r>
            <a:r>
              <a:rPr lang="en-US" altLang="en-US" dirty="0"/>
              <a:t>2019 </a:t>
            </a:r>
            <a:r>
              <a:rPr lang="en-US" altLang="en-US" dirty="0">
                <a:sym typeface="Wingdings" panose="05000000000000000000" pitchFamily="2" charset="2"/>
              </a:rPr>
              <a:t> Nov 2019</a:t>
            </a:r>
            <a:endParaRPr lang="en-US" altLang="en-US" dirty="0"/>
          </a:p>
          <a:p>
            <a:pPr>
              <a:buFont typeface="Arial" panose="020B0604020202020204" pitchFamily="34" charset="0"/>
              <a:buChar char="•"/>
              <a:defRPr/>
            </a:pPr>
            <a:r>
              <a:rPr lang="en-US" altLang="en-US" dirty="0"/>
              <a:t>D1.0 Letter Ballot		</a:t>
            </a:r>
            <a:r>
              <a:rPr lang="en-US" altLang="en-US" dirty="0" smtClean="0"/>
              <a:t>		Nov </a:t>
            </a:r>
            <a:r>
              <a:rPr lang="en-US" altLang="en-US" dirty="0"/>
              <a:t>2019 </a:t>
            </a:r>
            <a:r>
              <a:rPr lang="en-US" altLang="en-US" dirty="0">
                <a:sym typeface="Wingdings" panose="05000000000000000000" pitchFamily="2" charset="2"/>
              </a:rPr>
              <a:t> Mar 2020</a:t>
            </a:r>
            <a:endParaRPr lang="en-US" altLang="en-US" dirty="0"/>
          </a:p>
          <a:p>
            <a:pPr>
              <a:buFont typeface="Arial" panose="020B0604020202020204" pitchFamily="34" charset="0"/>
              <a:buChar char="•"/>
              <a:defRPr/>
            </a:pPr>
            <a:r>
              <a:rPr lang="en-US" altLang="en-US" dirty="0"/>
              <a:t>D2.0 LB recirculation		</a:t>
            </a:r>
            <a:r>
              <a:rPr lang="en-US" altLang="en-US" dirty="0" smtClean="0"/>
              <a:t>	Mar </a:t>
            </a:r>
            <a:r>
              <a:rPr lang="en-US" altLang="en-US" dirty="0"/>
              <a:t>2020 </a:t>
            </a:r>
            <a:r>
              <a:rPr lang="en-US" altLang="en-US" dirty="0">
                <a:sym typeface="Wingdings" panose="05000000000000000000" pitchFamily="2" charset="2"/>
              </a:rPr>
              <a:t> Jul 2020</a:t>
            </a:r>
            <a:endParaRPr lang="en-US" altLang="en-US" dirty="0"/>
          </a:p>
          <a:p>
            <a:pPr>
              <a:buFont typeface="Arial" panose="020B0604020202020204" pitchFamily="34" charset="0"/>
              <a:buChar char="•"/>
              <a:defRPr/>
            </a:pPr>
            <a:r>
              <a:rPr lang="en-US" altLang="en-US" dirty="0"/>
              <a:t>Form Sponsor Ballot Pool	</a:t>
            </a:r>
            <a:r>
              <a:rPr lang="en-US" altLang="en-US" dirty="0" smtClean="0"/>
              <a:t>	May </a:t>
            </a:r>
            <a:r>
              <a:rPr lang="en-US" altLang="en-US" dirty="0"/>
              <a:t>2020 </a:t>
            </a:r>
            <a:r>
              <a:rPr lang="en-US" altLang="en-US" dirty="0">
                <a:sym typeface="Wingdings" panose="05000000000000000000" pitchFamily="2" charset="2"/>
              </a:rPr>
              <a:t> Sep 2020</a:t>
            </a:r>
            <a:endParaRPr lang="en-US" altLang="en-US" dirty="0"/>
          </a:p>
          <a:p>
            <a:pPr>
              <a:buFont typeface="Arial" panose="020B0604020202020204" pitchFamily="34" charset="0"/>
              <a:buChar char="•"/>
              <a:defRPr/>
            </a:pPr>
            <a:r>
              <a:rPr lang="en-US" altLang="en-US" dirty="0"/>
              <a:t>D3.0 LB recirculation		</a:t>
            </a:r>
            <a:r>
              <a:rPr lang="en-US" altLang="en-US" dirty="0" smtClean="0"/>
              <a:t>	May </a:t>
            </a:r>
            <a:r>
              <a:rPr lang="en-US" altLang="en-US" dirty="0"/>
              <a:t>2020 </a:t>
            </a:r>
            <a:r>
              <a:rPr lang="en-US" altLang="en-US" dirty="0">
                <a:sym typeface="Wingdings" panose="05000000000000000000" pitchFamily="2" charset="2"/>
              </a:rPr>
              <a:t> Sep 2020</a:t>
            </a:r>
            <a:endParaRPr lang="en-US" altLang="en-US" dirty="0"/>
          </a:p>
          <a:p>
            <a:pPr>
              <a:buFont typeface="Arial" panose="020B0604020202020204" pitchFamily="34" charset="0"/>
              <a:buChar char="•"/>
              <a:defRPr/>
            </a:pPr>
            <a:r>
              <a:rPr lang="en-US" altLang="en-US" dirty="0"/>
              <a:t>D3.0 unchanged recirculation </a:t>
            </a:r>
            <a:r>
              <a:rPr lang="en-US" altLang="en-US" dirty="0" smtClean="0"/>
              <a:t>	July </a:t>
            </a:r>
            <a:r>
              <a:rPr lang="en-US" altLang="en-US" dirty="0"/>
              <a:t>2020 </a:t>
            </a:r>
            <a:r>
              <a:rPr lang="en-US" altLang="en-US" dirty="0">
                <a:sym typeface="Wingdings" panose="05000000000000000000" pitchFamily="2" charset="2"/>
              </a:rPr>
              <a:t> Nov 2020</a:t>
            </a:r>
            <a:endParaRPr lang="en-US" altLang="en-US" dirty="0"/>
          </a:p>
          <a:p>
            <a:pPr>
              <a:buFont typeface="Arial" panose="020B0604020202020204" pitchFamily="34" charset="0"/>
              <a:buChar char="•"/>
              <a:defRPr/>
            </a:pPr>
            <a:r>
              <a:rPr lang="en-US" altLang="en-US" dirty="0"/>
              <a:t>Initial Sponsor Ballot (D4.0)	</a:t>
            </a:r>
            <a:r>
              <a:rPr lang="en-US" altLang="en-US" dirty="0" smtClean="0"/>
              <a:t>	Sept </a:t>
            </a:r>
            <a:r>
              <a:rPr lang="en-US" altLang="en-US" dirty="0"/>
              <a:t>2020 </a:t>
            </a:r>
            <a:r>
              <a:rPr lang="en-US" altLang="en-US" dirty="0">
                <a:sym typeface="Wingdings" panose="05000000000000000000" pitchFamily="2" charset="2"/>
              </a:rPr>
              <a:t> Jan 2021</a:t>
            </a:r>
            <a:endParaRPr lang="en-US" altLang="en-US" dirty="0"/>
          </a:p>
          <a:p>
            <a:pPr>
              <a:buFont typeface="Arial" panose="020B0604020202020204" pitchFamily="34" charset="0"/>
              <a:buChar char="•"/>
              <a:defRPr/>
            </a:pPr>
            <a:r>
              <a:rPr lang="en-US" altLang="en-US" dirty="0"/>
              <a:t>Final 802.11 WG approval	</a:t>
            </a:r>
            <a:r>
              <a:rPr lang="en-US" altLang="en-US" dirty="0" smtClean="0"/>
              <a:t>	July </a:t>
            </a:r>
            <a:r>
              <a:rPr lang="en-US" altLang="en-US" dirty="0"/>
              <a:t>2021 </a:t>
            </a:r>
            <a:r>
              <a:rPr lang="en-US" altLang="en-US" dirty="0">
                <a:sym typeface="Wingdings" panose="05000000000000000000" pitchFamily="2" charset="2"/>
              </a:rPr>
              <a:t> Nov 2021</a:t>
            </a:r>
            <a:endParaRPr lang="en-US" altLang="en-US" dirty="0"/>
          </a:p>
          <a:p>
            <a:pPr>
              <a:buFont typeface="Arial" panose="020B0604020202020204" pitchFamily="34" charset="0"/>
              <a:buChar char="•"/>
              <a:defRPr/>
            </a:pPr>
            <a:r>
              <a:rPr lang="en-US" altLang="en-US" dirty="0"/>
              <a:t>802 EC approval		</a:t>
            </a:r>
            <a:r>
              <a:rPr lang="en-US" altLang="en-US" dirty="0" smtClean="0"/>
              <a:t>			July </a:t>
            </a:r>
            <a:r>
              <a:rPr lang="en-US" altLang="en-US" dirty="0"/>
              <a:t>2021 </a:t>
            </a:r>
            <a:r>
              <a:rPr lang="en-US" altLang="en-US" dirty="0">
                <a:sym typeface="Wingdings" panose="05000000000000000000" pitchFamily="2" charset="2"/>
              </a:rPr>
              <a:t> Nov 2021</a:t>
            </a:r>
            <a:endParaRPr lang="en-US" altLang="en-US" dirty="0"/>
          </a:p>
          <a:p>
            <a:pPr>
              <a:buFont typeface="Arial" panose="020B0604020202020204" pitchFamily="34" charset="0"/>
              <a:buChar char="•"/>
              <a:defRPr/>
            </a:pPr>
            <a:r>
              <a:rPr lang="en-US" altLang="en-US" dirty="0" err="1"/>
              <a:t>RevCom</a:t>
            </a:r>
            <a:r>
              <a:rPr lang="en-US" altLang="en-US" dirty="0"/>
              <a:t> and SASB approval	</a:t>
            </a:r>
            <a:r>
              <a:rPr lang="en-US" altLang="en-US" dirty="0" smtClean="0"/>
              <a:t>	Sept </a:t>
            </a:r>
            <a:r>
              <a:rPr lang="en-US" altLang="en-US" dirty="0"/>
              <a:t>2021 </a:t>
            </a:r>
            <a:r>
              <a:rPr lang="en-US" altLang="en-US" dirty="0">
                <a:sym typeface="Wingdings" panose="05000000000000000000" pitchFamily="2" charset="2"/>
              </a:rPr>
              <a:t> Jan 2022</a:t>
            </a:r>
            <a:endParaRPr lang="en-US" altLang="en-US" dirty="0"/>
          </a:p>
          <a:p>
            <a:pPr marL="0" indent="0">
              <a:defRPr/>
            </a:pPr>
            <a:endParaRPr lang="en-US" altLang="zh-CN" dirty="0" smtClean="0"/>
          </a:p>
          <a:p>
            <a:pPr>
              <a:defRPr/>
            </a:pPr>
            <a:endParaRPr lang="zh-CN" altLang="en-US" dirty="0"/>
          </a:p>
        </p:txBody>
      </p:sp>
      <p:sp>
        <p:nvSpPr>
          <p:cNvPr id="3" name="Footer Placeholder 2"/>
          <p:cNvSpPr>
            <a:spLocks noGrp="1"/>
          </p:cNvSpPr>
          <p:nvPr>
            <p:ph type="ftr" idx="14"/>
          </p:nvPr>
        </p:nvSpPr>
        <p:spPr/>
        <p:txBody>
          <a:bodyPr/>
          <a:lstStyle/>
          <a:p>
            <a:r>
              <a:rPr lang="en-GB" smtClean="0"/>
              <a:t>Bo Sun, ZTE Corporation</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9700568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smtClean="0"/>
              <a:t>Teleconferences and Goal for Sep meeting</a:t>
            </a:r>
            <a:endParaRPr lang="en-US" dirty="0"/>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1828800" y="5181600"/>
            <a:ext cx="9067799" cy="1066800"/>
          </a:xfrm>
        </p:spPr>
        <p:txBody>
          <a:bodyPr>
            <a:normAutofit fontScale="92500" lnSpcReduction="10000"/>
          </a:bodyPr>
          <a:lstStyle/>
          <a:p>
            <a:r>
              <a:rPr lang="en-US" altLang="zh-CN" dirty="0" smtClean="0"/>
              <a:t>Goal for Nov meeting</a:t>
            </a:r>
            <a:endParaRPr lang="en-US" altLang="zh-CN" dirty="0"/>
          </a:p>
          <a:p>
            <a:pPr lvl="1"/>
            <a:r>
              <a:rPr lang="en-US" altLang="zh-CN" dirty="0" smtClean="0"/>
              <a:t>Develop FRD and SFD</a:t>
            </a:r>
          </a:p>
          <a:p>
            <a:pPr lvl="1"/>
            <a:r>
              <a:rPr lang="en-US" altLang="zh-CN" dirty="0" smtClean="0"/>
              <a:t>Approval of spec draft D0.1</a:t>
            </a:r>
          </a:p>
        </p:txBody>
      </p:sp>
      <p:sp>
        <p:nvSpPr>
          <p:cNvPr id="8" name="内容占位符 2"/>
          <p:cNvSpPr txBox="1">
            <a:spLocks/>
          </p:cNvSpPr>
          <p:nvPr/>
        </p:nvSpPr>
        <p:spPr bwMode="auto">
          <a:xfrm>
            <a:off x="2514600" y="1752600"/>
            <a:ext cx="7772400" cy="2743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kern="0" smtClean="0"/>
              <a:t>Planned TC: </a:t>
            </a:r>
          </a:p>
          <a:p>
            <a:pPr lvl="1"/>
            <a:r>
              <a:rPr lang="en-US" altLang="zh-CN" kern="0" smtClean="0"/>
              <a:t>Date: Oct 8 </a:t>
            </a:r>
          </a:p>
          <a:p>
            <a:pPr lvl="1"/>
            <a:r>
              <a:rPr lang="en-US" altLang="zh-CN" kern="0" smtClean="0"/>
              <a:t>Time: 6:00pm~8:00pm, ET</a:t>
            </a:r>
          </a:p>
          <a:p>
            <a:endParaRPr lang="en-US" altLang="zh-CN" kern="0" smtClean="0"/>
          </a:p>
          <a:p>
            <a:r>
              <a:rPr lang="en-US" altLang="zh-CN" kern="0" smtClean="0"/>
              <a:t>New TC plan:</a:t>
            </a:r>
          </a:p>
          <a:p>
            <a:pPr lvl="1"/>
            <a:r>
              <a:rPr lang="en-US" altLang="zh-CN" kern="0" smtClean="0"/>
              <a:t>Date: Oct 22</a:t>
            </a:r>
          </a:p>
          <a:p>
            <a:pPr lvl="1"/>
            <a:r>
              <a:rPr lang="en-US" altLang="zh-CN" kern="0" smtClean="0"/>
              <a:t>Time: 10:00am ~ 11:59am</a:t>
            </a:r>
          </a:p>
          <a:p>
            <a:endParaRPr lang="en-US" altLang="zh-CN" kern="0" dirty="0" smtClean="0"/>
          </a:p>
        </p:txBody>
      </p:sp>
      <p:sp>
        <p:nvSpPr>
          <p:cNvPr id="5" name="Footer Placeholder 4"/>
          <p:cNvSpPr>
            <a:spLocks noGrp="1"/>
          </p:cNvSpPr>
          <p:nvPr>
            <p:ph type="ftr" idx="14"/>
          </p:nvPr>
        </p:nvSpPr>
        <p:spPr/>
        <p:txBody>
          <a:bodyPr/>
          <a:lstStyle/>
          <a:p>
            <a:r>
              <a:rPr lang="en-GB" smtClean="0"/>
              <a:t>Bo Sun, ZTE Corporation</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10" name="Date Placeholder 9"/>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045652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8436"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Footer Placeholder 1"/>
          <p:cNvSpPr>
            <a:spLocks noGrp="1"/>
          </p:cNvSpPr>
          <p:nvPr>
            <p:ph type="ftr" idx="14"/>
          </p:nvPr>
        </p:nvSpPr>
        <p:spPr/>
        <p:txBody>
          <a:bodyPr/>
          <a:lstStyle/>
          <a:p>
            <a:r>
              <a:rPr lang="en-GB" smtClean="0"/>
              <a:t>Alfred Asterjadhi,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14778465"/>
              </p:ext>
            </p:extLst>
          </p:nvPr>
        </p:nvGraphicFramePr>
        <p:xfrm>
          <a:off x="836684" y="1526885"/>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685800">
                  <a:extLst>
                    <a:ext uri="{9D8B030D-6E8A-4147-A177-3AD203B41FA5}">
                      <a16:colId xmlns="" xmlns:a16="http://schemas.microsoft.com/office/drawing/2014/main" val="3917323349"/>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2.4</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smtClean="0">
                          <a:ln>
                            <a:noFill/>
                          </a:ln>
                          <a:solidFill>
                            <a:schemeClr val="tx1"/>
                          </a:solidFill>
                          <a:effectLst/>
                          <a:latin typeface="Times New Roman" pitchFamily="18" charset="0"/>
                        </a:rPr>
                        <a:t>17-Sept</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bl>
          </a:graphicData>
        </a:graphic>
      </p:graphicFrame>
      <p:sp>
        <p:nvSpPr>
          <p:cNvPr id="7" name="Text Box 116"/>
          <p:cNvSpPr txBox="1">
            <a:spLocks noChangeArrowheads="1"/>
          </p:cNvSpPr>
          <p:nvPr/>
        </p:nvSpPr>
        <p:spPr bwMode="auto">
          <a:xfrm>
            <a:off x="9755116" y="831930"/>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810076"/>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12" name="Date Placeholder 11"/>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849579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 xmlns:a16="http://schemas.microsoft.com/office/drawing/2014/main"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September 2019 session.</a:t>
            </a:r>
          </a:p>
          <a:p>
            <a:pPr>
              <a:buFont typeface="Arial" panose="020B0604020202020204" pitchFamily="34" charset="0"/>
              <a:buChar char="•"/>
            </a:pPr>
            <a:endParaRPr lang="en-US" dirty="0"/>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7181056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AF491C-3E29-4F6D-9A04-A66625BD6778}"/>
              </a:ext>
            </a:extLst>
          </p:cNvPr>
          <p:cNvSpPr>
            <a:spLocks noGrp="1"/>
          </p:cNvSpPr>
          <p:nvPr>
            <p:ph type="title"/>
          </p:nvPr>
        </p:nvSpPr>
        <p:spPr/>
        <p:txBody>
          <a:bodyPr/>
          <a:lstStyle/>
          <a:p>
            <a:r>
              <a:rPr lang="en-US"/>
              <a:t>Work Completed</a:t>
            </a:r>
            <a:endParaRPr lang="en-US" dirty="0"/>
          </a:p>
        </p:txBody>
      </p:sp>
      <p:sp>
        <p:nvSpPr>
          <p:cNvPr id="3" name="Content Placeholder 2">
            <a:extLst>
              <a:ext uri="{FF2B5EF4-FFF2-40B4-BE49-F238E27FC236}">
                <a16:creationId xmlns="" xmlns:a16="http://schemas.microsoft.com/office/drawing/2014/main" id="{81F97B3B-6A7A-437A-AD64-93C735F073F2}"/>
              </a:ext>
            </a:extLst>
          </p:cNvPr>
          <p:cNvSpPr>
            <a:spLocks noGrp="1"/>
          </p:cNvSpPr>
          <p:nvPr>
            <p:ph idx="1"/>
          </p:nvPr>
        </p:nvSpPr>
        <p:spPr/>
        <p:txBody>
          <a:bodyPr/>
          <a:lstStyle/>
          <a:p>
            <a:pPr>
              <a:buFont typeface="Arial" panose="020B0604020202020204" pitchFamily="34" charset="0"/>
              <a:buChar char="•"/>
            </a:pPr>
            <a:r>
              <a:rPr lang="en-US" sz="2000" dirty="0"/>
              <a:t>Approved the creation of two ad-hoc groups  (MAC and PHY)</a:t>
            </a:r>
          </a:p>
          <a:p>
            <a:pPr lvl="1">
              <a:buFont typeface="Arial" panose="020B0604020202020204" pitchFamily="34" charset="0"/>
              <a:buChar char="•"/>
            </a:pPr>
            <a:r>
              <a:rPr lang="en-US" sz="1600" dirty="0"/>
              <a:t>Held elections and confirmed the appointment of 2 ad-hoc chairs per ad-hoc group</a:t>
            </a:r>
          </a:p>
          <a:p>
            <a:pPr marL="400050">
              <a:buFont typeface="Arial" panose="020B0604020202020204" pitchFamily="34" charset="0"/>
              <a:buChar char="•"/>
            </a:pPr>
            <a:endParaRPr lang="en-US" sz="2200" dirty="0"/>
          </a:p>
          <a:p>
            <a:pPr marL="400050">
              <a:buFont typeface="Arial" panose="020B0604020202020204" pitchFamily="34" charset="0"/>
              <a:buChar char="•"/>
            </a:pPr>
            <a:r>
              <a:rPr lang="en-US" sz="2000" dirty="0"/>
              <a:t>Discussed technical submissions covering a wide range of topics</a:t>
            </a:r>
          </a:p>
          <a:p>
            <a:pPr marL="800100" lvl="1">
              <a:buFont typeface="Arial" panose="020B0604020202020204" pitchFamily="34" charset="0"/>
              <a:buChar char="•"/>
            </a:pPr>
            <a:r>
              <a:rPr lang="en-US" sz="1600" dirty="0"/>
              <a:t>Ran straw polls on 15 submissions that were presented during the conference calls</a:t>
            </a:r>
          </a:p>
          <a:p>
            <a:pPr marL="800100" lvl="1">
              <a:buFont typeface="Arial" panose="020B0604020202020204" pitchFamily="34" charset="0"/>
              <a:buChar char="•"/>
            </a:pPr>
            <a:r>
              <a:rPr lang="en-US" sz="1600" dirty="0"/>
              <a:t>Completed presentations of submissions in back-logged queue (past presentations)</a:t>
            </a:r>
          </a:p>
          <a:p>
            <a:pPr marL="800100" lvl="1">
              <a:buFont typeface="Arial" panose="020B0604020202020204" pitchFamily="34" charset="0"/>
              <a:buChar char="•"/>
            </a:pPr>
            <a:r>
              <a:rPr lang="en-US" sz="1600" dirty="0"/>
              <a:t>Discussed 13 new technical submissions on a variety of topics</a:t>
            </a:r>
          </a:p>
          <a:p>
            <a:pPr marL="800100" lvl="1">
              <a:buFont typeface="Arial" panose="020B0604020202020204" pitchFamily="34" charset="0"/>
              <a:buChar char="•"/>
            </a:pPr>
            <a:endParaRPr lang="en-US" sz="1600" dirty="0"/>
          </a:p>
          <a:p>
            <a:pPr marL="400050">
              <a:buFont typeface="Arial" panose="020B0604020202020204" pitchFamily="34" charset="0"/>
              <a:buChar char="•"/>
            </a:pPr>
            <a:r>
              <a:rPr lang="en-US" sz="1800" dirty="0"/>
              <a:t>Ran several motions for inclusion of preliminary concepts to TGbe SFD</a:t>
            </a:r>
            <a:endParaRPr lang="en-US" sz="1400" dirty="0"/>
          </a:p>
          <a:p>
            <a:pPr marL="914400" lvl="2" indent="0"/>
            <a:endParaRPr lang="en-US" sz="1600" dirty="0"/>
          </a:p>
          <a:p>
            <a:pPr marL="800100" lvl="1" indent="-342900">
              <a:buFont typeface="Arial" panose="020B0604020202020204" pitchFamily="34" charset="0"/>
              <a:buChar char="•"/>
            </a:pPr>
            <a:endParaRPr lang="en-US" sz="1800" dirty="0"/>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286829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 technical contributions</a:t>
            </a:r>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 xmlns:a16="http://schemas.microsoft.com/office/drawing/2014/main" id="{63BED9BB-9C24-405D-B7F7-7A8EAA0C29DC}"/>
              </a:ext>
            </a:extLst>
          </p:cNvPr>
          <p:cNvSpPr>
            <a:spLocks noGrp="1"/>
          </p:cNvSpPr>
          <p:nvPr>
            <p:ph idx="1"/>
          </p:nvPr>
        </p:nvSpPr>
        <p:spPr/>
        <p:txBody>
          <a:bodyPr/>
          <a:lstStyle/>
          <a:p>
            <a:pPr>
              <a:buFont typeface="Arial" panose="020B0604020202020204" pitchFamily="34" charset="0"/>
              <a:buChar char="•"/>
            </a:pPr>
            <a:r>
              <a:rPr lang="en-US" dirty="0"/>
              <a:t>October 10		  (Thursday), 				10:00-12:30 ET</a:t>
            </a:r>
          </a:p>
          <a:p>
            <a:pPr>
              <a:buFont typeface="Arial" panose="020B0604020202020204" pitchFamily="34" charset="0"/>
              <a:buChar char="•"/>
            </a:pPr>
            <a:r>
              <a:rPr lang="en-US" dirty="0"/>
              <a:t>October 17	  	  (Thursday), 				19:30-22:00 ET</a:t>
            </a:r>
          </a:p>
          <a:p>
            <a:pPr>
              <a:buFont typeface="Arial" panose="020B0604020202020204" pitchFamily="34" charset="0"/>
              <a:buChar char="•"/>
            </a:pPr>
            <a:r>
              <a:rPr lang="en-US" dirty="0"/>
              <a:t>October 31 	  (Thursday), 				 10:00-12:30 ET</a:t>
            </a:r>
          </a:p>
          <a:p>
            <a:pPr>
              <a:buFont typeface="Arial" panose="020B0604020202020204" pitchFamily="34" charset="0"/>
              <a:buChar char="•"/>
            </a:pPr>
            <a:r>
              <a:rPr lang="en-US" dirty="0"/>
              <a:t>November 7 	  (Thursday), 				 19:30-22:00 ET</a:t>
            </a:r>
          </a:p>
        </p:txBody>
      </p:sp>
      <p:sp>
        <p:nvSpPr>
          <p:cNvPr id="7" name="Footer Placeholder 6"/>
          <p:cNvSpPr>
            <a:spLocks noGrp="1"/>
          </p:cNvSpPr>
          <p:nvPr>
            <p:ph type="ftr" idx="14"/>
          </p:nvPr>
        </p:nvSpPr>
        <p:spPr/>
        <p:txBody>
          <a:bodyPr/>
          <a:lstStyle/>
          <a:p>
            <a:r>
              <a:rPr lang="en-GB" smtClean="0"/>
              <a:t>Alfred Asterjadhi, Qualcomm</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5856789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685800"/>
            <a:ext cx="7771320" cy="10656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ea typeface="DejaVu Sans"/>
              </a:rPr>
              <a:t>RCM TIG Closing Report</a:t>
            </a:r>
            <a:endParaRPr lang="sv-SE" sz="3200" spc="-1">
              <a:latin typeface="DejaVu Sans"/>
            </a:endParaRPr>
          </a:p>
        </p:txBody>
      </p:sp>
      <p:sp>
        <p:nvSpPr>
          <p:cNvPr id="52" name="CustomShape 5"/>
          <p:cNvSpPr/>
          <p:nvPr/>
        </p:nvSpPr>
        <p:spPr>
          <a:xfrm>
            <a:off x="2209800" y="1523880"/>
            <a:ext cx="7771320" cy="3798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000" algn="ctr">
              <a:spcBef>
                <a:spcPts val="400"/>
              </a:spcBef>
            </a:pPr>
            <a:r>
              <a:rPr lang="sv-SE" sz="2000" b="1" spc="-1">
                <a:solidFill>
                  <a:srgbClr val="000000"/>
                </a:solidFill>
                <a:latin typeface="Times New Roman"/>
                <a:ea typeface="DejaVu Sans"/>
              </a:rPr>
              <a:t>Date:</a:t>
            </a:r>
            <a:r>
              <a:rPr lang="sv-SE" sz="2000" spc="-1">
                <a:solidFill>
                  <a:srgbClr val="000000"/>
                </a:solidFill>
                <a:latin typeface="Times New Roman"/>
                <a:ea typeface="DejaVu Sans"/>
              </a:rPr>
              <a:t> 2019-09-19</a:t>
            </a:r>
            <a:endParaRPr lang="sv-SE" sz="2000" spc="-1">
              <a:latin typeface="DejaVu Sans"/>
            </a:endParaRPr>
          </a:p>
        </p:txBody>
      </p:sp>
      <p:sp>
        <p:nvSpPr>
          <p:cNvPr id="53" name="CustomShape 6"/>
          <p:cNvSpPr/>
          <p:nvPr/>
        </p:nvSpPr>
        <p:spPr>
          <a:xfrm>
            <a:off x="2057520" y="1940040"/>
            <a:ext cx="1446840" cy="3798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000">
              <a:spcBef>
                <a:spcPts val="400"/>
              </a:spcBef>
            </a:pPr>
            <a:r>
              <a:rPr lang="sv-SE" sz="2000" b="1" spc="-1">
                <a:solidFill>
                  <a:srgbClr val="000000"/>
                </a:solidFill>
                <a:latin typeface="Times New Roman"/>
                <a:ea typeface="DejaVu Sans"/>
              </a:rPr>
              <a:t>Authors:</a:t>
            </a:r>
            <a:endParaRPr lang="sv-SE" sz="2000" spc="-1">
              <a:latin typeface="DejaVu Sans"/>
            </a:endParaRPr>
          </a:p>
        </p:txBody>
      </p:sp>
      <p:graphicFrame>
        <p:nvGraphicFramePr>
          <p:cNvPr id="54" name="Table 7"/>
          <p:cNvGraphicFramePr/>
          <p:nvPr/>
        </p:nvGraphicFramePr>
        <p:xfrm>
          <a:off x="2241840" y="2509920"/>
          <a:ext cx="7429680" cy="1530000"/>
        </p:xfrm>
        <a:graphic>
          <a:graphicData uri="http://schemas.openxmlformats.org/drawingml/2006/table">
            <a:tbl>
              <a:tblPr/>
              <a:tblGrid>
                <a:gridCol w="3004920"/>
                <a:gridCol w="1562400"/>
                <a:gridCol w="2862720"/>
              </a:tblGrid>
              <a:tr h="361080">
                <a:tc>
                  <a:txBody>
                    <a:bodyPr/>
                    <a:lstStyle/>
                    <a:p>
                      <a:pPr>
                        <a:lnSpc>
                          <a:spcPct val="100000"/>
                        </a:lnSpc>
                      </a:pPr>
                      <a:r>
                        <a:rPr lang="sv-SE" sz="1400" b="1" strike="noStrike" spc="-1">
                          <a:solidFill>
                            <a:srgbClr val="000000"/>
                          </a:solidFill>
                          <a:latin typeface="DejaVu Sans"/>
                          <a:ea typeface="DejaVu Sans"/>
                        </a:rPr>
                        <a:t>Name</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Affiliation</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Contact</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4640">
                <a:tc>
                  <a:txBody>
                    <a:bodyPr/>
                    <a:lstStyle/>
                    <a:p>
                      <a:pPr>
                        <a:lnSpc>
                          <a:spcPct val="100000"/>
                        </a:lnSpc>
                      </a:pPr>
                      <a:r>
                        <a:rPr lang="sv-SE" sz="1400" b="0" strike="noStrike" spc="-1">
                          <a:solidFill>
                            <a:srgbClr val="000000"/>
                          </a:solidFill>
                          <a:latin typeface="DejaVu Sans"/>
                          <a:ea typeface="DejaVu Sans"/>
                        </a:rPr>
                        <a:t>Amelia Andersdotter</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solidFill>
                            <a:srgbClr val="000000"/>
                          </a:solidFill>
                          <a:latin typeface="DejaVu Sans"/>
                          <a:ea typeface="DejaVu Sans"/>
                        </a:rPr>
                        <a:t>ARTICLE19</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u="sng" strike="noStrike" spc="-1">
                          <a:solidFill>
                            <a:srgbClr val="0066FF"/>
                          </a:solidFill>
                          <a:uFillTx/>
                          <a:latin typeface="DejaVu Sans"/>
                          <a:ea typeface="DejaVu Sans"/>
                          <a:hlinkClick r:id="rId3"/>
                        </a:rPr>
                        <a:t>amelia@article19.org</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4"/>
          <p:cNvSpPr/>
          <p:nvPr/>
        </p:nvSpPr>
        <p:spPr>
          <a:xfrm>
            <a:off x="2209800" y="685800"/>
            <a:ext cx="7771320" cy="10656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ea typeface="DejaVu Sans"/>
              </a:rPr>
              <a:t>Abstract</a:t>
            </a:r>
            <a:endParaRPr lang="sv-SE" sz="3200" spc="-1">
              <a:latin typeface="DejaVu Sans"/>
            </a:endParaRPr>
          </a:p>
        </p:txBody>
      </p:sp>
      <p:sp>
        <p:nvSpPr>
          <p:cNvPr id="59" name="CustomShape 5"/>
          <p:cNvSpPr/>
          <p:nvPr/>
        </p:nvSpPr>
        <p:spPr>
          <a:xfrm>
            <a:off x="2966880" y="1752480"/>
            <a:ext cx="6333480" cy="41137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spcBef>
                <a:spcPts val="641"/>
              </a:spcBef>
            </a:pPr>
            <a:r>
              <a:rPr lang="sv-SE" sz="2000" spc="-1">
                <a:solidFill>
                  <a:srgbClr val="000000"/>
                </a:solidFill>
                <a:latin typeface="Times New Roman"/>
                <a:ea typeface="DejaVu Sans"/>
              </a:rPr>
              <a:t>This presentation contains the closing report for Randomized and changing MAC adress (RCM) Topic interest group (TIG) from the Hanoi, Vietnam IEEE 802 Wireless Interim meeting on 16-20 September, 2019.</a:t>
            </a:r>
            <a:endParaRPr lang="sv-SE" sz="2000" spc="-1">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85</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4"/>
          <p:cNvSpPr/>
          <p:nvPr/>
        </p:nvSpPr>
        <p:spPr>
          <a:xfrm>
            <a:off x="1775640" y="525240"/>
            <a:ext cx="8712000" cy="527868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lnSpc>
                <a:spcPct val="100000"/>
              </a:lnSpc>
            </a:pPr>
            <a:r>
              <a:rPr lang="sv-SE" sz="2800" b="1" spc="-1">
                <a:solidFill>
                  <a:srgbClr val="000000"/>
                </a:solidFill>
                <a:latin typeface="Times New Roman"/>
                <a:ea typeface="DejaVu Sans"/>
              </a:rPr>
              <a:t>Summary</a:t>
            </a:r>
            <a:endParaRPr lang="sv-SE" sz="2800" spc="-1">
              <a:latin typeface="DejaVu Sans"/>
            </a:endParaRPr>
          </a:p>
          <a:p>
            <a:pPr>
              <a:lnSpc>
                <a:spcPct val="100000"/>
              </a:lnSpc>
            </a:pPr>
            <a:r>
              <a:rPr lang="sv-SE" sz="2000" b="1" spc="-1">
                <a:solidFill>
                  <a:srgbClr val="000000"/>
                </a:solidFill>
                <a:latin typeface="Times New Roman"/>
                <a:ea typeface="AR PL UMing CN"/>
              </a:rPr>
              <a:t>Final Agenda: </a:t>
            </a:r>
            <a:r>
              <a:rPr lang="sv-SE" sz="2000" spc="-1">
                <a:solidFill>
                  <a:srgbClr val="000000"/>
                </a:solidFill>
                <a:latin typeface="Times New Roman"/>
                <a:ea typeface="AR PL UMing CN"/>
                <a:hlinkClick r:id="rId3"/>
              </a:rPr>
              <a:t>11-19/1440r5</a:t>
            </a:r>
            <a:endParaRPr lang="sv-SE" sz="2000" spc="-1">
              <a:latin typeface="DejaVu Sans"/>
            </a:endParaRPr>
          </a:p>
          <a:p>
            <a:pPr>
              <a:lnSpc>
                <a:spcPct val="100000"/>
              </a:lnSpc>
            </a:pPr>
            <a:endParaRPr lang="sv-SE" sz="2000" spc="-1">
              <a:latin typeface="DejaVu Sans"/>
            </a:endParaRPr>
          </a:p>
          <a:p>
            <a:pPr>
              <a:lnSpc>
                <a:spcPct val="100000"/>
              </a:lnSpc>
            </a:pPr>
            <a:r>
              <a:rPr lang="sv-SE" sz="2000" b="1" spc="-1">
                <a:solidFill>
                  <a:srgbClr val="000000"/>
                </a:solidFill>
                <a:latin typeface="Times New Roman"/>
                <a:ea typeface="DejaVu Sans"/>
              </a:rPr>
              <a:t>Work completed</a:t>
            </a:r>
            <a:endParaRPr lang="sv-SE" sz="2000" spc="-1">
              <a:latin typeface="DejaVu Sans"/>
            </a:endParaRPr>
          </a:p>
          <a:p>
            <a:pPr marL="432000" indent="-323280">
              <a:buFont typeface="StarSymbol"/>
              <a:buAutoNum type="arabicParenR"/>
            </a:pPr>
            <a:r>
              <a:rPr lang="sv-SE" sz="2000" spc="-1">
                <a:solidFill>
                  <a:srgbClr val="000000"/>
                </a:solidFill>
                <a:latin typeface="Times New Roman"/>
                <a:ea typeface="MS Gothic"/>
              </a:rPr>
              <a:t>Reviewed four presentations.</a:t>
            </a:r>
            <a:endParaRPr lang="sv-SE" sz="2000" spc="-1">
              <a:latin typeface="DejaVu Sans"/>
            </a:endParaRPr>
          </a:p>
          <a:p>
            <a:pPr marL="432000" indent="-323280">
              <a:buFont typeface="StarSymbol"/>
              <a:buAutoNum type="arabicParenR"/>
            </a:pPr>
            <a:r>
              <a:rPr lang="sv-SE" sz="2000" spc="-1">
                <a:solidFill>
                  <a:srgbClr val="000000"/>
                </a:solidFill>
                <a:latin typeface="Times New Roman"/>
                <a:ea typeface="MS Gothic"/>
              </a:rPr>
              <a:t>Introduced a lot of text in draft report: </a:t>
            </a:r>
            <a:r>
              <a:rPr lang="sv-SE" sz="2000" spc="-1">
                <a:solidFill>
                  <a:srgbClr val="000000"/>
                </a:solidFill>
                <a:latin typeface="Times New Roman"/>
                <a:ea typeface="MS Gothic"/>
                <a:hlinkClick r:id="rId4"/>
              </a:rPr>
              <a:t>11-19/1442r2</a:t>
            </a:r>
            <a:endParaRPr lang="sv-SE" sz="2000" spc="-1">
              <a:latin typeface="DejaVu Sans"/>
            </a:endParaRPr>
          </a:p>
          <a:p>
            <a:pPr>
              <a:lnSpc>
                <a:spcPct val="100000"/>
              </a:lnSpc>
            </a:pPr>
            <a:endParaRPr lang="sv-SE" sz="2000" spc="-1">
              <a:latin typeface="DejaVu Sans"/>
            </a:endParaRPr>
          </a:p>
          <a:p>
            <a:pPr>
              <a:lnSpc>
                <a:spcPct val="100000"/>
              </a:lnSpc>
            </a:pPr>
            <a:r>
              <a:rPr lang="sv-SE" sz="2000" b="1" spc="-1">
                <a:solidFill>
                  <a:srgbClr val="000000"/>
                </a:solidFill>
                <a:latin typeface="Times New Roman"/>
                <a:ea typeface="DejaVu Sans"/>
              </a:rPr>
              <a:t>Agreed work plan (2019)</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August: Outline of the draft report (headlines) </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September: 3 meeting slots. Produce a first draft report. Done.</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October: 2 telecons (1h) requested for Tuesday Oct 15 and 29. </a:t>
            </a:r>
            <a:r>
              <a:rPr lang="sv-SE" sz="2000" u="sng" spc="-1">
                <a:solidFill>
                  <a:srgbClr val="000000"/>
                </a:solidFill>
                <a:latin typeface="Times New Roman"/>
                <a:ea typeface="Gulim"/>
              </a:rPr>
              <a:t>Webex</a:t>
            </a:r>
            <a:r>
              <a:rPr lang="sv-SE" sz="2000" spc="-1">
                <a:solidFill>
                  <a:srgbClr val="000000"/>
                </a:solidFill>
                <a:latin typeface="Times New Roman"/>
                <a:ea typeface="Gulim"/>
              </a:rPr>
              <a:t>.</a:t>
            </a: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November: 3 meeting slots requested.</a:t>
            </a:r>
            <a:endParaRPr lang="sv-SE" sz="2000" spc="-1">
              <a:latin typeface="DejaVu Sans"/>
            </a:endParaRPr>
          </a:p>
          <a:p>
            <a:pPr marL="216000" indent="-215640">
              <a:buSzPct val="45000"/>
              <a:buFont typeface="Wingdings" charset="2"/>
              <a:buChar char=""/>
            </a:pPr>
            <a:r>
              <a:t/>
            </a:r>
            <a:br/>
            <a:r>
              <a:rPr lang="sv-SE" sz="2000" spc="-1">
                <a:solidFill>
                  <a:srgbClr val="000000"/>
                </a:solidFill>
                <a:latin typeface="Times New Roman"/>
                <a:ea typeface="Gulim"/>
              </a:rPr>
              <a:t>Goal: finalize report and present to the group. </a:t>
            </a:r>
            <a:endParaRPr lang="sv-SE" sz="2000" spc="-1">
              <a:latin typeface="DejaVu Sans"/>
            </a:endParaRPr>
          </a:p>
          <a:p>
            <a:pPr marL="216000" indent="-215640">
              <a:buSzPct val="45000"/>
              <a:buFont typeface="Wingdings" charset="2"/>
              <a:buChar char=""/>
            </a:pPr>
            <a:endParaRPr lang="sv-SE" sz="2000" spc="-1">
              <a:latin typeface="DejaVu Sans"/>
            </a:endParaRPr>
          </a:p>
          <a:p>
            <a:pPr marL="216000" indent="-215640">
              <a:buSzPct val="45000"/>
              <a:buFont typeface="Wingdings" charset="2"/>
              <a:buChar char=""/>
            </a:pPr>
            <a:endParaRPr lang="sv-SE" sz="2000" spc="-1">
              <a:latin typeface="DejaVu Sans"/>
            </a:endParaRPr>
          </a:p>
          <a:p>
            <a:pPr marL="216000" indent="-215640">
              <a:buSzPct val="45000"/>
              <a:buFont typeface="Wingdings" charset="2"/>
              <a:buChar char=""/>
            </a:pPr>
            <a:r>
              <a:rPr lang="sv-SE" sz="2000" spc="-1">
                <a:solidFill>
                  <a:srgbClr val="000000"/>
                </a:solidFill>
                <a:latin typeface="Times New Roman"/>
                <a:ea typeface="Gulim"/>
              </a:rPr>
              <a:t>Thanks to everyone who participated this week! </a:t>
            </a:r>
            <a:endParaRPr lang="sv-SE" sz="2000" spc="-1">
              <a:latin typeface="DejaVu Sans"/>
            </a:endParaRPr>
          </a:p>
          <a:p>
            <a:pPr>
              <a:lnSpc>
                <a:spcPct val="100000"/>
              </a:lnSpc>
            </a:pPr>
            <a:endParaRPr lang="sv-SE" sz="2000" spc="-1">
              <a:latin typeface="DejaVu Sans"/>
            </a:endParaRPr>
          </a:p>
          <a:p>
            <a:pPr>
              <a:lnSpc>
                <a:spcPct val="100000"/>
              </a:lnSpc>
            </a:pPr>
            <a:endParaRPr lang="sv-SE" sz="2000" spc="-1">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86</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802.15 </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Clint Chaplin, </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87</a:t>
            </a:fld>
            <a:endParaRPr lang="en-GB"/>
          </a:p>
        </p:txBody>
      </p:sp>
      <p:sp>
        <p:nvSpPr>
          <p:cNvPr id="9" name="Date Placeholder 8"/>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9255786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a:extLst>
              <a:ext uri="{FF2B5EF4-FFF2-40B4-BE49-F238E27FC236}">
                <a16:creationId xmlns=""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Hanoi, Vietnam Wireless Interim</a:t>
            </a:r>
            <a:br>
              <a:rPr lang="en-US" sz="2400" dirty="0"/>
            </a:br>
            <a:r>
              <a:rPr lang="en-GB" sz="2400" dirty="0"/>
              <a:t>Liaison  from 802.18 to 802.11</a:t>
            </a:r>
            <a:endParaRPr lang="en-GB" dirty="0"/>
          </a:p>
        </p:txBody>
      </p:sp>
      <p:sp>
        <p:nvSpPr>
          <p:cNvPr id="11" name="Rectangle 2">
            <a:extLst>
              <a:ext uri="{FF2B5EF4-FFF2-40B4-BE49-F238E27FC236}">
                <a16:creationId xmlns=""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20 Sept 19</a:t>
            </a:r>
          </a:p>
        </p:txBody>
      </p:sp>
      <p:graphicFrame>
        <p:nvGraphicFramePr>
          <p:cNvPr id="12" name="Object 3">
            <a:extLst>
              <a:ext uri="{FF2B5EF4-FFF2-40B4-BE49-F238E27FC236}">
                <a16:creationId xmlns=""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19460" name="Document" r:id="rId4" imgW="8245941" imgH="2648712" progId="Word.Document.8">
                  <p:embed/>
                </p:oleObj>
              </mc:Choice>
              <mc:Fallback>
                <p:oleObj name="Document" r:id="rId4" imgW="8245941" imgH="2648712" progId="Word.Document.8">
                  <p:embed/>
                  <p:pic>
                    <p:nvPicPr>
                      <p:cNvPr id="0" name=""/>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1587647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057401" y="1107122"/>
            <a:ext cx="8480199"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2">
              <a:spcBef>
                <a:spcPts val="0"/>
              </a:spcBef>
              <a:buFont typeface="Arial" panose="020B0604020202020204" pitchFamily="34" charset="0"/>
              <a:buChar char="•"/>
            </a:pPr>
            <a:r>
              <a:rPr lang="en-US" altLang="en-US" dirty="0"/>
              <a:t>BRAN has 2 candidates for chair, elections at October meeting;  along with start of EN 303 687 for 6 GHz</a:t>
            </a:r>
          </a:p>
          <a:p>
            <a:pPr lvl="2">
              <a:spcBef>
                <a:spcPts val="0"/>
              </a:spcBef>
              <a:buFont typeface="Arial" panose="020B0604020202020204" pitchFamily="34" charset="0"/>
              <a:buChar char="•"/>
            </a:pPr>
            <a:r>
              <a:rPr lang="en-US" altLang="en-US" dirty="0"/>
              <a:t>CEPT ECC FM57 – Public consultation on Report 73 closed with comments from 8 parties. </a:t>
            </a:r>
          </a:p>
          <a:p>
            <a:pPr lvl="3">
              <a:spcBef>
                <a:spcPts val="0"/>
              </a:spcBef>
              <a:buFont typeface="Arial" panose="020B0604020202020204" pitchFamily="34" charset="0"/>
              <a:buChar char="•"/>
            </a:pPr>
            <a:r>
              <a:rPr lang="en-US" altLang="en-US" sz="1800" dirty="0"/>
              <a:t>Will start work on Report B at meeting come up next week. </a:t>
            </a:r>
          </a:p>
          <a:p>
            <a:pPr lvl="1">
              <a:spcBef>
                <a:spcPts val="0"/>
              </a:spcBef>
              <a:buFont typeface="Arial" panose="020B0604020202020204" pitchFamily="34" charset="0"/>
              <a:buChar char="•"/>
            </a:pPr>
            <a:endParaRPr lang="en-US" altLang="en-US" sz="1800" dirty="0"/>
          </a:p>
          <a:p>
            <a:pPr lvl="2">
              <a:spcBef>
                <a:spcPts val="0"/>
              </a:spcBef>
              <a:buFont typeface="Arial" panose="020B0604020202020204" pitchFamily="34" charset="0"/>
              <a:buChar char="•"/>
            </a:pPr>
            <a:r>
              <a:rPr lang="en-US" altLang="en-US" dirty="0"/>
              <a:t>Discussed 2 initiatives: </a:t>
            </a:r>
          </a:p>
          <a:p>
            <a:pPr lvl="3">
              <a:spcBef>
                <a:spcPts val="0"/>
              </a:spcBef>
              <a:buFont typeface="Arial" panose="020B0604020202020204" pitchFamily="34" charset="0"/>
              <a:buChar char="•"/>
            </a:pPr>
            <a:r>
              <a:rPr lang="en-US" altLang="en-US" sz="1800" dirty="0"/>
              <a:t> Survey on trusting connected device  if there was an EU harmonized standard</a:t>
            </a:r>
          </a:p>
          <a:p>
            <a:pPr lvl="3">
              <a:spcBef>
                <a:spcPts val="0"/>
              </a:spcBef>
              <a:buFont typeface="Arial" panose="020B0604020202020204" pitchFamily="34" charset="0"/>
              <a:buChar char="•"/>
            </a:pPr>
            <a:r>
              <a:rPr lang="en-US" b="0" dirty="0"/>
              <a:t>Reconfigurable Radio Systems (</a:t>
            </a:r>
            <a:r>
              <a:rPr lang="en-US" altLang="en-US" sz="1800" dirty="0"/>
              <a:t>Software Defined Radios)</a:t>
            </a:r>
          </a:p>
          <a:p>
            <a:pPr>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r>
              <a:rPr lang="en-US" dirty="0"/>
              <a:t>Items discussed in teleconferences since May.</a:t>
            </a:r>
          </a:p>
          <a:p>
            <a:pPr lvl="1">
              <a:spcBef>
                <a:spcPts val="0"/>
              </a:spcBef>
              <a:buFont typeface="Arial" panose="020B0604020202020204" pitchFamily="34" charset="0"/>
              <a:buChar char="•"/>
            </a:pPr>
            <a:r>
              <a:rPr lang="en-US" dirty="0"/>
              <a:t>Included 4 sets of comments sent in; APT, MCMC, FCC and ICASA, with an ACMA set of comments in LMSC ballot now. </a:t>
            </a:r>
          </a:p>
          <a:p>
            <a:pPr lvl="1">
              <a:buFont typeface="Arial" panose="020B0604020202020204" pitchFamily="34" charset="0"/>
              <a:buChar char="•"/>
            </a:pPr>
            <a:endParaRPr lang="en-US" altLang="en-US" dirty="0"/>
          </a:p>
          <a:p>
            <a:pPr lvl="2">
              <a:spcBef>
                <a:spcPts val="0"/>
              </a:spcBef>
              <a:buFont typeface="Arial" panose="020B0604020202020204" pitchFamily="34" charset="0"/>
              <a:buChar char="•"/>
            </a:pPr>
            <a:endParaRPr lang="en-US" altLang="en-US" sz="20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113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September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2019-09-19</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5124"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11" name="Date Placeholder 10"/>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40912667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 - cont. </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1926461" y="1259522"/>
            <a:ext cx="9601199" cy="4988878"/>
          </a:xfrm>
        </p:spPr>
        <p:txBody>
          <a:bodyPr/>
          <a:lstStyle/>
          <a:p>
            <a:pPr>
              <a:spcBef>
                <a:spcPts val="0"/>
              </a:spcBef>
              <a:buFont typeface="Arial" panose="020B0604020202020204" pitchFamily="34" charset="0"/>
              <a:buChar char="•"/>
            </a:pPr>
            <a:r>
              <a:rPr lang="en-US" sz="2000" dirty="0"/>
              <a:t>FCC UWB Bosch petition for rule making</a:t>
            </a:r>
          </a:p>
          <a:p>
            <a:pPr lvl="1">
              <a:spcBef>
                <a:spcPts val="0"/>
              </a:spcBef>
              <a:buFont typeface="Arial" panose="020B0604020202020204" pitchFamily="34" charset="0"/>
              <a:buChar char="•"/>
            </a:pPr>
            <a:r>
              <a:rPr lang="en-US" dirty="0"/>
              <a:t>Basically, codify what has been waived over the past many years.</a:t>
            </a:r>
          </a:p>
          <a:p>
            <a:pPr lvl="1">
              <a:spcBef>
                <a:spcPts val="0"/>
              </a:spcBef>
              <a:buFont typeface="Arial" panose="020B0604020202020204" pitchFamily="34" charset="0"/>
              <a:buChar char="•"/>
            </a:pPr>
            <a:r>
              <a:rPr lang="en-US" dirty="0">
                <a:hlinkClick r:id="rId2"/>
              </a:rPr>
              <a:t>https://mentor.ieee.org/802.18/dcn/19/18-19-0079-00-0000-bosch-petition-for-rulemaking-uwb-devices-and-systems.pdf</a:t>
            </a:r>
            <a:r>
              <a:rPr lang="en-US" dirty="0"/>
              <a:t>  </a:t>
            </a:r>
          </a:p>
          <a:p>
            <a:pPr lvl="1">
              <a:spcBef>
                <a:spcPts val="0"/>
              </a:spcBef>
              <a:buFont typeface="Arial" panose="020B0604020202020204" pitchFamily="34" charset="0"/>
              <a:buChar char="•"/>
            </a:pPr>
            <a:r>
              <a:rPr lang="en-US" dirty="0">
                <a:hlinkClick r:id="rId3"/>
              </a:rPr>
              <a:t>https://mentor.ieee.org/802.18/dcn/19/18-19-0119</a:t>
            </a:r>
            <a:endParaRPr lang="en-US" altLang="en-US" dirty="0"/>
          </a:p>
          <a:p>
            <a:pPr lvl="1">
              <a:spcBef>
                <a:spcPts val="0"/>
              </a:spcBef>
              <a:buFont typeface="Arial" panose="020B0604020202020204" pitchFamily="34" charset="0"/>
              <a:buChar char="•"/>
            </a:pPr>
            <a:r>
              <a:rPr lang="en-US" altLang="en-US" dirty="0"/>
              <a:t>Possible IEEE 802 comments being discussed.</a:t>
            </a:r>
          </a:p>
          <a:p>
            <a:pPr lvl="1">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2000" dirty="0"/>
              <a:t>FCC UWB Piper Waiver request</a:t>
            </a:r>
          </a:p>
          <a:p>
            <a:pPr lvl="1">
              <a:spcBef>
                <a:spcPts val="0"/>
              </a:spcBef>
              <a:buFont typeface="Arial" panose="020B0604020202020204" pitchFamily="34" charset="0"/>
              <a:buChar char="•"/>
            </a:pPr>
            <a:r>
              <a:rPr lang="en-US" dirty="0"/>
              <a:t>Basically, approval for a track side, fixed outdoor, system</a:t>
            </a:r>
          </a:p>
          <a:p>
            <a:pPr lvl="1">
              <a:buFont typeface="Arial" panose="020B0604020202020204" pitchFamily="34" charset="0"/>
              <a:buChar char="•"/>
            </a:pPr>
            <a:r>
              <a:rPr lang="en-US" dirty="0">
                <a:hlinkClick r:id="rId4"/>
              </a:rPr>
              <a:t>https://mentor.ieee.org/802.18/dcn/19/18-19-0122-00-0000-piper-uwb-waiver-request-to-fcc.pdf</a:t>
            </a:r>
            <a:r>
              <a:rPr lang="en-US" dirty="0"/>
              <a:t> </a:t>
            </a:r>
          </a:p>
          <a:p>
            <a:pPr lvl="1">
              <a:buFont typeface="Arial" panose="020B0604020202020204" pitchFamily="34" charset="0"/>
              <a:buChar char="•"/>
            </a:pPr>
            <a:r>
              <a:rPr lang="en-US" altLang="en-US" dirty="0"/>
              <a:t>Possible IEEE 802 comments being discussed.</a:t>
            </a:r>
          </a:p>
          <a:p>
            <a:pPr marL="457200" lvl="1" indent="0">
              <a:spcBef>
                <a:spcPts val="0"/>
              </a:spcBef>
              <a:buNone/>
            </a:pPr>
            <a:endParaRPr lang="en-US" altLang="en-US" sz="1800" dirty="0"/>
          </a:p>
          <a:p>
            <a:pPr>
              <a:spcBef>
                <a:spcPts val="0"/>
              </a:spcBef>
              <a:buFont typeface="Arial" panose="020B0604020202020204" pitchFamily="34" charset="0"/>
              <a:buChar char="•"/>
            </a:pPr>
            <a:r>
              <a:rPr lang="en-US" sz="2000" b="0" dirty="0"/>
              <a:t>In AOB:  Apple adding UWB to their iPhone,  we should learn more about that. </a:t>
            </a:r>
          </a:p>
          <a:p>
            <a:pPr lvl="1">
              <a:spcBef>
                <a:spcPts val="600"/>
              </a:spcBef>
              <a:buFont typeface="Arial" panose="020B0604020202020204" pitchFamily="34" charset="0"/>
              <a:buChar char="•"/>
            </a:pPr>
            <a:endParaRPr lang="en-US" altLang="en-US" sz="14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9087908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Thursday</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133600" y="1066801"/>
            <a:ext cx="8229600" cy="5369199"/>
          </a:xfrm>
        </p:spPr>
        <p:txBody>
          <a:bodyPr/>
          <a:lstStyle/>
          <a:p>
            <a:pPr marL="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altLang="en-US" sz="2000" dirty="0"/>
              <a:t>Japan MIC consultation on 60 GHz. </a:t>
            </a:r>
          </a:p>
          <a:p>
            <a:pPr lvl="1">
              <a:spcBef>
                <a:spcPts val="0"/>
              </a:spcBef>
              <a:buFont typeface="Arial" panose="020B0604020202020204" pitchFamily="34" charset="0"/>
              <a:buChar char="•"/>
            </a:pPr>
            <a:r>
              <a:rPr lang="en-US" sz="1600" kern="1200" dirty="0">
                <a:latin typeface="Times New Roman" pitchFamily="16" charset="0"/>
                <a:hlinkClick r:id="rId2"/>
              </a:rPr>
              <a:t>http://www.soumu.go.jp/menu_news/s-news/01kiban14_02000393.html</a:t>
            </a:r>
            <a:endParaRPr lang="en-US" sz="1600" kern="1200" dirty="0">
              <a:latin typeface="Times New Roman" pitchFamily="16" charset="0"/>
            </a:endParaRPr>
          </a:p>
          <a:p>
            <a:pPr>
              <a:spcBef>
                <a:spcPts val="0"/>
              </a:spcBef>
              <a:buFont typeface="Arial" panose="020B0604020202020204" pitchFamily="34" charset="0"/>
              <a:buChar char="•"/>
            </a:pPr>
            <a:r>
              <a:rPr lang="en-US" altLang="en-US" sz="2000" dirty="0"/>
              <a:t>Korea MSIT consultation on 940 MHz ubiquitous sensor networks. </a:t>
            </a:r>
          </a:p>
          <a:p>
            <a:pPr lvl="1">
              <a:spcBef>
                <a:spcPts val="0"/>
              </a:spcBef>
              <a:buFont typeface="Arial" panose="020B0604020202020204" pitchFamily="34" charset="0"/>
              <a:buChar char="•"/>
            </a:pPr>
            <a:r>
              <a:rPr lang="en-US" sz="1600" kern="1200" dirty="0">
                <a:hlinkClick r:id="rId3"/>
              </a:rPr>
              <a:t>https://www.msit.go.kr/web/msipContents/contentsView.do?cateId=mssw353&amp;artId=2122983</a:t>
            </a:r>
            <a:r>
              <a:rPr lang="en-US" sz="1600" kern="1200" dirty="0"/>
              <a:t> </a:t>
            </a:r>
            <a:endParaRPr lang="en-US" sz="1600" dirty="0"/>
          </a:p>
          <a:p>
            <a:pPr>
              <a:buFont typeface="Arial" panose="020B0604020202020204" pitchFamily="34" charset="0"/>
              <a:buChar char="•"/>
            </a:pPr>
            <a:r>
              <a:rPr lang="en-US" sz="2000" dirty="0"/>
              <a:t>Positions of APT on selected WRC-19 agenda items after APG19-5 </a:t>
            </a:r>
          </a:p>
          <a:p>
            <a:pPr lvl="1">
              <a:buFont typeface="Arial" panose="020B0604020202020204" pitchFamily="34" charset="0"/>
              <a:buChar char="•"/>
            </a:pPr>
            <a:r>
              <a:rPr lang="en-US" sz="1800" dirty="0">
                <a:hlinkClick r:id="rId4"/>
              </a:rPr>
              <a:t>https://mentor.ieee.org/802.18/dcn/19/18-19-0128-00-0000-latest-positions-of-apt-on-selected-wrc-19-agenda-items-after-apg19-5.pptx</a:t>
            </a:r>
            <a:r>
              <a:rPr lang="en-US" sz="1800" dirty="0"/>
              <a:t> </a:t>
            </a:r>
          </a:p>
          <a:p>
            <a:pPr>
              <a:buFont typeface="Arial" panose="020B0604020202020204" pitchFamily="34" charset="0"/>
              <a:buChar char="•"/>
            </a:pPr>
            <a:r>
              <a:rPr lang="en-US" sz="2000" dirty="0"/>
              <a:t>APAC update - September 2019 </a:t>
            </a:r>
          </a:p>
          <a:p>
            <a:pPr lvl="1">
              <a:buFont typeface="Arial" panose="020B0604020202020204" pitchFamily="34" charset="0"/>
              <a:buChar char="•"/>
            </a:pPr>
            <a:r>
              <a:rPr lang="en-US" sz="1800" dirty="0">
                <a:hlinkClick r:id="rId5"/>
              </a:rPr>
              <a:t>https://mentor.ieee.org/802.18/dcn/19/18-19-0129-00-0000-apac-update-september-2019.pptx</a:t>
            </a:r>
            <a:r>
              <a:rPr lang="en-US" sz="1800" dirty="0"/>
              <a:t> </a:t>
            </a:r>
          </a:p>
          <a:p>
            <a:pPr>
              <a:buFont typeface="Arial" panose="020B0604020202020204" pitchFamily="34" charset="0"/>
              <a:buChar char="•"/>
            </a:pPr>
            <a:r>
              <a:rPr lang="en-US" sz="2000" dirty="0"/>
              <a:t>ITU-R and URSI(International Union of Radio Science) harmonization between scientific and commercial uses of radio in particular, UWB.</a:t>
            </a:r>
            <a:endParaRPr lang="en-US" sz="1600" dirty="0"/>
          </a:p>
          <a:p>
            <a:pPr lvl="1">
              <a:buFont typeface="Arial" panose="020B0604020202020204" pitchFamily="34" charset="0"/>
              <a:buChar char="•"/>
            </a:pPr>
            <a:r>
              <a:rPr lang="en-US" sz="1600" dirty="0"/>
              <a:t> </a:t>
            </a:r>
            <a:r>
              <a:rPr lang="en-US" sz="1800" dirty="0">
                <a:hlinkClick r:id="rId6"/>
              </a:rPr>
              <a:t>https://mentor.ieee.org/802.18/dcn/19/18-19-0130-00-0000-itu-r-and-ursi-harmonization-between-scientific-and-commercial-uses-of-radio.pdf</a:t>
            </a:r>
            <a:r>
              <a:rPr lang="en-US" sz="1800" dirty="0"/>
              <a:t>  </a:t>
            </a:r>
          </a:p>
          <a:p>
            <a:pPr lvl="1">
              <a:buFont typeface="Arial" panose="020B0604020202020204" pitchFamily="34" charset="0"/>
              <a:buChar char="•"/>
            </a:pPr>
            <a:endParaRPr lang="en-US" sz="18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79721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175657"/>
            <a:ext cx="7772400" cy="5161757"/>
          </a:xfrm>
        </p:spPr>
        <p:txBody>
          <a:bodyPr/>
          <a:lstStyle/>
          <a:p>
            <a:r>
              <a:rPr lang="en-US" altLang="en-US" sz="2000" dirty="0"/>
              <a:t>Documents Approved this week</a:t>
            </a:r>
            <a:endParaRPr lang="en-US" altLang="en-US" sz="1800" dirty="0"/>
          </a:p>
          <a:p>
            <a:pPr lvl="1"/>
            <a:r>
              <a:rPr lang="en-US" altLang="en-US" dirty="0"/>
              <a:t>Agenda for the week, with more detail on topics discussed.</a:t>
            </a:r>
          </a:p>
          <a:p>
            <a:pPr lvl="2"/>
            <a:r>
              <a:rPr lang="en-US" sz="1600" dirty="0">
                <a:hlinkClick r:id="rId2"/>
              </a:rPr>
              <a:t>https://mentor.ieee.org/802.18/dcn/19/18-19-0126</a:t>
            </a:r>
            <a:endParaRPr lang="en-US" altLang="en-US" dirty="0"/>
          </a:p>
          <a:p>
            <a:pPr lvl="6"/>
            <a:endParaRPr lang="en-US" altLang="en-US" sz="1800" dirty="0"/>
          </a:p>
          <a:p>
            <a:pPr lvl="1"/>
            <a:r>
              <a:rPr lang="en-US" altLang="en-US" dirty="0"/>
              <a:t>July Plenary minutes</a:t>
            </a:r>
            <a:endParaRPr lang="en-US" altLang="en-US" sz="1200" dirty="0">
              <a:hlinkClick r:id="rId3"/>
            </a:endParaRPr>
          </a:p>
          <a:p>
            <a:pPr lvl="2"/>
            <a:r>
              <a:rPr lang="en-US" altLang="en-US" sz="1600" dirty="0">
                <a:hlinkClick r:id="rId4"/>
              </a:rPr>
              <a:t>https://mentor.ieee.org/802.18/dcn/19/18-19-0098-00-0000-minutes-vie-plenary-16-18jul2019-rr-tag.docx</a:t>
            </a:r>
            <a:r>
              <a:rPr lang="en-US" altLang="en-US" sz="1600" dirty="0"/>
              <a:t> </a:t>
            </a:r>
          </a:p>
          <a:p>
            <a:pPr lvl="2"/>
            <a:endParaRPr lang="en-US" altLang="en-US" sz="2000" dirty="0">
              <a:highlight>
                <a:srgbClr val="FFFF00"/>
              </a:highlight>
            </a:endParaRPr>
          </a:p>
          <a:p>
            <a:pPr lvl="2"/>
            <a:endParaRPr lang="en-US" altLang="en-US" sz="2000" dirty="0">
              <a:highlight>
                <a:srgbClr val="FFFF00"/>
              </a:highlight>
            </a:endParaRPr>
          </a:p>
          <a:p>
            <a:pPr marL="0" indent="0" algn="ctr">
              <a:buNone/>
            </a:pPr>
            <a:r>
              <a:rPr lang="en-US" altLang="en-US" sz="2800" dirty="0"/>
              <a:t>Next</a:t>
            </a:r>
          </a:p>
          <a:p>
            <a:pPr>
              <a:buFont typeface="Wingdings" panose="05000000000000000000" pitchFamily="2" charset="2"/>
              <a:buChar char="q"/>
            </a:pPr>
            <a:r>
              <a:rPr lang="en-US" b="0" dirty="0">
                <a:solidFill>
                  <a:srgbClr val="00B0F0"/>
                </a:solidFill>
              </a:rPr>
              <a:t> </a:t>
            </a:r>
            <a:r>
              <a:rPr lang="en-US" sz="2000" b="0" dirty="0">
                <a:solidFill>
                  <a:srgbClr val="00B0F0"/>
                </a:solidFill>
              </a:rPr>
              <a:t>Next  steps on possible comments on 2 FCC UWB actions.</a:t>
            </a:r>
          </a:p>
          <a:p>
            <a:endParaRPr lang="en-US" altLang="en-US" dirty="0"/>
          </a:p>
          <a:p>
            <a:r>
              <a:rPr lang="en-US" sz="2000" b="0" dirty="0"/>
              <a:t>Also, still looking for a RR-TAG vice-chair and secretary.  If any interest, please see the Chair. </a:t>
            </a:r>
          </a:p>
          <a:p>
            <a:pPr lvl="2"/>
            <a:endParaRPr lang="en-US" altLang="en-US" sz="2000" dirty="0">
              <a:highlight>
                <a:srgbClr val="FFFF00"/>
              </a:highlight>
            </a:endParaRP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3551735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2221878" y="1371600"/>
            <a:ext cx="8369922" cy="4951413"/>
          </a:xfrm>
        </p:spPr>
        <p:txBody>
          <a:bodyPr/>
          <a:lstStyle/>
          <a:p>
            <a:r>
              <a:rPr lang="en-US" sz="2000" dirty="0"/>
              <a:t>The RR-TAG adjourned AM1 Thursday this week. </a:t>
            </a:r>
          </a:p>
          <a:p>
            <a:pPr lvl="1"/>
            <a:r>
              <a:rPr lang="en-US" dirty="0"/>
              <a:t>Will hold weekly, as needed, teleconferences,  Thursdays, 15:00-15:55et</a:t>
            </a:r>
          </a:p>
          <a:p>
            <a:pPr lvl="1"/>
            <a:endParaRPr lang="en-US" dirty="0"/>
          </a:p>
          <a:p>
            <a:r>
              <a:rPr lang="en-US" sz="2000" dirty="0"/>
              <a:t>Next teleconference planned for 26 Sept 2019, 1500et/1200pt </a:t>
            </a:r>
          </a:p>
          <a:p>
            <a:pPr lvl="1"/>
            <a:r>
              <a:rPr lang="en-US" dirty="0"/>
              <a:t>Call in information: </a:t>
            </a:r>
            <a:r>
              <a:rPr lang="en-US" dirty="0">
                <a:hlinkClick r:id="rId2"/>
              </a:rPr>
              <a:t>https://mentor.ieee.org/802.18/dcn/16/18-16-0038</a:t>
            </a:r>
            <a:r>
              <a:rPr lang="en-US" dirty="0"/>
              <a:t> </a:t>
            </a:r>
            <a:r>
              <a:rPr lang="en-US" altLang="en-US" dirty="0"/>
              <a:t> </a:t>
            </a:r>
            <a:r>
              <a:rPr lang="en-US" altLang="en-US" b="1" dirty="0"/>
              <a:t>(r13 </a:t>
            </a:r>
            <a:r>
              <a:rPr lang="en-US" altLang="en-US" b="1" i="1" u="sng" dirty="0"/>
              <a:t>or latest</a:t>
            </a:r>
            <a:r>
              <a:rPr lang="en-US" altLang="en-US" b="1" dirty="0"/>
              <a:t>) </a:t>
            </a:r>
          </a:p>
          <a:p>
            <a:pPr lvl="1"/>
            <a:r>
              <a:rPr lang="en-US" dirty="0"/>
              <a:t>All notices are sent through the 802.18 list server reflector.  </a:t>
            </a:r>
          </a:p>
          <a:p>
            <a:pPr lvl="3">
              <a:buFont typeface="Arial" panose="020B0604020202020204" pitchFamily="34" charset="0"/>
              <a:buChar char="•"/>
            </a:pPr>
            <a:endParaRPr lang="en-US" sz="100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2596471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802.19 </a:t>
            </a:r>
            <a:r>
              <a:rPr lang="en-GB" dirty="0"/>
              <a:t>Liaison </a:t>
            </a:r>
            <a:r>
              <a:rPr lang="en-GB" dirty="0" smtClean="0"/>
              <a:t>Report September </a:t>
            </a:r>
            <a:r>
              <a:rPr lang="en-GB" dirty="0"/>
              <a:t>2019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08043823"/>
              </p:ext>
            </p:extLst>
          </p:nvPr>
        </p:nvGraphicFramePr>
        <p:xfrm>
          <a:off x="993776" y="2490788"/>
          <a:ext cx="10272713" cy="2333625"/>
        </p:xfrm>
        <a:graphic>
          <a:graphicData uri="http://schemas.openxmlformats.org/presentationml/2006/ole">
            <mc:AlternateContent xmlns:mc="http://schemas.openxmlformats.org/markup-compatibility/2006">
              <mc:Choice xmlns:v="urn:schemas-microsoft-com:vml" Requires="v">
                <p:oleObj spid="_x0000_s20484" name="Document" r:id="rId4" imgW="10439400" imgH="2387600" progId="Word.Document.8">
                  <p:embed/>
                </p:oleObj>
              </mc:Choice>
              <mc:Fallback>
                <p:oleObj name="Document" r:id="rId4" imgW="10439400" imgH="2387600" progId="Word.Document.8">
                  <p:embed/>
                  <p:pic>
                    <p:nvPicPr>
                      <p:cNvPr id="0" name=""/>
                      <p:cNvPicPr>
                        <a:picLocks noChangeAspect="1" noChangeArrowheads="1"/>
                      </p:cNvPicPr>
                      <p:nvPr/>
                    </p:nvPicPr>
                    <p:blipFill>
                      <a:blip r:embed="rId5"/>
                      <a:srcRect/>
                      <a:stretch>
                        <a:fillRect/>
                      </a:stretch>
                    </p:blipFill>
                    <p:spPr bwMode="auto">
                      <a:xfrm>
                        <a:off x="993776" y="2490788"/>
                        <a:ext cx="10272713" cy="2333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Tuncer Baykas, Vestel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94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802.19 WG</a:t>
            </a:r>
            <a:endParaRPr lang="en-GB" dirty="0"/>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802.19 has 52 voters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Working Group :  </a:t>
            </a:r>
            <a:r>
              <a:rPr lang="en-US" dirty="0" smtClean="0"/>
              <a:t>Recommended </a:t>
            </a:r>
            <a:r>
              <a:rPr lang="en-US" dirty="0"/>
              <a:t>Text on the 802 Coexistence </a:t>
            </a:r>
            <a:r>
              <a:rPr lang="en-US" dirty="0" smtClean="0"/>
              <a:t>Process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Task Group 3: </a:t>
            </a:r>
            <a:r>
              <a:rPr lang="en-US" dirty="0"/>
              <a:t>Recommended Practice on Coexistence in the sub-1GHz Frequency Bands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2" name="Footer Placeholder 1"/>
          <p:cNvSpPr>
            <a:spLocks noGrp="1"/>
          </p:cNvSpPr>
          <p:nvPr>
            <p:ph type="ftr" idx="14"/>
          </p:nvPr>
        </p:nvSpPr>
        <p:spPr/>
        <p:txBody>
          <a:bodyPr/>
          <a:lstStyle/>
          <a:p>
            <a:r>
              <a:rPr lang="en-GB" smtClean="0"/>
              <a:t>Tuncer Baykas, Vestel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Date Placeholder 4"/>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5C16B93E-9EB9-4028-A051-526C9223A8D3}"/>
              </a:ext>
            </a:extLst>
          </p:cNvPr>
          <p:cNvPicPr>
            <a:picLocks noChangeAspect="1"/>
          </p:cNvPicPr>
          <p:nvPr/>
        </p:nvPicPr>
        <p:blipFill>
          <a:blip r:embed="rId2"/>
          <a:stretch>
            <a:fillRect/>
          </a:stretch>
        </p:blipFill>
        <p:spPr>
          <a:xfrm>
            <a:off x="2351584" y="836712"/>
            <a:ext cx="8100243" cy="5402990"/>
          </a:xfrm>
          <a:prstGeom prst="rect">
            <a:avLst/>
          </a:prstGeom>
        </p:spPr>
      </p:pic>
      <p:sp>
        <p:nvSpPr>
          <p:cNvPr id="2" name="Footer Placeholder 1"/>
          <p:cNvSpPr>
            <a:spLocks noGrp="1"/>
          </p:cNvSpPr>
          <p:nvPr>
            <p:ph type="ftr" idx="14"/>
          </p:nvPr>
        </p:nvSpPr>
        <p:spPr/>
        <p:txBody>
          <a:bodyPr/>
          <a:lstStyle/>
          <a:p>
            <a:r>
              <a:rPr lang="en-GB" smtClean="0"/>
              <a:t>Tuncer Baykas, Vestel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23555277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Harry </a:t>
            </a:r>
            <a:r>
              <a:rPr lang="en-US" dirty="0" err="1" smtClean="0"/>
              <a:t>Bims</a:t>
            </a:r>
            <a:r>
              <a:rPr lang="en-US" dirty="0" smtClean="0"/>
              <a:t> (acting)</a:t>
            </a:r>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a:p>
            <a:pPr marL="0" indent="0">
              <a:buNone/>
            </a:pPr>
            <a:endParaRPr lang="en-US" dirty="0"/>
          </a:p>
        </p:txBody>
      </p:sp>
      <p:sp>
        <p:nvSpPr>
          <p:cNvPr id="5" name="Footer Placeholder 4"/>
          <p:cNvSpPr>
            <a:spLocks noGrp="1"/>
          </p:cNvSpPr>
          <p:nvPr>
            <p:ph type="ftr" idx="14"/>
          </p:nvPr>
        </p:nvSpPr>
        <p:spPr/>
        <p:txBody>
          <a:bodyPr/>
          <a:lstStyle/>
          <a:p>
            <a:r>
              <a:rPr lang="en-GB" smtClean="0"/>
              <a:t>Tuncer Baykas, Vestel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6019170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Presentations</a:t>
            </a:r>
          </a:p>
        </p:txBody>
      </p:sp>
      <p:sp>
        <p:nvSpPr>
          <p:cNvPr id="8" name="Content Placeholder 2"/>
          <p:cNvSpPr txBox="1">
            <a:spLocks/>
          </p:cNvSpPr>
          <p:nvPr/>
        </p:nvSpPr>
        <p:spPr bwMode="auto">
          <a:xfrm>
            <a:off x="1631504" y="1484784"/>
            <a:ext cx="8288868" cy="475318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smtClean="0"/>
              <a:t>Coexistence Simulation and Coexistence Issues</a:t>
            </a:r>
          </a:p>
          <a:p>
            <a:r>
              <a:rPr lang="en-US" dirty="0" smtClean="0"/>
              <a:t>Coexistence Architecture Recommendation </a:t>
            </a:r>
          </a:p>
          <a:p>
            <a:r>
              <a:rPr lang="en-US" dirty="0" smtClean="0"/>
              <a:t>Simulation Updates</a:t>
            </a:r>
          </a:p>
          <a:p>
            <a:r>
              <a:rPr lang="en-US" dirty="0" smtClean="0"/>
              <a:t>EU bands</a:t>
            </a:r>
          </a:p>
          <a:p>
            <a:r>
              <a:rPr lang="en-US" dirty="0" smtClean="0"/>
              <a:t>802.15.4w overview and status</a:t>
            </a:r>
          </a:p>
          <a:p>
            <a:r>
              <a:rPr lang="en-US" dirty="0" smtClean="0"/>
              <a:t>Coordinated Coexistence Methods </a:t>
            </a:r>
          </a:p>
          <a:p>
            <a:r>
              <a:rPr lang="en-US" dirty="0" smtClean="0"/>
              <a:t>Distributed Coexistence Methods </a:t>
            </a:r>
          </a:p>
          <a:p>
            <a:r>
              <a:rPr lang="en-US" dirty="0" smtClean="0"/>
              <a:t>Measurement of Radio Noise and Interference over 920 MHz band in Japan</a:t>
            </a:r>
          </a:p>
          <a:p>
            <a:r>
              <a:rPr lang="en-US" dirty="0" smtClean="0"/>
              <a:t>Document Framework Discussion</a:t>
            </a:r>
          </a:p>
          <a:p>
            <a:endParaRPr lang="en-US" dirty="0" smtClean="0"/>
          </a:p>
          <a:p>
            <a:pPr marL="0" indent="0"/>
            <a:endParaRPr lang="en-US" dirty="0" smtClean="0"/>
          </a:p>
          <a:p>
            <a:pPr marL="0" indent="0"/>
            <a:endParaRPr lang="en-US" dirty="0" smtClean="0"/>
          </a:p>
          <a:p>
            <a:endParaRPr lang="en-US" dirty="0" smtClean="0"/>
          </a:p>
        </p:txBody>
      </p:sp>
      <p:sp>
        <p:nvSpPr>
          <p:cNvPr id="3" name="Footer Placeholder 2"/>
          <p:cNvSpPr>
            <a:spLocks noGrp="1"/>
          </p:cNvSpPr>
          <p:nvPr>
            <p:ph type="ftr" idx="14"/>
          </p:nvPr>
        </p:nvSpPr>
        <p:spPr/>
        <p:txBody>
          <a:bodyPr/>
          <a:lstStyle/>
          <a:p>
            <a:r>
              <a:rPr lang="en-GB" smtClean="0"/>
              <a:t>Tuncer Baykas, Vestel</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88194543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9EB5AA-7C1E-43F4-941D-621B834F1BEC}"/>
              </a:ext>
            </a:extLst>
          </p:cNvPr>
          <p:cNvSpPr>
            <a:spLocks noGrp="1"/>
          </p:cNvSpPr>
          <p:nvPr>
            <p:ph type="title"/>
          </p:nvPr>
        </p:nvSpPr>
        <p:spPr>
          <a:xfrm>
            <a:off x="321735" y="685804"/>
            <a:ext cx="11489265" cy="74294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xmlns="" id="{8E638090-E680-4193-9BF0-7AEB81DB0B05}"/>
              </a:ext>
            </a:extLst>
          </p:cNvPr>
          <p:cNvSpPr>
            <a:spLocks noGrp="1"/>
          </p:cNvSpPr>
          <p:nvPr>
            <p:ph idx="1"/>
          </p:nvPr>
        </p:nvSpPr>
        <p:spPr>
          <a:xfrm>
            <a:off x="516468" y="1428752"/>
            <a:ext cx="11294534" cy="4743447"/>
          </a:xfrm>
        </p:spPr>
        <p:txBody>
          <a:bodyPr/>
          <a:lstStyle/>
          <a:p>
            <a:r>
              <a:rPr lang="en-US" sz="2800" dirty="0"/>
              <a:t>At the </a:t>
            </a:r>
            <a:r>
              <a:rPr lang="en-US" sz="2800" dirty="0" smtClean="0"/>
              <a:t>September </a:t>
            </a:r>
            <a:r>
              <a:rPr lang="en-US" sz="2800" dirty="0"/>
              <a:t>IEEE 802.19 meeting the WG discussed and revised the “Recommended Text on the 802 Coexistence Process” document</a:t>
            </a:r>
          </a:p>
          <a:p>
            <a:pPr lvl="1"/>
            <a:r>
              <a:rPr lang="en-US" sz="2800" b="1" dirty="0" smtClean="0"/>
              <a:t>Latest </a:t>
            </a:r>
            <a:r>
              <a:rPr lang="en-US" sz="2800" b="1" dirty="0"/>
              <a:t>Version: 802.19-19/</a:t>
            </a:r>
            <a:r>
              <a:rPr lang="en-US" sz="2800" b="1" dirty="0" smtClean="0"/>
              <a:t>24r6</a:t>
            </a:r>
          </a:p>
          <a:p>
            <a:pPr lvl="1"/>
            <a:endParaRPr lang="en-US" sz="2800" b="1" dirty="0"/>
          </a:p>
          <a:p>
            <a:pPr marL="457200" indent="-457200">
              <a:buFont typeface="Arial"/>
              <a:buChar char="•"/>
            </a:pPr>
            <a:r>
              <a:rPr lang="en-US" sz="2800" b="1" dirty="0" smtClean="0"/>
              <a:t>The </a:t>
            </a:r>
            <a:r>
              <a:rPr lang="en-US" sz="2800" b="1" dirty="0"/>
              <a:t>plan is to approve this document </a:t>
            </a:r>
            <a:r>
              <a:rPr lang="en-US" sz="2800" dirty="0" smtClean="0"/>
              <a:t>via electronic ballot before November meeting.</a:t>
            </a:r>
            <a:endParaRPr lang="en-US" sz="2800" dirty="0"/>
          </a:p>
          <a:p>
            <a:pPr marL="457200" indent="-457200">
              <a:buFont typeface="Arial"/>
              <a:buChar char="•"/>
            </a:pPr>
            <a:r>
              <a:rPr lang="en-US" sz="2800" b="1" dirty="0" smtClean="0"/>
              <a:t>Once </a:t>
            </a:r>
            <a:r>
              <a:rPr lang="en-US" sz="2800" b="1" dirty="0"/>
              <a:t>approved by the WG it will be submitted to the 802 Executive Committee for their </a:t>
            </a:r>
            <a:r>
              <a:rPr lang="en-US" sz="2800" b="1" dirty="0" smtClean="0"/>
              <a:t>consideration.</a:t>
            </a:r>
          </a:p>
          <a:p>
            <a:pPr marL="457200" indent="-457200">
              <a:buFont typeface="Arial"/>
              <a:buChar char="•"/>
            </a:pPr>
            <a:r>
              <a:rPr lang="en-US" sz="2800" b="1" dirty="0" smtClean="0"/>
              <a:t>The </a:t>
            </a:r>
            <a:r>
              <a:rPr lang="en-US" sz="2800" b="1" dirty="0"/>
              <a:t>802 EC will follow the Process for modifying the 802 rules</a:t>
            </a:r>
          </a:p>
        </p:txBody>
      </p:sp>
      <p:sp>
        <p:nvSpPr>
          <p:cNvPr id="5" name="Footer Placeholder 4"/>
          <p:cNvSpPr>
            <a:spLocks noGrp="1"/>
          </p:cNvSpPr>
          <p:nvPr>
            <p:ph type="ftr" idx="14"/>
          </p:nvPr>
        </p:nvSpPr>
        <p:spPr/>
        <p:txBody>
          <a:bodyPr/>
          <a:lstStyle/>
          <a:p>
            <a:r>
              <a:rPr lang="en-GB" smtClean="0"/>
              <a:t>Tuncer Baykas, Vestel</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191733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3229</TotalTime>
  <Words>5914</Words>
  <Application>Microsoft Office PowerPoint</Application>
  <PresentationFormat>Widescreen</PresentationFormat>
  <Paragraphs>1372</Paragraphs>
  <Slides>103</Slides>
  <Notes>59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103</vt:i4>
      </vt:variant>
    </vt:vector>
  </HeadingPairs>
  <TitlesOfParts>
    <vt:vector size="117" baseType="lpstr">
      <vt:lpstr>Arial Unicode MS</vt:lpstr>
      <vt:lpstr>MS Gothic</vt:lpstr>
      <vt:lpstr>MS PGothic</vt:lpstr>
      <vt:lpstr>AR PL UMing CN</vt:lpstr>
      <vt:lpstr>Arial</vt:lpstr>
      <vt:lpstr>Calibri</vt:lpstr>
      <vt:lpstr>DejaVu Sans</vt:lpstr>
      <vt:lpstr>Gulim</vt:lpstr>
      <vt:lpstr>StarSymbol</vt:lpstr>
      <vt:lpstr>Times New Roman</vt:lpstr>
      <vt:lpstr>Wingdings</vt:lpstr>
      <vt:lpstr>Office Theme</vt:lpstr>
      <vt:lpstr>Document</vt:lpstr>
      <vt:lpstr>Dokument</vt:lpstr>
      <vt:lpstr>802.11 WG September 2019 Closing Reports</vt:lpstr>
      <vt:lpstr>Abstract</vt:lpstr>
      <vt:lpstr>Attendance by breakout</vt:lpstr>
      <vt:lpstr>PowerPoint Presentation</vt:lpstr>
      <vt:lpstr>802.11 WG Editor’s Meeting (Sept 2019)</vt:lpstr>
      <vt:lpstr>Sept 17th roundtable status report</vt:lpstr>
      <vt:lpstr>MDR Status</vt:lpstr>
      <vt:lpstr>Draft Development Snapshot</vt:lpstr>
      <vt:lpstr>PowerPoint Presentation</vt:lpstr>
      <vt:lpstr>PowerPoint Presentation</vt:lpstr>
      <vt:lpstr>802.11 AANI SC – September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November 2019 Plans</vt:lpstr>
      <vt:lpstr>IEEE 802.11 Coexistence SC Sept 2019 (Hanoi) closing report</vt:lpstr>
      <vt:lpstr>IEEE 802.11 Coexistence SC achieved its goals as a discussion forum for coexistence issues</vt:lpstr>
      <vt:lpstr>IEEE 802.11 Coexistence SC achieved its goals as an effective discussion forum for coexistence issues</vt:lpstr>
      <vt:lpstr>The Coex SC has been remarkably influential … but future success requires stakeholder engagement</vt:lpstr>
      <vt:lpstr>The Coex SC agreed to liaise workshop materials to  3GPP RAN/RAN1, ETSI BRAN, WFA, WBA &amp; GSMA</vt:lpstr>
      <vt:lpstr>The WG will consider liaising the workshop materials to 3GPP RAN/RAN1, ETSI BRAN, WFA, WBA &amp; GSMA</vt:lpstr>
      <vt:lpstr>IEEE 802.11 Coexistence SC will continue promoting good coexistence in Hawaii in Nov 2019</vt:lpstr>
      <vt:lpstr>PAR Review SC</vt:lpstr>
      <vt:lpstr>WNG SC Closing Report</vt:lpstr>
      <vt:lpstr>Abstract</vt:lpstr>
      <vt:lpstr>PowerPoint Presentation</vt:lpstr>
      <vt:lpstr>IEEE 802 JTC1 Standing Committee Sept 2019 (Hanoi) closing report</vt:lpstr>
      <vt:lpstr>The IEEE 802 JTC1 SC focused on executing the PSDO process in Hanoi in Sept 2019</vt:lpstr>
      <vt:lpstr>The IEEE 802 JTC1 SC will focus on executing the PSDO process in Hawaii in Nov 2019</vt:lpstr>
      <vt:lpstr>TGmd Closing Report September 2019</vt:lpstr>
      <vt:lpstr>Abstract</vt:lpstr>
      <vt:lpstr>Work Completed this week</vt:lpstr>
      <vt:lpstr>TGmd Schedule</vt:lpstr>
      <vt:lpstr>References</vt:lpstr>
      <vt:lpstr>TGax September 2019 Closing Report</vt:lpstr>
      <vt:lpstr>Abstract</vt:lpstr>
      <vt:lpstr>Work Completed</vt:lpstr>
      <vt:lpstr>November 2019 Goals</vt:lpstr>
      <vt:lpstr>Teleconference Schedule</vt:lpstr>
      <vt:lpstr>Task Group AY  September 2019 Closing Report</vt:lpstr>
      <vt:lpstr>Abstract</vt:lpstr>
      <vt:lpstr>PowerPoint Presentation</vt:lpstr>
      <vt:lpstr>PowerPoint Presentation</vt:lpstr>
      <vt:lpstr>PowerPoint Presentation</vt:lpstr>
      <vt:lpstr>PowerPoint Presentation</vt:lpstr>
      <vt:lpstr>TGaz Next Generation Positioning  Sep Meeting Closing Report</vt:lpstr>
      <vt:lpstr>Abstract</vt:lpstr>
      <vt:lpstr>TG Status And Work Completed</vt:lpstr>
      <vt:lpstr>Goal Towards November Meeting and Beyond</vt:lpstr>
      <vt:lpstr>Teleconference Schedule</vt:lpstr>
      <vt:lpstr>2019 September TGba Closing Report</vt:lpstr>
      <vt:lpstr>Work Completed</vt:lpstr>
      <vt:lpstr>Goals for November 2019</vt:lpstr>
      <vt:lpstr>Teleconference Call Schedule</vt:lpstr>
      <vt:lpstr>Light Communications Task Group (TGbb)  September 2019 Closing Report</vt:lpstr>
      <vt:lpstr>Abstract</vt:lpstr>
      <vt:lpstr>TGbb activities at the September meeting</vt:lpstr>
      <vt:lpstr>TGbb plan for Nov. 2019 meeting</vt:lpstr>
      <vt:lpstr>TGbc Closing Report</vt:lpstr>
      <vt:lpstr>Abstract</vt:lpstr>
      <vt:lpstr>Meeting Goals &amp; Accomplishments of the week</vt:lpstr>
      <vt:lpstr>Plans for November 2019</vt:lpstr>
      <vt:lpstr>Future Session Planning</vt:lpstr>
      <vt:lpstr>TGbc schedule – unchanged</vt:lpstr>
      <vt:lpstr>References</vt:lpstr>
      <vt:lpstr>TGbd Closing Report – Vietnam</vt:lpstr>
      <vt:lpstr>Abstract</vt:lpstr>
      <vt:lpstr>Completed work items in the week</vt:lpstr>
      <vt:lpstr>Approved TG Document</vt:lpstr>
      <vt:lpstr>Timeline (updated)</vt:lpstr>
      <vt:lpstr>Teleconferences and Goal for Sep meeting</vt:lpstr>
      <vt:lpstr>TGbe September 2019 Closing Report</vt:lpstr>
      <vt:lpstr>Abstract</vt:lpstr>
      <vt:lpstr>Work Completed</vt:lpstr>
      <vt:lpstr>Goals for November 2019</vt:lpstr>
      <vt:lpstr>Teleconference Plan</vt:lpstr>
      <vt:lpstr>PowerPoint Presentation</vt:lpstr>
      <vt:lpstr>PowerPoint Presentation</vt:lpstr>
      <vt:lpstr>PowerPoint Presentation</vt:lpstr>
      <vt:lpstr>802.15 </vt:lpstr>
      <vt:lpstr>IEEE 802.18 RR-TAG Hanoi, Vietnam Wireless Interim Liaison  from 802.18 to 802.11</vt:lpstr>
      <vt:lpstr>Items Discussed - Tuesday</vt:lpstr>
      <vt:lpstr>Items Discussed – Tuesday - cont. </vt:lpstr>
      <vt:lpstr>Items Discussed – Thursday</vt:lpstr>
      <vt:lpstr>Approved</vt:lpstr>
      <vt:lpstr>802.18 Meeting Close</vt:lpstr>
      <vt:lpstr>802.19 Liaison Report September 2019 </vt:lpstr>
      <vt:lpstr>802.19 WG</vt:lpstr>
      <vt:lpstr>PowerPoint Presentation</vt:lpstr>
      <vt:lpstr>Task Group Organization</vt:lpstr>
      <vt:lpstr>Technical Presentations</vt:lpstr>
      <vt:lpstr>Recommended Text on the 802 Coexistence Process</vt:lpstr>
      <vt:lpstr>802.21 liaison</vt:lpstr>
      <vt:lpstr>802.24 Vertical Applications Technical Advisory Group Liaison Report</vt:lpstr>
      <vt:lpstr>PowerPoint Presentation</vt:lpstr>
      <vt:lpstr>802.1CF (OmniRAN) liaison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148</cp:revision>
  <cp:lastPrinted>1601-01-01T00:00:00Z</cp:lastPrinted>
  <dcterms:created xsi:type="dcterms:W3CDTF">2018-05-10T15:59:06Z</dcterms:created>
  <dcterms:modified xsi:type="dcterms:W3CDTF">2019-09-19T15:10:12Z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