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58" r:id="rId4"/>
    <p:sldId id="259" r:id="rId5"/>
    <p:sldId id="302" r:id="rId6"/>
    <p:sldId id="260" r:id="rId7"/>
    <p:sldId id="311" r:id="rId8"/>
    <p:sldId id="305" r:id="rId9"/>
    <p:sldId id="310" r:id="rId10"/>
    <p:sldId id="306" r:id="rId11"/>
    <p:sldId id="309" r:id="rId12"/>
    <p:sldId id="312" r:id="rId13"/>
    <p:sldId id="308" r:id="rId14"/>
    <p:sldId id="303" r:id="rId15"/>
    <p:sldId id="307" r:id="rId16"/>
    <p:sldId id="304"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42" autoAdjust="0"/>
    <p:restoredTop sz="94660"/>
  </p:normalViewPr>
  <p:slideViewPr>
    <p:cSldViewPr>
      <p:cViewPr varScale="1">
        <p:scale>
          <a:sx n="100" d="100"/>
          <a:sy n="100" d="100"/>
        </p:scale>
        <p:origin x="154"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9/19/2019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a:t>doc.: IEEE 802.11-19/0256r7</a:t>
            </a:r>
            <a:endParaRPr lang="en-US"/>
          </a:p>
        </p:txBody>
      </p:sp>
      <p:sp>
        <p:nvSpPr>
          <p:cNvPr id="5" name="Date Placeholder 4"/>
          <p:cNvSpPr>
            <a:spLocks noGrp="1"/>
          </p:cNvSpPr>
          <p:nvPr>
            <p:ph type="dt" idx="11"/>
          </p:nvPr>
        </p:nvSpPr>
        <p:spPr/>
        <p:txBody>
          <a:bodyPr/>
          <a:lstStyle/>
          <a:p>
            <a:pPr>
              <a:defRPr/>
            </a:pPr>
            <a:r>
              <a:rPr lang="en-US"/>
              <a:t>March 2019</a:t>
            </a:r>
            <a:endParaRPr lang="en-US" dirty="0"/>
          </a:p>
        </p:txBody>
      </p:sp>
      <p:sp>
        <p:nvSpPr>
          <p:cNvPr id="6" name="Footer Placeholder 5"/>
          <p:cNvSpPr>
            <a:spLocks noGrp="1"/>
          </p:cNvSpPr>
          <p:nvPr>
            <p:ph type="ftr" sz="quarter" idx="12"/>
          </p:nvPr>
        </p:nvSpPr>
        <p:spPr/>
        <p:txBody>
          <a:bodyPr/>
          <a:lstStyle/>
          <a:p>
            <a:pPr lvl="4">
              <a:defRPr/>
            </a:pPr>
            <a:r>
              <a:rPr lang="en-US"/>
              <a:t>Stephen McCann, BlackBerry</a:t>
            </a:r>
          </a:p>
        </p:txBody>
      </p:sp>
      <p:sp>
        <p:nvSpPr>
          <p:cNvPr id="7" name="Slide Number Placeholder 6"/>
          <p:cNvSpPr>
            <a:spLocks noGrp="1"/>
          </p:cNvSpPr>
          <p:nvPr>
            <p:ph type="sldNum" sz="quarter" idx="13"/>
          </p:nvPr>
        </p:nvSpPr>
        <p:spPr/>
        <p:txBody>
          <a:bodyPr/>
          <a:lstStyle/>
          <a:p>
            <a:pPr>
              <a:defRPr/>
            </a:pPr>
            <a:r>
              <a:rPr lang="en-US"/>
              <a:t>Page </a:t>
            </a:r>
            <a:fld id="{51B966A9-53E8-431F-AD94-BCA61E341CFC}" type="slidenum">
              <a:rPr lang="en-US" smtClean="0"/>
              <a:pPr>
                <a:defRPr/>
              </a:pPr>
              <a:t>7</a:t>
            </a:fld>
            <a:endParaRPr lang="en-US"/>
          </a:p>
        </p:txBody>
      </p:sp>
    </p:spTree>
    <p:extLst>
      <p:ext uri="{BB962C8B-B14F-4D97-AF65-F5344CB8AC3E}">
        <p14:creationId xmlns:p14="http://schemas.microsoft.com/office/powerpoint/2010/main" val="6716492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2019</a:t>
            </a:r>
            <a:endParaRPr lang="en-GB"/>
          </a:p>
        </p:txBody>
      </p:sp>
      <p:sp>
        <p:nvSpPr>
          <p:cNvPr id="6" name="Footer Placeholder 5"/>
          <p:cNvSpPr>
            <a:spLocks noGrp="1"/>
          </p:cNvSpPr>
          <p:nvPr>
            <p:ph type="ftr" idx="11"/>
          </p:nvPr>
        </p:nvSpPr>
        <p:spPr/>
        <p:txBody>
          <a:bodyPr/>
          <a:lstStyle>
            <a:lvl1pPr>
              <a:defRPr/>
            </a:lvl1pPr>
          </a:lstStyle>
          <a:p>
            <a:r>
              <a:rPr lang="en-GB" smtClean="0"/>
              <a:t>Robert Stacey, Intel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2019</a:t>
            </a:r>
            <a:endParaRPr lang="en-GB"/>
          </a:p>
        </p:txBody>
      </p:sp>
      <p:sp>
        <p:nvSpPr>
          <p:cNvPr id="4" name="Footer Placeholder 3"/>
          <p:cNvSpPr>
            <a:spLocks noGrp="1"/>
          </p:cNvSpPr>
          <p:nvPr>
            <p:ph type="ftr" idx="11"/>
          </p:nvPr>
        </p:nvSpPr>
        <p:spPr/>
        <p:txBody>
          <a:bodyPr/>
          <a:lstStyle>
            <a:lvl1pPr>
              <a:defRPr/>
            </a:lvl1pPr>
          </a:lstStyle>
          <a:p>
            <a:r>
              <a:rPr lang="en-GB" smtClean="0"/>
              <a:t>Robert Stacey, Intel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2019</a:t>
            </a:r>
            <a:endParaRPr lang="en-GB"/>
          </a:p>
        </p:txBody>
      </p:sp>
      <p:sp>
        <p:nvSpPr>
          <p:cNvPr id="3" name="Footer Placeholder 2"/>
          <p:cNvSpPr>
            <a:spLocks noGrp="1"/>
          </p:cNvSpPr>
          <p:nvPr>
            <p:ph type="ftr" idx="11"/>
          </p:nvPr>
        </p:nvSpPr>
        <p:spPr/>
        <p:txBody>
          <a:bodyPr/>
          <a:lstStyle>
            <a:lvl1pPr>
              <a:defRPr/>
            </a:lvl1pPr>
          </a:lstStyle>
          <a:p>
            <a:r>
              <a:rPr lang="en-GB" smtClean="0"/>
              <a:t>Robert Stacey, Intel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802.11-19/1393r2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8/11-18-0611-25-000m-revmd-wg-ballot-comments.xl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6/11-16-1348-06-00ax-coexistence-assurance.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9/11-19-1448-01-coex-post-coex-workshop-liaison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a:t>
            </a:r>
            <a:r>
              <a:rPr lang="en-US" dirty="0" smtClean="0"/>
              <a:t>September 2019 </a:t>
            </a:r>
            <a:r>
              <a:rPr lang="en-US" dirty="0"/>
              <a:t>WG Motions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2019-09-17</a:t>
            </a:r>
            <a:endParaRPr lang="en-GB" sz="2000" b="0" dirty="0"/>
          </a:p>
        </p:txBody>
      </p:sp>
      <p:sp>
        <p:nvSpPr>
          <p:cNvPr id="6" name="Date Placeholder 3"/>
          <p:cNvSpPr>
            <a:spLocks noGrp="1"/>
          </p:cNvSpPr>
          <p:nvPr>
            <p:ph type="dt" idx="10"/>
          </p:nvPr>
        </p:nvSpPr>
        <p:spPr/>
        <p:txBody>
          <a:bodyPr/>
          <a:lstStyle/>
          <a:p>
            <a:r>
              <a:rPr lang="en-US" smtClean="0"/>
              <a:t>September 2019</a:t>
            </a:r>
            <a:endParaRPr lang="en-GB" dirty="0"/>
          </a:p>
        </p:txBody>
      </p:sp>
      <p:sp>
        <p:nvSpPr>
          <p:cNvPr id="7" name="Footer Placeholder 4"/>
          <p:cNvSpPr>
            <a:spLocks noGrp="1"/>
          </p:cNvSpPr>
          <p:nvPr>
            <p:ph type="ftr" idx="11"/>
          </p:nvPr>
        </p:nvSpPr>
        <p:spPr/>
        <p:txBody>
          <a:bodyPr/>
          <a:lstStyle/>
          <a:p>
            <a:r>
              <a:rPr lang="en-GB" smtClean="0"/>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3346" name="Document" r:id="rId4" imgW="10466184" imgH="2539535" progId="Word.Document.8">
                  <p:embed/>
                </p:oleObj>
              </mc:Choice>
              <mc:Fallback>
                <p:oleObj name="Document" r:id="rId4" imgW="10466184" imgH="2539535" progId="Word.Document.8">
                  <p:embed/>
                  <p:pic>
                    <p:nvPicPr>
                      <p:cNvPr id="0" name="Picture 3"/>
                      <p:cNvPicPr>
                        <a:picLocks noChangeAspect="1" noChangeArrowheads="1"/>
                      </p:cNvPicPr>
                      <p:nvPr/>
                    </p:nvPicPr>
                    <p:blipFill>
                      <a:blip r:embed="rId5"/>
                      <a:srcRect/>
                      <a:stretch>
                        <a:fillRect/>
                      </a:stretch>
                    </p:blipFill>
                    <p:spPr bwMode="auto">
                      <a:xfrm>
                        <a:off x="990600" y="2413000"/>
                        <a:ext cx="10210800" cy="2481263"/>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TGmd</a:t>
            </a:r>
            <a:r>
              <a:rPr lang="en-US" dirty="0" smtClean="0"/>
              <a:t> </a:t>
            </a:r>
            <a:r>
              <a:rPr lang="en-US" dirty="0" err="1" smtClean="0"/>
              <a:t>recirc</a:t>
            </a:r>
            <a:endParaRPr lang="en-US" dirty="0"/>
          </a:p>
        </p:txBody>
      </p:sp>
      <p:sp>
        <p:nvSpPr>
          <p:cNvPr id="3" name="Content Placeholder 2"/>
          <p:cNvSpPr>
            <a:spLocks noGrp="1"/>
          </p:cNvSpPr>
          <p:nvPr>
            <p:ph idx="1"/>
          </p:nvPr>
        </p:nvSpPr>
        <p:spPr/>
        <p:txBody>
          <a:bodyPr/>
          <a:lstStyle/>
          <a:p>
            <a:pPr lvl="0"/>
            <a:r>
              <a:rPr lang="en-US" sz="2000" dirty="0"/>
              <a:t>Having approved comment resolutions for all of the comments received from LB236 on P802.11REVmd D2.0 as contained in document </a:t>
            </a:r>
            <a:r>
              <a:rPr lang="en-US" sz="2000" u="sng" dirty="0">
                <a:hlinkClick r:id="rId2"/>
              </a:rPr>
              <a:t>https://mentor.ieee.org/802.11/dcn/18/11-18-0611-25-000m-revmd-wg-ballot-comments.xls</a:t>
            </a:r>
            <a:r>
              <a:rPr lang="en-US" sz="2000" dirty="0"/>
              <a:t> , </a:t>
            </a:r>
            <a:endParaRPr lang="en-US" sz="2000" dirty="0" smtClean="0"/>
          </a:p>
          <a:p>
            <a:pPr lvl="0"/>
            <a:r>
              <a:rPr lang="en-US" sz="1800" b="1" dirty="0" smtClean="0"/>
              <a:t>Instruct </a:t>
            </a:r>
            <a:r>
              <a:rPr lang="en-US" sz="1800" b="1" dirty="0"/>
              <a:t>the editor to prepare P802.11REVmd D3.0 </a:t>
            </a:r>
            <a:r>
              <a:rPr lang="en-US" sz="1800" b="1" dirty="0" smtClean="0"/>
              <a:t>and</a:t>
            </a:r>
            <a:endParaRPr lang="en-US" sz="1800" dirty="0"/>
          </a:p>
          <a:p>
            <a:pPr lvl="0"/>
            <a:r>
              <a:rPr lang="en-US" sz="1800" dirty="0"/>
              <a:t>A</a:t>
            </a:r>
            <a:r>
              <a:rPr lang="en-US" sz="1800" b="1" dirty="0" smtClean="0"/>
              <a:t>pprove </a:t>
            </a:r>
            <a:r>
              <a:rPr lang="en-US" sz="1800" b="1" dirty="0"/>
              <a:t>a 15 day Working Group Recirculation Ballot asking the question “Should P802.11REVmd D3.0 be forwarded to </a:t>
            </a:r>
            <a:r>
              <a:rPr lang="en-US" sz="1800" b="1" dirty="0" smtClean="0"/>
              <a:t>SA Ballot</a:t>
            </a:r>
            <a:r>
              <a:rPr lang="en-US" sz="1800" b="1" dirty="0"/>
              <a:t>?”</a:t>
            </a:r>
            <a:endParaRPr lang="en-US" sz="1800" dirty="0"/>
          </a:p>
          <a:p>
            <a:r>
              <a:rPr lang="en-US" sz="2000" dirty="0"/>
              <a:t> </a:t>
            </a:r>
          </a:p>
          <a:p>
            <a:pPr lvl="0"/>
            <a:r>
              <a:rPr lang="en-GB" sz="2000" dirty="0"/>
              <a:t>Moved: Mark Hamilton</a:t>
            </a:r>
            <a:endParaRPr lang="en-US" sz="2000" dirty="0"/>
          </a:p>
          <a:p>
            <a:pPr lvl="0"/>
            <a:r>
              <a:rPr lang="en-GB" sz="2000" dirty="0"/>
              <a:t>Seconded: Michael Montemurro</a:t>
            </a:r>
            <a:endParaRPr lang="en-US" sz="2000" dirty="0"/>
          </a:p>
          <a:p>
            <a:r>
              <a:rPr lang="en-GB" sz="2000" dirty="0"/>
              <a:t> </a:t>
            </a:r>
            <a:endParaRPr lang="en-US" sz="2000" dirty="0"/>
          </a:p>
          <a:p>
            <a:pPr lvl="0"/>
            <a:r>
              <a:rPr lang="en-GB" sz="2000" dirty="0" err="1"/>
              <a:t>TGmd</a:t>
            </a:r>
            <a:r>
              <a:rPr lang="en-GB" sz="2000" dirty="0"/>
              <a:t> vote:  </a:t>
            </a:r>
            <a:r>
              <a:rPr lang="en-GB" sz="2000" dirty="0" smtClean="0"/>
              <a:t>Moved</a:t>
            </a:r>
            <a:r>
              <a:rPr lang="en-GB" sz="2000" dirty="0"/>
              <a:t>: Michael Montemurro,  Seconded: Stephen Palm, Result: 15-0-0</a:t>
            </a:r>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715115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coexistence assurance document</a:t>
            </a:r>
            <a:endParaRPr lang="en-US" dirty="0"/>
          </a:p>
        </p:txBody>
      </p:sp>
      <p:sp>
        <p:nvSpPr>
          <p:cNvPr id="3" name="Content Placeholder 2"/>
          <p:cNvSpPr>
            <a:spLocks noGrp="1"/>
          </p:cNvSpPr>
          <p:nvPr>
            <p:ph idx="1"/>
          </p:nvPr>
        </p:nvSpPr>
        <p:spPr/>
        <p:txBody>
          <a:bodyPr/>
          <a:lstStyle/>
          <a:p>
            <a:r>
              <a:rPr lang="en-US" sz="2000" dirty="0" smtClean="0"/>
              <a:t>Approve document </a:t>
            </a:r>
            <a:r>
              <a:rPr lang="en-US" sz="2000" dirty="0"/>
              <a:t>11-16/1348r6</a:t>
            </a:r>
          </a:p>
          <a:p>
            <a:r>
              <a:rPr lang="en-US" sz="2000" dirty="0">
                <a:hlinkClick r:id="rId2"/>
              </a:rPr>
              <a:t>https://mentor.ieee.org/802.11/dcn/16/11-16-1348-06-00ax-coexistence-assurance.docx</a:t>
            </a:r>
            <a:endParaRPr lang="en-US" sz="2000" dirty="0"/>
          </a:p>
          <a:p>
            <a:r>
              <a:rPr lang="en-US" sz="2000" dirty="0"/>
              <a:t>as the TGax Coexistence </a:t>
            </a:r>
            <a:r>
              <a:rPr lang="en-US" sz="2000" dirty="0" smtClean="0"/>
              <a:t>Assurance document</a:t>
            </a:r>
            <a:r>
              <a:rPr lang="en-US" sz="2000" dirty="0"/>
              <a:t>.</a:t>
            </a:r>
          </a:p>
          <a:p>
            <a:endParaRPr lang="en-US" sz="2000" dirty="0" smtClean="0"/>
          </a:p>
          <a:p>
            <a:r>
              <a:rPr lang="en-US" sz="2000" dirty="0" smtClean="0"/>
              <a:t>Moved:</a:t>
            </a:r>
          </a:p>
          <a:p>
            <a:r>
              <a:rPr lang="en-US" sz="2000" dirty="0" smtClean="0"/>
              <a:t>Seconded:</a:t>
            </a:r>
          </a:p>
          <a:p>
            <a:r>
              <a:rPr lang="en-US" sz="2000" dirty="0" smtClean="0"/>
              <a:t>Result:</a:t>
            </a:r>
            <a:endParaRPr lang="en-US" sz="2000" dirty="0"/>
          </a:p>
          <a:p>
            <a:endParaRPr lang="en-US" sz="2000" dirty="0" smtClean="0"/>
          </a:p>
          <a:p>
            <a:r>
              <a:rPr lang="en-US" sz="2000" dirty="0" smtClean="0"/>
              <a:t>TG vote: Moved: Robert Stacey	 	Second: Bin Tian</a:t>
            </a:r>
          </a:p>
          <a:p>
            <a:r>
              <a:rPr lang="en-US" sz="2000" dirty="0" smtClean="0"/>
              <a:t>Approved by unanimous consent</a:t>
            </a:r>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6355848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revisit CID 20481</a:t>
            </a:r>
            <a:endParaRPr lang="en-US" dirty="0"/>
          </a:p>
        </p:txBody>
      </p:sp>
      <p:sp>
        <p:nvSpPr>
          <p:cNvPr id="3" name="Content Placeholder 2"/>
          <p:cNvSpPr>
            <a:spLocks noGrp="1"/>
          </p:cNvSpPr>
          <p:nvPr>
            <p:ph idx="1"/>
          </p:nvPr>
        </p:nvSpPr>
        <p:spPr/>
        <p:txBody>
          <a:bodyPr/>
          <a:lstStyle/>
          <a:p>
            <a:r>
              <a:rPr lang="en-US" sz="2000" dirty="0" smtClean="0"/>
              <a:t>Resolve </a:t>
            </a:r>
            <a:r>
              <a:rPr lang="en-US" sz="2000" dirty="0"/>
              <a:t>CID 20481 as Rejected, with a resolution reason of </a:t>
            </a:r>
          </a:p>
          <a:p>
            <a:r>
              <a:rPr lang="en-US" sz="2000" dirty="0"/>
              <a:t>“Usually in the MAC, a value of 0 indicates that a field is reserved and is ignored by the receiver.</a:t>
            </a:r>
            <a:br>
              <a:rPr lang="en-US" sz="2000" dirty="0"/>
            </a:br>
            <a:r>
              <a:rPr lang="en-US" sz="2000" dirty="0"/>
              <a:t>The identified field is an exception to this rule, as it has a value of all 1’s and is to be ignored by the receiver; the field is acting as padding, and can be ignored by the receiver. Therefore these 26 bits can be used in the future (when not set to all 1s); 26 bits may indeed provide value, depending on  future use/feature(s).”</a:t>
            </a:r>
          </a:p>
          <a:p>
            <a:r>
              <a:rPr lang="en-US" sz="2000" dirty="0" smtClean="0"/>
              <a:t>Moved:</a:t>
            </a:r>
          </a:p>
          <a:p>
            <a:r>
              <a:rPr lang="en-US" sz="2000" dirty="0" smtClean="0"/>
              <a:t>Seconded:</a:t>
            </a:r>
          </a:p>
          <a:p>
            <a:r>
              <a:rPr lang="en-US" sz="2000" dirty="0" smtClean="0"/>
              <a:t>Result:</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692585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a:t>
            </a:r>
            <a:r>
              <a:rPr lang="en-US" dirty="0" err="1" smtClean="0"/>
              <a:t>recirc</a:t>
            </a:r>
            <a:endParaRPr lang="en-US" dirty="0"/>
          </a:p>
        </p:txBody>
      </p:sp>
      <p:sp>
        <p:nvSpPr>
          <p:cNvPr id="3" name="Content Placeholder 2"/>
          <p:cNvSpPr>
            <a:spLocks noGrp="1"/>
          </p:cNvSpPr>
          <p:nvPr>
            <p:ph idx="1"/>
          </p:nvPr>
        </p:nvSpPr>
        <p:spPr>
          <a:xfrm>
            <a:off x="914401" y="1830391"/>
            <a:ext cx="10361084" cy="4264024"/>
          </a:xfrm>
        </p:spPr>
        <p:txBody>
          <a:bodyPr/>
          <a:lstStyle/>
          <a:p>
            <a:pPr marL="0" lvl="0" indent="0"/>
            <a:r>
              <a:rPr lang="en-US" dirty="0"/>
              <a:t>Having approved comment resolutions </a:t>
            </a:r>
            <a:r>
              <a:rPr lang="en-US" dirty="0" smtClean="0"/>
              <a:t>for </a:t>
            </a:r>
            <a:r>
              <a:rPr lang="en-US" dirty="0"/>
              <a:t>all of the comments received from LB 238 on P802.11ax D4.0 as contained in document </a:t>
            </a:r>
            <a:r>
              <a:rPr lang="en-US" dirty="0" smtClean="0"/>
              <a:t>19/292r26</a:t>
            </a:r>
            <a:endParaRPr lang="en-US" dirty="0"/>
          </a:p>
          <a:p>
            <a:pPr lvl="0">
              <a:buFont typeface="Arial" panose="020B0604020202020204" pitchFamily="34" charset="0"/>
              <a:buChar char="•"/>
            </a:pPr>
            <a:r>
              <a:rPr lang="en-US" dirty="0"/>
              <a:t>Instruct the editor to prepare P802.11ax D5.0 incorporating these resolutions and,</a:t>
            </a:r>
          </a:p>
          <a:p>
            <a:pPr lvl="0">
              <a:buFont typeface="Arial" panose="020B0604020202020204" pitchFamily="34" charset="0"/>
              <a:buChar char="•"/>
            </a:pPr>
            <a:r>
              <a:rPr lang="en-US" dirty="0"/>
              <a:t>Approve a 15 day Working Group Recirculation Ballot asking the question “Should P802.11ax D5.0 be forwarded to </a:t>
            </a:r>
            <a:r>
              <a:rPr lang="en-US" dirty="0" smtClean="0"/>
              <a:t>SA Ballot</a:t>
            </a:r>
            <a:r>
              <a:rPr lang="en-US" dirty="0"/>
              <a:t>?”</a:t>
            </a:r>
          </a:p>
          <a:p>
            <a:pPr marL="0" indent="0"/>
            <a:endParaRPr lang="en-US" dirty="0"/>
          </a:p>
          <a:p>
            <a:pPr lvl="0"/>
            <a:r>
              <a:rPr lang="en-GB" dirty="0" smtClean="0"/>
              <a:t>Moved </a:t>
            </a:r>
            <a:r>
              <a:rPr lang="en-GB" dirty="0"/>
              <a:t>by </a:t>
            </a:r>
            <a:r>
              <a:rPr lang="en-GB" dirty="0" smtClean="0"/>
              <a:t>Osama Aboul-Magd on </a:t>
            </a:r>
            <a:r>
              <a:rPr lang="en-GB" dirty="0"/>
              <a:t>behalf of </a:t>
            </a:r>
            <a:r>
              <a:rPr lang="en-US" dirty="0" smtClean="0"/>
              <a:t>TGax</a:t>
            </a:r>
            <a:endParaRPr lang="en-US" dirty="0"/>
          </a:p>
          <a:p>
            <a:pPr lvl="0"/>
            <a:r>
              <a:rPr lang="en-GB" dirty="0" smtClean="0"/>
              <a:t>Result:</a:t>
            </a:r>
          </a:p>
          <a:p>
            <a:pPr lvl="0"/>
            <a:endParaRPr lang="en-GB" dirty="0" smtClean="0"/>
          </a:p>
          <a:p>
            <a:pPr lvl="0"/>
            <a:r>
              <a:rPr lang="en-GB" dirty="0" smtClean="0"/>
              <a:t>TGax </a:t>
            </a:r>
            <a:r>
              <a:rPr lang="en-GB" dirty="0"/>
              <a:t>vote</a:t>
            </a:r>
            <a:r>
              <a:rPr lang="en-GB" dirty="0" smtClean="0"/>
              <a:t>: Moved</a:t>
            </a:r>
            <a:r>
              <a:rPr lang="en-GB" dirty="0"/>
              <a:t>: Robert Stacey,  Seconded: Bin Tian, Result: 52-0-2</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33418018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err="1" smtClean="0"/>
              <a:t>TGay</a:t>
            </a:r>
            <a:r>
              <a:rPr lang="en-US" dirty="0" smtClean="0"/>
              <a:t> </a:t>
            </a:r>
            <a:r>
              <a:rPr lang="en-US" dirty="0" err="1" smtClean="0"/>
              <a:t>recirc</a:t>
            </a:r>
            <a:endParaRPr lang="en-US" dirty="0"/>
          </a:p>
        </p:txBody>
      </p:sp>
      <p:sp>
        <p:nvSpPr>
          <p:cNvPr id="8" name="Content Placeholder 7"/>
          <p:cNvSpPr>
            <a:spLocks noGrp="1"/>
          </p:cNvSpPr>
          <p:nvPr>
            <p:ph idx="1"/>
          </p:nvPr>
        </p:nvSpPr>
        <p:spPr>
          <a:xfrm>
            <a:off x="914401" y="1981201"/>
            <a:ext cx="10361084" cy="4419599"/>
          </a:xfrm>
        </p:spPr>
        <p:txBody>
          <a:bodyPr/>
          <a:lstStyle/>
          <a:p>
            <a:r>
              <a:rPr lang="en-US" altLang="en-US" dirty="0"/>
              <a:t>Having approved comment resolutions for all of the comments received from LB242 on </a:t>
            </a:r>
            <a:r>
              <a:rPr lang="en-US" altLang="en-US" dirty="0" err="1"/>
              <a:t>TGay</a:t>
            </a:r>
            <a:r>
              <a:rPr lang="en-US" altLang="en-US" dirty="0"/>
              <a:t> D4.0 as contained in document 11-19/1180r5,</a:t>
            </a:r>
          </a:p>
          <a:p>
            <a:r>
              <a:rPr lang="en-US" altLang="en-US" dirty="0"/>
              <a:t>Instruct the editor to prepare P802.11ay D5.0 and</a:t>
            </a:r>
            <a:endParaRPr lang="en-GB" altLang="en-US" dirty="0"/>
          </a:p>
          <a:p>
            <a:r>
              <a:rPr lang="en-US" altLang="en-US" dirty="0"/>
              <a:t>Approve a 15 day Recirculation Working Group Technical Letter Ballot asking the question “Should P802.11ay D5.0 be forwarded to </a:t>
            </a:r>
            <a:r>
              <a:rPr lang="en-US" altLang="en-US" dirty="0" smtClean="0"/>
              <a:t>SA Ballot</a:t>
            </a:r>
            <a:r>
              <a:rPr lang="en-US" altLang="en-US" dirty="0"/>
              <a:t>?”</a:t>
            </a:r>
          </a:p>
          <a:p>
            <a:endParaRPr lang="en-US" altLang="en-US" dirty="0">
              <a:ea typeface="Microsoft YaHei" panose="020B0503020204020204" pitchFamily="34" charset="-122"/>
            </a:endParaRPr>
          </a:p>
          <a:p>
            <a:pPr algn="just">
              <a:spcBef>
                <a:spcPct val="0"/>
              </a:spcBef>
            </a:pPr>
            <a:r>
              <a:rPr lang="en-US" altLang="en-US" dirty="0">
                <a:ea typeface="Microsoft YaHei" panose="020B0503020204020204" pitchFamily="34" charset="-122"/>
              </a:rPr>
              <a:t>Moved by Edward Au on behalf of </a:t>
            </a:r>
            <a:r>
              <a:rPr lang="en-US" altLang="en-US" dirty="0" err="1">
                <a:ea typeface="Microsoft YaHei" panose="020B0503020204020204" pitchFamily="34" charset="-122"/>
              </a:rPr>
              <a:t>TGay</a:t>
            </a:r>
            <a:endParaRPr lang="en-US" altLang="en-US" dirty="0">
              <a:ea typeface="Microsoft YaHei" panose="020B0503020204020204" pitchFamily="34" charset="-122"/>
            </a:endParaRPr>
          </a:p>
          <a:p>
            <a:pPr algn="just">
              <a:spcBef>
                <a:spcPct val="0"/>
              </a:spcBef>
            </a:pPr>
            <a:r>
              <a:rPr lang="en-US" altLang="en-US" dirty="0">
                <a:ea typeface="Microsoft YaHei" panose="020B0503020204020204" pitchFamily="34" charset="-122"/>
              </a:rPr>
              <a:t>Result:</a:t>
            </a:r>
          </a:p>
          <a:p>
            <a:pPr algn="just">
              <a:spcBef>
                <a:spcPct val="0"/>
              </a:spcBef>
            </a:pPr>
            <a:endParaRPr lang="en-US" altLang="en-US" dirty="0">
              <a:ea typeface="Microsoft YaHei" panose="020B0503020204020204" pitchFamily="34" charset="-122"/>
            </a:endParaRPr>
          </a:p>
          <a:p>
            <a:pPr algn="just">
              <a:spcBef>
                <a:spcPct val="0"/>
              </a:spcBef>
            </a:pPr>
            <a:r>
              <a:rPr lang="en-US" altLang="en-US" dirty="0">
                <a:ea typeface="Microsoft YaHei" panose="020B0503020204020204" pitchFamily="34" charset="-122"/>
              </a:rPr>
              <a:t>TG vote:  Moved: Claudio da Silva, Second:  Assaf Kasher, Result: 15/0/0</a:t>
            </a:r>
          </a:p>
          <a:p>
            <a:endParaRPr lang="en-US" dirty="0"/>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14</a:t>
            </a:fld>
            <a:endParaRPr lang="en-GB"/>
          </a:p>
        </p:txBody>
      </p:sp>
      <p:sp>
        <p:nvSpPr>
          <p:cNvPr id="5" name="Footer Placeholder 4"/>
          <p:cNvSpPr>
            <a:spLocks noGrp="1"/>
          </p:cNvSpPr>
          <p:nvPr>
            <p:ph type="ftr" idx="14"/>
          </p:nvPr>
        </p:nvSpPr>
        <p:spPr/>
        <p:txBody>
          <a:bodyPr/>
          <a:lstStyle/>
          <a:p>
            <a:r>
              <a:rPr lang="en-GB" smtClean="0"/>
              <a:t>Robert Stacey, Intel</a:t>
            </a:r>
            <a:endParaRPr lang="en-GB"/>
          </a:p>
        </p:txBody>
      </p:sp>
      <p:sp>
        <p:nvSpPr>
          <p:cNvPr id="4" name="Date Placeholder 3"/>
          <p:cNvSpPr>
            <a:spLocks noGrp="1"/>
          </p:cNvSpPr>
          <p:nvPr>
            <p:ph type="dt" idx="15"/>
          </p:nvPr>
        </p:nvSpPr>
        <p:spPr/>
        <p:txBody>
          <a:bodyPr/>
          <a:lstStyle/>
          <a:p>
            <a:r>
              <a:rPr lang="en-US" smtClean="0"/>
              <a:t>September 2019</a:t>
            </a:r>
            <a:endParaRPr lang="en-GB"/>
          </a:p>
        </p:txBody>
      </p:sp>
    </p:spTree>
    <p:extLst>
      <p:ext uri="{BB962C8B-B14F-4D97-AF65-F5344CB8AC3E}">
        <p14:creationId xmlns:p14="http://schemas.microsoft.com/office/powerpoint/2010/main" val="189716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ad-hoc</a:t>
            </a:r>
            <a:endParaRPr lang="en-US" dirty="0"/>
          </a:p>
        </p:txBody>
      </p:sp>
      <p:sp>
        <p:nvSpPr>
          <p:cNvPr id="3" name="Content Placeholder 2"/>
          <p:cNvSpPr>
            <a:spLocks noGrp="1"/>
          </p:cNvSpPr>
          <p:nvPr>
            <p:ph idx="1"/>
          </p:nvPr>
        </p:nvSpPr>
        <p:spPr/>
        <p:txBody>
          <a:bodyPr/>
          <a:lstStyle/>
          <a:p>
            <a:r>
              <a:rPr lang="en-US" dirty="0"/>
              <a:t>Authorize </a:t>
            </a:r>
            <a:r>
              <a:rPr lang="en-US" dirty="0" err="1"/>
              <a:t>TGaz</a:t>
            </a:r>
            <a:r>
              <a:rPr lang="en-US" dirty="0"/>
              <a:t> to hold a 3 day ad-hoc meeting on Oct. 30 – Nov. 1</a:t>
            </a:r>
            <a:r>
              <a:rPr lang="en-US" baseline="30000" dirty="0"/>
              <a:t>st</a:t>
            </a:r>
            <a:r>
              <a:rPr lang="en-US" dirty="0"/>
              <a:t> or week of Nov. 4</a:t>
            </a:r>
            <a:r>
              <a:rPr lang="en-US" baseline="30000" dirty="0"/>
              <a:t>th</a:t>
            </a:r>
            <a:r>
              <a:rPr lang="en-US" dirty="0"/>
              <a:t>, 2019 (exact days to be announced) in the </a:t>
            </a:r>
            <a:r>
              <a:rPr lang="en-US" dirty="0" smtClean="0"/>
              <a:t>Bay Area CA,</a:t>
            </a:r>
            <a:r>
              <a:rPr lang="en-US" dirty="0"/>
              <a:t> for the purpose of comment resolution</a:t>
            </a:r>
            <a:r>
              <a:rPr lang="en-US" dirty="0" smtClean="0"/>
              <a:t>.</a:t>
            </a:r>
          </a:p>
          <a:p>
            <a:endParaRPr lang="en-US" dirty="0"/>
          </a:p>
          <a:p>
            <a:r>
              <a:rPr lang="en-US" dirty="0" smtClean="0"/>
              <a:t>Moved by Jonathan Segev on behalf of </a:t>
            </a:r>
            <a:r>
              <a:rPr lang="en-US" dirty="0" err="1" smtClean="0"/>
              <a:t>TGaz</a:t>
            </a:r>
            <a:endParaRPr lang="en-US" dirty="0" smtClean="0"/>
          </a:p>
          <a:p>
            <a:r>
              <a:rPr lang="en-US" dirty="0" smtClean="0"/>
              <a:t>Result:</a:t>
            </a:r>
          </a:p>
          <a:p>
            <a:endParaRPr lang="en-US" dirty="0"/>
          </a:p>
          <a:p>
            <a:r>
              <a:rPr lang="en-US" dirty="0" smtClean="0"/>
              <a:t>TG vote: Move</a:t>
            </a:r>
            <a:r>
              <a:rPr lang="en-US" dirty="0"/>
              <a:t>: Qinghua </a:t>
            </a:r>
            <a:r>
              <a:rPr lang="en-US" dirty="0" smtClean="0"/>
              <a:t>Li  Second</a:t>
            </a:r>
            <a:r>
              <a:rPr lang="en-US" dirty="0"/>
              <a:t>: Roy </a:t>
            </a:r>
            <a:r>
              <a:rPr lang="en-US" dirty="0" smtClean="0"/>
              <a:t>Want  Results </a:t>
            </a:r>
            <a:r>
              <a:rPr lang="en-US" dirty="0"/>
              <a:t>(Y/N/A): 12/1/0</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1088785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TGba</a:t>
            </a:r>
            <a:r>
              <a:rPr lang="en-US" dirty="0" smtClean="0"/>
              <a:t> </a:t>
            </a:r>
            <a:r>
              <a:rPr lang="en-US" dirty="0" err="1" smtClean="0"/>
              <a:t>recirc</a:t>
            </a:r>
            <a:endParaRPr lang="en-US" dirty="0"/>
          </a:p>
        </p:txBody>
      </p:sp>
      <p:sp>
        <p:nvSpPr>
          <p:cNvPr id="3" name="Content Placeholder 2"/>
          <p:cNvSpPr>
            <a:spLocks noGrp="1"/>
          </p:cNvSpPr>
          <p:nvPr>
            <p:ph idx="1"/>
          </p:nvPr>
        </p:nvSpPr>
        <p:spPr>
          <a:xfrm>
            <a:off x="914401" y="1830391"/>
            <a:ext cx="10361084" cy="4264024"/>
          </a:xfrm>
        </p:spPr>
        <p:txBody>
          <a:bodyPr/>
          <a:lstStyle/>
          <a:p>
            <a:pPr lvl="0"/>
            <a:r>
              <a:rPr lang="en-US" dirty="0"/>
              <a:t>Having approved comment resolutions for all of the comments received from LB 241 on P802.11ba D3.0 as contained in document 11-19/1016r10,</a:t>
            </a:r>
          </a:p>
          <a:p>
            <a:pPr lvl="0"/>
            <a:r>
              <a:rPr lang="en-US" dirty="0"/>
              <a:t>Instruct the editor to prepare Draft 4.0 incorporating these resolutions and,</a:t>
            </a:r>
          </a:p>
          <a:p>
            <a:r>
              <a:rPr lang="en-US" dirty="0"/>
              <a:t>Approve a 15 day Working Group Recirculation Ballot asking the question “Should P802.11ba D4.0 be forwarded to </a:t>
            </a:r>
            <a:r>
              <a:rPr lang="en-US" dirty="0" smtClean="0"/>
              <a:t>SA Ballot</a:t>
            </a:r>
            <a:r>
              <a:rPr lang="en-US" dirty="0" smtClean="0"/>
              <a:t>?”</a:t>
            </a:r>
          </a:p>
          <a:p>
            <a:endParaRPr lang="en-US" dirty="0"/>
          </a:p>
          <a:p>
            <a:r>
              <a:rPr lang="en-US" dirty="0" smtClean="0"/>
              <a:t>Moved on behalf of </a:t>
            </a:r>
            <a:r>
              <a:rPr lang="en-US" dirty="0" err="1" smtClean="0"/>
              <a:t>TGba</a:t>
            </a:r>
            <a:r>
              <a:rPr lang="en-US" dirty="0" smtClean="0"/>
              <a:t> by Minyoung Park</a:t>
            </a:r>
          </a:p>
          <a:p>
            <a:r>
              <a:rPr lang="en-US" dirty="0" smtClean="0"/>
              <a:t>Result:</a:t>
            </a:r>
          </a:p>
          <a:p>
            <a:endParaRPr lang="en-US" dirty="0"/>
          </a:p>
          <a:p>
            <a:r>
              <a:rPr lang="en-US" dirty="0"/>
              <a:t>TG vote: </a:t>
            </a:r>
            <a:r>
              <a:rPr lang="en-US" dirty="0" smtClean="0"/>
              <a:t>Moved</a:t>
            </a:r>
            <a:r>
              <a:rPr lang="en-US" dirty="0"/>
              <a:t>: Eunsung Park,  Seconded: Po-Kai Huang, Result: </a:t>
            </a:r>
            <a:r>
              <a:rPr lang="en-US" dirty="0" smtClean="0"/>
              <a:t>9-0-0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908071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1751015"/>
            <a:ext cx="10361084" cy="4343400"/>
          </a:xfrm>
          <a:ln/>
        </p:spPr>
        <p:txBody>
          <a:bodyPr/>
          <a:lstStyle/>
          <a:p>
            <a:r>
              <a:rPr lang="en-US" b="0" dirty="0"/>
              <a:t>This document is a composite of all 802.11 sub-group motions that are brought to the </a:t>
            </a:r>
            <a:r>
              <a:rPr lang="en-US" b="0" dirty="0" smtClean="0"/>
              <a:t>September 2019 </a:t>
            </a:r>
            <a:r>
              <a:rPr lang="en-US" b="0" dirty="0"/>
              <a:t>802.11 WG </a:t>
            </a:r>
            <a:r>
              <a:rPr lang="en-US" b="0" dirty="0" smtClean="0"/>
              <a:t>interim </a:t>
            </a:r>
            <a:r>
              <a:rPr lang="en-US" b="0" dirty="0"/>
              <a:t>meetings and EC meetings.</a:t>
            </a:r>
          </a:p>
          <a:p>
            <a:endParaRPr lang="en-US" b="0" dirty="0" smtClean="0"/>
          </a:p>
          <a:p>
            <a:r>
              <a:rPr lang="en-US" b="0" dirty="0" smtClean="0"/>
              <a:t>Revisions</a:t>
            </a:r>
          </a:p>
          <a:p>
            <a:r>
              <a:rPr lang="en-US" b="0" dirty="0" smtClean="0"/>
              <a:t>R0 Initial</a:t>
            </a:r>
          </a:p>
          <a:p>
            <a:r>
              <a:rPr lang="en-US" b="0" dirty="0" smtClean="0"/>
              <a:t>R1 Updates during Wed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Monday</a:t>
            </a:r>
            <a:endParaRPr lang="en-US" dirty="0"/>
          </a:p>
        </p:txBody>
      </p:sp>
      <p:sp>
        <p:nvSpPr>
          <p:cNvPr id="8" name="Text Placeholder 7"/>
          <p:cNvSpPr>
            <a:spLocks noGrp="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r>
              <a:rPr lang="en-US" smtClean="0"/>
              <a:t>September 2019</a:t>
            </a:r>
            <a:endParaRPr lang="en-GB" dirty="0"/>
          </a:p>
        </p:txBody>
      </p:sp>
      <p:sp>
        <p:nvSpPr>
          <p:cNvPr id="5" name="Footer Placeholder 4"/>
          <p:cNvSpPr>
            <a:spLocks noGrp="1"/>
          </p:cNvSpPr>
          <p:nvPr>
            <p:ph type="ftr" idx="11"/>
          </p:nvPr>
        </p:nvSpPr>
        <p:spPr/>
        <p:txBody>
          <a:bodyPr/>
          <a:lstStyle/>
          <a:p>
            <a:r>
              <a:rPr lang="en-GB" smtClean="0"/>
              <a:t>Robert Stacey, Intel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6554421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September 2019</a:t>
            </a:r>
            <a:endParaRPr lang="en-GB"/>
          </a:p>
        </p:txBody>
      </p:sp>
      <p:sp>
        <p:nvSpPr>
          <p:cNvPr id="5" name="Footer Placeholder 4"/>
          <p:cNvSpPr>
            <a:spLocks noGrp="1"/>
          </p:cNvSpPr>
          <p:nvPr>
            <p:ph type="ftr" idx="11"/>
          </p:nvPr>
        </p:nvSpPr>
        <p:spPr/>
        <p:txBody>
          <a:bodyPr/>
          <a:lstStyle/>
          <a:p>
            <a:r>
              <a:rPr lang="en-GB" smtClean="0"/>
              <a:t>Robert Stacey, Intel</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4</a:t>
            </a:fld>
            <a:endParaRPr lang="en-GB"/>
          </a:p>
        </p:txBody>
      </p:sp>
    </p:spTree>
    <p:extLst>
      <p:ext uri="{BB962C8B-B14F-4D97-AF65-F5344CB8AC3E}">
        <p14:creationId xmlns:p14="http://schemas.microsoft.com/office/powerpoint/2010/main" val="23057778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SEN TIG motion</a:t>
            </a:r>
            <a:endParaRPr lang="en-US" dirty="0"/>
          </a:p>
        </p:txBody>
      </p:sp>
      <p:sp>
        <p:nvSpPr>
          <p:cNvPr id="8" name="Content Placeholder 7"/>
          <p:cNvSpPr>
            <a:spLocks noGrp="1"/>
          </p:cNvSpPr>
          <p:nvPr>
            <p:ph idx="1"/>
          </p:nvPr>
        </p:nvSpPr>
        <p:spPr>
          <a:xfrm>
            <a:off x="914401" y="1676400"/>
            <a:ext cx="10361084" cy="4799013"/>
          </a:xfrm>
        </p:spPr>
        <p:txBody>
          <a:bodyPr/>
          <a:lstStyle/>
          <a:p>
            <a:r>
              <a:rPr lang="en-US" altLang="en-US" dirty="0"/>
              <a:t>Approve formation of a WLAN sensing </a:t>
            </a:r>
            <a:r>
              <a:rPr lang="en-US" altLang="en-US" dirty="0" smtClean="0"/>
              <a:t>(SEN) </a:t>
            </a:r>
            <a:r>
              <a:rPr lang="en-US" altLang="en-US" dirty="0"/>
              <a:t>TIG to investigate use cases, requirements, technical approaches and changes to the 802.11 standard to support </a:t>
            </a:r>
            <a:r>
              <a:rPr lang="en-US" altLang="en-US" dirty="0" smtClean="0"/>
              <a:t>WLAN sensing. </a:t>
            </a:r>
            <a:endParaRPr lang="en-US" altLang="en-US" dirty="0"/>
          </a:p>
          <a:p>
            <a:r>
              <a:rPr lang="en-US" altLang="en-US" dirty="0"/>
              <a:t>	The TIG is to bring a recommendation to the 802.11 WG at the November 2019 session to either</a:t>
            </a:r>
          </a:p>
          <a:p>
            <a:pPr marL="857250" lvl="1" indent="-457200">
              <a:buAutoNum type="alphaLcParenR"/>
            </a:pPr>
            <a:r>
              <a:rPr lang="en-US" altLang="en-US" dirty="0"/>
              <a:t>Continue with the TIG </a:t>
            </a:r>
            <a:r>
              <a:rPr lang="en-US" altLang="en-US" dirty="0" smtClean="0"/>
              <a:t>until </a:t>
            </a:r>
            <a:r>
              <a:rPr lang="en-US" altLang="en-US" dirty="0"/>
              <a:t>the next session; or</a:t>
            </a:r>
          </a:p>
          <a:p>
            <a:pPr marL="857250" lvl="1" indent="-457200">
              <a:buAutoNum type="alphaLcParenR"/>
            </a:pPr>
            <a:r>
              <a:rPr lang="en-US" altLang="en-US" dirty="0"/>
              <a:t>Terminate the TIG with no further </a:t>
            </a:r>
            <a:r>
              <a:rPr lang="en-US" altLang="en-US" dirty="0" smtClean="0"/>
              <a:t>work; </a:t>
            </a:r>
            <a:r>
              <a:rPr lang="en-US" altLang="en-US" dirty="0"/>
              <a:t>or</a:t>
            </a:r>
          </a:p>
          <a:p>
            <a:pPr marL="857250" lvl="1" indent="-457200">
              <a:buAutoNum type="alphaLcParenR"/>
            </a:pPr>
            <a:r>
              <a:rPr lang="en-US" altLang="en-US" dirty="0"/>
              <a:t>Terminate the TIG and request formation of a SG to develop a PAR and </a:t>
            </a:r>
            <a:r>
              <a:rPr lang="en-US" altLang="en-US" dirty="0" smtClean="0"/>
              <a:t>CSD</a:t>
            </a:r>
            <a:endParaRPr lang="en-US" dirty="0"/>
          </a:p>
          <a:p>
            <a:r>
              <a:rPr lang="en-US" dirty="0" smtClean="0"/>
              <a:t>Moved: Carlos Cordeiro</a:t>
            </a:r>
          </a:p>
          <a:p>
            <a:r>
              <a:rPr lang="en-US" dirty="0" smtClean="0"/>
              <a:t>Seconded: Jim Lansford</a:t>
            </a:r>
          </a:p>
          <a:p>
            <a:r>
              <a:rPr lang="en-US" dirty="0" smtClean="0"/>
              <a:t>Result: 123/0/8</a:t>
            </a:r>
            <a:endParaRPr lang="en-US" dirty="0"/>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5</a:t>
            </a:fld>
            <a:endParaRPr lang="en-GB"/>
          </a:p>
        </p:txBody>
      </p:sp>
      <p:sp>
        <p:nvSpPr>
          <p:cNvPr id="5" name="Footer Placeholder 4"/>
          <p:cNvSpPr>
            <a:spLocks noGrp="1"/>
          </p:cNvSpPr>
          <p:nvPr>
            <p:ph type="ftr" idx="14"/>
          </p:nvPr>
        </p:nvSpPr>
        <p:spPr/>
        <p:txBody>
          <a:bodyPr/>
          <a:lstStyle/>
          <a:p>
            <a:r>
              <a:rPr lang="en-GB" smtClean="0"/>
              <a:t>Robert Stacey, Intel</a:t>
            </a:r>
            <a:endParaRPr lang="en-GB"/>
          </a:p>
        </p:txBody>
      </p:sp>
      <p:sp>
        <p:nvSpPr>
          <p:cNvPr id="4" name="Date Placeholder 3"/>
          <p:cNvSpPr>
            <a:spLocks noGrp="1"/>
          </p:cNvSpPr>
          <p:nvPr>
            <p:ph type="dt" idx="15"/>
          </p:nvPr>
        </p:nvSpPr>
        <p:spPr/>
        <p:txBody>
          <a:bodyPr/>
          <a:lstStyle/>
          <a:p>
            <a:r>
              <a:rPr lang="en-US" smtClean="0"/>
              <a:t>September 2019</a:t>
            </a:r>
            <a:endParaRPr lang="en-GB"/>
          </a:p>
        </p:txBody>
      </p:sp>
    </p:spTree>
    <p:extLst>
      <p:ext uri="{BB962C8B-B14F-4D97-AF65-F5344CB8AC3E}">
        <p14:creationId xmlns:p14="http://schemas.microsoft.com/office/powerpoint/2010/main" val="3778341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Friday</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September 2019</a:t>
            </a:r>
            <a:endParaRPr lang="en-GB"/>
          </a:p>
        </p:txBody>
      </p:sp>
      <p:sp>
        <p:nvSpPr>
          <p:cNvPr id="5" name="Footer Placeholder 4"/>
          <p:cNvSpPr>
            <a:spLocks noGrp="1"/>
          </p:cNvSpPr>
          <p:nvPr>
            <p:ph type="ftr" idx="11"/>
          </p:nvPr>
        </p:nvSpPr>
        <p:spPr/>
        <p:txBody>
          <a:bodyPr/>
          <a:lstStyle/>
          <a:p>
            <a:r>
              <a:rPr lang="en-GB" smtClean="0"/>
              <a:t>Robert Stacey, Intel</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6</a:t>
            </a:fld>
            <a:endParaRPr lang="en-GB"/>
          </a:p>
        </p:txBody>
      </p:sp>
    </p:spTree>
    <p:extLst>
      <p:ext uri="{BB962C8B-B14F-4D97-AF65-F5344CB8AC3E}">
        <p14:creationId xmlns:p14="http://schemas.microsoft.com/office/powerpoint/2010/main" val="512769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914401" y="685802"/>
            <a:ext cx="10361084" cy="587418"/>
          </a:xfrm>
        </p:spPr>
        <p:txBody>
          <a:bodyPr/>
          <a:lstStyle/>
          <a:p>
            <a:r>
              <a:rPr lang="en-US" dirty="0"/>
              <a:t>Teleconferences</a:t>
            </a:r>
          </a:p>
        </p:txBody>
      </p:sp>
      <p:sp>
        <p:nvSpPr>
          <p:cNvPr id="5" name="Slide Number Placeholder 4"/>
          <p:cNvSpPr>
            <a:spLocks noGrp="1"/>
          </p:cNvSpPr>
          <p:nvPr>
            <p:ph type="sldNum" idx="12"/>
          </p:nvPr>
        </p:nvSpPr>
        <p:spPr/>
        <p:txBody>
          <a:bodyPr/>
          <a:lstStyle/>
          <a:p>
            <a:pPr>
              <a:defRPr/>
            </a:pPr>
            <a:r>
              <a:rPr lang="en-US"/>
              <a:t>Slide </a:t>
            </a:r>
            <a:fld id="{EA664691-56C7-4D38-BFF3-A32E09E0A67B}" type="slidenum">
              <a:rPr lang="en-US" smtClean="0"/>
              <a:pPr>
                <a:defRPr/>
              </a:pPr>
              <a:t>7</a:t>
            </a:fld>
            <a:endParaRPr lang="en-US"/>
          </a:p>
        </p:txBody>
      </p:sp>
      <p:sp>
        <p:nvSpPr>
          <p:cNvPr id="3" name="Footer Placeholder 2"/>
          <p:cNvSpPr>
            <a:spLocks noGrp="1"/>
          </p:cNvSpPr>
          <p:nvPr>
            <p:ph type="ftr" idx="14"/>
          </p:nvPr>
        </p:nvSpPr>
        <p:spPr>
          <a:prstGeom prst="rect">
            <a:avLst/>
          </a:prstGeom>
        </p:spPr>
        <p:txBody>
          <a:bodyPr/>
          <a:lstStyle/>
          <a:p>
            <a:pPr>
              <a:defRPr/>
            </a:pPr>
            <a:r>
              <a:rPr lang="en-US"/>
              <a:t>Stephen McCann, BlackBerry</a:t>
            </a:r>
          </a:p>
        </p:txBody>
      </p:sp>
      <p:sp>
        <p:nvSpPr>
          <p:cNvPr id="4" name="Date Placeholder 3"/>
          <p:cNvSpPr>
            <a:spLocks noGrp="1"/>
          </p:cNvSpPr>
          <p:nvPr>
            <p:ph type="dt" idx="15"/>
          </p:nvPr>
        </p:nvSpPr>
        <p:spPr>
          <a:xfrm>
            <a:off x="908051" y="323851"/>
            <a:ext cx="2499764" cy="273050"/>
          </a:xfrm>
          <a:prstGeom prst="rect">
            <a:avLst/>
          </a:prstGeom>
        </p:spPr>
        <p:txBody>
          <a:bodyPr/>
          <a:lstStyle/>
          <a:p>
            <a:pPr>
              <a:defRPr/>
            </a:pPr>
            <a:r>
              <a:rPr lang="en-US" dirty="0"/>
              <a:t>September 2019</a:t>
            </a:r>
          </a:p>
        </p:txBody>
      </p:sp>
      <p:sp>
        <p:nvSpPr>
          <p:cNvPr id="2" name="TextBox 1"/>
          <p:cNvSpPr txBox="1"/>
          <p:nvPr/>
        </p:nvSpPr>
        <p:spPr>
          <a:xfrm>
            <a:off x="838200" y="6076890"/>
            <a:ext cx="9753600" cy="400110"/>
          </a:xfrm>
          <a:prstGeom prst="rect">
            <a:avLst/>
          </a:prstGeom>
          <a:noFill/>
        </p:spPr>
        <p:txBody>
          <a:bodyPr wrap="square" rtlCol="0">
            <a:spAutoFit/>
          </a:bodyPr>
          <a:lstStyle/>
          <a:p>
            <a:r>
              <a:rPr lang="en-US" sz="2000" dirty="0">
                <a:solidFill>
                  <a:schemeClr val="tx1"/>
                </a:solidFill>
              </a:rPr>
              <a:t>Moved: Seconded: Result:</a:t>
            </a:r>
          </a:p>
        </p:txBody>
      </p:sp>
      <p:graphicFrame>
        <p:nvGraphicFramePr>
          <p:cNvPr id="10" name="Content Placeholder 9"/>
          <p:cNvGraphicFramePr>
            <a:graphicFrameLocks noGrp="1"/>
          </p:cNvGraphicFramePr>
          <p:nvPr>
            <p:ph idx="1"/>
            <p:extLst/>
          </p:nvPr>
        </p:nvGraphicFramePr>
        <p:xfrm>
          <a:off x="908051" y="1244386"/>
          <a:ext cx="10475382" cy="4634251"/>
        </p:xfrm>
        <a:graphic>
          <a:graphicData uri="http://schemas.openxmlformats.org/drawingml/2006/table">
            <a:tbl>
              <a:tblPr/>
              <a:tblGrid>
                <a:gridCol w="1070475">
                  <a:extLst>
                    <a:ext uri="{9D8B030D-6E8A-4147-A177-3AD203B41FA5}">
                      <a16:colId xmlns="" xmlns:a16="http://schemas.microsoft.com/office/drawing/2014/main" val="20000"/>
                    </a:ext>
                  </a:extLst>
                </a:gridCol>
                <a:gridCol w="6515145">
                  <a:extLst>
                    <a:ext uri="{9D8B030D-6E8A-4147-A177-3AD203B41FA5}">
                      <a16:colId xmlns="" xmlns:a16="http://schemas.microsoft.com/office/drawing/2014/main" val="20001"/>
                    </a:ext>
                  </a:extLst>
                </a:gridCol>
                <a:gridCol w="1284047">
                  <a:extLst>
                    <a:ext uri="{9D8B030D-6E8A-4147-A177-3AD203B41FA5}">
                      <a16:colId xmlns="" xmlns:a16="http://schemas.microsoft.com/office/drawing/2014/main" val="20002"/>
                    </a:ext>
                  </a:extLst>
                </a:gridCol>
                <a:gridCol w="1605715">
                  <a:extLst>
                    <a:ext uri="{9D8B030D-6E8A-4147-A177-3AD203B41FA5}">
                      <a16:colId xmlns="" xmlns:a16="http://schemas.microsoft.com/office/drawing/2014/main" val="20003"/>
                    </a:ext>
                  </a:extLst>
                </a:gridCol>
              </a:tblGrid>
              <a:tr h="256034">
                <a:tc>
                  <a:txBody>
                    <a:bodyPr/>
                    <a:lstStyle/>
                    <a:p>
                      <a:pPr algn="l" fontAlgn="b"/>
                      <a:r>
                        <a:rPr lang="en-GB" sz="1300" b="1" i="0" u="none" strike="noStrike" dirty="0">
                          <a:solidFill>
                            <a:srgbClr val="FFFFFF"/>
                          </a:solidFill>
                          <a:effectLst/>
                          <a:latin typeface="Calibri" panose="020F0502020204030204" pitchFamily="34" charset="0"/>
                        </a:rPr>
                        <a:t>Group</a:t>
                      </a:r>
                    </a:p>
                  </a:txBody>
                  <a:tcPr marL="9896" marR="9896" marT="9896" marB="0">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l" fontAlgn="b"/>
                      <a:r>
                        <a:rPr lang="en-GB" sz="1300" b="1" i="0" u="none" strike="noStrike" dirty="0">
                          <a:solidFill>
                            <a:srgbClr val="FFFFFF"/>
                          </a:solidFill>
                          <a:effectLst/>
                          <a:latin typeface="Calibri" panose="020F0502020204030204" pitchFamily="34" charset="0"/>
                        </a:rPr>
                        <a:t>Date(s)</a:t>
                      </a: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1300" b="1" i="0" u="none" strike="noStrike">
                          <a:solidFill>
                            <a:srgbClr val="FFFFFF"/>
                          </a:solidFill>
                          <a:effectLst/>
                          <a:latin typeface="Calibri" panose="020F0502020204030204" pitchFamily="34" charset="0"/>
                        </a:rPr>
                        <a:t>Start</a:t>
                      </a: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1300" b="1" i="0" u="none" strike="noStrike" dirty="0">
                          <a:solidFill>
                            <a:srgbClr val="FFFFFF"/>
                          </a:solidFill>
                          <a:effectLst/>
                          <a:latin typeface="Calibri" panose="020F0502020204030204" pitchFamily="34" charset="0"/>
                        </a:rPr>
                        <a:t>Duration</a:t>
                      </a:r>
                    </a:p>
                  </a:txBody>
                  <a:tcPr marL="9896" marR="9896" marT="9896" marB="0">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extLst>
                  <a:ext uri="{0D108BD9-81ED-4DB2-BD59-A6C34878D82A}">
                    <a16:rowId xmlns="" xmlns:a16="http://schemas.microsoft.com/office/drawing/2014/main" val="10000"/>
                  </a:ext>
                </a:extLst>
              </a:tr>
              <a:tr h="368119">
                <a:tc>
                  <a:txBody>
                    <a:bodyPr/>
                    <a:lstStyle/>
                    <a:p>
                      <a:pPr algn="l" fontAlgn="b"/>
                      <a:r>
                        <a:rPr lang="en-GB" sz="1400" b="0" i="0" u="none" strike="noStrike" dirty="0">
                          <a:solidFill>
                            <a:srgbClr val="000000"/>
                          </a:solidFill>
                          <a:effectLst/>
                          <a:latin typeface="Calibri" panose="020F0502020204030204" pitchFamily="34" charset="0"/>
                        </a:rPr>
                        <a:t>CAC</a:t>
                      </a:r>
                    </a:p>
                  </a:txBody>
                  <a:tcPr marL="9896" marR="9896" marT="9896" marB="0">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fr-FR" sz="1400" b="0" i="0" u="none" strike="noStrike" dirty="0">
                          <a:solidFill>
                            <a:schemeClr val="tx1"/>
                          </a:solidFill>
                          <a:effectLst/>
                          <a:latin typeface="Calibri" panose="020F0502020204030204" pitchFamily="34" charset="0"/>
                        </a:rPr>
                        <a:t>Tuesday: </a:t>
                      </a:r>
                      <a:r>
                        <a:rPr lang="fr-FR" sz="1400" b="0" i="0" u="none" strike="noStrike" dirty="0" err="1">
                          <a:solidFill>
                            <a:schemeClr val="tx1"/>
                          </a:solidFill>
                          <a:effectLst/>
                          <a:latin typeface="Calibri" panose="020F0502020204030204" pitchFamily="34" charset="0"/>
                        </a:rPr>
                        <a:t>October</a:t>
                      </a:r>
                      <a:r>
                        <a:rPr lang="fr-FR" sz="1400" b="0" i="0" u="none" strike="noStrike" dirty="0">
                          <a:solidFill>
                            <a:schemeClr val="tx1"/>
                          </a:solidFill>
                          <a:effectLst/>
                          <a:latin typeface="Calibri" panose="020F0502020204030204" pitchFamily="34" charset="0"/>
                        </a:rPr>
                        <a:t> 8, Monday </a:t>
                      </a:r>
                      <a:r>
                        <a:rPr lang="fr-FR" sz="1400" b="0" i="0" u="none" strike="noStrike" dirty="0" err="1">
                          <a:solidFill>
                            <a:schemeClr val="tx1"/>
                          </a:solidFill>
                          <a:effectLst/>
                          <a:latin typeface="Calibri" panose="020F0502020204030204" pitchFamily="34" charset="0"/>
                        </a:rPr>
                        <a:t>November</a:t>
                      </a:r>
                      <a:r>
                        <a:rPr lang="fr-FR" sz="1400" b="0" i="0" u="none" strike="noStrike" dirty="0">
                          <a:solidFill>
                            <a:schemeClr val="tx1"/>
                          </a:solidFill>
                          <a:effectLst/>
                          <a:latin typeface="Calibri" panose="020F0502020204030204" pitchFamily="34" charset="0"/>
                        </a:rPr>
                        <a:t> 4th</a:t>
                      </a: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400" b="0" i="0" u="none" strike="noStrike" dirty="0">
                          <a:solidFill>
                            <a:srgbClr val="000000"/>
                          </a:solidFill>
                          <a:effectLst/>
                          <a:latin typeface="Calibri" panose="020F0502020204030204" pitchFamily="34" charset="0"/>
                        </a:rPr>
                        <a:t>Noon ET</a:t>
                      </a: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400" b="0" i="0" u="none" strike="noStrike" dirty="0">
                          <a:solidFill>
                            <a:srgbClr val="000000"/>
                          </a:solidFill>
                          <a:effectLst/>
                          <a:latin typeface="Calibri" panose="020F0502020204030204" pitchFamily="34" charset="0"/>
                        </a:rPr>
                        <a:t>1 hr</a:t>
                      </a:r>
                    </a:p>
                  </a:txBody>
                  <a:tcPr marL="9896" marR="9896" marT="9896" marB="0">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extLst>
                  <a:ext uri="{0D108BD9-81ED-4DB2-BD59-A6C34878D82A}">
                    <a16:rowId xmlns="" xmlns:a16="http://schemas.microsoft.com/office/drawing/2014/main" val="10001"/>
                  </a:ext>
                </a:extLst>
              </a:tr>
              <a:tr h="320431">
                <a:tc>
                  <a:txBody>
                    <a:bodyPr/>
                    <a:lstStyle/>
                    <a:p>
                      <a:pPr algn="l" fontAlgn="b"/>
                      <a:r>
                        <a:rPr lang="en-GB" sz="1400" b="0" i="0" u="none" strike="noStrike" dirty="0" err="1">
                          <a:solidFill>
                            <a:schemeClr val="tx1"/>
                          </a:solidFill>
                          <a:effectLst/>
                          <a:latin typeface="Calibri" panose="020F0502020204030204" pitchFamily="34" charset="0"/>
                        </a:rPr>
                        <a:t>TGmd</a:t>
                      </a:r>
                      <a:endParaRPr lang="en-GB" sz="1400" b="0" i="0" u="none" strike="noStrike" dirty="0">
                        <a:solidFill>
                          <a:schemeClr val="tx1"/>
                        </a:solidFill>
                        <a:effectLst/>
                        <a:latin typeface="Calibri" panose="020F0502020204030204" pitchFamily="34" charset="0"/>
                      </a:endParaRPr>
                    </a:p>
                  </a:txBody>
                  <a:tcPr marL="9896" marR="9896" marT="9896" marB="0">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US" sz="1400" b="0" i="0" u="none" strike="noStrike" baseline="0" dirty="0">
                          <a:solidFill>
                            <a:schemeClr val="tx1"/>
                          </a:solidFill>
                          <a:effectLst/>
                          <a:latin typeface="Calibri" panose="020F0502020204030204" pitchFamily="34" charset="0"/>
                        </a:rPr>
                        <a:t>Friday: November 1</a:t>
                      </a: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400" b="0" i="0" u="none" strike="noStrike" dirty="0">
                          <a:solidFill>
                            <a:srgbClr val="000000"/>
                          </a:solidFill>
                          <a:effectLst/>
                          <a:latin typeface="Calibri" panose="020F0502020204030204" pitchFamily="34" charset="0"/>
                        </a:rPr>
                        <a:t>10:00 ET</a:t>
                      </a: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400" b="0" i="0" u="none" strike="noStrike" baseline="0" dirty="0">
                          <a:solidFill>
                            <a:srgbClr val="000000"/>
                          </a:solidFill>
                          <a:effectLst/>
                          <a:latin typeface="Calibri" panose="020F0502020204030204" pitchFamily="34" charset="0"/>
                        </a:rPr>
                        <a:t>2 hr</a:t>
                      </a:r>
                    </a:p>
                  </a:txBody>
                  <a:tcPr marL="9896" marR="9896" marT="9896" marB="0">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extLst>
                  <a:ext uri="{0D108BD9-81ED-4DB2-BD59-A6C34878D82A}">
                    <a16:rowId xmlns="" xmlns:a16="http://schemas.microsoft.com/office/drawing/2014/main" val="10002"/>
                  </a:ext>
                </a:extLst>
              </a:tr>
              <a:tr h="325630">
                <a:tc>
                  <a:txBody>
                    <a:bodyPr/>
                    <a:lstStyle/>
                    <a:p>
                      <a:pPr algn="l" fontAlgn="b"/>
                      <a:r>
                        <a:rPr lang="en-GB" sz="1400" b="0" i="0" u="none" strike="noStrike" dirty="0" err="1">
                          <a:solidFill>
                            <a:srgbClr val="000000"/>
                          </a:solidFill>
                          <a:effectLst/>
                          <a:latin typeface="Calibri" panose="020F0502020204030204" pitchFamily="34" charset="0"/>
                        </a:rPr>
                        <a:t>TGax</a:t>
                      </a:r>
                      <a:endParaRPr lang="en-GB" sz="1400" b="0" i="0" u="none" strike="noStrike" dirty="0">
                        <a:solidFill>
                          <a:srgbClr val="000000"/>
                        </a:solidFill>
                        <a:effectLst/>
                        <a:latin typeface="Calibri" panose="020F0502020204030204" pitchFamily="34" charset="0"/>
                      </a:endParaRPr>
                    </a:p>
                  </a:txBody>
                  <a:tcPr marL="9896" marR="9896" marT="9896" marB="0">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US" sz="1400" b="0" i="0" u="none" strike="noStrike" kern="1200" baseline="0" dirty="0">
                          <a:solidFill>
                            <a:schemeClr val="tx1"/>
                          </a:solidFill>
                          <a:effectLst/>
                          <a:latin typeface="Calibri" panose="020F0502020204030204" pitchFamily="34" charset="0"/>
                          <a:ea typeface="+mn-ea"/>
                          <a:cs typeface="+mn-cs"/>
                        </a:rPr>
                        <a:t>None</a:t>
                      </a: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endParaRPr lang="en-GB" sz="1400" b="0" i="0" u="none" strike="noStrike" dirty="0">
                        <a:solidFill>
                          <a:srgbClr val="000000"/>
                        </a:solidFill>
                        <a:effectLst/>
                        <a:latin typeface="Calibri" panose="020F0502020204030204" pitchFamily="34" charset="0"/>
                      </a:endParaRP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endParaRPr lang="en-GB" sz="1400" b="0" i="0" u="none" strike="noStrike" baseline="0" dirty="0">
                        <a:solidFill>
                          <a:srgbClr val="000000"/>
                        </a:solidFill>
                        <a:effectLst/>
                        <a:latin typeface="Calibri" panose="020F0502020204030204" pitchFamily="34" charset="0"/>
                      </a:endParaRPr>
                    </a:p>
                  </a:txBody>
                  <a:tcPr marL="9896" marR="9896" marT="9896" marB="0">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extLst>
                  <a:ext uri="{0D108BD9-81ED-4DB2-BD59-A6C34878D82A}">
                    <a16:rowId xmlns="" xmlns:a16="http://schemas.microsoft.com/office/drawing/2014/main" val="10005"/>
                  </a:ext>
                </a:extLst>
              </a:tr>
              <a:tr h="304800">
                <a:tc>
                  <a:txBody>
                    <a:bodyPr/>
                    <a:lstStyle/>
                    <a:p>
                      <a:pPr algn="l" fontAlgn="b"/>
                      <a:r>
                        <a:rPr lang="en-GB" sz="1400" b="0" i="0" u="none" strike="noStrike" dirty="0" err="1">
                          <a:solidFill>
                            <a:srgbClr val="000000"/>
                          </a:solidFill>
                          <a:effectLst/>
                          <a:latin typeface="Calibri" panose="020F0502020204030204" pitchFamily="34" charset="0"/>
                        </a:rPr>
                        <a:t>TGay</a:t>
                      </a:r>
                      <a:endParaRPr lang="en-GB" sz="1400" b="0" i="0" u="none" strike="noStrike" dirty="0">
                        <a:solidFill>
                          <a:srgbClr val="000000"/>
                        </a:solidFill>
                        <a:effectLst/>
                        <a:latin typeface="Calibri" panose="020F0502020204030204" pitchFamily="34" charset="0"/>
                      </a:endParaRPr>
                    </a:p>
                  </a:txBody>
                  <a:tcPr marL="9896" marR="9896" marT="9896" marB="0">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GB" sz="1400" b="0" i="0" u="none" strike="noStrike" baseline="0" dirty="0">
                          <a:solidFill>
                            <a:schemeClr val="tx1"/>
                          </a:solidFill>
                          <a:effectLst/>
                          <a:latin typeface="Calibri" panose="020F0502020204030204" pitchFamily="34" charset="0"/>
                        </a:rPr>
                        <a:t>None</a:t>
                      </a: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endParaRPr lang="en-GB" sz="1400" b="0" i="0" u="none" strike="noStrike" dirty="0">
                        <a:solidFill>
                          <a:srgbClr val="000000"/>
                        </a:solidFill>
                        <a:effectLst/>
                        <a:latin typeface="Calibri" panose="020F0502020204030204" pitchFamily="34" charset="0"/>
                      </a:endParaRP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endParaRPr lang="en-GB" sz="1400" b="0" i="0" u="none" strike="noStrike" baseline="0" dirty="0">
                        <a:solidFill>
                          <a:srgbClr val="000000"/>
                        </a:solidFill>
                        <a:effectLst/>
                        <a:latin typeface="Calibri" panose="020F0502020204030204" pitchFamily="34" charset="0"/>
                      </a:endParaRPr>
                    </a:p>
                  </a:txBody>
                  <a:tcPr marL="9896" marR="9896" marT="9896" marB="0">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extLst>
                  <a:ext uri="{0D108BD9-81ED-4DB2-BD59-A6C34878D82A}">
                    <a16:rowId xmlns="" xmlns:a16="http://schemas.microsoft.com/office/drawing/2014/main" val="10006"/>
                  </a:ext>
                </a:extLst>
              </a:tr>
              <a:tr h="304800">
                <a:tc>
                  <a:txBody>
                    <a:bodyPr/>
                    <a:lstStyle/>
                    <a:p>
                      <a:pPr algn="l" fontAlgn="b"/>
                      <a:r>
                        <a:rPr lang="en-GB" sz="1400" b="0" i="0" u="none" strike="noStrike" dirty="0" err="1">
                          <a:solidFill>
                            <a:srgbClr val="000000"/>
                          </a:solidFill>
                          <a:effectLst/>
                          <a:latin typeface="Calibri" panose="020F0502020204030204" pitchFamily="34" charset="0"/>
                        </a:rPr>
                        <a:t>TGaz</a:t>
                      </a:r>
                      <a:endParaRPr lang="en-GB" sz="1400" b="0" i="0" u="none" strike="noStrike" dirty="0">
                        <a:solidFill>
                          <a:srgbClr val="000000"/>
                        </a:solidFill>
                        <a:effectLst/>
                        <a:latin typeface="Calibri" panose="020F0502020204030204" pitchFamily="34" charset="0"/>
                      </a:endParaRPr>
                    </a:p>
                  </a:txBody>
                  <a:tcPr marL="9896" marR="9896" marT="9896" marB="0">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GB" sz="1400" b="0" i="0" u="none" strike="noStrike" dirty="0">
                          <a:solidFill>
                            <a:schemeClr val="tx1"/>
                          </a:solidFill>
                          <a:effectLst/>
                          <a:latin typeface="Calibri" panose="020F0502020204030204" pitchFamily="34" charset="0"/>
                        </a:rPr>
                        <a:t>Wednesday:</a:t>
                      </a:r>
                      <a:r>
                        <a:rPr lang="en-GB" sz="1400" b="0" i="0" u="none" strike="noStrike" baseline="0" dirty="0">
                          <a:solidFill>
                            <a:schemeClr val="tx1"/>
                          </a:solidFill>
                          <a:effectLst/>
                          <a:latin typeface="Calibri" panose="020F0502020204030204" pitchFamily="34" charset="0"/>
                        </a:rPr>
                        <a:t> October 2, 9, 16, 30, November 6, 20</a:t>
                      </a:r>
                      <a:endParaRPr lang="en-GB" sz="1400" b="0" i="0" u="none" strike="noStrike" dirty="0">
                        <a:solidFill>
                          <a:schemeClr val="tx1"/>
                        </a:solidFill>
                        <a:effectLst/>
                        <a:latin typeface="Calibri" panose="020F0502020204030204" pitchFamily="34" charset="0"/>
                      </a:endParaRP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400" b="0" i="0" u="none" strike="noStrike" dirty="0">
                          <a:solidFill>
                            <a:srgbClr val="000000"/>
                          </a:solidFill>
                          <a:effectLst/>
                          <a:latin typeface="Calibri" panose="020F0502020204030204" pitchFamily="34" charset="0"/>
                        </a:rPr>
                        <a:t>13:00 ET</a:t>
                      </a: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400" b="0" i="0" u="none" strike="noStrike" baseline="0" dirty="0">
                          <a:solidFill>
                            <a:srgbClr val="000000"/>
                          </a:solidFill>
                          <a:effectLst/>
                          <a:latin typeface="Calibri" panose="020F0502020204030204" pitchFamily="34" charset="0"/>
                        </a:rPr>
                        <a:t>1.5 hr</a:t>
                      </a:r>
                    </a:p>
                  </a:txBody>
                  <a:tcPr marL="9896" marR="9896" marT="9896" marB="0">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extLst>
                  <a:ext uri="{0D108BD9-81ED-4DB2-BD59-A6C34878D82A}">
                    <a16:rowId xmlns="" xmlns:a16="http://schemas.microsoft.com/office/drawing/2014/main" val="10007"/>
                  </a:ext>
                </a:extLst>
              </a:tr>
              <a:tr h="642916">
                <a:tc>
                  <a:txBody>
                    <a:bodyPr/>
                    <a:lstStyle/>
                    <a:p>
                      <a:pPr algn="l" fontAlgn="b"/>
                      <a:r>
                        <a:rPr lang="en-GB" sz="1400" b="0" i="0" u="none" strike="noStrike" dirty="0" err="1">
                          <a:solidFill>
                            <a:srgbClr val="000000"/>
                          </a:solidFill>
                          <a:effectLst/>
                          <a:latin typeface="Calibri" panose="020F0502020204030204" pitchFamily="34" charset="0"/>
                        </a:rPr>
                        <a:t>TGba</a:t>
                      </a:r>
                      <a:endParaRPr lang="en-GB" sz="1400" b="0" i="0" u="none" strike="noStrike" dirty="0">
                        <a:solidFill>
                          <a:srgbClr val="000000"/>
                        </a:solidFill>
                        <a:effectLst/>
                        <a:latin typeface="Calibri" panose="020F0502020204030204" pitchFamily="34" charset="0"/>
                      </a:endParaRPr>
                    </a:p>
                  </a:txBody>
                  <a:tcPr marL="9896" marR="9896" marT="9896" marB="0">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GB" sz="1400" b="0" i="0" u="none" strike="noStrike" dirty="0">
                          <a:solidFill>
                            <a:schemeClr val="tx1"/>
                          </a:solidFill>
                          <a:effectLst/>
                          <a:latin typeface="Calibri" panose="020F0502020204030204" pitchFamily="34" charset="0"/>
                        </a:rPr>
                        <a:t>Monday: October 21, </a:t>
                      </a:r>
                    </a:p>
                    <a:p>
                      <a:pPr algn="l" fontAlgn="b"/>
                      <a:r>
                        <a:rPr lang="en-GB" sz="1400" b="0" i="0" u="none" strike="noStrike" dirty="0">
                          <a:solidFill>
                            <a:schemeClr val="tx1"/>
                          </a:solidFill>
                          <a:effectLst/>
                          <a:latin typeface="Calibri" panose="020F0502020204030204" pitchFamily="34" charset="0"/>
                        </a:rPr>
                        <a:t>Monday: October 28,</a:t>
                      </a:r>
                    </a:p>
                    <a:p>
                      <a:pPr algn="l" fontAlgn="b"/>
                      <a:r>
                        <a:rPr lang="en-GB" sz="1400" b="0" i="0" u="none" strike="noStrike" dirty="0">
                          <a:solidFill>
                            <a:schemeClr val="tx1"/>
                          </a:solidFill>
                          <a:effectLst/>
                          <a:latin typeface="Calibri" panose="020F0502020204030204" pitchFamily="34" charset="0"/>
                        </a:rPr>
                        <a:t>Monday: November 4</a:t>
                      </a: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effectLst/>
                          <a:latin typeface="Calibri" panose="020F0502020204030204" pitchFamily="34" charset="0"/>
                        </a:rPr>
                        <a:t>10:00 ET</a:t>
                      </a:r>
                    </a:p>
                    <a:p>
                      <a:pPr algn="ctr" fontAlgn="b"/>
                      <a:r>
                        <a:rPr lang="en-GB" sz="1400" b="0" i="0" u="none" strike="noStrike" dirty="0">
                          <a:solidFill>
                            <a:srgbClr val="000000"/>
                          </a:solidFill>
                          <a:effectLst/>
                          <a:latin typeface="Calibri" panose="020F0502020204030204" pitchFamily="34" charset="0"/>
                        </a:rPr>
                        <a:t>17:00 ET</a:t>
                      </a:r>
                    </a:p>
                    <a:p>
                      <a:pPr algn="ctr" fontAlgn="b"/>
                      <a:r>
                        <a:rPr lang="en-GB" sz="1400" b="0" i="0" u="none" strike="noStrike" dirty="0">
                          <a:solidFill>
                            <a:srgbClr val="000000"/>
                          </a:solidFill>
                          <a:effectLst/>
                          <a:latin typeface="Calibri" panose="020F0502020204030204" pitchFamily="34" charset="0"/>
                        </a:rPr>
                        <a:t>23:00 ET</a:t>
                      </a: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US" sz="1400" b="0" i="0" u="none" strike="noStrike" baseline="0" dirty="0">
                          <a:solidFill>
                            <a:srgbClr val="000000"/>
                          </a:solidFill>
                          <a:effectLst/>
                          <a:latin typeface="Calibri" panose="020F0502020204030204" pitchFamily="34" charset="0"/>
                        </a:rPr>
                        <a:t>2 </a:t>
                      </a:r>
                      <a:r>
                        <a:rPr lang="en-US" sz="1400" b="0" i="0" u="none" strike="noStrike" baseline="0" dirty="0" err="1">
                          <a:solidFill>
                            <a:srgbClr val="000000"/>
                          </a:solidFill>
                          <a:effectLst/>
                          <a:latin typeface="Calibri" panose="020F0502020204030204" pitchFamily="34" charset="0"/>
                        </a:rPr>
                        <a:t>hr</a:t>
                      </a:r>
                      <a:endParaRPr lang="en-US" sz="1400" b="0" i="0" u="none" strike="noStrike" baseline="0" dirty="0">
                        <a:solidFill>
                          <a:srgbClr val="000000"/>
                        </a:solidFill>
                        <a:effectLst/>
                        <a:latin typeface="Calibri" panose="020F0502020204030204" pitchFamily="34" charset="0"/>
                      </a:endParaRPr>
                    </a:p>
                    <a:p>
                      <a:pPr algn="ctr" fontAlgn="b"/>
                      <a:r>
                        <a:rPr lang="en-US" sz="1400" b="0" i="0" u="none" strike="noStrike" baseline="0" dirty="0">
                          <a:solidFill>
                            <a:srgbClr val="000000"/>
                          </a:solidFill>
                          <a:effectLst/>
                          <a:latin typeface="Calibri" panose="020F0502020204030204" pitchFamily="34" charset="0"/>
                        </a:rPr>
                        <a:t>2 </a:t>
                      </a:r>
                      <a:r>
                        <a:rPr lang="en-US" sz="1400" b="0" i="0" u="none" strike="noStrike" baseline="0" dirty="0" err="1">
                          <a:solidFill>
                            <a:srgbClr val="000000"/>
                          </a:solidFill>
                          <a:effectLst/>
                          <a:latin typeface="Calibri" panose="020F0502020204030204" pitchFamily="34" charset="0"/>
                        </a:rPr>
                        <a:t>hr</a:t>
                      </a:r>
                      <a:endParaRPr lang="en-US" sz="1400" b="0" i="0" u="none" strike="noStrike" baseline="0" dirty="0">
                        <a:solidFill>
                          <a:srgbClr val="000000"/>
                        </a:solidFill>
                        <a:effectLst/>
                        <a:latin typeface="Calibri" panose="020F0502020204030204" pitchFamily="34" charset="0"/>
                      </a:endParaRPr>
                    </a:p>
                    <a:p>
                      <a:pPr algn="ctr" fontAlgn="b"/>
                      <a:r>
                        <a:rPr lang="en-US" sz="1400" b="0" i="0" u="none" strike="noStrike" baseline="0" dirty="0">
                          <a:solidFill>
                            <a:srgbClr val="000000"/>
                          </a:solidFill>
                          <a:effectLst/>
                          <a:latin typeface="Calibri" panose="020F0502020204030204" pitchFamily="34" charset="0"/>
                        </a:rPr>
                        <a:t>2 </a:t>
                      </a:r>
                      <a:r>
                        <a:rPr lang="en-US" sz="1400" b="0" i="0" u="none" strike="noStrike" baseline="0" dirty="0" err="1">
                          <a:solidFill>
                            <a:srgbClr val="000000"/>
                          </a:solidFill>
                          <a:effectLst/>
                          <a:latin typeface="Calibri" panose="020F0502020204030204" pitchFamily="34" charset="0"/>
                        </a:rPr>
                        <a:t>hr</a:t>
                      </a:r>
                      <a:endParaRPr lang="en-US" sz="1400" b="0" i="0" u="none" strike="noStrike" baseline="0" dirty="0">
                        <a:solidFill>
                          <a:srgbClr val="000000"/>
                        </a:solidFill>
                        <a:effectLst/>
                        <a:latin typeface="Calibri" panose="020F0502020204030204" pitchFamily="34" charset="0"/>
                      </a:endParaRPr>
                    </a:p>
                  </a:txBody>
                  <a:tcPr marL="9896" marR="9896" marT="9896" marB="0">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extLst>
                  <a:ext uri="{0D108BD9-81ED-4DB2-BD59-A6C34878D82A}">
                    <a16:rowId xmlns="" xmlns:a16="http://schemas.microsoft.com/office/drawing/2014/main" val="10008"/>
                  </a:ext>
                </a:extLst>
              </a:tr>
              <a:tr h="309172">
                <a:tc>
                  <a:txBody>
                    <a:bodyPr/>
                    <a:lstStyle/>
                    <a:p>
                      <a:pPr algn="l" fontAlgn="b"/>
                      <a:r>
                        <a:rPr lang="en-US" sz="1400" b="0" i="0" u="none" strike="noStrike" dirty="0" err="1">
                          <a:solidFill>
                            <a:srgbClr val="000000"/>
                          </a:solidFill>
                          <a:effectLst/>
                          <a:latin typeface="Calibri" panose="020F0502020204030204" pitchFamily="34" charset="0"/>
                        </a:rPr>
                        <a:t>TGbb</a:t>
                      </a:r>
                      <a:endParaRPr lang="en-US" sz="1400" b="0" i="0" u="none" strike="noStrike" dirty="0">
                        <a:solidFill>
                          <a:srgbClr val="000000"/>
                        </a:solidFill>
                        <a:effectLst/>
                        <a:latin typeface="Calibri" panose="020F0502020204030204" pitchFamily="34" charset="0"/>
                      </a:endParaRPr>
                    </a:p>
                  </a:txBody>
                  <a:tcPr marL="9896" marR="9896" marT="9896" marB="0">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GB" sz="1400" b="0" i="0" u="none" strike="noStrike" dirty="0">
                          <a:solidFill>
                            <a:schemeClr val="tx1"/>
                          </a:solidFill>
                          <a:effectLst/>
                          <a:latin typeface="Calibri" panose="020F0502020204030204" pitchFamily="34" charset="0"/>
                        </a:rPr>
                        <a:t>Wednesday:</a:t>
                      </a:r>
                      <a:r>
                        <a:rPr lang="en-GB" sz="1400" b="0" i="0" u="none" strike="noStrike" baseline="0" dirty="0">
                          <a:solidFill>
                            <a:schemeClr val="tx1"/>
                          </a:solidFill>
                          <a:effectLst/>
                          <a:latin typeface="Calibri" panose="020F0502020204030204" pitchFamily="34" charset="0"/>
                        </a:rPr>
                        <a:t> October 23</a:t>
                      </a: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400" b="0" i="0" u="none" strike="noStrike" dirty="0">
                          <a:solidFill>
                            <a:srgbClr val="000000"/>
                          </a:solidFill>
                          <a:effectLst/>
                          <a:latin typeface="Calibri" panose="020F0502020204030204" pitchFamily="34" charset="0"/>
                        </a:rPr>
                        <a:t>09:30 ET</a:t>
                      </a: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400" b="0" i="0" u="none" strike="noStrike" baseline="0" dirty="0">
                          <a:solidFill>
                            <a:srgbClr val="000000"/>
                          </a:solidFill>
                          <a:effectLst/>
                          <a:latin typeface="Calibri" panose="020F0502020204030204" pitchFamily="34" charset="0"/>
                        </a:rPr>
                        <a:t>1 hr</a:t>
                      </a:r>
                    </a:p>
                  </a:txBody>
                  <a:tcPr marL="9896" marR="9896" marT="9896" marB="0">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extLst>
                  <a:ext uri="{0D108BD9-81ED-4DB2-BD59-A6C34878D82A}">
                    <a16:rowId xmlns="" xmlns:a16="http://schemas.microsoft.com/office/drawing/2014/main" val="10009"/>
                  </a:ext>
                </a:extLst>
              </a:tr>
              <a:tr h="266858">
                <a:tc>
                  <a:txBody>
                    <a:bodyPr/>
                    <a:lstStyle/>
                    <a:p>
                      <a:pPr algn="l" fontAlgn="b"/>
                      <a:r>
                        <a:rPr lang="en-US" sz="1400" b="0" i="0" u="none" strike="noStrike" dirty="0" err="1">
                          <a:solidFill>
                            <a:srgbClr val="000000"/>
                          </a:solidFill>
                          <a:effectLst/>
                          <a:latin typeface="Calibri" panose="020F0502020204030204" pitchFamily="34" charset="0"/>
                        </a:rPr>
                        <a:t>TGbc</a:t>
                      </a:r>
                      <a:endParaRPr lang="en-US" sz="1400" b="0" i="0" u="none" strike="noStrike" dirty="0">
                        <a:solidFill>
                          <a:srgbClr val="000000"/>
                        </a:solidFill>
                        <a:effectLst/>
                        <a:latin typeface="Calibri" panose="020F0502020204030204" pitchFamily="34" charset="0"/>
                      </a:endParaRPr>
                    </a:p>
                  </a:txBody>
                  <a:tcPr marL="9896" marR="9896" marT="9896" marB="0">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US" sz="1400" b="0" i="0" u="none" strike="noStrike" dirty="0">
                          <a:solidFill>
                            <a:schemeClr val="tx1"/>
                          </a:solidFill>
                          <a:effectLst/>
                          <a:latin typeface="Calibri" panose="020F0502020204030204" pitchFamily="34" charset="0"/>
                        </a:rPr>
                        <a:t>Tuesday: October 29</a:t>
                      </a: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Calibri" panose="020F0502020204030204" pitchFamily="34" charset="0"/>
                        </a:rPr>
                        <a:t>10:00</a:t>
                      </a:r>
                      <a:r>
                        <a:rPr lang="en-US" sz="1400" b="0" i="0" u="none" strike="noStrike" baseline="0" dirty="0">
                          <a:solidFill>
                            <a:srgbClr val="000000"/>
                          </a:solidFill>
                          <a:effectLst/>
                          <a:latin typeface="Calibri" panose="020F0502020204030204" pitchFamily="34" charset="0"/>
                        </a:rPr>
                        <a:t> ET</a:t>
                      </a:r>
                      <a:endParaRPr lang="en-GB" sz="1400" b="0" i="0" u="none" strike="noStrike" dirty="0">
                        <a:solidFill>
                          <a:srgbClr val="000000"/>
                        </a:solidFill>
                        <a:effectLst/>
                        <a:latin typeface="Calibri" panose="020F0502020204030204" pitchFamily="34" charset="0"/>
                      </a:endParaRP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baseline="0" dirty="0">
                          <a:solidFill>
                            <a:srgbClr val="000000"/>
                          </a:solidFill>
                          <a:effectLst/>
                          <a:latin typeface="Calibri" panose="020F0502020204030204" pitchFamily="34" charset="0"/>
                        </a:rPr>
                        <a:t>1.5 </a:t>
                      </a:r>
                      <a:r>
                        <a:rPr lang="en-US" sz="1400" b="0" i="0" u="none" strike="noStrike" baseline="0" dirty="0" err="1">
                          <a:solidFill>
                            <a:srgbClr val="000000"/>
                          </a:solidFill>
                          <a:effectLst/>
                          <a:latin typeface="Calibri" panose="020F0502020204030204" pitchFamily="34" charset="0"/>
                        </a:rPr>
                        <a:t>hr</a:t>
                      </a:r>
                      <a:endParaRPr lang="en-GB" sz="1400" b="0" i="0" u="none" strike="noStrike" baseline="0" dirty="0">
                        <a:solidFill>
                          <a:srgbClr val="000000"/>
                        </a:solidFill>
                        <a:effectLst/>
                        <a:latin typeface="Calibri" panose="020F0502020204030204" pitchFamily="34" charset="0"/>
                      </a:endParaRPr>
                    </a:p>
                  </a:txBody>
                  <a:tcPr marL="9896" marR="9896" marT="9896" marB="0">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extLst>
                  <a:ext uri="{0D108BD9-81ED-4DB2-BD59-A6C34878D82A}">
                    <a16:rowId xmlns="" xmlns:a16="http://schemas.microsoft.com/office/drawing/2014/main" val="10010"/>
                  </a:ext>
                </a:extLst>
              </a:tr>
              <a:tr h="431873">
                <a:tc>
                  <a:txBody>
                    <a:bodyPr/>
                    <a:lstStyle/>
                    <a:p>
                      <a:pPr algn="l" fontAlgn="b"/>
                      <a:r>
                        <a:rPr lang="en-US" sz="1400" b="0" i="0" u="none" strike="noStrike" dirty="0" err="1">
                          <a:solidFill>
                            <a:srgbClr val="000000"/>
                          </a:solidFill>
                          <a:effectLst/>
                          <a:latin typeface="Calibri" panose="020F0502020204030204" pitchFamily="34" charset="0"/>
                        </a:rPr>
                        <a:t>TGbd</a:t>
                      </a:r>
                      <a:endParaRPr lang="en-US" sz="1400" b="0" i="0" u="none" strike="noStrike" dirty="0">
                        <a:solidFill>
                          <a:srgbClr val="000000"/>
                        </a:solidFill>
                        <a:effectLst/>
                        <a:latin typeface="Calibri" panose="020F0502020204030204" pitchFamily="34" charset="0"/>
                      </a:endParaRPr>
                    </a:p>
                  </a:txBody>
                  <a:tcPr marL="9896" marR="9896" marT="9896" marB="0">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US" sz="1400" b="0" i="0" u="none" strike="noStrike" dirty="0">
                          <a:solidFill>
                            <a:schemeClr val="tx1"/>
                          </a:solidFill>
                          <a:effectLst/>
                          <a:latin typeface="Calibri" panose="020F0502020204030204" pitchFamily="34" charset="0"/>
                        </a:rPr>
                        <a:t>Tuesday: October 29</a:t>
                      </a:r>
                      <a:endParaRPr lang="en-GB" sz="1400" b="0" i="0" u="none" strike="noStrike" dirty="0">
                        <a:solidFill>
                          <a:schemeClr val="tx1"/>
                        </a:solidFill>
                        <a:effectLst/>
                        <a:latin typeface="Calibri" panose="020F0502020204030204" pitchFamily="34" charset="0"/>
                      </a:endParaRPr>
                    </a:p>
                    <a:p>
                      <a:pPr algn="l" fontAlgn="b"/>
                      <a:r>
                        <a:rPr lang="en-US" sz="1400" b="0" i="0" u="none" strike="noStrike" baseline="0" dirty="0">
                          <a:solidFill>
                            <a:schemeClr val="tx1"/>
                          </a:solidFill>
                          <a:effectLst/>
                          <a:latin typeface="Calibri" panose="020F0502020204030204" pitchFamily="34" charset="0"/>
                        </a:rPr>
                        <a:t>Tuesday: October 8</a:t>
                      </a:r>
                      <a:endParaRPr lang="en-US" sz="1400" b="0" i="0" u="none" strike="noStrike" dirty="0">
                        <a:solidFill>
                          <a:schemeClr val="tx1"/>
                        </a:solidFill>
                        <a:effectLst/>
                        <a:latin typeface="Calibri" panose="020F0502020204030204" pitchFamily="34" charset="0"/>
                      </a:endParaRP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Calibri" panose="020F0502020204030204" pitchFamily="34" charset="0"/>
                        </a:rPr>
                        <a:t>10:00 ET</a:t>
                      </a:r>
                    </a:p>
                    <a:p>
                      <a:pPr marL="0" marR="0" lvl="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Calibri" panose="020F0502020204030204" pitchFamily="34" charset="0"/>
                        </a:rPr>
                        <a:t>18:00 ET</a:t>
                      </a:r>
                      <a:endParaRPr lang="en-GB" sz="1400" b="0" i="0" u="none" strike="noStrike" dirty="0">
                        <a:solidFill>
                          <a:srgbClr val="000000"/>
                        </a:solidFill>
                        <a:effectLst/>
                        <a:latin typeface="Calibri" panose="020F0502020204030204" pitchFamily="34" charset="0"/>
                      </a:endParaRP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baseline="0" dirty="0">
                          <a:solidFill>
                            <a:srgbClr val="000000"/>
                          </a:solidFill>
                          <a:effectLst/>
                          <a:latin typeface="Calibri" panose="020F0502020204030204" pitchFamily="34" charset="0"/>
                        </a:rPr>
                        <a:t>2 </a:t>
                      </a:r>
                      <a:r>
                        <a:rPr lang="en-US" sz="1400" b="0" i="0" u="none" strike="noStrike" baseline="0" dirty="0" err="1">
                          <a:solidFill>
                            <a:srgbClr val="000000"/>
                          </a:solidFill>
                          <a:effectLst/>
                          <a:latin typeface="Calibri" panose="020F0502020204030204" pitchFamily="34" charset="0"/>
                        </a:rPr>
                        <a:t>hr</a:t>
                      </a:r>
                      <a:endParaRPr lang="en-US" sz="1400" b="0" i="0" u="none" strike="noStrike" baseline="0" dirty="0">
                        <a:solidFill>
                          <a:srgbClr val="000000"/>
                        </a:solidFill>
                        <a:effectLst/>
                        <a:latin typeface="Calibri" panose="020F0502020204030204" pitchFamily="34" charset="0"/>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baseline="0" dirty="0">
                          <a:solidFill>
                            <a:srgbClr val="000000"/>
                          </a:solidFill>
                          <a:effectLst/>
                          <a:latin typeface="Calibri" panose="020F0502020204030204" pitchFamily="34" charset="0"/>
                        </a:rPr>
                        <a:t>2 </a:t>
                      </a:r>
                      <a:r>
                        <a:rPr lang="en-US" sz="1400" b="0" i="0" u="none" strike="noStrike" baseline="0" dirty="0" err="1">
                          <a:solidFill>
                            <a:srgbClr val="000000"/>
                          </a:solidFill>
                          <a:effectLst/>
                          <a:latin typeface="Calibri" panose="020F0502020204030204" pitchFamily="34" charset="0"/>
                        </a:rPr>
                        <a:t>hr</a:t>
                      </a:r>
                      <a:endParaRPr lang="en-GB" sz="1400" b="0" i="0" u="none" strike="noStrike" baseline="0" dirty="0">
                        <a:solidFill>
                          <a:srgbClr val="000000"/>
                        </a:solidFill>
                        <a:effectLst/>
                        <a:latin typeface="Calibri" panose="020F0502020204030204" pitchFamily="34" charset="0"/>
                      </a:endParaRPr>
                    </a:p>
                  </a:txBody>
                  <a:tcPr marL="9896" marR="9896" marT="9896" marB="0">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extLst>
                  <a:ext uri="{0D108BD9-81ED-4DB2-BD59-A6C34878D82A}">
                    <a16:rowId xmlns="" xmlns:a16="http://schemas.microsoft.com/office/drawing/2014/main" val="10011"/>
                  </a:ext>
                </a:extLst>
              </a:tr>
              <a:tr h="431873">
                <a:tc>
                  <a:txBody>
                    <a:bodyPr/>
                    <a:lstStyle/>
                    <a:p>
                      <a:pPr algn="l" fontAlgn="b"/>
                      <a:r>
                        <a:rPr lang="en-US" sz="1400" b="0" i="0" u="none" strike="noStrike" dirty="0" err="1">
                          <a:solidFill>
                            <a:srgbClr val="000000"/>
                          </a:solidFill>
                          <a:effectLst/>
                          <a:latin typeface="Calibri" panose="020F0502020204030204" pitchFamily="34" charset="0"/>
                        </a:rPr>
                        <a:t>TGbe</a:t>
                      </a:r>
                      <a:endParaRPr lang="en-US" sz="1400" b="0" i="0" u="none" strike="noStrike" dirty="0">
                        <a:solidFill>
                          <a:srgbClr val="000000"/>
                        </a:solidFill>
                        <a:effectLst/>
                        <a:latin typeface="Calibri" panose="020F0502020204030204" pitchFamily="34" charset="0"/>
                      </a:endParaRPr>
                    </a:p>
                  </a:txBody>
                  <a:tcPr marL="9896" marR="9896" marT="9896" marB="0">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US" sz="1400" b="0" i="0" u="none" strike="noStrike" dirty="0">
                          <a:solidFill>
                            <a:schemeClr val="tx1"/>
                          </a:solidFill>
                          <a:effectLst/>
                          <a:latin typeface="Calibri" panose="020F0502020204030204" pitchFamily="34" charset="0"/>
                        </a:rPr>
                        <a:t>Thursday: October 10, 31</a:t>
                      </a:r>
                    </a:p>
                    <a:p>
                      <a:pPr algn="l" fontAlgn="b"/>
                      <a:r>
                        <a:rPr lang="en-US" sz="1400" b="0" i="0" u="none" strike="noStrike" dirty="0">
                          <a:solidFill>
                            <a:schemeClr val="tx1"/>
                          </a:solidFill>
                          <a:effectLst/>
                          <a:latin typeface="Calibri" panose="020F0502020204030204" pitchFamily="34" charset="0"/>
                        </a:rPr>
                        <a:t>Thursday: October 17, November 7</a:t>
                      </a: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10:00 ET</a:t>
                      </a:r>
                    </a:p>
                    <a:p>
                      <a:pPr marL="0" marR="0" lvl="0" indent="0" algn="ctr" defTabSz="914400" rtl="0" eaLnBrk="1" fontAlgn="b"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19:30 ET</a:t>
                      </a: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400" b="0" i="0" u="none" strike="noStrike" baseline="0" dirty="0">
                          <a:solidFill>
                            <a:srgbClr val="000000"/>
                          </a:solidFill>
                          <a:effectLst/>
                          <a:latin typeface="Calibri" panose="020F0502020204030204" pitchFamily="34" charset="0"/>
                        </a:rPr>
                        <a:t>2.5 hr</a:t>
                      </a:r>
                    </a:p>
                    <a:p>
                      <a:pPr marL="0" marR="0" lvl="0" indent="0" algn="ctr" defTabSz="914400" rtl="0" eaLnBrk="1" fontAlgn="b" latinLnBrk="0" hangingPunct="1">
                        <a:lnSpc>
                          <a:spcPct val="100000"/>
                        </a:lnSpc>
                        <a:spcBef>
                          <a:spcPts val="0"/>
                        </a:spcBef>
                        <a:spcAft>
                          <a:spcPts val="0"/>
                        </a:spcAft>
                        <a:buClrTx/>
                        <a:buSzTx/>
                        <a:buFontTx/>
                        <a:buNone/>
                        <a:tabLst/>
                        <a:defRPr/>
                      </a:pPr>
                      <a:r>
                        <a:rPr lang="en-GB" sz="1400" b="0" i="0" u="none" strike="noStrike" baseline="0" dirty="0">
                          <a:solidFill>
                            <a:srgbClr val="000000"/>
                          </a:solidFill>
                          <a:effectLst/>
                          <a:latin typeface="Calibri" panose="020F0502020204030204" pitchFamily="34" charset="0"/>
                        </a:rPr>
                        <a:t>2.5 hr</a:t>
                      </a:r>
                    </a:p>
                  </a:txBody>
                  <a:tcPr marL="9896" marR="9896" marT="9896" marB="0">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extLst>
                  <a:ext uri="{0D108BD9-81ED-4DB2-BD59-A6C34878D82A}">
                    <a16:rowId xmlns="" xmlns:a16="http://schemas.microsoft.com/office/drawing/2014/main" val="1288546181"/>
                  </a:ext>
                </a:extLst>
              </a:tr>
              <a:tr h="339162">
                <a:tc>
                  <a:txBody>
                    <a:bodyPr/>
                    <a:lstStyle/>
                    <a:p>
                      <a:pPr algn="l" fontAlgn="b"/>
                      <a:r>
                        <a:rPr lang="en-US" sz="1400" b="0" i="0" u="none" strike="noStrike" dirty="0">
                          <a:solidFill>
                            <a:srgbClr val="000000"/>
                          </a:solidFill>
                          <a:effectLst/>
                          <a:latin typeface="Calibri" panose="020F0502020204030204" pitchFamily="34" charset="0"/>
                        </a:rPr>
                        <a:t>RCM TIG</a:t>
                      </a:r>
                    </a:p>
                  </a:txBody>
                  <a:tcPr marL="9896" marR="9896" marT="9896" marB="0">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US" sz="1400" b="0" i="0" u="none" strike="noStrike" dirty="0">
                          <a:solidFill>
                            <a:schemeClr val="tx1"/>
                          </a:solidFill>
                          <a:effectLst/>
                          <a:latin typeface="Calibri" panose="020F0502020204030204" pitchFamily="34" charset="0"/>
                        </a:rPr>
                        <a:t>Tuesday: October 15, 29</a:t>
                      </a: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12:00 ET</a:t>
                      </a: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400" b="0" i="0" u="none" strike="noStrike" baseline="0" dirty="0">
                          <a:solidFill>
                            <a:srgbClr val="000000"/>
                          </a:solidFill>
                          <a:effectLst/>
                          <a:latin typeface="Calibri" panose="020F0502020204030204" pitchFamily="34" charset="0"/>
                        </a:rPr>
                        <a:t>1 hr</a:t>
                      </a:r>
                    </a:p>
                  </a:txBody>
                  <a:tcPr marL="9896" marR="9896" marT="9896" marB="0">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extLst>
                  <a:ext uri="{0D108BD9-81ED-4DB2-BD59-A6C34878D82A}">
                    <a16:rowId xmlns="" xmlns:a16="http://schemas.microsoft.com/office/drawing/2014/main" val="1971998801"/>
                  </a:ext>
                </a:extLst>
              </a:tr>
              <a:tr h="316037">
                <a:tc>
                  <a:txBody>
                    <a:bodyPr/>
                    <a:lstStyle/>
                    <a:p>
                      <a:pPr algn="l" fontAlgn="b"/>
                      <a:r>
                        <a:rPr lang="en-US" sz="1400" b="0" i="0" u="none" strike="noStrike" dirty="0">
                          <a:solidFill>
                            <a:srgbClr val="000000"/>
                          </a:solidFill>
                          <a:effectLst/>
                          <a:latin typeface="Calibri" panose="020F0502020204030204" pitchFamily="34" charset="0"/>
                        </a:rPr>
                        <a:t>SENS TIG</a:t>
                      </a:r>
                    </a:p>
                  </a:txBody>
                  <a:tcPr marL="9896" marR="9896" marT="9896" marB="0">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US" sz="1400" b="0" i="0" u="none" strike="noStrike" dirty="0">
                          <a:solidFill>
                            <a:schemeClr val="tx1"/>
                          </a:solidFill>
                          <a:effectLst/>
                          <a:latin typeface="Calibri" panose="020F0502020204030204" pitchFamily="34" charset="0"/>
                        </a:rPr>
                        <a:t>Wednesday: October 9, 30</a:t>
                      </a: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400" b="0" i="0" u="none" strike="noStrike" dirty="0">
                          <a:solidFill>
                            <a:srgbClr val="000000"/>
                          </a:solidFill>
                          <a:effectLst/>
                          <a:latin typeface="Calibri" panose="020F0502020204030204" pitchFamily="34" charset="0"/>
                        </a:rPr>
                        <a:t>10:00 ET</a:t>
                      </a:r>
                    </a:p>
                  </a:txBody>
                  <a:tcPr marL="9896" marR="9896" marT="9896" marB="0">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400" b="0" i="0" u="none" strike="noStrike" baseline="0" dirty="0">
                          <a:solidFill>
                            <a:srgbClr val="000000"/>
                          </a:solidFill>
                          <a:effectLst/>
                          <a:latin typeface="Calibri" panose="020F0502020204030204" pitchFamily="34" charset="0"/>
                        </a:rPr>
                        <a:t>1.5 hr</a:t>
                      </a:r>
                    </a:p>
                  </a:txBody>
                  <a:tcPr marL="9896" marR="9896" marT="9896" marB="0">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extLst>
                  <a:ext uri="{0D108BD9-81ED-4DB2-BD59-A6C34878D82A}">
                    <a16:rowId xmlns="" xmlns:a16="http://schemas.microsoft.com/office/drawing/2014/main" val="705061302"/>
                  </a:ext>
                </a:extLst>
              </a:tr>
            </a:tbl>
          </a:graphicData>
        </a:graphic>
      </p:graphicFrame>
    </p:spTree>
    <p:extLst>
      <p:ext uri="{BB962C8B-B14F-4D97-AF65-F5344CB8AC3E}">
        <p14:creationId xmlns:p14="http://schemas.microsoft.com/office/powerpoint/2010/main" val="3800713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 TIG Chair</a:t>
            </a:r>
            <a:endParaRPr lang="en-US" dirty="0"/>
          </a:p>
        </p:txBody>
      </p:sp>
      <p:sp>
        <p:nvSpPr>
          <p:cNvPr id="3" name="Content Placeholder 2"/>
          <p:cNvSpPr>
            <a:spLocks noGrp="1"/>
          </p:cNvSpPr>
          <p:nvPr>
            <p:ph idx="1"/>
          </p:nvPr>
        </p:nvSpPr>
        <p:spPr/>
        <p:txBody>
          <a:bodyPr/>
          <a:lstStyle/>
          <a:p>
            <a:r>
              <a:rPr lang="en-US" dirty="0" smtClean="0"/>
              <a:t>Confirm Tony Han as SENS TIG chair</a:t>
            </a:r>
          </a:p>
          <a:p>
            <a:endParaRPr lang="en-US" dirty="0"/>
          </a:p>
          <a:p>
            <a:r>
              <a:rPr lang="en-US" dirty="0" smtClean="0"/>
              <a:t>Moved:</a:t>
            </a:r>
          </a:p>
          <a:p>
            <a:r>
              <a:rPr lang="en-US" dirty="0" smtClean="0"/>
              <a:t>Seconded: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38055293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Coex</a:t>
            </a:r>
            <a:r>
              <a:rPr lang="en-US" dirty="0" smtClean="0"/>
              <a:t> liaison</a:t>
            </a:r>
            <a:endParaRPr lang="en-US" dirty="0"/>
          </a:p>
        </p:txBody>
      </p:sp>
      <p:sp>
        <p:nvSpPr>
          <p:cNvPr id="3" name="Content Placeholder 2"/>
          <p:cNvSpPr>
            <a:spLocks noGrp="1"/>
          </p:cNvSpPr>
          <p:nvPr>
            <p:ph idx="1"/>
          </p:nvPr>
        </p:nvSpPr>
        <p:spPr/>
        <p:txBody>
          <a:bodyPr/>
          <a:lstStyle/>
          <a:p>
            <a:r>
              <a:rPr lang="en-AU" dirty="0"/>
              <a:t>Motion in IEEE 802.11 WG</a:t>
            </a:r>
          </a:p>
          <a:p>
            <a:pPr lvl="1"/>
            <a:r>
              <a:rPr lang="en-AU" i="1" dirty="0"/>
              <a:t>The IEEE 802.11 WG approves using the material in </a:t>
            </a:r>
            <a:r>
              <a:rPr lang="en-AU" i="1" dirty="0">
                <a:solidFill>
                  <a:srgbClr val="FF0000"/>
                </a:solidFill>
                <a:hlinkClick r:id="rId2"/>
              </a:rPr>
              <a:t>11-19-1448-01</a:t>
            </a:r>
            <a:r>
              <a:rPr lang="en-AU" i="1" dirty="0"/>
              <a:t> as the basis of a Liaison Statement from the IEEE 802.11 WG to 3GPP RAN, 3GPP RAN1, ETSI BRAN, WFA, WBA and GSMA, notifying them of the availability of documents from the IEEE 802.11 Coexistence Workshop (agenda, minutes, papers) and the results from the post workshop surveys (along with a caveat on their use)</a:t>
            </a:r>
          </a:p>
          <a:p>
            <a:pPr lvl="1"/>
            <a:endParaRPr lang="en-AU" dirty="0" smtClean="0"/>
          </a:p>
          <a:p>
            <a:pPr lvl="1"/>
            <a:r>
              <a:rPr lang="en-AU" dirty="0" smtClean="0"/>
              <a:t>Moved</a:t>
            </a:r>
            <a:r>
              <a:rPr lang="en-AU" dirty="0"/>
              <a:t>: Andrew Myles</a:t>
            </a:r>
          </a:p>
          <a:p>
            <a:pPr lvl="1"/>
            <a:r>
              <a:rPr lang="en-AU" dirty="0"/>
              <a:t>Seconded:</a:t>
            </a:r>
          </a:p>
          <a:p>
            <a:pPr lvl="1"/>
            <a:r>
              <a:rPr lang="en-AU" dirty="0"/>
              <a:t>Result: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9655263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17671</TotalTime>
  <Words>926</Words>
  <Application>Microsoft Office PowerPoint</Application>
  <PresentationFormat>Widescreen</PresentationFormat>
  <Paragraphs>216</Paragraphs>
  <Slides>16</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4" baseType="lpstr">
      <vt:lpstr>Arial Unicode MS</vt:lpstr>
      <vt:lpstr>Microsoft YaHei</vt:lpstr>
      <vt:lpstr>MS Gothic</vt:lpstr>
      <vt:lpstr>Arial</vt:lpstr>
      <vt:lpstr>Calibri</vt:lpstr>
      <vt:lpstr>Times New Roman</vt:lpstr>
      <vt:lpstr>Office Theme</vt:lpstr>
      <vt:lpstr>Document</vt:lpstr>
      <vt:lpstr>802.11 September 2019 WG Motions</vt:lpstr>
      <vt:lpstr>Abstract</vt:lpstr>
      <vt:lpstr>Monday</vt:lpstr>
      <vt:lpstr>Wednesday</vt:lpstr>
      <vt:lpstr>SEN TIG motion</vt:lpstr>
      <vt:lpstr>Friday</vt:lpstr>
      <vt:lpstr>Teleconferences</vt:lpstr>
      <vt:lpstr>SENS TIG Chair</vt:lpstr>
      <vt:lpstr>Coex liaison</vt:lpstr>
      <vt:lpstr>TGmd recirc</vt:lpstr>
      <vt:lpstr>TGax coexistence assurance document</vt:lpstr>
      <vt:lpstr>TGax revisit CID 20481</vt:lpstr>
      <vt:lpstr>TGax recirc</vt:lpstr>
      <vt:lpstr>TGay recirc</vt:lpstr>
      <vt:lpstr>TGaz ad-hoc</vt:lpstr>
      <vt:lpstr>TGba recirc</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March 2018 WG Motions</dc:title>
  <dc:creator>Stacey, Robert</dc:creator>
  <cp:keywords>CTPClassification=CTP_PUBLIC:VisualMarkings=, CTPClassification=CTP_NT</cp:keywords>
  <cp:lastModifiedBy>Stacey, Robert</cp:lastModifiedBy>
  <cp:revision>417</cp:revision>
  <cp:lastPrinted>1601-01-01T00:00:00Z</cp:lastPrinted>
  <dcterms:created xsi:type="dcterms:W3CDTF">2018-05-10T16:45:22Z</dcterms:created>
  <dcterms:modified xsi:type="dcterms:W3CDTF">2019-09-19T14:54:05Z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2019-03-18 16:41:56Z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