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44" r:id="rId24"/>
    <p:sldId id="736" r:id="rId25"/>
    <p:sldId id="749" r:id="rId26"/>
    <p:sldId id="753" r:id="rId27"/>
    <p:sldId id="754" r:id="rId28"/>
    <p:sldId id="747" r:id="rId29"/>
    <p:sldId id="745" r:id="rId30"/>
    <p:sldId id="750" r:id="rId31"/>
    <p:sldId id="739" r:id="rId32"/>
    <p:sldId id="741" r:id="rId33"/>
    <p:sldId id="743" r:id="rId34"/>
    <p:sldId id="746" r:id="rId35"/>
    <p:sldId id="752" r:id="rId36"/>
    <p:sldId id="755" r:id="rId37"/>
    <p:sldId id="763" r:id="rId38"/>
    <p:sldId id="728" r:id="rId39"/>
    <p:sldId id="756" r:id="rId40"/>
    <p:sldId id="757" r:id="rId41"/>
    <p:sldId id="758" r:id="rId42"/>
    <p:sldId id="759" r:id="rId43"/>
    <p:sldId id="761" r:id="rId44"/>
    <p:sldId id="760" r:id="rId45"/>
    <p:sldId id="762" r:id="rId46"/>
    <p:sldId id="740" r:id="rId47"/>
    <p:sldId id="707" r:id="rId48"/>
    <p:sldId id="684" r:id="rId49"/>
    <p:sldId id="590" r:id="rId50"/>
    <p:sldId id="516" r:id="rId5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432338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99672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851121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5946639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90319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99359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71090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78361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830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50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802.11-19/1374r9</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8-000m-pwe-in-constant-time.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0306-07-000m-temporary-limited-connection.docx"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9/11-19-0449-13-000m-revmd-lb236-gen-comments.xl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hyperlink" Target="https://mentor.ieee.org/802.11/dcn/19/11-19-0156-13-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688-02-000m-no-brp-setup-phase-without-mid-and-bc.docx"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856-12-000m-resolutions-for-some-comments-on-11md-d2-0-lb236.docx"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034-05-000m-proposed-resolutions-for-11aj-related-comments-in-revmd-lb236.doc"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19/11-19-1561-04-000m-vht-lo-leakage-requirement.pptx"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2019-09-19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5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12"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Emily Qi</a:t>
            </a:r>
          </a:p>
          <a:p>
            <a:pPr>
              <a:lnSpc>
                <a:spcPct val="80000"/>
              </a:lnSpc>
            </a:pPr>
            <a:r>
              <a:rPr lang="en-US" altLang="en-US" dirty="0" smtClean="0"/>
              <a:t>Result: Unanimous approval</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3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13-0-1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125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George </a:t>
            </a:r>
            <a:r>
              <a:rPr lang="en-US" altLang="en-US" sz="2000" dirty="0" err="1" smtClean="0"/>
              <a:t>Calcev</a:t>
            </a:r>
            <a:endParaRPr lang="en-US" altLang="en-US" sz="2000" dirty="0" smtClean="0"/>
          </a:p>
          <a:p>
            <a:pPr>
              <a:lnSpc>
                <a:spcPct val="80000"/>
              </a:lnSpc>
            </a:pPr>
            <a:r>
              <a:rPr lang="en-US" altLang="en-US" sz="2000" dirty="0" smtClean="0"/>
              <a:t>Result: 15-0-0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126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Rison</a:t>
            </a:r>
            <a:endParaRPr lang="en-US" altLang="en-US" sz="2000" dirty="0"/>
          </a:p>
          <a:p>
            <a:pPr>
              <a:lnSpc>
                <a:spcPct val="80000"/>
              </a:lnSpc>
            </a:pPr>
            <a:r>
              <a:rPr lang="en-US" altLang="en-US" sz="2000" dirty="0" smtClean="0"/>
              <a:t>Seconded: Graham Smith</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127  – MAC CIDS: July, telecom,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p>
          <a:p>
            <a:pPr>
              <a:lnSpc>
                <a:spcPct val="80000"/>
              </a:lnSpc>
            </a:pPr>
            <a:endParaRPr lang="en-US" altLang="en-US" sz="2000" dirty="0" smtClean="0"/>
          </a:p>
          <a:p>
            <a:pPr lvl="1">
              <a:lnSpc>
                <a:spcPct val="80000"/>
              </a:lnSpc>
            </a:pPr>
            <a:r>
              <a:rPr lang="en-US" altLang="en-US" sz="1600" dirty="0">
                <a:hlinkClick r:id="rId3"/>
              </a:rPr>
              <a:t>https://</a:t>
            </a:r>
            <a:r>
              <a:rPr lang="en-US" altLang="en-US" sz="1600" dirty="0" smtClean="0">
                <a:hlinkClick r:id="rId3"/>
              </a:rPr>
              <a:t>mentor.ieee.org/802.11/dcn/17/11-17-0927-49-000m-revmd-mac-comments.xls</a:t>
            </a:r>
            <a:r>
              <a:rPr lang="en-US" altLang="en-US" sz="1600" dirty="0" smtClean="0"/>
              <a:t> </a:t>
            </a:r>
          </a:p>
          <a:p>
            <a:pPr lvl="1">
              <a:lnSpc>
                <a:spcPct val="80000"/>
              </a:lnSpc>
            </a:pPr>
            <a:r>
              <a:rPr lang="en-US" altLang="en-US" sz="1800" dirty="0" smtClean="0"/>
              <a:t>Motion MAC-AE tab; except for CIDs 2099 and 2100 (77) CIDs</a:t>
            </a:r>
          </a:p>
          <a:p>
            <a:pPr>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128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129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130–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15-0-2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131–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Stephen McCann</a:t>
            </a:r>
            <a:endParaRPr lang="en-US" altLang="en-US" sz="2000" dirty="0"/>
          </a:p>
          <a:p>
            <a:pPr>
              <a:lnSpc>
                <a:spcPct val="80000"/>
              </a:lnSpc>
            </a:pPr>
            <a:r>
              <a:rPr lang="en-US" altLang="en-US" sz="2000" dirty="0" smtClean="0"/>
              <a:t>Seconded: Antonio de la Oliva</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132–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Stephen Palm</a:t>
            </a:r>
          </a:p>
          <a:p>
            <a:pPr>
              <a:lnSpc>
                <a:spcPct val="80000"/>
              </a:lnSpc>
            </a:pPr>
            <a:r>
              <a:rPr lang="en-US" altLang="en-US" sz="2000" dirty="0" smtClean="0"/>
              <a:t>Result: 15-1-2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177848">
            <a:off x="2635263" y="1935124"/>
            <a:ext cx="651332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Comment withdrawn</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133–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resolution of CID 2186 (PHY) as Revised, with a resolution of </a:t>
            </a:r>
          </a:p>
          <a:p>
            <a:pPr marL="0" indent="0">
              <a:lnSpc>
                <a:spcPct val="80000"/>
              </a:lnSpc>
              <a:buNone/>
            </a:pPr>
            <a:endParaRPr lang="en-US" altLang="en-US" sz="2000" dirty="0" smtClean="0"/>
          </a:p>
          <a:p>
            <a:pPr lvl="1">
              <a:lnSpc>
                <a:spcPct val="80000"/>
              </a:lnSpc>
            </a:pPr>
            <a:r>
              <a:rPr lang="en-US" altLang="en-US" sz="1800" dirty="0"/>
              <a:t>Incorporate the changes shown on slides </a:t>
            </a:r>
            <a:r>
              <a:rPr lang="en-US" altLang="en-US" sz="1800" dirty="0" smtClean="0"/>
              <a:t>11-23 </a:t>
            </a:r>
            <a:r>
              <a:rPr lang="en-US" altLang="en-US" sz="1800" dirty="0"/>
              <a:t>in the document https://</a:t>
            </a:r>
            <a:r>
              <a:rPr lang="en-US" altLang="en-US" sz="1800" dirty="0" smtClean="0"/>
              <a:t>mentor.ieee.org/802.11/dcn/19/11-19-0181-05-000m-reduced-capability-ht-devices.pptx </a:t>
            </a:r>
            <a:r>
              <a:rPr lang="en-US" altLang="en-US" sz="1800" dirty="0"/>
              <a:t>which makes changes in the direction suggested by the </a:t>
            </a:r>
            <a:r>
              <a:rPr lang="en-US" altLang="en-US" sz="1800" dirty="0" err="1"/>
              <a:t>commentor</a:t>
            </a:r>
            <a:r>
              <a:rPr lang="en-US" altLang="en-US" sz="1800" dirty="0" smtClean="0"/>
              <a:t>.</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Sean Coffey</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12-0-4</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533400" y="457200"/>
            <a:ext cx="10744200" cy="1066800"/>
          </a:xfrm>
        </p:spPr>
        <p:txBody>
          <a:bodyPr/>
          <a:lstStyle/>
          <a:p>
            <a:r>
              <a:rPr lang="en-US" altLang="en-US" dirty="0" smtClean="0"/>
              <a:t>Motion  – 134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dirty="0" smtClean="0"/>
              <a:t>“Motion-EDITOR-O”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16-0-1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11-19-1444 </a:t>
            </a:r>
            <a:r>
              <a:rPr lang="en-US" sz="1600" dirty="0"/>
              <a:t>– Edward AU – MEC </a:t>
            </a:r>
            <a:r>
              <a:rPr lang="en-US" sz="1600" dirty="0" smtClean="0"/>
              <a:t>Review</a:t>
            </a:r>
          </a:p>
          <a:p>
            <a:pPr lvl="1"/>
            <a:r>
              <a:rPr lang="en-US" sz="1600" dirty="0"/>
              <a:t>11-19-551 </a:t>
            </a:r>
            <a:r>
              <a:rPr lang="en-US" sz="1600" dirty="0" smtClean="0"/>
              <a:t>– CIDs 2237, 2075, 2201, 2246, 2325, 2324 – </a:t>
            </a:r>
            <a:r>
              <a:rPr lang="en-US" sz="1600" dirty="0"/>
              <a:t>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a:t>
            </a:r>
            <a:r>
              <a:rPr lang="en-US" sz="1600" dirty="0" smtClean="0"/>
              <a:t>, 2098, 2611</a:t>
            </a:r>
            <a:r>
              <a:rPr lang="en-US" sz="1600" dirty="0"/>
              <a:t>, 2634, 2636, </a:t>
            </a:r>
            <a:r>
              <a:rPr lang="en-US" sz="1600" dirty="0" smtClean="0"/>
              <a:t>2637, 2099, 2100)</a:t>
            </a:r>
            <a:endParaRPr lang="en-GB" sz="1600" dirty="0"/>
          </a:p>
          <a:p>
            <a:pPr lvl="1"/>
            <a:r>
              <a:rPr lang="en-US" sz="1600" dirty="0" smtClean="0"/>
              <a:t>11-19-1620 CIDs </a:t>
            </a:r>
            <a:r>
              <a:rPr lang="en-GB" sz="1600" dirty="0" smtClean="0"/>
              <a:t>2123</a:t>
            </a:r>
            <a:r>
              <a:rPr lang="en-GB" sz="1600" dirty="0"/>
              <a:t>, 2124, and </a:t>
            </a:r>
            <a:r>
              <a:rPr lang="en-GB" sz="1600" dirty="0" smtClean="0"/>
              <a:t>2125 Emily Qi</a:t>
            </a:r>
          </a:p>
          <a:p>
            <a:pPr lvl="1"/>
            <a:r>
              <a:rPr lang="en-US" sz="1600" dirty="0"/>
              <a:t>Motions (PHY, additional, Mon, Tues, insufficient detail)</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CID </a:t>
            </a:r>
            <a:r>
              <a:rPr lang="en-US" sz="1600" dirty="0"/>
              <a:t>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p>
          <a:p>
            <a:pPr lvl="1"/>
            <a:r>
              <a:rPr lang="en-US" sz="1600" dirty="0"/>
              <a:t>Motions (</a:t>
            </a:r>
            <a:r>
              <a:rPr lang="en-US" sz="1600" dirty="0" err="1"/>
              <a:t>Telecons</a:t>
            </a:r>
            <a:r>
              <a:rPr lang="en-US" sz="1600" dirty="0"/>
              <a:t>, ad-hoc)</a:t>
            </a:r>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135  – Editor CID 2041 related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r>
              <a:rPr lang="en-US" altLang="en-US" sz="2000" dirty="0" smtClean="0"/>
              <a:t> </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136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Mark Rison</a:t>
            </a:r>
            <a:endParaRPr lang="en-US" altLang="en-US" sz="2800" dirty="0"/>
          </a:p>
          <a:p>
            <a:pPr>
              <a:lnSpc>
                <a:spcPct val="80000"/>
              </a:lnSpc>
            </a:pPr>
            <a:r>
              <a:rPr lang="en-US" altLang="en-US" sz="2800" dirty="0" smtClean="0"/>
              <a:t>Seconded: Graham Smith</a:t>
            </a:r>
          </a:p>
          <a:p>
            <a:pPr>
              <a:lnSpc>
                <a:spcPct val="80000"/>
              </a:lnSpc>
            </a:pPr>
            <a:r>
              <a:rPr lang="en-US" altLang="en-US" sz="2800" dirty="0" smtClean="0"/>
              <a:t>Result: Unanimous approval</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137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mentor.ieee.org/802.11/dcn/19/11-19-1173-18-000m-pwe-in-constant-time.docx</a:t>
            </a:r>
            <a:r>
              <a:rPr lang="en-US" dirty="0" smtClean="0"/>
              <a:t> into the </a:t>
            </a:r>
            <a:r>
              <a:rPr lang="en-US" dirty="0" err="1" smtClean="0"/>
              <a:t>TGmd</a:t>
            </a:r>
            <a:r>
              <a:rPr lang="en-US" dirty="0" smtClean="0"/>
              <a:t> draft</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Jon Rosdahl</a:t>
            </a:r>
          </a:p>
          <a:p>
            <a:pPr>
              <a:lnSpc>
                <a:spcPct val="80000"/>
              </a:lnSpc>
            </a:pPr>
            <a:r>
              <a:rPr lang="en-US" altLang="en-US" sz="2000" dirty="0" smtClean="0"/>
              <a:t>Result: 16-1-0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138   </a:t>
            </a:r>
            <a:r>
              <a:rPr lang="en-US" altLang="en-US" dirty="0" smtClean="0"/>
              <a:t>–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11-0-1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139 </a:t>
            </a:r>
            <a:r>
              <a:rPr lang="en-US" altLang="en-US" dirty="0" smtClean="0"/>
              <a:t>– September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MAC-AH” </a:t>
            </a:r>
            <a:r>
              <a:rPr lang="en-US" altLang="en-US" sz="1800" dirty="0" smtClean="0"/>
              <a:t>(Mon/Tues) and Motion MAC-AI (Weds)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Menzo Wentink</a:t>
            </a:r>
            <a:endParaRPr lang="en-US" altLang="en-US" sz="2000" dirty="0"/>
          </a:p>
          <a:p>
            <a:pPr>
              <a:lnSpc>
                <a:spcPct val="80000"/>
              </a:lnSpc>
            </a:pPr>
            <a:r>
              <a:rPr lang="en-US" altLang="en-US" sz="2000" dirty="0" smtClean="0"/>
              <a:t>Seconded: Stephen McCann</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36</a:t>
            </a:fld>
            <a:endParaRPr lang="en-US" smtClean="0"/>
          </a:p>
        </p:txBody>
      </p:sp>
      <p:sp>
        <p:nvSpPr>
          <p:cNvPr id="9222" name="Rectangle 2"/>
          <p:cNvSpPr>
            <a:spLocks noGrp="1" noChangeArrowheads="1"/>
          </p:cNvSpPr>
          <p:nvPr>
            <p:ph type="title" idx="4294967295"/>
          </p:nvPr>
        </p:nvSpPr>
        <p:spPr>
          <a:xfrm>
            <a:off x="1219200" y="457200"/>
            <a:ext cx="10744200" cy="1066800"/>
          </a:xfrm>
        </p:spPr>
        <p:txBody>
          <a:bodyPr/>
          <a:lstStyle/>
          <a:p>
            <a:r>
              <a:rPr lang="en-US" altLang="en-US" dirty="0" smtClean="0"/>
              <a:t>Motion </a:t>
            </a:r>
            <a:r>
              <a:rPr lang="en-US" altLang="en-US" dirty="0" smtClean="0"/>
              <a:t>140  </a:t>
            </a:r>
            <a:r>
              <a:rPr lang="en-US" altLang="en-US" dirty="0" smtClean="0"/>
              <a:t>– CID 2656 – Temporary Limited Connection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 for CID 2656 in the </a:t>
            </a:r>
          </a:p>
          <a:p>
            <a:pPr lvl="1">
              <a:lnSpc>
                <a:spcPct val="80000"/>
              </a:lnSpc>
            </a:pPr>
            <a:r>
              <a:rPr lang="en-US" altLang="en-US" sz="1800" dirty="0" smtClean="0"/>
              <a:t>“</a:t>
            </a:r>
            <a:r>
              <a:rPr lang="en-US" altLang="en-US" sz="1800" dirty="0"/>
              <a:t>Motion </a:t>
            </a:r>
            <a:r>
              <a:rPr lang="en-US" altLang="en-US" sz="1800" dirty="0" smtClean="0"/>
              <a:t>MAC-AJ”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Stephen Palm</a:t>
            </a:r>
            <a:endParaRPr lang="en-US" altLang="en-US" sz="2000" dirty="0"/>
          </a:p>
          <a:p>
            <a:pPr>
              <a:lnSpc>
                <a:spcPct val="80000"/>
              </a:lnSpc>
            </a:pPr>
            <a:r>
              <a:rPr lang="en-US" altLang="en-US" sz="2000" dirty="0" smtClean="0"/>
              <a:t>Seconded</a:t>
            </a:r>
            <a:r>
              <a:rPr lang="en-US" altLang="en-US" sz="2000" dirty="0" smtClean="0"/>
              <a:t>: Stephen McCann</a:t>
            </a:r>
            <a:endParaRPr lang="en-US" altLang="en-US" sz="2000" dirty="0" smtClean="0"/>
          </a:p>
          <a:p>
            <a:pPr>
              <a:lnSpc>
                <a:spcPct val="80000"/>
              </a:lnSpc>
            </a:pPr>
            <a:r>
              <a:rPr lang="en-US" altLang="en-US" sz="2000" dirty="0" smtClean="0"/>
              <a:t>Result: </a:t>
            </a:r>
            <a:r>
              <a:rPr lang="en-US" altLang="en-US" sz="2000" dirty="0" smtClean="0"/>
              <a:t>6-6-6 motion fails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912508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744200" cy="1066800"/>
          </a:xfrm>
        </p:spPr>
        <p:txBody>
          <a:bodyPr/>
          <a:lstStyle/>
          <a:p>
            <a:r>
              <a:rPr lang="en-US" altLang="en-US" dirty="0" smtClean="0"/>
              <a:t>Motion </a:t>
            </a:r>
            <a:r>
              <a:rPr lang="en-US" altLang="en-US" dirty="0" smtClean="0"/>
              <a:t>141  </a:t>
            </a:r>
            <a:r>
              <a:rPr lang="en-US" altLang="en-US" dirty="0" smtClean="0"/>
              <a:t>– CID 2656 – Temporary Limited Connection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a:t>
            </a:r>
            <a:r>
              <a:rPr lang="en-US" altLang="en-US" sz="2000" dirty="0" smtClean="0"/>
              <a:t>2656 </a:t>
            </a:r>
            <a:r>
              <a:rPr lang="en-US" altLang="en-US" sz="2000" dirty="0" smtClean="0"/>
              <a:t>as “Rejected” with a resolution of</a:t>
            </a:r>
            <a:endParaRPr lang="en-US" altLang="en-US" sz="2000" dirty="0" smtClean="0"/>
          </a:p>
          <a:p>
            <a:pPr lvl="1">
              <a:lnSpc>
                <a:spcPct val="80000"/>
              </a:lnSpc>
            </a:pPr>
            <a:r>
              <a:rPr lang="en-US" altLang="en-US" sz="1800" dirty="0" smtClean="0"/>
              <a:t>“ The proposal in </a:t>
            </a:r>
            <a:r>
              <a:rPr lang="en-US" altLang="en-US" dirty="0">
                <a:hlinkClick r:id="rId3"/>
              </a:rPr>
              <a:t>https://</a:t>
            </a:r>
            <a:r>
              <a:rPr lang="en-US" altLang="en-US" dirty="0" smtClean="0">
                <a:hlinkClick r:id="rId3"/>
              </a:rPr>
              <a:t>mentor.ieee.org/802.11/dcn/19/11-19-0306-07-000m-temporary-limited-connection.docx</a:t>
            </a:r>
            <a:r>
              <a:rPr lang="en-US" altLang="en-US" dirty="0" smtClean="0"/>
              <a:t> was considered and  no consensus </a:t>
            </a:r>
            <a:r>
              <a:rPr lang="en-US" altLang="en-US" dirty="0"/>
              <a:t>w</a:t>
            </a:r>
            <a:r>
              <a:rPr lang="en-US" altLang="en-US" dirty="0" smtClean="0"/>
              <a:t>as reached to adopt the given proposal. Concerns raised included use of the block </a:t>
            </a:r>
            <a:r>
              <a:rPr lang="en-US" altLang="en-US" dirty="0" err="1" smtClean="0"/>
              <a:t>ack</a:t>
            </a:r>
            <a:r>
              <a:rPr lang="en-US" altLang="en-US" dirty="0" smtClean="0"/>
              <a:t> mechanism for signaling, with limited ability to convey the nature and duration of the interference. Points in favor of the proposal were the immediate nature of the indication, and low overhead.”</a:t>
            </a:r>
            <a:endParaRPr lang="en-US" altLang="en-US" dirty="0"/>
          </a:p>
          <a:p>
            <a:pPr lvl="1">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a:p>
          <a:p>
            <a:pPr>
              <a:lnSpc>
                <a:spcPct val="80000"/>
              </a:lnSpc>
            </a:pPr>
            <a:r>
              <a:rPr lang="en-US" altLang="en-US" sz="2000" dirty="0" smtClean="0"/>
              <a:t>Seconded</a:t>
            </a:r>
            <a:r>
              <a:rPr lang="en-US" altLang="en-US" sz="2000" dirty="0" smtClean="0"/>
              <a:t>: Menzo Wentink</a:t>
            </a:r>
          </a:p>
          <a:p>
            <a:pPr>
              <a:lnSpc>
                <a:spcPct val="80000"/>
              </a:lnSpc>
            </a:pPr>
            <a:r>
              <a:rPr lang="en-US" altLang="en-US" sz="2000" dirty="0" smtClean="0"/>
              <a:t>Result</a:t>
            </a:r>
            <a:r>
              <a:rPr lang="en-US" altLang="en-US" sz="2000" dirty="0" smtClean="0"/>
              <a:t>: </a:t>
            </a:r>
            <a:r>
              <a:rPr lang="en-US" altLang="en-US" sz="2000" dirty="0" smtClean="0"/>
              <a:t>15-0-4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89473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142  </a:t>
            </a:r>
            <a:r>
              <a:rPr lang="en-US" altLang="en-US" dirty="0" smtClean="0"/>
              <a:t>–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and “GEN Assigned CID” tabs in </a:t>
            </a:r>
            <a:r>
              <a:rPr lang="en-US" altLang="en-US" sz="1800" dirty="0" smtClean="0">
                <a:hlinkClick r:id="rId3"/>
              </a:rPr>
              <a:t>https://mentor.ieee.org/802.11/dcn/19/11-19-0449-14-000m-revmd-lb236-gen-comments.xls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https://mentor.ieee.org/802.11/dcn/17/11-17-0927-51-000m-revmd-mac-comments.xls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and “PMKSA-Motion” tabs in </a:t>
            </a:r>
            <a:r>
              <a:rPr lang="en-US" altLang="en-US" sz="1800" dirty="0" smtClean="0">
                <a:hlinkClick r:id="rId5"/>
              </a:rPr>
              <a:t>https://mentor.ieee.org/802.11/dcn/19/11-19-0156-13-000m-lb236-revmd-phy-sec-comments.xlsx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r>
              <a:rPr lang="en-US" altLang="en-US" sz="2000" dirty="0" smtClean="0"/>
              <a:t>Mark Hamilton</a:t>
            </a:r>
            <a:endParaRPr lang="en-US" altLang="en-US" sz="2000" dirty="0" smtClean="0"/>
          </a:p>
          <a:p>
            <a:pPr>
              <a:lnSpc>
                <a:spcPct val="80000"/>
              </a:lnSpc>
            </a:pPr>
            <a:r>
              <a:rPr lang="en-US" altLang="en-US" sz="2000" dirty="0" smtClean="0"/>
              <a:t>Seconded: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Result: </a:t>
            </a:r>
            <a:r>
              <a:rPr lang="en-US" altLang="en-US" sz="2000" dirty="0" smtClean="0"/>
              <a:t>17-0-1 </a:t>
            </a:r>
            <a:r>
              <a:rPr lang="en-US" altLang="en-US" sz="2000" dirty="0" err="1" smtClean="0"/>
              <a:t>passea</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143   </a:t>
            </a:r>
            <a:r>
              <a:rPr lang="en-US" altLang="en-US" dirty="0" smtClean="0"/>
              <a:t>– </a:t>
            </a:r>
            <a:r>
              <a:rPr lang="en-US" altLang="en-US" dirty="0" smtClean="0"/>
              <a:t>CID 2611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2611 as REVISED with a resolution of </a:t>
            </a:r>
            <a:endParaRPr lang="en-US" altLang="en-US" sz="2000" dirty="0" smtClean="0"/>
          </a:p>
          <a:p>
            <a:pPr marL="0" indent="0">
              <a:lnSpc>
                <a:spcPct val="80000"/>
              </a:lnSpc>
              <a:buNone/>
            </a:pPr>
            <a:endParaRPr lang="en-US" altLang="en-US" sz="2000" dirty="0"/>
          </a:p>
          <a:p>
            <a:r>
              <a:rPr lang="en-GB" sz="1600" dirty="0" smtClean="0"/>
              <a:t>At P2483L18, (#</a:t>
            </a:r>
            <a:r>
              <a:rPr lang="en-GB" sz="1600" dirty="0"/>
              <a:t>2200)An NT-MLME receiving an MLME-</a:t>
            </a:r>
            <a:r>
              <a:rPr lang="en-GB" sz="1600" dirty="0" err="1"/>
              <a:t>OCTunnel.indication</a:t>
            </a:r>
            <a:r>
              <a:rPr lang="en-GB" sz="1600" dirty="0"/>
              <a:t> primitive </a:t>
            </a:r>
            <a:r>
              <a:rPr lang="en-GB" sz="1600" u="sng" dirty="0"/>
              <a:t>carrying a request tunnelled MMPDU </a:t>
            </a:r>
            <a:r>
              <a:rPr lang="en-GB" sz="1600" dirty="0" smtClean="0"/>
              <a:t>shall</a:t>
            </a:r>
          </a:p>
          <a:p>
            <a:r>
              <a:rPr lang="en-GB" sz="1600" dirty="0" smtClean="0"/>
              <a:t>At 2484.14 (#</a:t>
            </a:r>
            <a:r>
              <a:rPr lang="en-GB" sz="1600" dirty="0"/>
              <a:t>2200)An NT-MLME receiving an MLME-</a:t>
            </a:r>
            <a:r>
              <a:rPr lang="en-GB" sz="1600" dirty="0" err="1"/>
              <a:t>OCTunnel.indication</a:t>
            </a:r>
            <a:r>
              <a:rPr lang="en-GB" sz="1600" dirty="0"/>
              <a:t> primitive </a:t>
            </a:r>
            <a:r>
              <a:rPr lang="en-GB" sz="1600" u="sng" dirty="0"/>
              <a:t>carrying a response tunnelled MMPDU </a:t>
            </a:r>
            <a:r>
              <a:rPr lang="en-GB" sz="1600" u="sng" dirty="0" smtClean="0"/>
              <a:t>shall</a:t>
            </a:r>
          </a:p>
          <a:p>
            <a:r>
              <a:rPr lang="en-GB" sz="1600" dirty="0" smtClean="0"/>
              <a:t>At 2484.16, change “Processes” to “Process”</a:t>
            </a:r>
          </a:p>
          <a:p>
            <a:r>
              <a:rPr lang="en-GB" sz="1600" dirty="0" smtClean="0"/>
              <a:t>At 2484.18, change “Generates” to “Generate”</a:t>
            </a:r>
            <a:endParaRPr lang="en-GB" sz="3200" dirty="0"/>
          </a:p>
          <a:p>
            <a:pPr>
              <a:lnSpc>
                <a:spcPct val="80000"/>
              </a:lnSpc>
            </a:pPr>
            <a:endParaRPr lang="en-US" altLang="en-US" sz="2000" dirty="0"/>
          </a:p>
          <a:p>
            <a:pPr>
              <a:lnSpc>
                <a:spcPct val="80000"/>
              </a:lnSpc>
            </a:pPr>
            <a:r>
              <a:rPr lang="en-US" altLang="en-US" sz="2000" dirty="0" smtClean="0"/>
              <a:t>Moved: </a:t>
            </a:r>
            <a:r>
              <a:rPr lang="en-US" altLang="en-US" sz="2000" dirty="0" smtClean="0"/>
              <a:t>Mark Hamilton</a:t>
            </a:r>
            <a:endParaRPr lang="en-US" altLang="en-US" sz="2000" dirty="0" smtClean="0"/>
          </a:p>
          <a:p>
            <a:pPr>
              <a:lnSpc>
                <a:spcPct val="80000"/>
              </a:lnSpc>
            </a:pPr>
            <a:r>
              <a:rPr lang="en-US" altLang="en-US" sz="2000" dirty="0" smtClean="0"/>
              <a:t>Seconded: </a:t>
            </a:r>
            <a:r>
              <a:rPr lang="en-US" altLang="en-US" sz="2000" dirty="0" smtClean="0"/>
              <a:t>Michael </a:t>
            </a:r>
            <a:r>
              <a:rPr lang="en-US" altLang="en-US" sz="2000" dirty="0" err="1" smtClean="0"/>
              <a:t>Montemurro</a:t>
            </a:r>
            <a:r>
              <a:rPr lang="en-US" altLang="en-US" sz="2000" dirty="0" smtClean="0"/>
              <a:t> </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29248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146801" y="4049632"/>
            <a:ext cx="5791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a:t>
            </a:r>
            <a:r>
              <a:rPr lang="en-US" sz="1800" dirty="0" smtClean="0"/>
              <a:t>CIDs – none remaining</a:t>
            </a:r>
            <a:endParaRPr lang="en-US" sz="1800" dirty="0" smtClean="0"/>
          </a:p>
          <a:p>
            <a:pPr lvl="1"/>
            <a:r>
              <a:rPr lang="en-US" sz="1800" dirty="0" smtClean="0"/>
              <a:t>Motions</a:t>
            </a:r>
          </a:p>
          <a:p>
            <a:pPr lvl="1"/>
            <a:r>
              <a:rPr lang="en-US" sz="1800" dirty="0" smtClean="0"/>
              <a:t>11-19-1562</a:t>
            </a:r>
            <a:r>
              <a:rPr lang="en-US" sz="1800" dirty="0"/>
              <a:t>, 11-19-1564 Matthew </a:t>
            </a:r>
            <a:r>
              <a:rPr lang="en-US" sz="1800" dirty="0" smtClean="0"/>
              <a:t>Fischer</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6146801" y="1687432"/>
            <a:ext cx="5396996" cy="219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600" dirty="0"/>
              <a:t>Carlos </a:t>
            </a:r>
            <a:r>
              <a:rPr lang="en-US" sz="1600" dirty="0" smtClean="0"/>
              <a:t>CORDEIRO/</a:t>
            </a:r>
            <a:r>
              <a:rPr lang="en-US" sz="1600" dirty="0" err="1" smtClean="0"/>
              <a:t>Payam</a:t>
            </a:r>
            <a:r>
              <a:rPr lang="en-US" sz="1600" dirty="0" smtClean="0"/>
              <a:t> TORAB </a:t>
            </a:r>
            <a:r>
              <a:rPr lang="en-US" sz="1600" dirty="0"/>
              <a:t>CIDs </a:t>
            </a:r>
            <a:r>
              <a:rPr lang="en-US" sz="1600" dirty="0" smtClean="0"/>
              <a:t>(2084, </a:t>
            </a:r>
            <a:r>
              <a:rPr lang="en-US" sz="1600" dirty="0"/>
              <a:t>2611, </a:t>
            </a:r>
            <a:r>
              <a:rPr lang="en-US" sz="1600" dirty="0" smtClean="0"/>
              <a:t>2636</a:t>
            </a:r>
            <a:r>
              <a:rPr lang="en-US" sz="1600" dirty="0"/>
              <a:t>, </a:t>
            </a:r>
            <a:r>
              <a:rPr lang="en-US" sz="1600" dirty="0" smtClean="0"/>
              <a:t>2637)</a:t>
            </a:r>
          </a:p>
          <a:p>
            <a:pPr lvl="1"/>
            <a:r>
              <a:rPr lang="en-US" sz="1600" dirty="0"/>
              <a:t>11-19-0856 </a:t>
            </a:r>
            <a:r>
              <a:rPr lang="en-US" sz="1600" dirty="0" smtClean="0"/>
              <a:t>– CID 2634 </a:t>
            </a:r>
            <a:r>
              <a:rPr lang="en-US" sz="1600" dirty="0"/>
              <a:t>– Mark </a:t>
            </a:r>
            <a:r>
              <a:rPr lang="en-US" sz="1600" dirty="0" smtClean="0"/>
              <a:t>Rison</a:t>
            </a:r>
          </a:p>
          <a:p>
            <a:pPr lvl="1"/>
            <a:r>
              <a:rPr lang="en-US" sz="1600" dirty="0" smtClean="0"/>
              <a:t>CID 2678 </a:t>
            </a:r>
            <a:r>
              <a:rPr lang="en-US" sz="1600" dirty="0"/>
              <a:t>– </a:t>
            </a:r>
            <a:r>
              <a:rPr lang="en-US" sz="1600" dirty="0" smtClean="0"/>
              <a:t>Might be related to </a:t>
            </a:r>
            <a:r>
              <a:rPr lang="en-US" sz="1600" dirty="0" err="1" smtClean="0"/>
              <a:t>Payam</a:t>
            </a:r>
            <a:r>
              <a:rPr lang="en-US" sz="1600" dirty="0" smtClean="0"/>
              <a:t> TORAB CIDs</a:t>
            </a:r>
          </a:p>
          <a:p>
            <a:pPr lvl="1"/>
            <a:r>
              <a:rPr lang="en-US" sz="1600" dirty="0" smtClean="0"/>
              <a:t>Direction of CID 2107 – </a:t>
            </a:r>
            <a:r>
              <a:rPr lang="en-US" sz="1600" dirty="0" err="1" smtClean="0"/>
              <a:t>Payam</a:t>
            </a:r>
            <a:r>
              <a:rPr lang="en-US" sz="1600" dirty="0" smtClean="0"/>
              <a:t> TORAB</a:t>
            </a:r>
            <a:endParaRPr lang="en-GB" sz="1600" dirty="0"/>
          </a:p>
          <a:p>
            <a:pPr lvl="1"/>
            <a:r>
              <a:rPr lang="en-US" sz="1600" dirty="0" smtClean="0"/>
              <a:t>11-19-1561</a:t>
            </a:r>
            <a:r>
              <a:rPr lang="en-US" sz="1600" dirty="0"/>
              <a:t>, 11-19-1562, 11-19-1564 Matthew </a:t>
            </a:r>
            <a:r>
              <a:rPr lang="en-US" sz="1600" dirty="0" smtClean="0"/>
              <a:t>Fischer</a:t>
            </a:r>
            <a:endParaRPr lang="en-US" sz="1600" dirty="0"/>
          </a:p>
          <a:p>
            <a:pPr lvl="1"/>
            <a:endParaRPr lang="en-GB" sz="1600" dirty="0"/>
          </a:p>
        </p:txBody>
      </p:sp>
      <p:sp>
        <p:nvSpPr>
          <p:cNvPr id="8" name="Rectangle 19"/>
          <p:cNvSpPr>
            <a:spLocks noChangeArrowheads="1"/>
          </p:cNvSpPr>
          <p:nvPr/>
        </p:nvSpPr>
        <p:spPr bwMode="auto">
          <a:xfrm>
            <a:off x="539496" y="1699624"/>
            <a:ext cx="5390900" cy="371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11-19-0856 - CIDs 2620</a:t>
            </a:r>
            <a:r>
              <a:rPr lang="en-US" sz="1600" dirty="0"/>
              <a:t>, 2621, </a:t>
            </a:r>
            <a:r>
              <a:rPr lang="en-US" sz="1600" dirty="0" smtClean="0"/>
              <a:t>2622, 2634 </a:t>
            </a:r>
            <a:r>
              <a:rPr lang="en-US" sz="1600" dirty="0"/>
              <a:t>– Mark Rison</a:t>
            </a:r>
          </a:p>
          <a:p>
            <a:pPr lvl="1"/>
            <a:r>
              <a:rPr lang="en-US" sz="1600" dirty="0" smtClean="0"/>
              <a:t>CID 2678 – Jiamin CHEN/Michael MONTEMURRO</a:t>
            </a:r>
          </a:p>
          <a:p>
            <a:pPr lvl="1"/>
            <a:r>
              <a:rPr lang="en-GB" sz="1600" dirty="0" smtClean="0"/>
              <a:t>11-19-1189 </a:t>
            </a:r>
            <a:r>
              <a:rPr lang="en-GB" sz="1600" dirty="0"/>
              <a:t>CIDs (2702, </a:t>
            </a:r>
            <a:r>
              <a:rPr lang="en-GB" sz="1600" dirty="0" smtClean="0"/>
              <a:t>2704, </a:t>
            </a:r>
            <a:r>
              <a:rPr lang="en-US" sz="1600" dirty="0"/>
              <a:t>2429, </a:t>
            </a:r>
            <a:r>
              <a:rPr lang="en-US" sz="1600" dirty="0" smtClean="0"/>
              <a:t>2664</a:t>
            </a:r>
            <a:r>
              <a:rPr lang="en-GB" sz="1600" dirty="0" smtClean="0"/>
              <a:t>) </a:t>
            </a:r>
            <a:r>
              <a:rPr lang="en-GB" sz="1600" dirty="0"/>
              <a:t>Menzo WENTINK</a:t>
            </a:r>
          </a:p>
          <a:p>
            <a:pPr lvl="1"/>
            <a:r>
              <a:rPr lang="en-US" sz="1600" dirty="0"/>
              <a:t>Carlos </a:t>
            </a:r>
            <a:r>
              <a:rPr lang="en-US" sz="1600" dirty="0" err="1"/>
              <a:t>Cordeiro</a:t>
            </a:r>
            <a:r>
              <a:rPr lang="en-US" sz="1600" dirty="0"/>
              <a:t>/</a:t>
            </a:r>
            <a:r>
              <a:rPr lang="en-US" sz="1600" dirty="0" err="1"/>
              <a:t>Payam</a:t>
            </a:r>
            <a:r>
              <a:rPr lang="en-US" sz="1600" dirty="0"/>
              <a:t> TORAB CIDs </a:t>
            </a:r>
            <a:r>
              <a:rPr lang="en-US" sz="1600" dirty="0" smtClean="0"/>
              <a:t>(2084, 2611, </a:t>
            </a:r>
            <a:r>
              <a:rPr lang="en-US" sz="1600" dirty="0"/>
              <a:t>2636, 2637, 2099, </a:t>
            </a:r>
            <a:r>
              <a:rPr lang="en-US" sz="1600" dirty="0" smtClean="0"/>
              <a:t>2100, 2107, 2678)</a:t>
            </a:r>
            <a:endParaRPr lang="en-GB" sz="1600" dirty="0"/>
          </a:p>
          <a:p>
            <a:pPr lvl="1"/>
            <a:r>
              <a:rPr lang="en-US" sz="1600" dirty="0" smtClean="0"/>
              <a:t>CID 2656 - 11-19-306 Matthew Fischer</a:t>
            </a:r>
          </a:p>
          <a:p>
            <a:pPr lvl="1"/>
            <a:r>
              <a:rPr lang="en-US" sz="1600" dirty="0" smtClean="0"/>
              <a:t>CID 2237 – 11-19-551 - Mark Hamilton</a:t>
            </a:r>
          </a:p>
          <a:p>
            <a:pPr lvl="1"/>
            <a:r>
              <a:rPr lang="en-US" sz="1600" dirty="0" smtClean="0"/>
              <a:t>11-19-1561</a:t>
            </a:r>
            <a:r>
              <a:rPr lang="en-US" sz="1600" dirty="0"/>
              <a:t>, 11-19-1562, 11-19-1564 Matthew </a:t>
            </a:r>
            <a:r>
              <a:rPr lang="en-US" sz="1600" dirty="0" smtClean="0"/>
              <a:t>Fischer</a:t>
            </a:r>
          </a:p>
          <a:p>
            <a:pPr lvl="1"/>
            <a:endParaRPr lang="en-US" sz="1600" dirty="0" smtClean="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144 </a:t>
            </a:r>
            <a:r>
              <a:rPr lang="en-US" altLang="en-US" dirty="0" smtClean="0"/>
              <a:t>– </a:t>
            </a:r>
            <a:r>
              <a:rPr lang="en-US" altLang="en-US" dirty="0" smtClean="0"/>
              <a:t>CID 2636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2636 as REVISED with a resolution of </a:t>
            </a:r>
            <a:endParaRPr lang="en-US" altLang="en-US" sz="2000" dirty="0" smtClean="0"/>
          </a:p>
          <a:p>
            <a:pPr marL="0" indent="0">
              <a:lnSpc>
                <a:spcPct val="80000"/>
              </a:lnSpc>
              <a:buNone/>
            </a:pPr>
            <a:endParaRPr lang="en-US" altLang="en-US" sz="2000" dirty="0"/>
          </a:p>
          <a:p>
            <a:r>
              <a:rPr lang="en-GB" sz="1600" dirty="0" smtClean="0"/>
              <a:t>At D2.4 2482.54, "</a:t>
            </a:r>
            <a:r>
              <a:rPr lang="en-GB" sz="1600" dirty="0"/>
              <a:t>A  TR-MLME  receiving  an  MLME-</a:t>
            </a:r>
            <a:r>
              <a:rPr lang="en-GB" sz="1600" dirty="0" err="1"/>
              <a:t>OCTunnel.request</a:t>
            </a:r>
            <a:r>
              <a:rPr lang="en-GB" sz="1600" dirty="0"/>
              <a:t>  primitive  </a:t>
            </a:r>
            <a:r>
              <a:rPr lang="en-GB" sz="1600" u="sng" dirty="0"/>
              <a:t>with a request tunnelled MMPDU </a:t>
            </a:r>
            <a:r>
              <a:rPr lang="en-GB" sz="1600" dirty="0"/>
              <a:t>shall  transmit  an  On-channel  </a:t>
            </a:r>
            <a:r>
              <a:rPr lang="en-GB" sz="1600" dirty="0" smtClean="0"/>
              <a:t>Tunnel”</a:t>
            </a:r>
          </a:p>
          <a:p>
            <a:r>
              <a:rPr lang="en-GB" sz="1600" dirty="0" smtClean="0"/>
              <a:t>At D2.4 2483.60  </a:t>
            </a:r>
            <a:r>
              <a:rPr lang="en-GB" sz="1600" dirty="0"/>
              <a:t>"A TR-MLME receiving an MLME-</a:t>
            </a:r>
            <a:r>
              <a:rPr lang="en-GB" sz="1600" dirty="0" err="1"/>
              <a:t>OCTunnel.request</a:t>
            </a:r>
            <a:r>
              <a:rPr lang="en-GB" sz="1600" dirty="0"/>
              <a:t> primitive </a:t>
            </a:r>
            <a:r>
              <a:rPr lang="en-GB" sz="1600" u="sng" dirty="0"/>
              <a:t>with a response tunnelled MMPDU shall </a:t>
            </a:r>
            <a:r>
              <a:rPr lang="en-GB" sz="1600" dirty="0"/>
              <a:t>transmit</a:t>
            </a:r>
            <a:r>
              <a:rPr lang="en-GB" sz="1600" strike="sngStrike" dirty="0"/>
              <a:t>s</a:t>
            </a:r>
            <a:r>
              <a:rPr lang="en-GB" sz="1600" dirty="0"/>
              <a:t> an On-channel Tunnel </a:t>
            </a:r>
            <a:r>
              <a:rPr lang="en-GB" sz="1600" dirty="0" smtClean="0"/>
              <a:t>Request”</a:t>
            </a:r>
          </a:p>
          <a:p>
            <a:r>
              <a:rPr lang="en-US" sz="1600" dirty="0" smtClean="0"/>
              <a:t>At D2.4 2484.1 change “</a:t>
            </a:r>
            <a:r>
              <a:rPr lang="en-GB" sz="1600" dirty="0"/>
              <a:t>the TR-MLME issues </a:t>
            </a:r>
            <a:r>
              <a:rPr lang="en-GB" sz="1600" dirty="0" smtClean="0"/>
              <a:t>“ to “</a:t>
            </a:r>
            <a:r>
              <a:rPr lang="en-GB" sz="1600" dirty="0"/>
              <a:t>the TR-MLME </a:t>
            </a:r>
            <a:r>
              <a:rPr lang="en-GB" sz="1600" dirty="0" smtClean="0"/>
              <a:t>shall issue”</a:t>
            </a:r>
            <a:endParaRPr lang="en-GB" sz="1600" dirty="0"/>
          </a:p>
          <a:p>
            <a:endParaRPr lang="en-GB" sz="1600" dirty="0"/>
          </a:p>
          <a:p>
            <a:pPr>
              <a:lnSpc>
                <a:spcPct val="80000"/>
              </a:lnSpc>
            </a:pPr>
            <a:endParaRPr lang="en-US" altLang="en-US" sz="2000" dirty="0"/>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Seconded: </a:t>
            </a:r>
            <a:r>
              <a:rPr lang="en-US" altLang="en-US" sz="2000" dirty="0" smtClean="0"/>
              <a:t>Stephen Palm</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4607495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145  </a:t>
            </a:r>
            <a:r>
              <a:rPr lang="en-US" altLang="en-US" dirty="0" smtClean="0"/>
              <a:t>– </a:t>
            </a:r>
            <a:r>
              <a:rPr lang="en-US" altLang="en-US" dirty="0" smtClean="0"/>
              <a:t>CID 2637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2637 as REVISED with a resolution of </a:t>
            </a:r>
            <a:endParaRPr lang="en-US" altLang="en-US" sz="2000" dirty="0" smtClean="0"/>
          </a:p>
          <a:p>
            <a:pPr marL="0" indent="0">
              <a:lnSpc>
                <a:spcPct val="80000"/>
              </a:lnSpc>
              <a:buNone/>
            </a:pPr>
            <a:endParaRPr lang="en-US" altLang="en-US" sz="2000" dirty="0"/>
          </a:p>
          <a:p>
            <a:r>
              <a:rPr lang="en-GB" sz="1600" dirty="0" smtClean="0"/>
              <a:t>At D2.4 P2483.8 "</a:t>
            </a:r>
            <a:r>
              <a:rPr lang="en-GB" sz="1600" dirty="0"/>
              <a:t>A  TR-MLME  receiving  an  On-channel  Tunnel  Request  frame  </a:t>
            </a:r>
            <a:r>
              <a:rPr lang="en-GB" sz="1600" u="sng" dirty="0"/>
              <a:t>carrying a request tunnelled MMPDU </a:t>
            </a:r>
            <a:r>
              <a:rPr lang="en-GB" sz="1600" dirty="0"/>
              <a:t>shall  generate  an  MLME-</a:t>
            </a:r>
            <a:r>
              <a:rPr lang="en-GB" sz="1600" dirty="0" err="1"/>
              <a:t>OCTunnel.indication</a:t>
            </a:r>
            <a:r>
              <a:rPr lang="en-GB" sz="1600" dirty="0"/>
              <a:t>  primitive </a:t>
            </a:r>
            <a:r>
              <a:rPr lang="en-GB" sz="1600" dirty="0" smtClean="0"/>
              <a:t> </a:t>
            </a:r>
          </a:p>
          <a:p>
            <a:r>
              <a:rPr lang="en-GB" sz="1600" dirty="0" smtClean="0"/>
              <a:t>At D2.4 P2484.5 "</a:t>
            </a:r>
            <a:r>
              <a:rPr lang="en-GB" sz="1600" dirty="0"/>
              <a:t>A TR-MLME receiving an On-channel Tunnel Request frame </a:t>
            </a:r>
            <a:r>
              <a:rPr lang="en-GB" sz="1600" u="sng" dirty="0"/>
              <a:t>carrying a response tunnelled MMPDU shall </a:t>
            </a:r>
            <a:r>
              <a:rPr lang="en-GB" sz="1600" dirty="0"/>
              <a:t>generate</a:t>
            </a:r>
            <a:r>
              <a:rPr lang="en-GB" sz="1600" strike="sngStrike" dirty="0"/>
              <a:t>s</a:t>
            </a:r>
            <a:r>
              <a:rPr lang="en-GB" sz="1600" dirty="0"/>
              <a:t> an MLME-</a:t>
            </a:r>
            <a:r>
              <a:rPr lang="en-GB" sz="1600" dirty="0" err="1"/>
              <a:t>OCTunnel.indication</a:t>
            </a:r>
            <a:r>
              <a:rPr lang="en-GB" sz="1600" dirty="0"/>
              <a:t> primitive </a:t>
            </a:r>
            <a:endParaRPr lang="en-GB" sz="1600" dirty="0" smtClean="0"/>
          </a:p>
          <a:p>
            <a:r>
              <a:rPr lang="en-GB" sz="1600" dirty="0"/>
              <a:t>At D2.4 </a:t>
            </a:r>
            <a:r>
              <a:rPr lang="en-GB" sz="1600" dirty="0" smtClean="0"/>
              <a:t>P2484.10 From “The </a:t>
            </a:r>
            <a:r>
              <a:rPr lang="en-GB" sz="1600" dirty="0"/>
              <a:t>MLME-</a:t>
            </a:r>
            <a:r>
              <a:rPr lang="en-GB" sz="1600" dirty="0" err="1"/>
              <a:t>OCTunnel.indication</a:t>
            </a:r>
            <a:r>
              <a:rPr lang="en-GB" sz="1600" dirty="0"/>
              <a:t> </a:t>
            </a:r>
            <a:r>
              <a:rPr lang="en-GB" sz="1600" dirty="0" smtClean="0"/>
              <a:t>primitive is generated” to “</a:t>
            </a:r>
            <a:r>
              <a:rPr lang="en-GB" sz="1600" dirty="0"/>
              <a:t>The MLME-</a:t>
            </a:r>
            <a:r>
              <a:rPr lang="en-GB" sz="1600" dirty="0" err="1"/>
              <a:t>OCTunnel.indication</a:t>
            </a:r>
            <a:r>
              <a:rPr lang="en-GB" sz="1600" dirty="0"/>
              <a:t> primitive </a:t>
            </a:r>
            <a:r>
              <a:rPr lang="en-GB" sz="1600" u="sng" dirty="0" smtClean="0"/>
              <a:t>shall be </a:t>
            </a:r>
            <a:r>
              <a:rPr lang="en-GB" sz="1600" dirty="0" smtClean="0"/>
              <a:t>generated”</a:t>
            </a:r>
            <a:endParaRPr lang="en-GB" sz="1600" dirty="0"/>
          </a:p>
          <a:p>
            <a:pPr>
              <a:lnSpc>
                <a:spcPct val="80000"/>
              </a:lnSpc>
            </a:pPr>
            <a:endParaRPr lang="en-US" altLang="en-US" sz="2000" dirty="0"/>
          </a:p>
          <a:p>
            <a:pPr>
              <a:lnSpc>
                <a:spcPct val="80000"/>
              </a:lnSpc>
            </a:pPr>
            <a:r>
              <a:rPr lang="en-US" altLang="en-US" sz="2000" dirty="0" smtClean="0"/>
              <a:t>Moved: </a:t>
            </a:r>
            <a:r>
              <a:rPr lang="en-US" altLang="en-US" sz="2000" dirty="0" smtClean="0"/>
              <a:t>Stephen McCann</a:t>
            </a:r>
            <a:endParaRPr lang="en-US" altLang="en-US" sz="2000" dirty="0" smtClean="0"/>
          </a:p>
          <a:p>
            <a:pPr>
              <a:lnSpc>
                <a:spcPct val="80000"/>
              </a:lnSpc>
            </a:pPr>
            <a:r>
              <a:rPr lang="en-US" altLang="en-US" sz="2000" dirty="0" smtClean="0"/>
              <a:t>Seconded: </a:t>
            </a:r>
            <a:r>
              <a:rPr lang="en-US" altLang="en-US" sz="2000" dirty="0" smtClean="0"/>
              <a:t>Mark Rison</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361180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146   </a:t>
            </a:r>
            <a:r>
              <a:rPr lang="en-US" altLang="en-US" dirty="0" smtClean="0"/>
              <a:t>– </a:t>
            </a:r>
            <a:r>
              <a:rPr lang="en-US" altLang="en-US" dirty="0" smtClean="0"/>
              <a:t>CID 2084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2084 as REVISED with a resolution of </a:t>
            </a:r>
            <a:endParaRPr lang="en-US" altLang="en-US" sz="2000" dirty="0" smtClean="0"/>
          </a:p>
          <a:p>
            <a:pPr marL="0" indent="0">
              <a:lnSpc>
                <a:spcPct val="80000"/>
              </a:lnSpc>
              <a:buNone/>
            </a:pPr>
            <a:endParaRPr lang="en-US" altLang="en-US" sz="2000" dirty="0"/>
          </a:p>
          <a:p>
            <a:r>
              <a:rPr lang="en-GB" sz="1800" dirty="0" smtClean="0"/>
              <a:t>Incorporate the  changes </a:t>
            </a:r>
            <a:r>
              <a:rPr lang="en-GB" sz="1800" dirty="0"/>
              <a:t>indicated in </a:t>
            </a:r>
            <a:r>
              <a:rPr lang="en-GB" sz="1800" dirty="0">
                <a:hlinkClick r:id="rId3"/>
              </a:rPr>
              <a:t>https://</a:t>
            </a:r>
            <a:r>
              <a:rPr lang="en-GB" sz="1800" dirty="0" smtClean="0">
                <a:hlinkClick r:id="rId3"/>
              </a:rPr>
              <a:t>mentor.ieee.org/802.11/dcn/19/11-19-1688-02-000m-no-brp-setup-phase-without-mid-and-bc.docx</a:t>
            </a:r>
            <a:r>
              <a:rPr lang="en-GB" sz="1800" dirty="0" smtClean="0"/>
              <a:t> , which resolve the comment in the direction suggested by the commenter.</a:t>
            </a:r>
            <a:endParaRPr lang="en-GB" sz="1800" dirty="0"/>
          </a:p>
          <a:p>
            <a:pPr>
              <a:lnSpc>
                <a:spcPct val="80000"/>
              </a:lnSpc>
            </a:pPr>
            <a:endParaRPr lang="en-US" altLang="en-US" sz="2000" dirty="0"/>
          </a:p>
          <a:p>
            <a:pPr>
              <a:lnSpc>
                <a:spcPct val="80000"/>
              </a:lnSpc>
            </a:pPr>
            <a:r>
              <a:rPr lang="en-US" altLang="en-US" sz="2000" dirty="0" smtClean="0"/>
              <a:t>Moved: </a:t>
            </a:r>
            <a:r>
              <a:rPr lang="en-US" altLang="en-US" sz="2000" dirty="0" err="1" smtClean="0"/>
              <a:t>Payam</a:t>
            </a:r>
            <a:r>
              <a:rPr lang="en-US" altLang="en-US" sz="2000" dirty="0" smtClean="0"/>
              <a:t> </a:t>
            </a:r>
            <a:r>
              <a:rPr lang="en-US" altLang="en-US" sz="2000" dirty="0" err="1" smtClean="0"/>
              <a:t>Torab</a:t>
            </a:r>
            <a:endParaRPr lang="en-US" altLang="en-US" sz="2000" dirty="0" smtClean="0"/>
          </a:p>
          <a:p>
            <a:pPr>
              <a:lnSpc>
                <a:spcPct val="80000"/>
              </a:lnSpc>
            </a:pPr>
            <a:r>
              <a:rPr lang="en-US" altLang="en-US" sz="2000" dirty="0" smtClean="0"/>
              <a:t>Seconded: </a:t>
            </a:r>
            <a:r>
              <a:rPr lang="en-US" altLang="en-US" sz="2000" dirty="0" smtClean="0"/>
              <a:t>Chris Hansen</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7925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147  </a:t>
            </a:r>
            <a:r>
              <a:rPr lang="en-US" altLang="en-US" dirty="0" smtClean="0"/>
              <a:t>– </a:t>
            </a:r>
            <a:r>
              <a:rPr lang="en-US" altLang="en-US" dirty="0" smtClean="0"/>
              <a:t>CID 2634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2634 as REVISED with a resolution of </a:t>
            </a:r>
            <a:endParaRPr lang="en-US" altLang="en-US" sz="2000" dirty="0" smtClean="0"/>
          </a:p>
          <a:p>
            <a:pPr marL="0" indent="0">
              <a:lnSpc>
                <a:spcPct val="80000"/>
              </a:lnSpc>
              <a:buNone/>
            </a:pPr>
            <a:endParaRPr lang="en-US" altLang="en-US" sz="2000" dirty="0"/>
          </a:p>
          <a:p>
            <a:r>
              <a:rPr lang="en-GB" sz="1800" dirty="0"/>
              <a:t>Make the changes shown under “Proposed changes” for CID 2634 in </a:t>
            </a:r>
            <a:r>
              <a:rPr lang="en-GB" sz="1800" dirty="0">
                <a:hlinkClick r:id="rId3"/>
              </a:rPr>
              <a:t>https://</a:t>
            </a:r>
            <a:r>
              <a:rPr lang="en-GB" sz="1800" dirty="0" smtClean="0">
                <a:hlinkClick r:id="rId3"/>
              </a:rPr>
              <a:t>mentor.ieee.org/802.11/dcn/19/11-19-0856-12-000m-resolutions-for-some-comments-on-11md-d2-0-lb236.docx</a:t>
            </a:r>
            <a:r>
              <a:rPr lang="en-GB" sz="1800" dirty="0" smtClean="0"/>
              <a:t> which </a:t>
            </a:r>
            <a:r>
              <a:rPr lang="en-GB" sz="1800" dirty="0"/>
              <a:t>introduce an OCT Source element to ensure unnecessary octets are not transmitted.</a:t>
            </a:r>
          </a:p>
          <a:p>
            <a:pPr>
              <a:lnSpc>
                <a:spcPct val="80000"/>
              </a:lnSpc>
            </a:pPr>
            <a:endParaRPr lang="en-US" altLang="en-US" sz="2000" dirty="0"/>
          </a:p>
          <a:p>
            <a:pPr>
              <a:lnSpc>
                <a:spcPct val="80000"/>
              </a:lnSpc>
            </a:pPr>
            <a:r>
              <a:rPr lang="en-US" altLang="en-US" sz="2000" dirty="0" smtClean="0"/>
              <a:t>Moved: </a:t>
            </a:r>
            <a:r>
              <a:rPr lang="en-US" altLang="en-US" sz="2000" dirty="0" smtClean="0"/>
              <a:t>Mark Rison</a:t>
            </a:r>
            <a:endParaRPr lang="en-US" altLang="en-US" sz="2000" dirty="0" smtClean="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221041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148 </a:t>
            </a:r>
            <a:r>
              <a:rPr lang="en-US" altLang="en-US" dirty="0" smtClean="0"/>
              <a:t>– </a:t>
            </a:r>
            <a:r>
              <a:rPr lang="en-US" altLang="en-US" dirty="0" smtClean="0"/>
              <a:t>CID 2678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2678 as REVISED with a resolution of </a:t>
            </a:r>
            <a:endParaRPr lang="en-US" altLang="en-US" sz="2000" dirty="0" smtClean="0"/>
          </a:p>
          <a:p>
            <a:pPr marL="0" indent="0">
              <a:lnSpc>
                <a:spcPct val="80000"/>
              </a:lnSpc>
              <a:buNone/>
            </a:pPr>
            <a:endParaRPr lang="en-US" altLang="en-US" sz="2000" dirty="0"/>
          </a:p>
          <a:p>
            <a:r>
              <a:rPr lang="en-GB" sz="1800" dirty="0"/>
              <a:t>Make the changes shown </a:t>
            </a:r>
            <a:r>
              <a:rPr lang="en-GB" sz="1800" dirty="0" smtClean="0"/>
              <a:t>for </a:t>
            </a:r>
            <a:r>
              <a:rPr lang="en-GB" sz="1800" dirty="0"/>
              <a:t>CID </a:t>
            </a:r>
            <a:r>
              <a:rPr lang="en-GB" sz="1800" dirty="0"/>
              <a:t>2678 in </a:t>
            </a:r>
            <a:r>
              <a:rPr lang="en-GB" sz="1800" dirty="0">
                <a:hlinkClick r:id="rId3"/>
              </a:rPr>
              <a:t>https://</a:t>
            </a:r>
            <a:r>
              <a:rPr lang="en-GB" sz="1800" dirty="0" smtClean="0">
                <a:hlinkClick r:id="rId3"/>
              </a:rPr>
              <a:t>mentor.ieee.org/802.11/dcn/19/11-19-1034-05-000m-proposed-resolutions-for-11aj-related-comments-in-revmd-lb236.doc</a:t>
            </a:r>
            <a:r>
              <a:rPr lang="en-GB" sz="1800" dirty="0" smtClean="0"/>
              <a:t> .</a:t>
            </a:r>
          </a:p>
          <a:p>
            <a:endParaRPr lang="en-US" altLang="en-US" sz="2000" dirty="0"/>
          </a:p>
          <a:p>
            <a:pPr>
              <a:lnSpc>
                <a:spcPct val="80000"/>
              </a:lnSpc>
            </a:pPr>
            <a:r>
              <a:rPr lang="en-US" altLang="en-US" sz="2000" dirty="0" smtClean="0"/>
              <a:t>Moved: </a:t>
            </a:r>
            <a:r>
              <a:rPr lang="en-US" altLang="en-US" sz="2000" dirty="0" smtClean="0"/>
              <a:t>Michael </a:t>
            </a:r>
            <a:r>
              <a:rPr lang="en-US" altLang="en-US" sz="2000" dirty="0" err="1" smtClean="0"/>
              <a:t>Montemurro</a:t>
            </a:r>
            <a:endParaRPr lang="en-US" altLang="en-US" sz="2000" dirty="0" smtClean="0"/>
          </a:p>
          <a:p>
            <a:pPr>
              <a:lnSpc>
                <a:spcPct val="80000"/>
              </a:lnSpc>
            </a:pPr>
            <a:r>
              <a:rPr lang="en-US" altLang="en-US" sz="2000" dirty="0" smtClean="0"/>
              <a:t>Seconded: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34676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149  </a:t>
            </a:r>
            <a:r>
              <a:rPr lang="en-US" altLang="en-US" dirty="0" smtClean="0"/>
              <a:t>– </a:t>
            </a:r>
            <a:r>
              <a:rPr lang="en-US" altLang="en-US" dirty="0" smtClean="0"/>
              <a:t>VHT LO Leakage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marL="457200" lvl="1" indent="0">
              <a:buNone/>
            </a:pPr>
            <a:r>
              <a:rPr lang="en-US" altLang="en-US" sz="2000" dirty="0" smtClean="0"/>
              <a:t>Incorporate the text changes in slides 8, 9 and </a:t>
            </a:r>
            <a:r>
              <a:rPr lang="en-US" altLang="en-US" dirty="0"/>
              <a:t>10 in </a:t>
            </a:r>
            <a:r>
              <a:rPr lang="en-US" altLang="en-US" dirty="0">
                <a:hlinkClick r:id="rId3"/>
              </a:rPr>
              <a:t>https://</a:t>
            </a:r>
            <a:r>
              <a:rPr lang="en-US" altLang="en-US" dirty="0" smtClean="0">
                <a:hlinkClick r:id="rId3"/>
              </a:rPr>
              <a:t>mentor.ieee.org/802.11/dcn/19/11-19-1561-04-000m-vht-lo-leakage-requirement.pptx</a:t>
            </a:r>
            <a:r>
              <a:rPr lang="en-US" altLang="en-US" dirty="0" smtClean="0"/>
              <a:t> into the </a:t>
            </a:r>
            <a:r>
              <a:rPr lang="en-US" altLang="en-US" dirty="0" err="1" smtClean="0"/>
              <a:t>TGmd</a:t>
            </a:r>
            <a:r>
              <a:rPr lang="en-US" altLang="en-US" dirty="0" smtClean="0"/>
              <a:t> draft</a:t>
            </a:r>
            <a:endParaRPr lang="en-US" sz="1600" dirty="0"/>
          </a:p>
          <a:p>
            <a:pPr lvl="1"/>
            <a:endParaRPr lang="en-GB" sz="1600" dirty="0"/>
          </a:p>
          <a:p>
            <a:pPr>
              <a:lnSpc>
                <a:spcPct val="80000"/>
              </a:lnSpc>
            </a:pPr>
            <a:r>
              <a:rPr lang="en-US" altLang="en-US" sz="2000" dirty="0" smtClean="0"/>
              <a:t> </a:t>
            </a:r>
            <a:endParaRPr lang="en-US" altLang="en-US" sz="2000" dirty="0"/>
          </a:p>
          <a:p>
            <a:pPr>
              <a:lnSpc>
                <a:spcPct val="80000"/>
              </a:lnSpc>
            </a:pPr>
            <a:r>
              <a:rPr lang="en-US" altLang="en-US" sz="2000" dirty="0" smtClean="0"/>
              <a:t>Moved: </a:t>
            </a:r>
            <a:r>
              <a:rPr lang="en-US" altLang="en-US" sz="2000" dirty="0" smtClean="0"/>
              <a:t>Matthew Fischer</a:t>
            </a:r>
            <a:endParaRPr lang="en-US" altLang="en-US" sz="2000" dirty="0" smtClean="0"/>
          </a:p>
          <a:p>
            <a:pPr>
              <a:lnSpc>
                <a:spcPct val="80000"/>
              </a:lnSpc>
            </a:pPr>
            <a:r>
              <a:rPr lang="en-US" altLang="en-US" sz="2000" dirty="0" smtClean="0"/>
              <a:t>Seconded: </a:t>
            </a:r>
            <a:r>
              <a:rPr lang="en-US" altLang="en-US" sz="2000" dirty="0" smtClean="0"/>
              <a:t>Jeff Jones</a:t>
            </a:r>
            <a:endParaRPr lang="en-US" altLang="en-US" sz="2000" dirty="0" smtClean="0"/>
          </a:p>
          <a:p>
            <a:pPr>
              <a:lnSpc>
                <a:spcPct val="80000"/>
              </a:lnSpc>
            </a:pPr>
            <a:r>
              <a:rPr lang="en-US" altLang="en-US" sz="2000" dirty="0" smtClean="0"/>
              <a:t>Result: </a:t>
            </a:r>
            <a:r>
              <a:rPr lang="en-US" altLang="en-US" sz="2000" dirty="0" smtClean="0"/>
              <a:t>14-1-4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00379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19881970">
            <a:off x="3857445" y="2323652"/>
            <a:ext cx="5712141"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Changes not ready</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150  </a:t>
            </a:r>
            <a:r>
              <a:rPr lang="en-US" dirty="0" smtClean="0"/>
              <a:t>–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a:t>
            </a:r>
            <a:r>
              <a:rPr lang="en-US" sz="2800" dirty="0" smtClean="0"/>
              <a:t>11-19-1374r9, 11-18-611r24, 11-17-0927r51, 11-19-156r13, 11-19-449r14,  11-19-142r10 and 11-19-143r13,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r>
              <a:rPr lang="en-GB" sz="2800" dirty="0" smtClean="0"/>
              <a:t>Michael </a:t>
            </a:r>
            <a:r>
              <a:rPr lang="en-GB" sz="2800" dirty="0" err="1" smtClean="0"/>
              <a:t>Montemurro</a:t>
            </a:r>
            <a:endParaRPr lang="en-GB" sz="2800" dirty="0" smtClean="0"/>
          </a:p>
          <a:p>
            <a:r>
              <a:rPr lang="en-US" altLang="en-US" sz="2800" kern="0" dirty="0" smtClean="0"/>
              <a:t>Seconded: </a:t>
            </a:r>
            <a:r>
              <a:rPr lang="en-US" altLang="en-US" sz="2800" kern="0" dirty="0" smtClean="0"/>
              <a:t>Stephen Palm</a:t>
            </a:r>
            <a:endParaRPr lang="en-US" altLang="en-US" sz="2800" kern="0" dirty="0" smtClean="0"/>
          </a:p>
          <a:p>
            <a:r>
              <a:rPr lang="en-US" altLang="en-US" sz="2800" kern="0" dirty="0" smtClean="0"/>
              <a:t>Result: </a:t>
            </a:r>
            <a:r>
              <a:rPr lang="en-US" altLang="en-US" sz="2800" kern="0" dirty="0" smtClean="0"/>
              <a:t>15-0-0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49</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Nov </a:t>
            </a:r>
            <a:r>
              <a:rPr lang="en-US" altLang="en-US" sz="2000" dirty="0" smtClean="0"/>
              <a:t>1 </a:t>
            </a:r>
            <a:r>
              <a:rPr lang="en-US" altLang="en-US" sz="2000" dirty="0" smtClean="0"/>
              <a:t>10am Eastern 2 hours– </a:t>
            </a:r>
            <a:endParaRPr lang="en-US" altLang="en-US" sz="2000" dirty="0"/>
          </a:p>
          <a:p>
            <a:r>
              <a:rPr lang="en-US" altLang="en-US" sz="2000" dirty="0" smtClean="0"/>
              <a:t>Next ad-hoc:  </a:t>
            </a:r>
          </a:p>
          <a:p>
            <a:pPr lvl="1"/>
            <a:r>
              <a:rPr lang="en-US" altLang="en-US" sz="1600" dirty="0" smtClean="0"/>
              <a:t>TBD, estimated February 2020</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50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543620</TotalTime>
  <Words>4254</Words>
  <Application>Microsoft Office PowerPoint</Application>
  <PresentationFormat>Widescreen</PresentationFormat>
  <Paragraphs>980</Paragraphs>
  <Slides>50</Slides>
  <Notes>44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1"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 ad-hoc</vt:lpstr>
      <vt:lpstr>Motion 125  – CID 2606</vt:lpstr>
      <vt:lpstr>Motion 126  – CID 2604</vt:lpstr>
      <vt:lpstr>Motion 127  – MAC CIDS: July, telecom, ad-hoc</vt:lpstr>
      <vt:lpstr>Motion  128 – MAC CIDS: 2071, 2070 and 2066 Beam tracking</vt:lpstr>
      <vt:lpstr>Motion 129  – MAC CID: 2472 “at TBTTs”</vt:lpstr>
      <vt:lpstr>PowerPoint Presentation</vt:lpstr>
      <vt:lpstr>Motion  130– PHY, CIDs July, telecon/ad-hoc </vt:lpstr>
      <vt:lpstr>Motion  131– PHY CID 2685</vt:lpstr>
      <vt:lpstr>Motion  132– PHY CID 2630 Operating class changes (rejected)</vt:lpstr>
      <vt:lpstr>Motion  – CID 2689 PMKSA with random MAC address</vt:lpstr>
      <vt:lpstr>Motion  133– CID 2186 Reduced capability PHY</vt:lpstr>
      <vt:lpstr>Motion  – 134 Editor, Editor(2) CIDs July, telecon/ad-hoc </vt:lpstr>
      <vt:lpstr>Motion 135  – Editor CID 2041 related</vt:lpstr>
      <vt:lpstr>Motion  – 136 Additional tech changes in 11-19-856</vt:lpstr>
      <vt:lpstr>Motion 137   – PWE in constant time</vt:lpstr>
      <vt:lpstr>PowerPoint Presentation</vt:lpstr>
      <vt:lpstr>Motion 138   – MEC Comments</vt:lpstr>
      <vt:lpstr>Motion 139 – September meeting CIDs</vt:lpstr>
      <vt:lpstr>Motion 140  – CID 2656 – Temporary Limited Connection</vt:lpstr>
      <vt:lpstr>Motion 141  – CID 2656 – Temporary Limited Connection</vt:lpstr>
      <vt:lpstr>Motion 142  – Insufficient Detail CIDs</vt:lpstr>
      <vt:lpstr>Motion 143   – CID 2611</vt:lpstr>
      <vt:lpstr>Motion  144 – CID 2636</vt:lpstr>
      <vt:lpstr>Motion 145  – CID 2637</vt:lpstr>
      <vt:lpstr>Motion 146   – CID 2084</vt:lpstr>
      <vt:lpstr>Motion 147  – CID 2634</vt:lpstr>
      <vt:lpstr>Motion  148 – CID 2678</vt:lpstr>
      <vt:lpstr>Motion 149  – VHT LO Leakage</vt:lpstr>
      <vt:lpstr>Motion  – Additional editorial changes in 11-19-856</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3896</cp:revision>
  <cp:lastPrinted>1998-02-10T13:28:06Z</cp:lastPrinted>
  <dcterms:created xsi:type="dcterms:W3CDTF">2005-01-04T21:26:55Z</dcterms:created>
  <dcterms:modified xsi:type="dcterms:W3CDTF">2019-09-19T08:17:20Z</dcterms:modified>
</cp:coreProperties>
</file>